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60" r:id="rId2"/>
    <p:sldId id="302" r:id="rId3"/>
    <p:sldId id="257" r:id="rId4"/>
    <p:sldId id="298" r:id="rId5"/>
    <p:sldId id="303" r:id="rId6"/>
    <p:sldId id="304" r:id="rId7"/>
    <p:sldId id="333" r:id="rId8"/>
    <p:sldId id="329" r:id="rId9"/>
    <p:sldId id="334" r:id="rId10"/>
    <p:sldId id="330" r:id="rId11"/>
    <p:sldId id="335" r:id="rId12"/>
    <p:sldId id="331" r:id="rId13"/>
    <p:sldId id="336" r:id="rId14"/>
    <p:sldId id="332" r:id="rId15"/>
    <p:sldId id="305" r:id="rId16"/>
    <p:sldId id="306" r:id="rId17"/>
    <p:sldId id="337" r:id="rId18"/>
    <p:sldId id="307" r:id="rId19"/>
    <p:sldId id="308"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5F2A"/>
    <a:srgbClr val="C048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3808" autoAdjust="0"/>
  </p:normalViewPr>
  <p:slideViewPr>
    <p:cSldViewPr snapToGrid="0" snapToObjects="1">
      <p:cViewPr varScale="1">
        <p:scale>
          <a:sx n="85" d="100"/>
          <a:sy n="85" d="100"/>
        </p:scale>
        <p:origin x="558" y="90"/>
      </p:cViewPr>
      <p:guideLst/>
    </p:cSldViewPr>
  </p:slideViewPr>
  <p:notesTextViewPr>
    <p:cViewPr>
      <p:scale>
        <a:sx n="85" d="100"/>
        <a:sy n="8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Sheet1!$B$4</c:f>
              <c:strCache>
                <c:ptCount val="1"/>
                <c:pt idx="0">
                  <c:v>Counts</c:v>
                </c:pt>
              </c:strCache>
            </c:strRef>
          </c:tx>
          <c:spPr>
            <a:solidFill>
              <a:schemeClr val="accent6"/>
            </a:solidFill>
            <a:ln>
              <a:solidFill>
                <a:schemeClr val="bg1">
                  <a:lumMod val="85000"/>
                </a:schemeClr>
              </a:solidFill>
            </a:ln>
            <a:effectLst/>
          </c:spPr>
          <c:invertIfNegative val="0"/>
          <c:dLbls>
            <c:dLbl>
              <c:idx val="0"/>
              <c:layout>
                <c:manualLayout>
                  <c:x val="-5.5555555555555558E-3"/>
                  <c:y val="-0.41666666666666669"/>
                </c:manualLayout>
              </c:layout>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DA-4B35-BEDE-934121C5AA94}"/>
                </c:ext>
              </c:extLst>
            </c:dLbl>
            <c:dLbl>
              <c:idx val="1"/>
              <c:layout>
                <c:manualLayout>
                  <c:x val="-8.3333333333334356E-3"/>
                  <c:y val="-0.28240740740740738"/>
                </c:manualLayout>
              </c:layout>
              <c:tx>
                <c:rich>
                  <a:bodyPr/>
                  <a:lstStyle/>
                  <a:p>
                    <a:r>
                      <a:rPr lang="en-US"/>
                      <a:t>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EDA-4B35-BEDE-934121C5AA94}"/>
                </c:ext>
              </c:extLst>
            </c:dLbl>
            <c:dLbl>
              <c:idx val="2"/>
              <c:layout>
                <c:manualLayout>
                  <c:x val="0"/>
                  <c:y val="-9.7222222222222224E-2"/>
                </c:manualLayout>
              </c:layout>
              <c:tx>
                <c:rich>
                  <a:bodyPr/>
                  <a:lstStyle/>
                  <a:p>
                    <a:r>
                      <a:rPr lang="en-US"/>
                      <a:t>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EDA-4B35-BEDE-934121C5AA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Sheet1!$A$5:$A$7</c:f>
              <c:strCache>
                <c:ptCount val="3"/>
                <c:pt idx="0">
                  <c:v>Positive</c:v>
                </c:pt>
                <c:pt idx="1">
                  <c:v>Neutral</c:v>
                </c:pt>
                <c:pt idx="2">
                  <c:v>Negative</c:v>
                </c:pt>
              </c:strCache>
            </c:strRef>
          </c:cat>
          <c:val>
            <c:numRef>
              <c:f>Sheet1!$B$5:$B$7</c:f>
              <c:numCache>
                <c:formatCode>General</c:formatCode>
                <c:ptCount val="3"/>
                <c:pt idx="0">
                  <c:v>15801</c:v>
                </c:pt>
                <c:pt idx="1">
                  <c:v>10118</c:v>
                </c:pt>
                <c:pt idx="2">
                  <c:v>2219</c:v>
                </c:pt>
              </c:numCache>
            </c:numRef>
          </c:val>
          <c:extLst>
            <c:ext xmlns:c16="http://schemas.microsoft.com/office/drawing/2014/chart" uri="{C3380CC4-5D6E-409C-BE32-E72D297353CC}">
              <c16:uniqueId val="{00000003-EEDA-4B35-BEDE-934121C5AA94}"/>
            </c:ext>
          </c:extLst>
        </c:ser>
        <c:ser>
          <c:idx val="1"/>
          <c:order val="1"/>
          <c:tx>
            <c:strRef>
              <c:f>Sheet1!$C$4</c:f>
              <c:strCache>
                <c:ptCount val="1"/>
                <c:pt idx="0">
                  <c:v>%</c:v>
                </c:pt>
              </c:strCache>
            </c:strRef>
          </c:tx>
          <c:spPr>
            <a:solidFill>
              <a:schemeClr val="accent2"/>
            </a:solidFill>
            <a:ln>
              <a:noFill/>
            </a:ln>
            <a:effectLst/>
          </c:spPr>
          <c:invertIfNegative val="0"/>
          <c:cat>
            <c:strRef>
              <c:f>Sheet1!$A$5:$A$7</c:f>
              <c:strCache>
                <c:ptCount val="3"/>
                <c:pt idx="0">
                  <c:v>Positive</c:v>
                </c:pt>
                <c:pt idx="1">
                  <c:v>Neutral</c:v>
                </c:pt>
                <c:pt idx="2">
                  <c:v>Negative</c:v>
                </c:pt>
              </c:strCache>
            </c:strRef>
          </c:cat>
          <c:val>
            <c:numRef>
              <c:f>Sheet1!$C$5:$C$7</c:f>
              <c:numCache>
                <c:formatCode>0%</c:formatCode>
                <c:ptCount val="3"/>
                <c:pt idx="0">
                  <c:v>0.56155377070154244</c:v>
                </c:pt>
                <c:pt idx="1">
                  <c:v>0.35958490297817897</c:v>
                </c:pt>
                <c:pt idx="2">
                  <c:v>7.8861326320278632E-2</c:v>
                </c:pt>
              </c:numCache>
            </c:numRef>
          </c:val>
          <c:extLst>
            <c:ext xmlns:c16="http://schemas.microsoft.com/office/drawing/2014/chart" uri="{C3380CC4-5D6E-409C-BE32-E72D297353CC}">
              <c16:uniqueId val="{00000004-EEDA-4B35-BEDE-934121C5AA94}"/>
            </c:ext>
          </c:extLst>
        </c:ser>
        <c:dLbls>
          <c:showLegendKey val="0"/>
          <c:showVal val="0"/>
          <c:showCatName val="0"/>
          <c:showSerName val="0"/>
          <c:showPercent val="0"/>
          <c:showBubbleSize val="0"/>
        </c:dLbls>
        <c:gapWidth val="150"/>
        <c:overlap val="100"/>
        <c:axId val="520606383"/>
        <c:axId val="482702143"/>
      </c:barChart>
      <c:catAx>
        <c:axId val="520606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702143"/>
        <c:crosses val="autoZero"/>
        <c:auto val="1"/>
        <c:lblAlgn val="ctr"/>
        <c:lblOffset val="100"/>
        <c:noMultiLvlLbl val="0"/>
      </c:catAx>
      <c:valAx>
        <c:axId val="482702143"/>
        <c:scaling>
          <c:orientation val="minMax"/>
        </c:scaling>
        <c:delete val="1"/>
        <c:axPos val="l"/>
        <c:numFmt formatCode="General" sourceLinked="1"/>
        <c:majorTickMark val="none"/>
        <c:minorTickMark val="none"/>
        <c:tickLblPos val="nextTo"/>
        <c:crossAx val="5206063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Sheet1!$E$28</c:f>
              <c:strCache>
                <c:ptCount val="1"/>
                <c:pt idx="0">
                  <c:v>Counts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D62-4B19-8BC1-E7D3F2F2A8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D62-4B19-8BC1-E7D3F2F2A8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D62-4B19-8BC1-E7D3F2F2A8C2}"/>
              </c:ext>
            </c:extLst>
          </c:dPt>
          <c:dLbls>
            <c:delete val="1"/>
          </c:dLbls>
          <c:cat>
            <c:strRef>
              <c:f>Sheet1!$F$27:$H$27</c:f>
              <c:strCache>
                <c:ptCount val="3"/>
                <c:pt idx="0">
                  <c:v>REASONNPSSCORE</c:v>
                </c:pt>
                <c:pt idx="1">
                  <c:v>WHATWENTWELL</c:v>
                </c:pt>
                <c:pt idx="2">
                  <c:v>WHATDIDNOTWENTWELL</c:v>
                </c:pt>
              </c:strCache>
            </c:strRef>
          </c:cat>
          <c:val>
            <c:numRef>
              <c:f>Sheet1!$F$28:$H$28</c:f>
              <c:numCache>
                <c:formatCode>General</c:formatCode>
                <c:ptCount val="3"/>
                <c:pt idx="0">
                  <c:v>3390</c:v>
                </c:pt>
                <c:pt idx="1">
                  <c:v>12029</c:v>
                </c:pt>
                <c:pt idx="2">
                  <c:v>11545</c:v>
                </c:pt>
              </c:numCache>
            </c:numRef>
          </c:val>
          <c:extLst>
            <c:ext xmlns:c16="http://schemas.microsoft.com/office/drawing/2014/chart" uri="{C3380CC4-5D6E-409C-BE32-E72D297353CC}">
              <c16:uniqueId val="{00000006-DD62-4B19-8BC1-E7D3F2F2A8C2}"/>
            </c:ext>
          </c:extLst>
        </c:ser>
        <c:ser>
          <c:idx val="1"/>
          <c:order val="1"/>
          <c:tx>
            <c:strRef>
              <c:f>Sheet1!$E$29</c:f>
              <c:strCache>
                <c:ptCount val="1"/>
                <c:pt idx="0">
                  <c:v>Total_Rows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8-DD62-4B19-8BC1-E7D3F2F2A8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A-DD62-4B19-8BC1-E7D3F2F2A8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C-DD62-4B19-8BC1-E7D3F2F2A8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Sheet1!$F$27:$H$27</c:f>
              <c:strCache>
                <c:ptCount val="3"/>
                <c:pt idx="0">
                  <c:v>REASONNPSSCORE</c:v>
                </c:pt>
                <c:pt idx="1">
                  <c:v>WHATWENTWELL</c:v>
                </c:pt>
                <c:pt idx="2">
                  <c:v>WHATDIDNOTWENTWELL</c:v>
                </c:pt>
              </c:strCache>
            </c:strRef>
          </c:cat>
          <c:val>
            <c:numRef>
              <c:f>Sheet1!$F$29:$H$29</c:f>
              <c:numCache>
                <c:formatCode>General</c:formatCode>
                <c:ptCount val="3"/>
                <c:pt idx="0">
                  <c:v>29742</c:v>
                </c:pt>
                <c:pt idx="1">
                  <c:v>29742</c:v>
                </c:pt>
                <c:pt idx="2">
                  <c:v>29742</c:v>
                </c:pt>
              </c:numCache>
            </c:numRef>
          </c:val>
          <c:extLst>
            <c:ext xmlns:c16="http://schemas.microsoft.com/office/drawing/2014/chart" uri="{C3380CC4-5D6E-409C-BE32-E72D297353CC}">
              <c16:uniqueId val="{0000000D-DD62-4B19-8BC1-E7D3F2F2A8C2}"/>
            </c:ext>
          </c:extLst>
        </c:ser>
        <c:ser>
          <c:idx val="2"/>
          <c:order val="2"/>
          <c:tx>
            <c:strRef>
              <c:f>Sheet1!$E$30</c:f>
              <c:strCache>
                <c:ptCount val="1"/>
                <c:pt idx="0">
                  <c:v>%</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D62-4B19-8BC1-E7D3F2F2A8C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D62-4B19-8BC1-E7D3F2F2A8C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D62-4B19-8BC1-E7D3F2F2A8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Sheet1!$F$27:$H$27</c:f>
              <c:strCache>
                <c:ptCount val="3"/>
                <c:pt idx="0">
                  <c:v>REASONNPSSCORE</c:v>
                </c:pt>
                <c:pt idx="1">
                  <c:v>WHATWENTWELL</c:v>
                </c:pt>
                <c:pt idx="2">
                  <c:v>WHATDIDNOTWENTWELL</c:v>
                </c:pt>
              </c:strCache>
            </c:strRef>
          </c:cat>
          <c:val>
            <c:numRef>
              <c:f>Sheet1!$F$30:$H$30</c:f>
              <c:numCache>
                <c:formatCode>0.0%</c:formatCode>
                <c:ptCount val="3"/>
                <c:pt idx="0">
                  <c:v>0.11398022997780916</c:v>
                </c:pt>
                <c:pt idx="1">
                  <c:v>0.40444489274426737</c:v>
                </c:pt>
                <c:pt idx="2">
                  <c:v>0.38817160917221438</c:v>
                </c:pt>
              </c:numCache>
            </c:numRef>
          </c:val>
          <c:extLst>
            <c:ext xmlns:c16="http://schemas.microsoft.com/office/drawing/2014/chart" uri="{C3380CC4-5D6E-409C-BE32-E72D297353CC}">
              <c16:uniqueId val="{00000014-DD62-4B19-8BC1-E7D3F2F2A8C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049139828314354E-2"/>
          <c:y val="0.21667320756832636"/>
          <c:w val="0.94790172034337128"/>
          <c:h val="0.70391467573480027"/>
        </c:manualLayout>
      </c:layout>
      <c:barChart>
        <c:barDir val="col"/>
        <c:grouping val="clustered"/>
        <c:varyColors val="0"/>
        <c:ser>
          <c:idx val="0"/>
          <c:order val="0"/>
          <c:tx>
            <c:strRef>
              <c:f>Sheet1!$K$44</c:f>
              <c:strCache>
                <c:ptCount val="1"/>
                <c:pt idx="0">
                  <c:v>REASONNPSSCORE</c:v>
                </c:pt>
              </c:strCache>
            </c:strRef>
          </c:tx>
          <c:spPr>
            <a:solidFill>
              <a:schemeClr val="accent1"/>
            </a:solidFill>
            <a:ln>
              <a:noFill/>
            </a:ln>
            <a:effectLst/>
          </c:spPr>
          <c:invertIfNegative val="0"/>
          <c:dLbls>
            <c:dLbl>
              <c:idx val="0"/>
              <c:tx>
                <c:rich>
                  <a:bodyPr/>
                  <a:lstStyle/>
                  <a:p>
                    <a:r>
                      <a:rPr lang="en-US"/>
                      <a:t>76.5</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AD0-4EC9-9F17-F2B657E4020E}"/>
                </c:ext>
              </c:extLst>
            </c:dLbl>
            <c:dLbl>
              <c:idx val="1"/>
              <c:tx>
                <c:rich>
                  <a:bodyPr/>
                  <a:lstStyle/>
                  <a:p>
                    <a:r>
                      <a:rPr lang="en-US"/>
                      <a:t>5.2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AD0-4EC9-9F17-F2B657E4020E}"/>
                </c:ext>
              </c:extLst>
            </c:dLbl>
            <c:dLbl>
              <c:idx val="2"/>
              <c:tx>
                <c:rich>
                  <a:bodyPr/>
                  <a:lstStyle/>
                  <a:p>
                    <a:r>
                      <a:rPr lang="en-US"/>
                      <a:t>18.3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AD0-4EC9-9F17-F2B657E402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Sheet1!$J$45:$J$47</c:f>
              <c:strCache>
                <c:ptCount val="3"/>
                <c:pt idx="0">
                  <c:v>Positive</c:v>
                </c:pt>
                <c:pt idx="1">
                  <c:v>Neutral</c:v>
                </c:pt>
                <c:pt idx="2">
                  <c:v>Negative</c:v>
                </c:pt>
              </c:strCache>
            </c:strRef>
          </c:cat>
          <c:val>
            <c:numRef>
              <c:f>Sheet1!$K$45:$K$47</c:f>
              <c:numCache>
                <c:formatCode>General</c:formatCode>
                <c:ptCount val="3"/>
                <c:pt idx="0">
                  <c:v>3991</c:v>
                </c:pt>
                <c:pt idx="1">
                  <c:v>270</c:v>
                </c:pt>
                <c:pt idx="2">
                  <c:v>957</c:v>
                </c:pt>
              </c:numCache>
            </c:numRef>
          </c:val>
          <c:extLst>
            <c:ext xmlns:c16="http://schemas.microsoft.com/office/drawing/2014/chart" uri="{C3380CC4-5D6E-409C-BE32-E72D297353CC}">
              <c16:uniqueId val="{00000000-7AD0-4EC9-9F17-F2B657E4020E}"/>
            </c:ext>
          </c:extLst>
        </c:ser>
        <c:ser>
          <c:idx val="1"/>
          <c:order val="1"/>
          <c:tx>
            <c:strRef>
              <c:f>Sheet1!$L$44</c:f>
              <c:strCache>
                <c:ptCount val="1"/>
                <c:pt idx="0">
                  <c:v>WHATDIIDWENTWELL</c:v>
                </c:pt>
              </c:strCache>
            </c:strRef>
          </c:tx>
          <c:spPr>
            <a:solidFill>
              <a:schemeClr val="accent2"/>
            </a:solidFill>
            <a:ln>
              <a:noFill/>
            </a:ln>
            <a:effectLst/>
          </c:spPr>
          <c:invertIfNegative val="0"/>
          <c:dLbls>
            <c:dLbl>
              <c:idx val="0"/>
              <c:tx>
                <c:rich>
                  <a:bodyPr/>
                  <a:lstStyle/>
                  <a:p>
                    <a:r>
                      <a:rPr lang="en-US"/>
                      <a:t>70.7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AD0-4EC9-9F17-F2B657E4020E}"/>
                </c:ext>
              </c:extLst>
            </c:dLbl>
            <c:dLbl>
              <c:idx val="1"/>
              <c:tx>
                <c:rich>
                  <a:bodyPr/>
                  <a:lstStyle/>
                  <a:p>
                    <a:r>
                      <a:rPr lang="en-US"/>
                      <a:t>16.2</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AD0-4EC9-9F17-F2B657E4020E}"/>
                </c:ext>
              </c:extLst>
            </c:dLbl>
            <c:dLbl>
              <c:idx val="2"/>
              <c:tx>
                <c:rich>
                  <a:bodyPr/>
                  <a:lstStyle/>
                  <a:p>
                    <a:r>
                      <a:rPr lang="en-US" dirty="0"/>
                      <a:t>13.1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AD0-4EC9-9F17-F2B657E402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Sheet1!$J$45:$J$47</c:f>
              <c:strCache>
                <c:ptCount val="3"/>
                <c:pt idx="0">
                  <c:v>Positive</c:v>
                </c:pt>
                <c:pt idx="1">
                  <c:v>Neutral</c:v>
                </c:pt>
                <c:pt idx="2">
                  <c:v>Negative</c:v>
                </c:pt>
              </c:strCache>
            </c:strRef>
          </c:cat>
          <c:val>
            <c:numRef>
              <c:f>Sheet1!$L$45:$L$47</c:f>
              <c:numCache>
                <c:formatCode>General</c:formatCode>
                <c:ptCount val="3"/>
                <c:pt idx="0">
                  <c:v>11531</c:v>
                </c:pt>
                <c:pt idx="1">
                  <c:v>2642</c:v>
                </c:pt>
                <c:pt idx="2">
                  <c:v>2130</c:v>
                </c:pt>
              </c:numCache>
            </c:numRef>
          </c:val>
          <c:extLst>
            <c:ext xmlns:c16="http://schemas.microsoft.com/office/drawing/2014/chart" uri="{C3380CC4-5D6E-409C-BE32-E72D297353CC}">
              <c16:uniqueId val="{00000001-7AD0-4EC9-9F17-F2B657E4020E}"/>
            </c:ext>
          </c:extLst>
        </c:ser>
        <c:ser>
          <c:idx val="2"/>
          <c:order val="2"/>
          <c:tx>
            <c:strRef>
              <c:f>Sheet1!$M$44</c:f>
              <c:strCache>
                <c:ptCount val="1"/>
                <c:pt idx="0">
                  <c:v>WHATDIDNOTWENTWELL</c:v>
                </c:pt>
              </c:strCache>
            </c:strRef>
          </c:tx>
          <c:spPr>
            <a:solidFill>
              <a:schemeClr val="accent3"/>
            </a:solidFill>
            <a:ln>
              <a:noFill/>
            </a:ln>
            <a:effectLst/>
          </c:spPr>
          <c:invertIfNegative val="0"/>
          <c:dLbls>
            <c:dLbl>
              <c:idx val="0"/>
              <c:tx>
                <c:rich>
                  <a:bodyPr/>
                  <a:lstStyle/>
                  <a:p>
                    <a:r>
                      <a:rPr lang="en-US"/>
                      <a:t>77.4</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AD0-4EC9-9F17-F2B657E4020E}"/>
                </c:ext>
              </c:extLst>
            </c:dLbl>
            <c:dLbl>
              <c:idx val="1"/>
              <c:tx>
                <c:rich>
                  <a:bodyPr/>
                  <a:lstStyle/>
                  <a:p>
                    <a:r>
                      <a:rPr lang="en-US"/>
                      <a:t>7.9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7AD0-4EC9-9F17-F2B657E4020E}"/>
                </c:ext>
              </c:extLst>
            </c:dLbl>
            <c:dLbl>
              <c:idx val="2"/>
              <c:tx>
                <c:rich>
                  <a:bodyPr/>
                  <a:lstStyle/>
                  <a:p>
                    <a:r>
                      <a:rPr lang="en-US"/>
                      <a:t>14.7</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AD0-4EC9-9F17-F2B657E402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Sheet1!$J$45:$J$47</c:f>
              <c:strCache>
                <c:ptCount val="3"/>
                <c:pt idx="0">
                  <c:v>Positive</c:v>
                </c:pt>
                <c:pt idx="1">
                  <c:v>Neutral</c:v>
                </c:pt>
                <c:pt idx="2">
                  <c:v>Negative</c:v>
                </c:pt>
              </c:strCache>
            </c:strRef>
          </c:cat>
          <c:val>
            <c:numRef>
              <c:f>Sheet1!$M$45:$M$47</c:f>
              <c:numCache>
                <c:formatCode>General</c:formatCode>
                <c:ptCount val="3"/>
                <c:pt idx="0">
                  <c:v>8942</c:v>
                </c:pt>
                <c:pt idx="1">
                  <c:v>911</c:v>
                </c:pt>
                <c:pt idx="2">
                  <c:v>1697</c:v>
                </c:pt>
              </c:numCache>
            </c:numRef>
          </c:val>
          <c:extLst>
            <c:ext xmlns:c16="http://schemas.microsoft.com/office/drawing/2014/chart" uri="{C3380CC4-5D6E-409C-BE32-E72D297353CC}">
              <c16:uniqueId val="{00000002-7AD0-4EC9-9F17-F2B657E4020E}"/>
            </c:ext>
          </c:extLst>
        </c:ser>
        <c:dLbls>
          <c:showLegendKey val="0"/>
          <c:showVal val="0"/>
          <c:showCatName val="0"/>
          <c:showSerName val="0"/>
          <c:showPercent val="0"/>
          <c:showBubbleSize val="0"/>
        </c:dLbls>
        <c:gapWidth val="219"/>
        <c:overlap val="-27"/>
        <c:axId val="595788703"/>
        <c:axId val="595799103"/>
      </c:barChart>
      <c:catAx>
        <c:axId val="595788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799103"/>
        <c:crosses val="autoZero"/>
        <c:auto val="1"/>
        <c:lblAlgn val="ctr"/>
        <c:lblOffset val="100"/>
        <c:noMultiLvlLbl val="0"/>
      </c:catAx>
      <c:valAx>
        <c:axId val="595799103"/>
        <c:scaling>
          <c:orientation val="minMax"/>
        </c:scaling>
        <c:delete val="1"/>
        <c:axPos val="l"/>
        <c:numFmt formatCode="General" sourceLinked="1"/>
        <c:majorTickMark val="none"/>
        <c:minorTickMark val="none"/>
        <c:tickLblPos val="nextTo"/>
        <c:crossAx val="595788703"/>
        <c:crosses val="autoZero"/>
        <c:crossBetween val="between"/>
      </c:valAx>
      <c:spPr>
        <a:noFill/>
        <a:ln>
          <a:noFill/>
        </a:ln>
        <a:effectLst/>
      </c:spPr>
    </c:plotArea>
    <c:legend>
      <c:legendPos val="t"/>
      <c:layout>
        <c:manualLayout>
          <c:xMode val="edge"/>
          <c:yMode val="edge"/>
          <c:x val="5.8590965602983838E-2"/>
          <c:y val="0.11296532495522897"/>
          <c:w val="0.90654400262840873"/>
          <c:h val="6.6052774294687741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5.0925925925925923E-2"/>
          <c:w val="0.92690354330708657"/>
          <c:h val="0.83309419655876349"/>
        </c:manualLayout>
      </c:layout>
      <c:barChart>
        <c:barDir val="col"/>
        <c:grouping val="clustered"/>
        <c:varyColors val="0"/>
        <c:ser>
          <c:idx val="0"/>
          <c:order val="0"/>
          <c:tx>
            <c:strRef>
              <c:f>Sheet1!$B$1</c:f>
              <c:strCache>
                <c:ptCount val="1"/>
                <c:pt idx="0">
                  <c:v>Comments_counts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CO</c:v>
                </c:pt>
                <c:pt idx="1">
                  <c:v>OH</c:v>
                </c:pt>
                <c:pt idx="2">
                  <c:v>WI</c:v>
                </c:pt>
                <c:pt idx="3">
                  <c:v>KY</c:v>
                </c:pt>
                <c:pt idx="4">
                  <c:v>NJ</c:v>
                </c:pt>
                <c:pt idx="5">
                  <c:v>WA</c:v>
                </c:pt>
                <c:pt idx="6">
                  <c:v>MO</c:v>
                </c:pt>
              </c:strCache>
            </c:strRef>
          </c:cat>
          <c:val>
            <c:numRef>
              <c:f>Sheet1!$B$2:$B$8</c:f>
              <c:numCache>
                <c:formatCode>General</c:formatCode>
                <c:ptCount val="7"/>
                <c:pt idx="0">
                  <c:v>37</c:v>
                </c:pt>
                <c:pt idx="1">
                  <c:v>21</c:v>
                </c:pt>
                <c:pt idx="2">
                  <c:v>14</c:v>
                </c:pt>
                <c:pt idx="3">
                  <c:v>6</c:v>
                </c:pt>
                <c:pt idx="4">
                  <c:v>6</c:v>
                </c:pt>
                <c:pt idx="5">
                  <c:v>2</c:v>
                </c:pt>
                <c:pt idx="6">
                  <c:v>2</c:v>
                </c:pt>
              </c:numCache>
            </c:numRef>
          </c:val>
          <c:extLst>
            <c:ext xmlns:c16="http://schemas.microsoft.com/office/drawing/2014/chart" uri="{C3380CC4-5D6E-409C-BE32-E72D297353CC}">
              <c16:uniqueId val="{00000000-2428-480E-B5ED-456E699BEC13}"/>
            </c:ext>
          </c:extLst>
        </c:ser>
        <c:dLbls>
          <c:showLegendKey val="0"/>
          <c:showVal val="0"/>
          <c:showCatName val="0"/>
          <c:showSerName val="0"/>
          <c:showPercent val="0"/>
          <c:showBubbleSize val="0"/>
        </c:dLbls>
        <c:gapWidth val="150"/>
        <c:axId val="133583616"/>
        <c:axId val="142621696"/>
      </c:barChart>
      <c:catAx>
        <c:axId val="133583616"/>
        <c:scaling>
          <c:orientation val="minMax"/>
        </c:scaling>
        <c:delete val="0"/>
        <c:axPos val="b"/>
        <c:numFmt formatCode="General" sourceLinked="0"/>
        <c:majorTickMark val="out"/>
        <c:minorTickMark val="none"/>
        <c:tickLblPos val="nextTo"/>
        <c:crossAx val="142621696"/>
        <c:crosses val="autoZero"/>
        <c:auto val="1"/>
        <c:lblAlgn val="ctr"/>
        <c:lblOffset val="100"/>
        <c:noMultiLvlLbl val="0"/>
      </c:catAx>
      <c:valAx>
        <c:axId val="142621696"/>
        <c:scaling>
          <c:orientation val="minMax"/>
        </c:scaling>
        <c:delete val="1"/>
        <c:axPos val="l"/>
        <c:numFmt formatCode="General" sourceLinked="1"/>
        <c:majorTickMark val="out"/>
        <c:minorTickMark val="none"/>
        <c:tickLblPos val="nextTo"/>
        <c:crossAx val="133583616"/>
        <c:crosses val="autoZero"/>
        <c:crossBetween val="between"/>
      </c:valAx>
    </c:plotArea>
    <c:legend>
      <c:legendPos val="r"/>
      <c:layout>
        <c:manualLayout>
          <c:xMode val="edge"/>
          <c:yMode val="edge"/>
          <c:x val="0.65190354330708666"/>
          <c:y val="6.8495604754055278E-2"/>
          <c:w val="0.25920756780402449"/>
          <c:h val="8.3717191601049873E-2"/>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432852143482059E-2"/>
          <c:y val="8.832203266258383E-2"/>
          <c:w val="0.91951268591426072"/>
          <c:h val="0.78180920093321671"/>
        </c:manualLayout>
      </c:layout>
      <c:barChart>
        <c:barDir val="col"/>
        <c:grouping val="clustered"/>
        <c:varyColors val="0"/>
        <c:ser>
          <c:idx val="0"/>
          <c:order val="0"/>
          <c:tx>
            <c:strRef>
              <c:f>Sheet1!$M$12</c:f>
              <c:strCache>
                <c:ptCount val="1"/>
                <c:pt idx="0">
                  <c:v>Comments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Sheet1!$L$13:$L$16</c:f>
              <c:strCache>
                <c:ptCount val="4"/>
                <c:pt idx="0">
                  <c:v>Central East</c:v>
                </c:pt>
                <c:pt idx="1">
                  <c:v>West</c:v>
                </c:pt>
                <c:pt idx="2">
                  <c:v>Central South</c:v>
                </c:pt>
                <c:pt idx="3">
                  <c:v>West Central</c:v>
                </c:pt>
              </c:strCache>
            </c:strRef>
          </c:cat>
          <c:val>
            <c:numRef>
              <c:f>Sheet1!$M$13:$M$16</c:f>
              <c:numCache>
                <c:formatCode>General</c:formatCode>
                <c:ptCount val="4"/>
                <c:pt idx="0">
                  <c:v>41</c:v>
                </c:pt>
                <c:pt idx="1">
                  <c:v>39</c:v>
                </c:pt>
                <c:pt idx="2">
                  <c:v>6</c:v>
                </c:pt>
                <c:pt idx="3">
                  <c:v>2</c:v>
                </c:pt>
              </c:numCache>
            </c:numRef>
          </c:val>
          <c:extLst>
            <c:ext xmlns:c16="http://schemas.microsoft.com/office/drawing/2014/chart" uri="{C3380CC4-5D6E-409C-BE32-E72D297353CC}">
              <c16:uniqueId val="{00000000-E56A-4859-9B0A-DF28C1C7C6C8}"/>
            </c:ext>
          </c:extLst>
        </c:ser>
        <c:dLbls>
          <c:showLegendKey val="0"/>
          <c:showVal val="0"/>
          <c:showCatName val="0"/>
          <c:showSerName val="0"/>
          <c:showPercent val="0"/>
          <c:showBubbleSize val="0"/>
        </c:dLbls>
        <c:gapWidth val="150"/>
        <c:axId val="241070464"/>
        <c:axId val="241347968"/>
      </c:barChart>
      <c:catAx>
        <c:axId val="241070464"/>
        <c:scaling>
          <c:orientation val="minMax"/>
        </c:scaling>
        <c:delete val="0"/>
        <c:axPos val="b"/>
        <c:numFmt formatCode="General" sourceLinked="0"/>
        <c:majorTickMark val="out"/>
        <c:minorTickMark val="none"/>
        <c:tickLblPos val="nextTo"/>
        <c:crossAx val="241347968"/>
        <c:crosses val="autoZero"/>
        <c:auto val="1"/>
        <c:lblAlgn val="ctr"/>
        <c:lblOffset val="100"/>
        <c:noMultiLvlLbl val="0"/>
      </c:catAx>
      <c:valAx>
        <c:axId val="241347968"/>
        <c:scaling>
          <c:orientation val="minMax"/>
        </c:scaling>
        <c:delete val="1"/>
        <c:axPos val="l"/>
        <c:numFmt formatCode="General" sourceLinked="1"/>
        <c:majorTickMark val="out"/>
        <c:minorTickMark val="none"/>
        <c:tickLblPos val="nextTo"/>
        <c:crossAx val="241070464"/>
        <c:crosses val="autoZero"/>
        <c:crossBetween val="between"/>
      </c:valAx>
      <c:spPr>
        <a:noFill/>
        <a:ln w="25400">
          <a:noFill/>
        </a:ln>
      </c:spPr>
    </c:plotArea>
    <c:legend>
      <c:legendPos val="r"/>
      <c:layout>
        <c:manualLayout>
          <c:xMode val="edge"/>
          <c:yMode val="edge"/>
          <c:x val="0.69427887139107614"/>
          <c:y val="0.26595399533391662"/>
          <c:w val="0.16961001749781277"/>
          <c:h val="8.3717191601049873E-2"/>
        </c:manualLayout>
      </c:layout>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0.33829</cdr:x>
      <cdr:y>0.5</cdr:y>
    </cdr:from>
    <cdr:to>
      <cdr:x>0.46808</cdr:x>
      <cdr:y>0.63779</cdr:y>
    </cdr:to>
    <cdr:pic>
      <cdr:nvPicPr>
        <cdr:cNvPr id="2" name="chart">
          <a:extLst xmlns:a="http://schemas.openxmlformats.org/drawingml/2006/main">
            <a:ext uri="{FF2B5EF4-FFF2-40B4-BE49-F238E27FC236}">
              <a16:creationId xmlns:a16="http://schemas.microsoft.com/office/drawing/2014/main" id="{F2929B23-C3FD-F7B8-D68F-5A3FF4F4CA9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732087" y="1371600"/>
          <a:ext cx="664522" cy="37798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1A163-C797-4A46-8669-C7B937072EB4}"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DD9A4-F1F9-9C42-B09E-281E81F45CF3}" type="slidenum">
              <a:rPr lang="en-US" smtClean="0"/>
              <a:t>‹#›</a:t>
            </a:fld>
            <a:endParaRPr lang="en-US"/>
          </a:p>
        </p:txBody>
      </p:sp>
    </p:spTree>
    <p:extLst>
      <p:ext uri="{BB962C8B-B14F-4D97-AF65-F5344CB8AC3E}">
        <p14:creationId xmlns:p14="http://schemas.microsoft.com/office/powerpoint/2010/main" val="282678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BDD9A4-F1F9-9C42-B09E-281E81F45CF3}" type="slidenum">
              <a:rPr lang="en-US" smtClean="0"/>
              <a:t>6</a:t>
            </a:fld>
            <a:endParaRPr lang="en-US"/>
          </a:p>
        </p:txBody>
      </p:sp>
    </p:spTree>
    <p:extLst>
      <p:ext uri="{BB962C8B-B14F-4D97-AF65-F5344CB8AC3E}">
        <p14:creationId xmlns:p14="http://schemas.microsoft.com/office/powerpoint/2010/main" val="227948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FE44-EB2F-004E-9B48-0913AD1B08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8F8BEF-3CCD-7649-8D61-9A7B82461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970F5-33BF-E24E-9A44-6D7DBB4ED8BC}"/>
              </a:ext>
            </a:extLst>
          </p:cNvPr>
          <p:cNvSpPr>
            <a:spLocks noGrp="1"/>
          </p:cNvSpPr>
          <p:nvPr>
            <p:ph type="dt" sz="half" idx="10"/>
          </p:nvPr>
        </p:nvSpPr>
        <p:spPr/>
        <p:txBody>
          <a:bodyPr/>
          <a:lstStyle/>
          <a:p>
            <a:fld id="{D9DD8E7B-DE05-8545-A8F1-5B4DFFEE804E}" type="datetime1">
              <a:rPr lang="en-US" smtClean="0"/>
              <a:t>7/7/2022</a:t>
            </a:fld>
            <a:endParaRPr lang="en-US"/>
          </a:p>
        </p:txBody>
      </p:sp>
      <p:sp>
        <p:nvSpPr>
          <p:cNvPr id="5" name="Footer Placeholder 4">
            <a:extLst>
              <a:ext uri="{FF2B5EF4-FFF2-40B4-BE49-F238E27FC236}">
                <a16:creationId xmlns:a16="http://schemas.microsoft.com/office/drawing/2014/main" id="{AB61CEFF-BEB6-E94E-BE91-785992D99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61C3A-7CF7-1443-BB01-DE69478D9AF4}"/>
              </a:ext>
            </a:extLst>
          </p:cNvPr>
          <p:cNvSpPr>
            <a:spLocks noGrp="1"/>
          </p:cNvSpPr>
          <p:nvPr>
            <p:ph type="sldNum" sz="quarter" idx="12"/>
          </p:nvPr>
        </p:nvSpPr>
        <p:spPr/>
        <p:txBody>
          <a:bodyPr/>
          <a:lstStyle/>
          <a:p>
            <a:fld id="{DF6B4187-4F19-0842-A5A5-3A01439E0A91}" type="slidenum">
              <a:rPr lang="en-US" smtClean="0"/>
              <a:pPr/>
              <a:t>‹#›</a:t>
            </a:fld>
            <a:endParaRPr lang="en-US"/>
          </a:p>
        </p:txBody>
      </p:sp>
    </p:spTree>
    <p:extLst>
      <p:ext uri="{BB962C8B-B14F-4D97-AF65-F5344CB8AC3E}">
        <p14:creationId xmlns:p14="http://schemas.microsoft.com/office/powerpoint/2010/main" val="151881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9F11-8D53-714C-8318-422DD4240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0FC06-2CF8-244C-88BD-F68CF7A60F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BC7A5-6F28-5140-BA32-4F5A6CC38D5B}"/>
              </a:ext>
            </a:extLst>
          </p:cNvPr>
          <p:cNvSpPr>
            <a:spLocks noGrp="1"/>
          </p:cNvSpPr>
          <p:nvPr>
            <p:ph type="dt" sz="half" idx="10"/>
          </p:nvPr>
        </p:nvSpPr>
        <p:spPr/>
        <p:txBody>
          <a:bodyPr/>
          <a:lstStyle/>
          <a:p>
            <a:fld id="{18621418-50B4-AA4B-A01F-BD7EA4A9847D}" type="datetime1">
              <a:rPr lang="en-US" smtClean="0"/>
              <a:t>7/7/2022</a:t>
            </a:fld>
            <a:endParaRPr lang="en-US"/>
          </a:p>
        </p:txBody>
      </p:sp>
      <p:sp>
        <p:nvSpPr>
          <p:cNvPr id="5" name="Footer Placeholder 4">
            <a:extLst>
              <a:ext uri="{FF2B5EF4-FFF2-40B4-BE49-F238E27FC236}">
                <a16:creationId xmlns:a16="http://schemas.microsoft.com/office/drawing/2014/main" id="{ACCB9C40-190E-7348-9AD3-AD6415BEF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17F82-A57E-BF43-B164-F4FFA4CFACE2}"/>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7" name="Picture 6">
            <a:extLst>
              <a:ext uri="{FF2B5EF4-FFF2-40B4-BE49-F238E27FC236}">
                <a16:creationId xmlns:a16="http://schemas.microsoft.com/office/drawing/2014/main" id="{9EDDE14F-2A36-A44E-987F-4E42ACE6EA1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8" name="Picture 7">
            <a:extLst>
              <a:ext uri="{FF2B5EF4-FFF2-40B4-BE49-F238E27FC236}">
                <a16:creationId xmlns:a16="http://schemas.microsoft.com/office/drawing/2014/main" id="{B02034F2-967C-7C47-9EC9-00AE5E57B33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137123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D34AC-E118-9A4C-B6FD-E0230B6B4C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C12436-901E-0C4F-8CFE-AB07A9F8D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F18D1-4B56-C948-A049-A30B0EE4246B}"/>
              </a:ext>
            </a:extLst>
          </p:cNvPr>
          <p:cNvSpPr>
            <a:spLocks noGrp="1"/>
          </p:cNvSpPr>
          <p:nvPr>
            <p:ph type="dt" sz="half" idx="10"/>
          </p:nvPr>
        </p:nvSpPr>
        <p:spPr/>
        <p:txBody>
          <a:bodyPr/>
          <a:lstStyle/>
          <a:p>
            <a:fld id="{92324F8A-7D82-0E41-A1C1-D7AD26045F1A}" type="datetime1">
              <a:rPr lang="en-US" smtClean="0"/>
              <a:t>7/7/2022</a:t>
            </a:fld>
            <a:endParaRPr lang="en-US"/>
          </a:p>
        </p:txBody>
      </p:sp>
      <p:sp>
        <p:nvSpPr>
          <p:cNvPr id="5" name="Footer Placeholder 4">
            <a:extLst>
              <a:ext uri="{FF2B5EF4-FFF2-40B4-BE49-F238E27FC236}">
                <a16:creationId xmlns:a16="http://schemas.microsoft.com/office/drawing/2014/main" id="{884FDDC0-E15A-E644-99A3-85B5CB1BA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3A8AD-0196-CE4F-B118-F7E52067CD0B}"/>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7" name="Picture 6">
            <a:extLst>
              <a:ext uri="{FF2B5EF4-FFF2-40B4-BE49-F238E27FC236}">
                <a16:creationId xmlns:a16="http://schemas.microsoft.com/office/drawing/2014/main" id="{68399E13-210F-9F4D-B8D8-8C131DF4947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8" name="Picture 7">
            <a:extLst>
              <a:ext uri="{FF2B5EF4-FFF2-40B4-BE49-F238E27FC236}">
                <a16:creationId xmlns:a16="http://schemas.microsoft.com/office/drawing/2014/main" id="{1CB02E5D-2B7A-FD48-9900-27CDFDDCB1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268930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BDC3-CF05-D048-9952-6136BDF22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42CA3C-1A82-EE49-B7A7-DCB796BC54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C8330-5C82-1343-B9AA-A5817F5E77C3}"/>
              </a:ext>
            </a:extLst>
          </p:cNvPr>
          <p:cNvSpPr>
            <a:spLocks noGrp="1"/>
          </p:cNvSpPr>
          <p:nvPr>
            <p:ph type="dt" sz="half" idx="10"/>
          </p:nvPr>
        </p:nvSpPr>
        <p:spPr/>
        <p:txBody>
          <a:bodyPr/>
          <a:lstStyle/>
          <a:p>
            <a:fld id="{58587C8F-4C82-CB4F-98EA-70E3870128EC}" type="datetime1">
              <a:rPr lang="en-US" smtClean="0"/>
              <a:t>7/7/2022</a:t>
            </a:fld>
            <a:endParaRPr lang="en-US"/>
          </a:p>
        </p:txBody>
      </p:sp>
      <p:sp>
        <p:nvSpPr>
          <p:cNvPr id="5" name="Footer Placeholder 4">
            <a:extLst>
              <a:ext uri="{FF2B5EF4-FFF2-40B4-BE49-F238E27FC236}">
                <a16:creationId xmlns:a16="http://schemas.microsoft.com/office/drawing/2014/main" id="{E6C745D9-8F25-E242-B9D7-7B7004757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2E9C4-998F-B24B-9BEB-604A90B1DB43}"/>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7" name="Picture 6">
            <a:extLst>
              <a:ext uri="{FF2B5EF4-FFF2-40B4-BE49-F238E27FC236}">
                <a16:creationId xmlns:a16="http://schemas.microsoft.com/office/drawing/2014/main" id="{4812ADE3-3BF7-274D-89DE-6BA49236F2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8" name="Picture 7">
            <a:extLst>
              <a:ext uri="{FF2B5EF4-FFF2-40B4-BE49-F238E27FC236}">
                <a16:creationId xmlns:a16="http://schemas.microsoft.com/office/drawing/2014/main" id="{0A4DCF82-F9C4-5F42-8BC3-3CC9187CA4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175864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E1B4-1CA4-F944-94FC-29EABCDA3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7CB08-E365-3A44-AA64-2EEB87128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075E9E-F793-3046-B08B-6ED1BF949FA1}"/>
              </a:ext>
            </a:extLst>
          </p:cNvPr>
          <p:cNvSpPr>
            <a:spLocks noGrp="1"/>
          </p:cNvSpPr>
          <p:nvPr>
            <p:ph type="dt" sz="half" idx="10"/>
          </p:nvPr>
        </p:nvSpPr>
        <p:spPr/>
        <p:txBody>
          <a:bodyPr/>
          <a:lstStyle/>
          <a:p>
            <a:fld id="{5A45585A-F47D-4E4D-976E-1A9AA5AC2E06}" type="datetime1">
              <a:rPr lang="en-US" smtClean="0"/>
              <a:t>7/7/2022</a:t>
            </a:fld>
            <a:endParaRPr lang="en-US"/>
          </a:p>
        </p:txBody>
      </p:sp>
      <p:sp>
        <p:nvSpPr>
          <p:cNvPr id="5" name="Footer Placeholder 4">
            <a:extLst>
              <a:ext uri="{FF2B5EF4-FFF2-40B4-BE49-F238E27FC236}">
                <a16:creationId xmlns:a16="http://schemas.microsoft.com/office/drawing/2014/main" id="{43115F4C-1B12-3849-AB3D-EF47D533A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6A180-0EAD-1245-9FB2-B66B2EDAF0D8}"/>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7" name="Picture 6">
            <a:extLst>
              <a:ext uri="{FF2B5EF4-FFF2-40B4-BE49-F238E27FC236}">
                <a16:creationId xmlns:a16="http://schemas.microsoft.com/office/drawing/2014/main" id="{194F0AFD-C9D3-A848-B5BF-57892B7FE38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8" name="Picture 7">
            <a:extLst>
              <a:ext uri="{FF2B5EF4-FFF2-40B4-BE49-F238E27FC236}">
                <a16:creationId xmlns:a16="http://schemas.microsoft.com/office/drawing/2014/main" id="{3EA055B4-AA30-4248-A224-35B95784BAB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406470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72A8-B16F-D943-89DC-08ACA7FE2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84659-0ED9-424E-A85E-02F3E29185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71755B-82B6-D947-AE29-F32F128902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C1D25-60C3-0042-8C5B-B8465902448A}"/>
              </a:ext>
            </a:extLst>
          </p:cNvPr>
          <p:cNvSpPr>
            <a:spLocks noGrp="1"/>
          </p:cNvSpPr>
          <p:nvPr>
            <p:ph type="dt" sz="half" idx="10"/>
          </p:nvPr>
        </p:nvSpPr>
        <p:spPr/>
        <p:txBody>
          <a:bodyPr/>
          <a:lstStyle/>
          <a:p>
            <a:fld id="{51E3BCFC-CF6B-2E43-94DA-669BAE9DF005}" type="datetime1">
              <a:rPr lang="en-US" smtClean="0"/>
              <a:t>7/7/2022</a:t>
            </a:fld>
            <a:endParaRPr lang="en-US"/>
          </a:p>
        </p:txBody>
      </p:sp>
      <p:sp>
        <p:nvSpPr>
          <p:cNvPr id="6" name="Footer Placeholder 5">
            <a:extLst>
              <a:ext uri="{FF2B5EF4-FFF2-40B4-BE49-F238E27FC236}">
                <a16:creationId xmlns:a16="http://schemas.microsoft.com/office/drawing/2014/main" id="{2AE0DF46-B0B0-0A40-81E6-A698A0BE8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539C8-DC39-9846-AE90-0E2B484AE7BE}"/>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8" name="Picture 7">
            <a:extLst>
              <a:ext uri="{FF2B5EF4-FFF2-40B4-BE49-F238E27FC236}">
                <a16:creationId xmlns:a16="http://schemas.microsoft.com/office/drawing/2014/main" id="{64E52015-3A5B-164D-994F-FDD2A7F5CD3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9" name="Picture 8">
            <a:extLst>
              <a:ext uri="{FF2B5EF4-FFF2-40B4-BE49-F238E27FC236}">
                <a16:creationId xmlns:a16="http://schemas.microsoft.com/office/drawing/2014/main" id="{7C7DB734-8CF8-E546-85E7-52BB3C1C57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351964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1BF4-577A-DA40-8AFE-3DBF8D3A4F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38016-BBC3-F744-91DF-216289DAB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99D4BC-51CA-3447-97B2-2BBB202149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7B6E3-C2DC-A740-9169-ABAA9D8E1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30AA23-58E1-F54E-8449-43B0AC0EFF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0B1DC-BA66-2541-BB52-8D5A580E126C}"/>
              </a:ext>
            </a:extLst>
          </p:cNvPr>
          <p:cNvSpPr>
            <a:spLocks noGrp="1"/>
          </p:cNvSpPr>
          <p:nvPr>
            <p:ph type="dt" sz="half" idx="10"/>
          </p:nvPr>
        </p:nvSpPr>
        <p:spPr/>
        <p:txBody>
          <a:bodyPr/>
          <a:lstStyle/>
          <a:p>
            <a:fld id="{77ACE953-AC1E-204C-8CA8-1013FFB42229}" type="datetime1">
              <a:rPr lang="en-US" smtClean="0"/>
              <a:t>7/7/2022</a:t>
            </a:fld>
            <a:endParaRPr lang="en-US"/>
          </a:p>
        </p:txBody>
      </p:sp>
      <p:sp>
        <p:nvSpPr>
          <p:cNvPr id="8" name="Footer Placeholder 7">
            <a:extLst>
              <a:ext uri="{FF2B5EF4-FFF2-40B4-BE49-F238E27FC236}">
                <a16:creationId xmlns:a16="http://schemas.microsoft.com/office/drawing/2014/main" id="{6E4BF7B4-08D7-294D-9F92-D49758B62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A920BE-9907-0543-A291-000D8977197C}"/>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10" name="Picture 9">
            <a:extLst>
              <a:ext uri="{FF2B5EF4-FFF2-40B4-BE49-F238E27FC236}">
                <a16:creationId xmlns:a16="http://schemas.microsoft.com/office/drawing/2014/main" id="{EF7718E0-426A-2C47-A59D-AC2B87D5C8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11" name="Picture 10">
            <a:extLst>
              <a:ext uri="{FF2B5EF4-FFF2-40B4-BE49-F238E27FC236}">
                <a16:creationId xmlns:a16="http://schemas.microsoft.com/office/drawing/2014/main" id="{EEA2BBFD-807E-BF43-AF50-C575550F3B4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325054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50FB-C2AA-9843-A0C4-B9EA1728D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A9A89-86AE-4B49-BE57-3F874E2B65B7}"/>
              </a:ext>
            </a:extLst>
          </p:cNvPr>
          <p:cNvSpPr>
            <a:spLocks noGrp="1"/>
          </p:cNvSpPr>
          <p:nvPr>
            <p:ph type="dt" sz="half" idx="10"/>
          </p:nvPr>
        </p:nvSpPr>
        <p:spPr/>
        <p:txBody>
          <a:bodyPr/>
          <a:lstStyle/>
          <a:p>
            <a:fld id="{685FF8B8-6EA2-AF46-B759-BD4F10104897}" type="datetime1">
              <a:rPr lang="en-US" smtClean="0"/>
              <a:t>7/7/2022</a:t>
            </a:fld>
            <a:endParaRPr lang="en-US"/>
          </a:p>
        </p:txBody>
      </p:sp>
      <p:sp>
        <p:nvSpPr>
          <p:cNvPr id="4" name="Footer Placeholder 3">
            <a:extLst>
              <a:ext uri="{FF2B5EF4-FFF2-40B4-BE49-F238E27FC236}">
                <a16:creationId xmlns:a16="http://schemas.microsoft.com/office/drawing/2014/main" id="{97F1C89A-95F2-0043-844D-63D1C43D6D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5A24A-61A1-0441-9CD0-721BF5F01F06}"/>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6" name="Picture 5">
            <a:extLst>
              <a:ext uri="{FF2B5EF4-FFF2-40B4-BE49-F238E27FC236}">
                <a16:creationId xmlns:a16="http://schemas.microsoft.com/office/drawing/2014/main" id="{AF85AA0D-93D1-7B46-8282-6E1597123D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7" name="Picture 6">
            <a:extLst>
              <a:ext uri="{FF2B5EF4-FFF2-40B4-BE49-F238E27FC236}">
                <a16:creationId xmlns:a16="http://schemas.microsoft.com/office/drawing/2014/main" id="{F8F7DCA1-FDDE-1A48-BC97-E5EB58C5AB1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146986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28362-6003-3148-8AC3-8E4E046E3944}"/>
              </a:ext>
            </a:extLst>
          </p:cNvPr>
          <p:cNvSpPr>
            <a:spLocks noGrp="1"/>
          </p:cNvSpPr>
          <p:nvPr>
            <p:ph type="dt" sz="half" idx="10"/>
          </p:nvPr>
        </p:nvSpPr>
        <p:spPr/>
        <p:txBody>
          <a:bodyPr/>
          <a:lstStyle/>
          <a:p>
            <a:fld id="{0F664E73-99C5-904A-A798-1BBEFB6CAE8F}" type="datetime1">
              <a:rPr lang="en-US" smtClean="0"/>
              <a:t>7/7/2022</a:t>
            </a:fld>
            <a:endParaRPr lang="en-US"/>
          </a:p>
        </p:txBody>
      </p:sp>
      <p:sp>
        <p:nvSpPr>
          <p:cNvPr id="3" name="Footer Placeholder 2">
            <a:extLst>
              <a:ext uri="{FF2B5EF4-FFF2-40B4-BE49-F238E27FC236}">
                <a16:creationId xmlns:a16="http://schemas.microsoft.com/office/drawing/2014/main" id="{14C33268-CDCB-BB40-B1CA-3B3A5FFF38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8ED2A6-83B2-C748-9237-046D7CF7F9EB}"/>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5" name="Picture 4">
            <a:extLst>
              <a:ext uri="{FF2B5EF4-FFF2-40B4-BE49-F238E27FC236}">
                <a16:creationId xmlns:a16="http://schemas.microsoft.com/office/drawing/2014/main" id="{387146E9-D30D-7741-AC40-ED0AF39C02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6" name="Picture 5">
            <a:extLst>
              <a:ext uri="{FF2B5EF4-FFF2-40B4-BE49-F238E27FC236}">
                <a16:creationId xmlns:a16="http://schemas.microsoft.com/office/drawing/2014/main" id="{055732D5-BC1D-A94C-95F8-2F5E65E819C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154248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F828-A6B5-AD42-A561-A779AA00F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D05FE4-DD38-F64D-9ED4-BC44C7F56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CEE2D5-E8D0-0D49-A21C-628CA18C0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2F7BC-0CC7-D546-9BCF-9ED48EE37941}"/>
              </a:ext>
            </a:extLst>
          </p:cNvPr>
          <p:cNvSpPr>
            <a:spLocks noGrp="1"/>
          </p:cNvSpPr>
          <p:nvPr>
            <p:ph type="dt" sz="half" idx="10"/>
          </p:nvPr>
        </p:nvSpPr>
        <p:spPr/>
        <p:txBody>
          <a:bodyPr/>
          <a:lstStyle/>
          <a:p>
            <a:fld id="{B662A90B-D46B-7A40-BD3E-4BFF3F1772DE}" type="datetime1">
              <a:rPr lang="en-US" smtClean="0"/>
              <a:t>7/7/2022</a:t>
            </a:fld>
            <a:endParaRPr lang="en-US"/>
          </a:p>
        </p:txBody>
      </p:sp>
      <p:sp>
        <p:nvSpPr>
          <p:cNvPr id="6" name="Footer Placeholder 5">
            <a:extLst>
              <a:ext uri="{FF2B5EF4-FFF2-40B4-BE49-F238E27FC236}">
                <a16:creationId xmlns:a16="http://schemas.microsoft.com/office/drawing/2014/main" id="{3625393A-3301-E44D-99DE-50B9DB4D5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FF768-046C-754E-A7AA-37ACB978371D}"/>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8" name="Picture 7">
            <a:extLst>
              <a:ext uri="{FF2B5EF4-FFF2-40B4-BE49-F238E27FC236}">
                <a16:creationId xmlns:a16="http://schemas.microsoft.com/office/drawing/2014/main" id="{0945B4D7-F72B-314E-994E-396BCFAD98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9" name="Picture 8">
            <a:extLst>
              <a:ext uri="{FF2B5EF4-FFF2-40B4-BE49-F238E27FC236}">
                <a16:creationId xmlns:a16="http://schemas.microsoft.com/office/drawing/2014/main" id="{C32160B0-6F22-7B46-A8C5-DF32A91288F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360145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377C-53B9-C34E-B4D5-876CB47B4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343AA0-8196-8E45-8D07-12C28F7E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8B63D-7E84-BC42-88DE-C6E033989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FAA771-B265-2340-901C-BEBE5246F91C}"/>
              </a:ext>
            </a:extLst>
          </p:cNvPr>
          <p:cNvSpPr>
            <a:spLocks noGrp="1"/>
          </p:cNvSpPr>
          <p:nvPr>
            <p:ph type="dt" sz="half" idx="10"/>
          </p:nvPr>
        </p:nvSpPr>
        <p:spPr/>
        <p:txBody>
          <a:bodyPr/>
          <a:lstStyle/>
          <a:p>
            <a:fld id="{34D30F1B-C933-3D49-9300-83159A3CA2F8}" type="datetime1">
              <a:rPr lang="en-US" smtClean="0"/>
              <a:t>7/7/2022</a:t>
            </a:fld>
            <a:endParaRPr lang="en-US"/>
          </a:p>
        </p:txBody>
      </p:sp>
      <p:sp>
        <p:nvSpPr>
          <p:cNvPr id="6" name="Footer Placeholder 5">
            <a:extLst>
              <a:ext uri="{FF2B5EF4-FFF2-40B4-BE49-F238E27FC236}">
                <a16:creationId xmlns:a16="http://schemas.microsoft.com/office/drawing/2014/main" id="{C9E96700-B420-A741-B2FE-FBE673DEF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35BBB-52F2-8749-8E94-33E6F46F2446}"/>
              </a:ext>
            </a:extLst>
          </p:cNvPr>
          <p:cNvSpPr>
            <a:spLocks noGrp="1"/>
          </p:cNvSpPr>
          <p:nvPr>
            <p:ph type="sldNum" sz="quarter" idx="12"/>
          </p:nvPr>
        </p:nvSpPr>
        <p:spPr/>
        <p:txBody>
          <a:bodyPr/>
          <a:lstStyle/>
          <a:p>
            <a:fld id="{DF6B4187-4F19-0842-A5A5-3A01439E0A91}" type="slidenum">
              <a:rPr lang="en-US" smtClean="0"/>
              <a:t>‹#›</a:t>
            </a:fld>
            <a:endParaRPr lang="en-US"/>
          </a:p>
        </p:txBody>
      </p:sp>
      <p:pic>
        <p:nvPicPr>
          <p:cNvPr id="8" name="Picture 7">
            <a:extLst>
              <a:ext uri="{FF2B5EF4-FFF2-40B4-BE49-F238E27FC236}">
                <a16:creationId xmlns:a16="http://schemas.microsoft.com/office/drawing/2014/main" id="{60E7567F-C506-DB4E-A092-936FF7398FC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16971" y="196312"/>
            <a:ext cx="1301081" cy="377125"/>
          </a:xfrm>
          <a:prstGeom prst="rect">
            <a:avLst/>
          </a:prstGeom>
        </p:spPr>
      </p:pic>
      <p:pic>
        <p:nvPicPr>
          <p:cNvPr id="9" name="Picture 8">
            <a:extLst>
              <a:ext uri="{FF2B5EF4-FFF2-40B4-BE49-F238E27FC236}">
                <a16:creationId xmlns:a16="http://schemas.microsoft.com/office/drawing/2014/main" id="{9D565685-2A0B-8546-A4E1-4A46674EE98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465" y="6046414"/>
            <a:ext cx="1553275" cy="811586"/>
          </a:xfrm>
          <a:prstGeom prst="rect">
            <a:avLst/>
          </a:prstGeom>
        </p:spPr>
      </p:pic>
    </p:spTree>
    <p:extLst>
      <p:ext uri="{BB962C8B-B14F-4D97-AF65-F5344CB8AC3E}">
        <p14:creationId xmlns:p14="http://schemas.microsoft.com/office/powerpoint/2010/main" val="322812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B8171-50CB-8D44-8070-E23B992C9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12EDA9-224D-E346-A4B5-03632CE7E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34F97-EF12-3B4B-A0B3-565C6A723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16C87-5815-924C-9C9E-E78FF709AD7C}" type="datetime1">
              <a:rPr lang="en-US" smtClean="0"/>
              <a:t>7/7/2022</a:t>
            </a:fld>
            <a:endParaRPr lang="en-US"/>
          </a:p>
        </p:txBody>
      </p:sp>
      <p:sp>
        <p:nvSpPr>
          <p:cNvPr id="5" name="Footer Placeholder 4">
            <a:extLst>
              <a:ext uri="{FF2B5EF4-FFF2-40B4-BE49-F238E27FC236}">
                <a16:creationId xmlns:a16="http://schemas.microsoft.com/office/drawing/2014/main" id="{CF77C30C-A66D-1247-B2B9-F92CD3E43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FC29AF-A208-FB40-8A44-9AC22C8E4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B4187-4F19-0842-A5A5-3A01439E0A91}" type="slidenum">
              <a:rPr lang="en-US" smtClean="0"/>
              <a:t>‹#›</a:t>
            </a:fld>
            <a:endParaRPr lang="en-US"/>
          </a:p>
        </p:txBody>
      </p:sp>
    </p:spTree>
    <p:extLst>
      <p:ext uri="{BB962C8B-B14F-4D97-AF65-F5344CB8AC3E}">
        <p14:creationId xmlns:p14="http://schemas.microsoft.com/office/powerpoint/2010/main" val="2209683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35B456-BCFE-4745-8E1A-2841753490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5946" y="694465"/>
            <a:ext cx="3769532" cy="1969580"/>
          </a:xfrm>
          <a:prstGeom prst="rect">
            <a:avLst/>
          </a:prstGeom>
        </p:spPr>
      </p:pic>
      <p:sp>
        <p:nvSpPr>
          <p:cNvPr id="5" name="TextBox 4">
            <a:extLst>
              <a:ext uri="{FF2B5EF4-FFF2-40B4-BE49-F238E27FC236}">
                <a16:creationId xmlns:a16="http://schemas.microsoft.com/office/drawing/2014/main" id="{008BA19A-1499-2345-8000-7D1DD92CBBE9}"/>
              </a:ext>
            </a:extLst>
          </p:cNvPr>
          <p:cNvSpPr txBox="1"/>
          <p:nvPr/>
        </p:nvSpPr>
        <p:spPr>
          <a:xfrm>
            <a:off x="960894" y="2506103"/>
            <a:ext cx="10414861" cy="1569660"/>
          </a:xfrm>
          <a:prstGeom prst="rect">
            <a:avLst/>
          </a:prstGeom>
          <a:noFill/>
        </p:spPr>
        <p:txBody>
          <a:bodyPr wrap="square" rtlCol="0">
            <a:spAutoFit/>
          </a:bodyPr>
          <a:lstStyle/>
          <a:p>
            <a:r>
              <a:rPr lang="en-US" sz="2400" b="1" dirty="0">
                <a:solidFill>
                  <a:schemeClr val="accent1"/>
                </a:solidFill>
              </a:rPr>
              <a:t>PROJECT UPDATE</a:t>
            </a:r>
          </a:p>
          <a:p>
            <a:r>
              <a:rPr lang="en-US" sz="2400" dirty="0">
                <a:solidFill>
                  <a:schemeClr val="accent1"/>
                </a:solidFill>
              </a:rPr>
              <a:t>Topic modeling on blood work </a:t>
            </a:r>
          </a:p>
          <a:p>
            <a:endParaRPr lang="en-US" sz="2400" dirty="0">
              <a:solidFill>
                <a:schemeClr val="accent1"/>
              </a:solidFill>
            </a:endParaRPr>
          </a:p>
          <a:p>
            <a:r>
              <a:rPr lang="en-US" sz="2400" b="1" dirty="0">
                <a:solidFill>
                  <a:schemeClr val="accent1"/>
                </a:solidFill>
              </a:rPr>
              <a:t>MODELS AND ANALYSIS</a:t>
            </a:r>
            <a:endParaRPr lang="en-US" sz="2400" dirty="0">
              <a:solidFill>
                <a:schemeClr val="accent1"/>
              </a:solidFill>
            </a:endParaRPr>
          </a:p>
        </p:txBody>
      </p:sp>
      <p:sp>
        <p:nvSpPr>
          <p:cNvPr id="6" name="TextBox 5">
            <a:extLst>
              <a:ext uri="{FF2B5EF4-FFF2-40B4-BE49-F238E27FC236}">
                <a16:creationId xmlns:a16="http://schemas.microsoft.com/office/drawing/2014/main" id="{508E1FA7-C234-FC45-9D26-EFACF214EA91}"/>
              </a:ext>
            </a:extLst>
          </p:cNvPr>
          <p:cNvSpPr txBox="1"/>
          <p:nvPr/>
        </p:nvSpPr>
        <p:spPr>
          <a:xfrm>
            <a:off x="960894" y="5585388"/>
            <a:ext cx="3642102" cy="369332"/>
          </a:xfrm>
          <a:prstGeom prst="rect">
            <a:avLst/>
          </a:prstGeom>
          <a:noFill/>
        </p:spPr>
        <p:txBody>
          <a:bodyPr wrap="square" rtlCol="0">
            <a:spAutoFit/>
          </a:bodyPr>
          <a:lstStyle/>
          <a:p>
            <a:r>
              <a:rPr lang="en-US" b="1" dirty="0">
                <a:solidFill>
                  <a:srgbClr val="7030A0"/>
                </a:solidFill>
              </a:rPr>
              <a:t>Date Updated: 5 JULY 2022</a:t>
            </a:r>
          </a:p>
        </p:txBody>
      </p:sp>
      <p:pic>
        <p:nvPicPr>
          <p:cNvPr id="7" name="Picture 6">
            <a:extLst>
              <a:ext uri="{FF2B5EF4-FFF2-40B4-BE49-F238E27FC236}">
                <a16:creationId xmlns:a16="http://schemas.microsoft.com/office/drawing/2014/main" id="{016911ED-35FC-5A44-9306-6D0C2818AC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54525" y="196312"/>
            <a:ext cx="2263527" cy="656095"/>
          </a:xfrm>
          <a:prstGeom prst="rect">
            <a:avLst/>
          </a:prstGeom>
        </p:spPr>
      </p:pic>
      <p:sp>
        <p:nvSpPr>
          <p:cNvPr id="8" name="Slide Number Placeholder 7">
            <a:extLst>
              <a:ext uri="{FF2B5EF4-FFF2-40B4-BE49-F238E27FC236}">
                <a16:creationId xmlns:a16="http://schemas.microsoft.com/office/drawing/2014/main" id="{0CDA96E1-6A4F-D24A-B9A7-7AA18E82C17F}"/>
              </a:ext>
            </a:extLst>
          </p:cNvPr>
          <p:cNvSpPr>
            <a:spLocks noGrp="1"/>
          </p:cNvSpPr>
          <p:nvPr>
            <p:ph type="sldNum" sz="quarter" idx="12"/>
          </p:nvPr>
        </p:nvSpPr>
        <p:spPr/>
        <p:txBody>
          <a:bodyPr/>
          <a:lstStyle/>
          <a:p>
            <a:fld id="{DF6B4187-4F19-0842-A5A5-3A01439E0A91}" type="slidenum">
              <a:rPr lang="en-US" smtClean="0"/>
              <a:pPr/>
              <a:t>1</a:t>
            </a:fld>
            <a:endParaRPr lang="en-US"/>
          </a:p>
        </p:txBody>
      </p:sp>
    </p:spTree>
    <p:extLst>
      <p:ext uri="{BB962C8B-B14F-4D97-AF65-F5344CB8AC3E}">
        <p14:creationId xmlns:p14="http://schemas.microsoft.com/office/powerpoint/2010/main" val="289917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EB798A-C365-CFBC-98A6-44839CDE08C0}"/>
              </a:ext>
            </a:extLst>
          </p:cNvPr>
          <p:cNvSpPr>
            <a:spLocks noGrp="1"/>
          </p:cNvSpPr>
          <p:nvPr>
            <p:ph type="sldNum" sz="quarter" idx="12"/>
          </p:nvPr>
        </p:nvSpPr>
        <p:spPr/>
        <p:txBody>
          <a:bodyPr/>
          <a:lstStyle/>
          <a:p>
            <a:fld id="{DF6B4187-4F19-0842-A5A5-3A01439E0A91}" type="slidenum">
              <a:rPr lang="en-US" smtClean="0"/>
              <a:t>10</a:t>
            </a:fld>
            <a:endParaRPr lang="en-US"/>
          </a:p>
        </p:txBody>
      </p:sp>
      <p:sp>
        <p:nvSpPr>
          <p:cNvPr id="5" name="Slide Number Placeholder 3">
            <a:extLst>
              <a:ext uri="{FF2B5EF4-FFF2-40B4-BE49-F238E27FC236}">
                <a16:creationId xmlns:a16="http://schemas.microsoft.com/office/drawing/2014/main" id="{99549D0A-1A2E-771C-82B5-38F29490E3C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10</a:t>
            </a:fld>
            <a:endParaRPr lang="en-US"/>
          </a:p>
        </p:txBody>
      </p:sp>
      <p:sp>
        <p:nvSpPr>
          <p:cNvPr id="6" name="Rectangle 5">
            <a:extLst>
              <a:ext uri="{FF2B5EF4-FFF2-40B4-BE49-F238E27FC236}">
                <a16:creationId xmlns:a16="http://schemas.microsoft.com/office/drawing/2014/main" id="{67FF557F-022F-3D10-883A-EA8984ACA062}"/>
              </a:ext>
            </a:extLst>
          </p:cNvPr>
          <p:cNvSpPr/>
          <p:nvPr/>
        </p:nvSpPr>
        <p:spPr>
          <a:xfrm>
            <a:off x="296332" y="259604"/>
            <a:ext cx="10430933" cy="892552"/>
          </a:xfrm>
          <a:prstGeom prst="rect">
            <a:avLst/>
          </a:prstGeom>
        </p:spPr>
        <p:txBody>
          <a:bodyPr wrap="square">
            <a:spAutoFit/>
          </a:bodyPr>
          <a:lstStyle/>
          <a:p>
            <a:r>
              <a:rPr lang="en-US" b="1" dirty="0"/>
              <a:t>TOPIC – 3 : Good doctor</a:t>
            </a:r>
          </a:p>
          <a:p>
            <a:r>
              <a:rPr lang="en-US" b="1" dirty="0"/>
              <a:t>Keywords: </a:t>
            </a:r>
            <a:r>
              <a:rPr lang="en-IN" sz="1600" dirty="0"/>
              <a:t>friendly staff great professional courteous caring helpful nice kind  knowledge able staff friendly pleasant personable friendly staff informative</a:t>
            </a:r>
            <a:endParaRPr lang="en-US" sz="1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DA610EE-F70D-23B7-AAE2-0F4C8F16B949}"/>
              </a:ext>
            </a:extLst>
          </p:cNvPr>
          <p:cNvSpPr/>
          <p:nvPr/>
        </p:nvSpPr>
        <p:spPr>
          <a:xfrm>
            <a:off x="457200" y="1347967"/>
            <a:ext cx="11201401" cy="2644250"/>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8" name="TextBox 7">
            <a:extLst>
              <a:ext uri="{FF2B5EF4-FFF2-40B4-BE49-F238E27FC236}">
                <a16:creationId xmlns:a16="http://schemas.microsoft.com/office/drawing/2014/main" id="{A92561FB-E1D7-0F61-F1D8-DB8E6711989C}"/>
              </a:ext>
            </a:extLst>
          </p:cNvPr>
          <p:cNvSpPr txBox="1"/>
          <p:nvPr/>
        </p:nvSpPr>
        <p:spPr>
          <a:xfrm>
            <a:off x="533399" y="1189545"/>
            <a:ext cx="6096000" cy="646331"/>
          </a:xfrm>
          <a:prstGeom prst="rect">
            <a:avLst/>
          </a:prstGeom>
          <a:noFill/>
        </p:spPr>
        <p:txBody>
          <a:bodyPr wrap="square">
            <a:spAutoFit/>
          </a:bodyPr>
          <a:lstStyle/>
          <a:p>
            <a:r>
              <a:rPr lang="en-US" b="1" dirty="0"/>
              <a:t>Comments – </a:t>
            </a:r>
          </a:p>
          <a:p>
            <a:endParaRPr lang="en-IN" dirty="0"/>
          </a:p>
        </p:txBody>
      </p:sp>
      <p:graphicFrame>
        <p:nvGraphicFramePr>
          <p:cNvPr id="9" name="Table 8">
            <a:extLst>
              <a:ext uri="{FF2B5EF4-FFF2-40B4-BE49-F238E27FC236}">
                <a16:creationId xmlns:a16="http://schemas.microsoft.com/office/drawing/2014/main" id="{DD076AB0-F848-20A4-9CE2-1D217A6343FA}"/>
              </a:ext>
            </a:extLst>
          </p:cNvPr>
          <p:cNvGraphicFramePr>
            <a:graphicFrameLocks noGrp="1"/>
          </p:cNvGraphicFramePr>
          <p:nvPr>
            <p:extLst>
              <p:ext uri="{D42A27DB-BD31-4B8C-83A1-F6EECF244321}">
                <p14:modId xmlns:p14="http://schemas.microsoft.com/office/powerpoint/2010/main" val="2426254384"/>
              </p:ext>
            </p:extLst>
          </p:nvPr>
        </p:nvGraphicFramePr>
        <p:xfrm>
          <a:off x="536220" y="1512711"/>
          <a:ext cx="10515600" cy="4594579"/>
        </p:xfrm>
        <a:graphic>
          <a:graphicData uri="http://schemas.openxmlformats.org/drawingml/2006/table">
            <a:tbl>
              <a:tblPr/>
              <a:tblGrid>
                <a:gridCol w="10515600">
                  <a:extLst>
                    <a:ext uri="{9D8B030D-6E8A-4147-A177-3AD203B41FA5}">
                      <a16:colId xmlns:a16="http://schemas.microsoft.com/office/drawing/2014/main" val="1971109676"/>
                    </a:ext>
                  </a:extLst>
                </a:gridCol>
              </a:tblGrid>
              <a:tr h="611156">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dr   was very good   listened to my concerns  was helpful  explained everything   very pleased with her the nurse seemed like i was a bother to her </a:t>
                      </a:r>
                    </a:p>
                  </a:txBody>
                  <a:tcPr marL="5872" marR="5872" marT="5872" marB="0" anchor="b">
                    <a:lnL>
                      <a:noFill/>
                    </a:lnL>
                    <a:lnR>
                      <a:noFill/>
                    </a:lnR>
                    <a:lnT>
                      <a:noFill/>
                    </a:lnT>
                    <a:lnB>
                      <a:noFill/>
                    </a:lnB>
                  </a:tcPr>
                </a:tc>
                <a:extLst>
                  <a:ext uri="{0D108BD9-81ED-4DB2-BD59-A6C34878D82A}">
                    <a16:rowId xmlns:a16="http://schemas.microsoft.com/office/drawing/2014/main" val="479742489"/>
                  </a:ext>
                </a:extLst>
              </a:tr>
              <a:tr h="309214">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everyone was friendly and the doc has great bedside manners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can     t think of anything that </a:t>
                      </a:r>
                      <a:r>
                        <a:rPr lang="en-US" sz="1600" b="0" i="0" u="none" strike="noStrike" dirty="0" err="1">
                          <a:solidFill>
                            <a:srgbClr val="000000"/>
                          </a:solidFill>
                          <a:effectLst/>
                          <a:latin typeface="Arial" panose="020B0604020202020204" pitchFamily="34" charset="0"/>
                          <a:cs typeface="Arial" panose="020B0604020202020204" pitchFamily="34" charset="0"/>
                        </a:rPr>
                        <a:t>wasn</a:t>
                      </a:r>
                      <a:r>
                        <a:rPr lang="en-US" sz="1600" b="0" i="0" u="none" strike="noStrike" dirty="0">
                          <a:solidFill>
                            <a:srgbClr val="000000"/>
                          </a:solidFill>
                          <a:effectLst/>
                          <a:latin typeface="Arial" panose="020B0604020202020204" pitchFamily="34" charset="0"/>
                          <a:cs typeface="Arial" panose="020B0604020202020204" pitchFamily="34" charset="0"/>
                        </a:rPr>
                        <a:t>     t done well </a:t>
                      </a:r>
                    </a:p>
                  </a:txBody>
                  <a:tcPr marL="5872" marR="5872" marT="5872" marB="0" anchor="b">
                    <a:lnL>
                      <a:noFill/>
                    </a:lnL>
                    <a:lnR>
                      <a:noFill/>
                    </a:lnR>
                    <a:lnT>
                      <a:noFill/>
                    </a:lnT>
                    <a:lnB>
                      <a:noFill/>
                    </a:lnB>
                  </a:tcPr>
                </a:tc>
                <a:extLst>
                  <a:ext uri="{0D108BD9-81ED-4DB2-BD59-A6C34878D82A}">
                    <a16:rowId xmlns:a16="http://schemas.microsoft.com/office/drawing/2014/main" val="3982086950"/>
                  </a:ext>
                </a:extLst>
              </a:tr>
              <a:tr h="611156">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appointment started right on time  doctor was thorough and interested in finding out about any problems i was having nothing</a:t>
                      </a:r>
                    </a:p>
                  </a:txBody>
                  <a:tcPr marL="5872" marR="5872" marT="5872" marB="0" anchor="b">
                    <a:lnL>
                      <a:noFill/>
                    </a:lnL>
                    <a:lnR>
                      <a:noFill/>
                    </a:lnR>
                    <a:lnT>
                      <a:noFill/>
                    </a:lnT>
                    <a:lnB>
                      <a:noFill/>
                    </a:lnB>
                  </a:tcPr>
                </a:tc>
                <a:extLst>
                  <a:ext uri="{0D108BD9-81ED-4DB2-BD59-A6C34878D82A}">
                    <a16:rowId xmlns:a16="http://schemas.microsoft.com/office/drawing/2014/main" val="3008710981"/>
                  </a:ext>
                </a:extLst>
              </a:tr>
              <a:tr h="913099">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everything went well   i walked up early monday morning and was able to get an appointment for four hours later   my appointment started on time and the doctor asked a lot of questions to nail down what was wrong   this is an incredible benefit to humana employees nothing   there is nothing to say  it was great </a:t>
                      </a:r>
                    </a:p>
                  </a:txBody>
                  <a:tcPr marL="5872" marR="5872" marT="5872" marB="0" anchor="b">
                    <a:lnL>
                      <a:noFill/>
                    </a:lnL>
                    <a:lnR>
                      <a:noFill/>
                    </a:lnR>
                    <a:lnT>
                      <a:noFill/>
                    </a:lnT>
                    <a:lnB>
                      <a:noFill/>
                    </a:lnB>
                  </a:tcPr>
                </a:tc>
                <a:extLst>
                  <a:ext uri="{0D108BD9-81ED-4DB2-BD59-A6C34878D82A}">
                    <a16:rowId xmlns:a16="http://schemas.microsoft.com/office/drawing/2014/main" val="4064446697"/>
                  </a:ext>
                </a:extLst>
              </a:tr>
              <a:tr h="309214">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dr  thomas is a great listener and i always leave feeling like she understands my concerns </a:t>
                      </a:r>
                    </a:p>
                  </a:txBody>
                  <a:tcPr marL="5872" marR="5872" marT="5872" marB="0" anchor="b">
                    <a:lnL>
                      <a:noFill/>
                    </a:lnL>
                    <a:lnR>
                      <a:noFill/>
                    </a:lnR>
                    <a:lnT>
                      <a:noFill/>
                    </a:lnT>
                    <a:lnB>
                      <a:noFill/>
                    </a:lnB>
                  </a:tcPr>
                </a:tc>
                <a:extLst>
                  <a:ext uri="{0D108BD9-81ED-4DB2-BD59-A6C34878D82A}">
                    <a16:rowId xmlns:a16="http://schemas.microsoft.com/office/drawing/2014/main" val="2739295647"/>
                  </a:ext>
                </a:extLst>
              </a:tr>
              <a:tr h="611156">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kim and dr carrie are both caring and compassionate  i always have a good experience and am very thankful for them </a:t>
                      </a:r>
                    </a:p>
                  </a:txBody>
                  <a:tcPr marL="5872" marR="5872" marT="5872" marB="0" anchor="b">
                    <a:lnL>
                      <a:noFill/>
                    </a:lnL>
                    <a:lnR>
                      <a:noFill/>
                    </a:lnR>
                    <a:lnT>
                      <a:noFill/>
                    </a:lnT>
                    <a:lnB>
                      <a:noFill/>
                    </a:lnB>
                  </a:tcPr>
                </a:tc>
                <a:extLst>
                  <a:ext uri="{0D108BD9-81ED-4DB2-BD59-A6C34878D82A}">
                    <a16:rowId xmlns:a16="http://schemas.microsoft.com/office/drawing/2014/main" val="1368924563"/>
                  </a:ext>
                </a:extLst>
              </a:tr>
              <a:tr h="611156">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great nurses  great office  only complaint is dr thomas has somewhat inconvenient office hours friendly  prompt staff and doctor everything went fine</a:t>
                      </a:r>
                    </a:p>
                  </a:txBody>
                  <a:tcPr marL="5872" marR="5872" marT="5872" marB="0" anchor="b">
                    <a:lnL>
                      <a:noFill/>
                    </a:lnL>
                    <a:lnR>
                      <a:noFill/>
                    </a:lnR>
                    <a:lnT>
                      <a:noFill/>
                    </a:lnT>
                    <a:lnB>
                      <a:noFill/>
                    </a:lnB>
                  </a:tcPr>
                </a:tc>
                <a:extLst>
                  <a:ext uri="{0D108BD9-81ED-4DB2-BD59-A6C34878D82A}">
                    <a16:rowId xmlns:a16="http://schemas.microsoft.com/office/drawing/2014/main" val="2232476686"/>
                  </a:ext>
                </a:extLst>
              </a:tr>
              <a:tr h="309214">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my appointment     s always go well for me and my family  thanks n a</a:t>
                      </a:r>
                    </a:p>
                  </a:txBody>
                  <a:tcPr marL="5872" marR="5872" marT="5872" marB="0" anchor="b">
                    <a:lnL>
                      <a:noFill/>
                    </a:lnL>
                    <a:lnR>
                      <a:noFill/>
                    </a:lnR>
                    <a:lnT>
                      <a:noFill/>
                    </a:lnT>
                    <a:lnB>
                      <a:noFill/>
                    </a:lnB>
                  </a:tcPr>
                </a:tc>
                <a:extLst>
                  <a:ext uri="{0D108BD9-81ED-4DB2-BD59-A6C34878D82A}">
                    <a16:rowId xmlns:a16="http://schemas.microsoft.com/office/drawing/2014/main" val="3378718048"/>
                  </a:ext>
                </a:extLst>
              </a:tr>
              <a:tr h="309214">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dr  plunk was wonderful to work with  she was kind  listened  and even made me </a:t>
                      </a:r>
                      <a:r>
                        <a:rPr lang="en-US" sz="1600" b="0" i="0" u="none" strike="noStrike" dirty="0" err="1">
                          <a:solidFill>
                            <a:srgbClr val="000000"/>
                          </a:solidFill>
                          <a:effectLst/>
                          <a:latin typeface="Arial" panose="020B0604020202020204" pitchFamily="34" charset="0"/>
                          <a:cs typeface="Arial" panose="020B0604020202020204" pitchFamily="34" charset="0"/>
                        </a:rPr>
                        <a:t>laughno</a:t>
                      </a:r>
                      <a:r>
                        <a:rPr lang="en-US" sz="1600" b="0" i="0" u="none" strike="noStrike" dirty="0">
                          <a:solidFill>
                            <a:srgbClr val="000000"/>
                          </a:solidFill>
                          <a:effectLst/>
                          <a:latin typeface="Arial" panose="020B0604020202020204" pitchFamily="34" charset="0"/>
                          <a:cs typeface="Arial" panose="020B0604020202020204" pitchFamily="34" charset="0"/>
                        </a:rPr>
                        <a:t> complaints here</a:t>
                      </a:r>
                    </a:p>
                  </a:txBody>
                  <a:tcPr marL="5872" marR="5872" marT="5872" marB="0" anchor="b">
                    <a:lnL>
                      <a:noFill/>
                    </a:lnL>
                    <a:lnR>
                      <a:noFill/>
                    </a:lnR>
                    <a:lnT>
                      <a:noFill/>
                    </a:lnT>
                    <a:lnB>
                      <a:noFill/>
                    </a:lnB>
                  </a:tcPr>
                </a:tc>
                <a:extLst>
                  <a:ext uri="{0D108BD9-81ED-4DB2-BD59-A6C34878D82A}">
                    <a16:rowId xmlns:a16="http://schemas.microsoft.com/office/drawing/2014/main" val="1085558567"/>
                  </a:ext>
                </a:extLst>
              </a:tr>
            </a:tbl>
          </a:graphicData>
        </a:graphic>
      </p:graphicFrame>
    </p:spTree>
    <p:extLst>
      <p:ext uri="{BB962C8B-B14F-4D97-AF65-F5344CB8AC3E}">
        <p14:creationId xmlns:p14="http://schemas.microsoft.com/office/powerpoint/2010/main" val="317402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C3DB57-6ACF-F36C-B42E-C0AFC17B1F83}"/>
              </a:ext>
            </a:extLst>
          </p:cNvPr>
          <p:cNvSpPr>
            <a:spLocks noGrp="1"/>
          </p:cNvSpPr>
          <p:nvPr>
            <p:ph type="sldNum" sz="quarter" idx="12"/>
          </p:nvPr>
        </p:nvSpPr>
        <p:spPr/>
        <p:txBody>
          <a:bodyPr/>
          <a:lstStyle/>
          <a:p>
            <a:fld id="{DF6B4187-4F19-0842-A5A5-3A01439E0A91}" type="slidenum">
              <a:rPr lang="en-US" smtClean="0"/>
              <a:t>11</a:t>
            </a:fld>
            <a:endParaRPr lang="en-US"/>
          </a:p>
        </p:txBody>
      </p:sp>
      <p:pic>
        <p:nvPicPr>
          <p:cNvPr id="6" name="Picture 5">
            <a:extLst>
              <a:ext uri="{FF2B5EF4-FFF2-40B4-BE49-F238E27FC236}">
                <a16:creationId xmlns:a16="http://schemas.microsoft.com/office/drawing/2014/main" id="{8F39F043-E7FF-66D3-CC15-827D19277581}"/>
              </a:ext>
            </a:extLst>
          </p:cNvPr>
          <p:cNvPicPr>
            <a:picLocks noChangeAspect="1"/>
          </p:cNvPicPr>
          <p:nvPr/>
        </p:nvPicPr>
        <p:blipFill>
          <a:blip r:embed="rId2"/>
          <a:stretch>
            <a:fillRect/>
          </a:stretch>
        </p:blipFill>
        <p:spPr>
          <a:xfrm>
            <a:off x="1444978" y="611854"/>
            <a:ext cx="9245600" cy="5668898"/>
          </a:xfrm>
          <a:prstGeom prst="rect">
            <a:avLst/>
          </a:prstGeom>
        </p:spPr>
      </p:pic>
    </p:spTree>
    <p:extLst>
      <p:ext uri="{BB962C8B-B14F-4D97-AF65-F5344CB8AC3E}">
        <p14:creationId xmlns:p14="http://schemas.microsoft.com/office/powerpoint/2010/main" val="17780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EB798A-C365-CFBC-98A6-44839CDE08C0}"/>
              </a:ext>
            </a:extLst>
          </p:cNvPr>
          <p:cNvSpPr>
            <a:spLocks noGrp="1"/>
          </p:cNvSpPr>
          <p:nvPr>
            <p:ph type="sldNum" sz="quarter" idx="12"/>
          </p:nvPr>
        </p:nvSpPr>
        <p:spPr/>
        <p:txBody>
          <a:bodyPr/>
          <a:lstStyle/>
          <a:p>
            <a:fld id="{DF6B4187-4F19-0842-A5A5-3A01439E0A91}" type="slidenum">
              <a:rPr lang="en-US" smtClean="0"/>
              <a:t>12</a:t>
            </a:fld>
            <a:endParaRPr lang="en-US"/>
          </a:p>
        </p:txBody>
      </p:sp>
      <p:sp>
        <p:nvSpPr>
          <p:cNvPr id="5" name="Slide Number Placeholder 3">
            <a:extLst>
              <a:ext uri="{FF2B5EF4-FFF2-40B4-BE49-F238E27FC236}">
                <a16:creationId xmlns:a16="http://schemas.microsoft.com/office/drawing/2014/main" id="{99549D0A-1A2E-771C-82B5-38F29490E3C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12</a:t>
            </a:fld>
            <a:endParaRPr lang="en-US"/>
          </a:p>
        </p:txBody>
      </p:sp>
      <p:sp>
        <p:nvSpPr>
          <p:cNvPr id="6" name="Rectangle 5">
            <a:extLst>
              <a:ext uri="{FF2B5EF4-FFF2-40B4-BE49-F238E27FC236}">
                <a16:creationId xmlns:a16="http://schemas.microsoft.com/office/drawing/2014/main" id="{67FF557F-022F-3D10-883A-EA8984ACA062}"/>
              </a:ext>
            </a:extLst>
          </p:cNvPr>
          <p:cNvSpPr/>
          <p:nvPr/>
        </p:nvSpPr>
        <p:spPr>
          <a:xfrm>
            <a:off x="375354" y="259604"/>
            <a:ext cx="10430933" cy="646331"/>
          </a:xfrm>
          <a:prstGeom prst="rect">
            <a:avLst/>
          </a:prstGeom>
        </p:spPr>
        <p:txBody>
          <a:bodyPr wrap="square">
            <a:spAutoFit/>
          </a:bodyPr>
          <a:lstStyle/>
          <a:p>
            <a:r>
              <a:rPr lang="en-US" b="1" dirty="0"/>
              <a:t>TOPIC – 4 : Concerns addressed</a:t>
            </a:r>
          </a:p>
          <a:p>
            <a:r>
              <a:rPr lang="en-US" b="1" dirty="0"/>
              <a:t>Keywords</a:t>
            </a:r>
            <a:r>
              <a:rPr lang="en-IN" sz="1600" dirty="0"/>
              <a:t> time concern stook took time listened listen went spent dr explained explain listened concerns</a:t>
            </a:r>
            <a:endParaRPr lang="en-US" sz="1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DA610EE-F70D-23B7-AAE2-0F4C8F16B949}"/>
              </a:ext>
            </a:extLst>
          </p:cNvPr>
          <p:cNvSpPr/>
          <p:nvPr/>
        </p:nvSpPr>
        <p:spPr>
          <a:xfrm>
            <a:off x="533398" y="1196454"/>
            <a:ext cx="11201401" cy="2644250"/>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graphicFrame>
        <p:nvGraphicFramePr>
          <p:cNvPr id="3" name="Table 2">
            <a:extLst>
              <a:ext uri="{FF2B5EF4-FFF2-40B4-BE49-F238E27FC236}">
                <a16:creationId xmlns:a16="http://schemas.microsoft.com/office/drawing/2014/main" id="{12A4E847-B79B-D553-F991-2E3B68027DA8}"/>
              </a:ext>
            </a:extLst>
          </p:cNvPr>
          <p:cNvGraphicFramePr>
            <a:graphicFrameLocks noGrp="1"/>
          </p:cNvGraphicFramePr>
          <p:nvPr>
            <p:extLst>
              <p:ext uri="{D42A27DB-BD31-4B8C-83A1-F6EECF244321}">
                <p14:modId xmlns:p14="http://schemas.microsoft.com/office/powerpoint/2010/main" val="1327631085"/>
              </p:ext>
            </p:extLst>
          </p:nvPr>
        </p:nvGraphicFramePr>
        <p:xfrm>
          <a:off x="646289" y="905935"/>
          <a:ext cx="10515600" cy="5001232"/>
        </p:xfrm>
        <a:graphic>
          <a:graphicData uri="http://schemas.openxmlformats.org/drawingml/2006/table">
            <a:tbl>
              <a:tblPr/>
              <a:tblGrid>
                <a:gridCol w="10515600">
                  <a:extLst>
                    <a:ext uri="{9D8B030D-6E8A-4147-A177-3AD203B41FA5}">
                      <a16:colId xmlns:a16="http://schemas.microsoft.com/office/drawing/2014/main" val="3554143991"/>
                    </a:ext>
                  </a:extLst>
                </a:gridCol>
              </a:tblGrid>
              <a:tr h="380543">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dr  was very good   listened to my concerns  was helpful  explained everything   very pleased with her the nurse seemed like </a:t>
                      </a:r>
                      <a:r>
                        <a:rPr lang="en-US" sz="1400" b="0" i="0" u="none" strike="noStrike" dirty="0" err="1">
                          <a:solidFill>
                            <a:srgbClr val="000000"/>
                          </a:solidFill>
                          <a:effectLst/>
                          <a:latin typeface="Arial" panose="020B0604020202020204" pitchFamily="34" charset="0"/>
                          <a:cs typeface="Arial" panose="020B0604020202020204" pitchFamily="34" charset="0"/>
                        </a:rPr>
                        <a:t>i</a:t>
                      </a:r>
                      <a:r>
                        <a:rPr lang="en-US" sz="1400" b="0" i="0" u="none" strike="noStrike" dirty="0">
                          <a:solidFill>
                            <a:srgbClr val="000000"/>
                          </a:solidFill>
                          <a:effectLst/>
                          <a:latin typeface="Arial" panose="020B0604020202020204" pitchFamily="34" charset="0"/>
                          <a:cs typeface="Arial" panose="020B0604020202020204" pitchFamily="34" charset="0"/>
                        </a:rPr>
                        <a:t> was a bother to her </a:t>
                      </a:r>
                    </a:p>
                  </a:txBody>
                  <a:tcPr marL="5872" marR="5872" marT="5872" marB="0" anchor="b">
                    <a:lnL>
                      <a:noFill/>
                    </a:lnL>
                    <a:lnR>
                      <a:noFill/>
                    </a:lnR>
                    <a:lnT>
                      <a:noFill/>
                    </a:lnT>
                    <a:lnB>
                      <a:noFill/>
                    </a:lnB>
                  </a:tcPr>
                </a:tc>
                <a:extLst>
                  <a:ext uri="{0D108BD9-81ED-4DB2-BD59-A6C34878D82A}">
                    <a16:rowId xmlns:a16="http://schemas.microsoft.com/office/drawing/2014/main" val="1719735169"/>
                  </a:ext>
                </a:extLst>
              </a:tr>
              <a:tr h="217648">
                <a:tc>
                  <a:txBody>
                    <a:bodyPr/>
                    <a:lstStyle/>
                    <a:p>
                      <a:pPr marL="0" indent="0" algn="l" fontAlgn="b">
                        <a:buFont typeface="Arial" panose="020B0604020202020204" pitchFamily="34" charset="0"/>
                        <a:buNone/>
                      </a:pP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872" marR="5872" marT="5872" marB="0" anchor="b">
                    <a:lnL>
                      <a:noFill/>
                    </a:lnL>
                    <a:lnR>
                      <a:noFill/>
                    </a:lnR>
                    <a:lnT>
                      <a:noFill/>
                    </a:lnT>
                    <a:lnB>
                      <a:noFill/>
                    </a:lnB>
                  </a:tcPr>
                </a:tc>
                <a:extLst>
                  <a:ext uri="{0D108BD9-81ED-4DB2-BD59-A6C34878D82A}">
                    <a16:rowId xmlns:a16="http://schemas.microsoft.com/office/drawing/2014/main" val="2426227645"/>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appointment started right on time  doctor was thorough and interested in finding out about any problems i was having nothing</a:t>
                      </a:r>
                    </a:p>
                  </a:txBody>
                  <a:tcPr marL="5872" marR="5872" marT="5872" marB="0" anchor="b">
                    <a:lnL>
                      <a:noFill/>
                    </a:lnL>
                    <a:lnR>
                      <a:noFill/>
                    </a:lnR>
                    <a:lnT>
                      <a:noFill/>
                    </a:lnT>
                    <a:lnB>
                      <a:noFill/>
                    </a:lnB>
                  </a:tcPr>
                </a:tc>
                <a:extLst>
                  <a:ext uri="{0D108BD9-81ED-4DB2-BD59-A6C34878D82A}">
                    <a16:rowId xmlns:a16="http://schemas.microsoft.com/office/drawing/2014/main" val="4221832760"/>
                  </a:ext>
                </a:extLst>
              </a:tr>
              <a:tr h="406264">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everything went well   i walked up early monday morning and was able to get an appointment for four hours later   my appointment started on time and the doctor asked a lot of questions to nail down what was wrong   this is an incredible benefit to humana employees nothing   there is nothing to say  it was great </a:t>
                      </a:r>
                    </a:p>
                  </a:txBody>
                  <a:tcPr marL="5872" marR="5872" marT="5872" marB="0" anchor="b">
                    <a:lnL>
                      <a:noFill/>
                    </a:lnL>
                    <a:lnR>
                      <a:noFill/>
                    </a:lnR>
                    <a:lnT>
                      <a:noFill/>
                    </a:lnT>
                    <a:lnB>
                      <a:noFill/>
                    </a:lnB>
                  </a:tcPr>
                </a:tc>
                <a:extLst>
                  <a:ext uri="{0D108BD9-81ED-4DB2-BD59-A6C34878D82A}">
                    <a16:rowId xmlns:a16="http://schemas.microsoft.com/office/drawing/2014/main" val="669871609"/>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dr  thomas is a great listener and i always leave feeling like she understands my concerns </a:t>
                      </a:r>
                    </a:p>
                  </a:txBody>
                  <a:tcPr marL="5872" marR="5872" marT="5872" marB="0" anchor="b">
                    <a:lnL>
                      <a:noFill/>
                    </a:lnL>
                    <a:lnR>
                      <a:noFill/>
                    </a:lnR>
                    <a:lnT>
                      <a:noFill/>
                    </a:lnT>
                    <a:lnB>
                      <a:noFill/>
                    </a:lnB>
                  </a:tcPr>
                </a:tc>
                <a:extLst>
                  <a:ext uri="{0D108BD9-81ED-4DB2-BD59-A6C34878D82A}">
                    <a16:rowId xmlns:a16="http://schemas.microsoft.com/office/drawing/2014/main" val="1641129402"/>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kim and dr carrie are both caring and compassionate  i always have a good experience and am very thankful for them </a:t>
                      </a:r>
                    </a:p>
                  </a:txBody>
                  <a:tcPr marL="5872" marR="5872" marT="5872" marB="0" anchor="b">
                    <a:lnL>
                      <a:noFill/>
                    </a:lnL>
                    <a:lnR>
                      <a:noFill/>
                    </a:lnR>
                    <a:lnT>
                      <a:noFill/>
                    </a:lnT>
                    <a:lnB>
                      <a:noFill/>
                    </a:lnB>
                  </a:tcPr>
                </a:tc>
                <a:extLst>
                  <a:ext uri="{0D108BD9-81ED-4DB2-BD59-A6C34878D82A}">
                    <a16:rowId xmlns:a16="http://schemas.microsoft.com/office/drawing/2014/main" val="2344748314"/>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great nurses  great office  only complaint is dr thomas has somewhat inconvenient office hours friendly  prompt staff and doctor everything went fine</a:t>
                      </a:r>
                    </a:p>
                  </a:txBody>
                  <a:tcPr marL="5872" marR="5872" marT="5872" marB="0" anchor="b">
                    <a:lnL>
                      <a:noFill/>
                    </a:lnL>
                    <a:lnR>
                      <a:noFill/>
                    </a:lnR>
                    <a:lnT>
                      <a:noFill/>
                    </a:lnT>
                    <a:lnB>
                      <a:noFill/>
                    </a:lnB>
                  </a:tcPr>
                </a:tc>
                <a:extLst>
                  <a:ext uri="{0D108BD9-81ED-4DB2-BD59-A6C34878D82A}">
                    <a16:rowId xmlns:a16="http://schemas.microsoft.com/office/drawing/2014/main" val="876746164"/>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my appointment     s always go well for me and my family  thanks n a</a:t>
                      </a:r>
                    </a:p>
                  </a:txBody>
                  <a:tcPr marL="5872" marR="5872" marT="5872" marB="0" anchor="b">
                    <a:lnL>
                      <a:noFill/>
                    </a:lnL>
                    <a:lnR>
                      <a:noFill/>
                    </a:lnR>
                    <a:lnT>
                      <a:noFill/>
                    </a:lnT>
                    <a:lnB>
                      <a:noFill/>
                    </a:lnB>
                  </a:tcPr>
                </a:tc>
                <a:extLst>
                  <a:ext uri="{0D108BD9-81ED-4DB2-BD59-A6C34878D82A}">
                    <a16:rowId xmlns:a16="http://schemas.microsoft.com/office/drawing/2014/main" val="3462629527"/>
                  </a:ext>
                </a:extLst>
              </a:tr>
              <a:tr h="217648">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dr  plunk was wonderful to work with  she was kind  listened  and even made me </a:t>
                      </a:r>
                      <a:r>
                        <a:rPr lang="en-US" sz="1400" b="0" i="0" u="none" strike="noStrike" dirty="0" err="1">
                          <a:solidFill>
                            <a:srgbClr val="000000"/>
                          </a:solidFill>
                          <a:effectLst/>
                          <a:latin typeface="Arial" panose="020B0604020202020204" pitchFamily="34" charset="0"/>
                          <a:cs typeface="Arial" panose="020B0604020202020204" pitchFamily="34" charset="0"/>
                        </a:rPr>
                        <a:t>laughno</a:t>
                      </a:r>
                      <a:r>
                        <a:rPr lang="en-US" sz="1400" b="0" i="0" u="none" strike="noStrike" dirty="0">
                          <a:solidFill>
                            <a:srgbClr val="000000"/>
                          </a:solidFill>
                          <a:effectLst/>
                          <a:latin typeface="Arial" panose="020B0604020202020204" pitchFamily="34" charset="0"/>
                          <a:cs typeface="Arial" panose="020B0604020202020204" pitchFamily="34" charset="0"/>
                        </a:rPr>
                        <a:t> complaints here</a:t>
                      </a:r>
                    </a:p>
                  </a:txBody>
                  <a:tcPr marL="5872" marR="5872" marT="5872" marB="0" anchor="b">
                    <a:lnL>
                      <a:noFill/>
                    </a:lnL>
                    <a:lnR>
                      <a:noFill/>
                    </a:lnR>
                    <a:lnT>
                      <a:noFill/>
                    </a:lnT>
                    <a:lnB>
                      <a:noFill/>
                    </a:lnB>
                  </a:tcPr>
                </a:tc>
                <a:extLst>
                  <a:ext uri="{0D108BD9-81ED-4DB2-BD59-A6C34878D82A}">
                    <a16:rowId xmlns:a16="http://schemas.microsoft.com/office/drawing/2014/main" val="4212969459"/>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didnt feel like a number getting passed onthe whole experience was pleasant</a:t>
                      </a:r>
                    </a:p>
                  </a:txBody>
                  <a:tcPr marL="5872" marR="5872" marT="5872" marB="0" anchor="b">
                    <a:lnL>
                      <a:noFill/>
                    </a:lnL>
                    <a:lnR>
                      <a:noFill/>
                    </a:lnR>
                    <a:lnT>
                      <a:noFill/>
                    </a:lnT>
                    <a:lnB>
                      <a:noFill/>
                    </a:lnB>
                  </a:tcPr>
                </a:tc>
                <a:extLst>
                  <a:ext uri="{0D108BD9-81ED-4DB2-BD59-A6C34878D82A}">
                    <a16:rowId xmlns:a16="http://schemas.microsoft.com/office/drawing/2014/main" val="108648239"/>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friendly   pleasant and spend time   no rush in and rush outanswers my questions</a:t>
                      </a:r>
                    </a:p>
                  </a:txBody>
                  <a:tcPr marL="5872" marR="5872" marT="5872" marB="0" anchor="b">
                    <a:lnL>
                      <a:noFill/>
                    </a:lnL>
                    <a:lnR>
                      <a:noFill/>
                    </a:lnR>
                    <a:lnT>
                      <a:noFill/>
                    </a:lnT>
                    <a:lnB>
                      <a:noFill/>
                    </a:lnB>
                  </a:tcPr>
                </a:tc>
                <a:extLst>
                  <a:ext uri="{0D108BD9-81ED-4DB2-BD59-A6C34878D82A}">
                    <a16:rowId xmlns:a16="http://schemas.microsoft.com/office/drawing/2014/main" val="1410481317"/>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the explanation of all of the benefits of going through palladina</a:t>
                      </a:r>
                    </a:p>
                  </a:txBody>
                  <a:tcPr marL="5872" marR="5872" marT="5872" marB="0" anchor="b">
                    <a:lnL>
                      <a:noFill/>
                    </a:lnL>
                    <a:lnR>
                      <a:noFill/>
                    </a:lnR>
                    <a:lnT>
                      <a:noFill/>
                    </a:lnT>
                    <a:lnB>
                      <a:noFill/>
                    </a:lnB>
                  </a:tcPr>
                </a:tc>
                <a:extLst>
                  <a:ext uri="{0D108BD9-81ED-4DB2-BD59-A6C34878D82A}">
                    <a16:rowId xmlns:a16="http://schemas.microsoft.com/office/drawing/2014/main" val="1375090087"/>
                  </a:ext>
                </a:extLst>
              </a:tr>
              <a:tr h="217648">
                <a:tc>
                  <a:txBody>
                    <a:bodyPr/>
                    <a:lstStyle/>
                    <a:p>
                      <a:pPr marL="285750" indent="-285750" algn="l" fontAlgn="b">
                        <a:buFont typeface="Arial" panose="020B0604020202020204" pitchFamily="34" charset="0"/>
                        <a:buChar char="•"/>
                      </a:pPr>
                      <a:r>
                        <a:rPr lang="en-IN" sz="1400" b="0" i="0" u="none" strike="noStrike">
                          <a:solidFill>
                            <a:srgbClr val="000000"/>
                          </a:solidFill>
                          <a:effectLst/>
                          <a:latin typeface="Arial" panose="020B0604020202020204" pitchFamily="34" charset="0"/>
                          <a:cs typeface="Arial" panose="020B0604020202020204" pitchFamily="34" charset="0"/>
                        </a:rPr>
                        <a:t>great nurse and convenientna</a:t>
                      </a:r>
                    </a:p>
                  </a:txBody>
                  <a:tcPr marL="5872" marR="5872" marT="5872" marB="0" anchor="b">
                    <a:lnL>
                      <a:noFill/>
                    </a:lnL>
                    <a:lnR>
                      <a:noFill/>
                    </a:lnR>
                    <a:lnT>
                      <a:noFill/>
                    </a:lnT>
                    <a:lnB>
                      <a:noFill/>
                    </a:lnB>
                  </a:tcPr>
                </a:tc>
                <a:extLst>
                  <a:ext uri="{0D108BD9-81ED-4DB2-BD59-A6C34878D82A}">
                    <a16:rowId xmlns:a16="http://schemas.microsoft.com/office/drawing/2014/main" val="1281350784"/>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the dr and staff is great  and i will not go any where else  i just love them  they did everything right </a:t>
                      </a:r>
                    </a:p>
                  </a:txBody>
                  <a:tcPr marL="5872" marR="5872" marT="5872" marB="0" anchor="b">
                    <a:lnL>
                      <a:noFill/>
                    </a:lnL>
                    <a:lnR>
                      <a:noFill/>
                    </a:lnR>
                    <a:lnT>
                      <a:noFill/>
                    </a:lnT>
                    <a:lnB>
                      <a:noFill/>
                    </a:lnB>
                  </a:tcPr>
                </a:tc>
                <a:extLst>
                  <a:ext uri="{0D108BD9-81ED-4DB2-BD59-A6C34878D82A}">
                    <a16:rowId xmlns:a16="http://schemas.microsoft.com/office/drawing/2014/main" val="898995522"/>
                  </a:ext>
                </a:extLst>
              </a:tr>
              <a:tr h="217648">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you did everything really well  everyone at this location is always so welcoming and kind  they are all a pleasure to work with  always so professional  kind and caring everything was great  cannot think of anything that could have made it any better </a:t>
                      </a:r>
                    </a:p>
                  </a:txBody>
                  <a:tcPr marL="5872" marR="5872" marT="5872" marB="0" anchor="b">
                    <a:lnL>
                      <a:noFill/>
                    </a:lnL>
                    <a:lnR>
                      <a:noFill/>
                    </a:lnR>
                    <a:lnT>
                      <a:noFill/>
                    </a:lnT>
                    <a:lnB>
                      <a:noFill/>
                    </a:lnB>
                  </a:tcPr>
                </a:tc>
                <a:extLst>
                  <a:ext uri="{0D108BD9-81ED-4DB2-BD59-A6C34878D82A}">
                    <a16:rowId xmlns:a16="http://schemas.microsoft.com/office/drawing/2014/main" val="1190263205"/>
                  </a:ext>
                </a:extLst>
              </a:tr>
              <a:tr h="217648">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tina does an excellent job taking my blood and giving vaccines  she made it as painless as possible  thank you for that  and always pleasant   dr  </a:t>
                      </a:r>
                      <a:r>
                        <a:rPr lang="en-US" sz="1400" b="0" i="0" u="none" strike="noStrike" dirty="0" err="1">
                          <a:solidFill>
                            <a:srgbClr val="000000"/>
                          </a:solidFill>
                          <a:effectLst/>
                          <a:latin typeface="Arial" panose="020B0604020202020204" pitchFamily="34" charset="0"/>
                          <a:cs typeface="Arial" panose="020B0604020202020204" pitchFamily="34" charset="0"/>
                        </a:rPr>
                        <a:t>kaushal</a:t>
                      </a:r>
                      <a:r>
                        <a:rPr lang="en-US" sz="1400" b="0" i="0" u="none" strike="noStrike" dirty="0">
                          <a:solidFill>
                            <a:srgbClr val="000000"/>
                          </a:solidFill>
                          <a:effectLst/>
                          <a:latin typeface="Arial" panose="020B0604020202020204" pitchFamily="34" charset="0"/>
                          <a:cs typeface="Arial" panose="020B0604020202020204" pitchFamily="34" charset="0"/>
                        </a:rPr>
                        <a:t> is the best  she listens to my concerns while helping me understand my meds  also very kind no problems  everything was good </a:t>
                      </a:r>
                    </a:p>
                  </a:txBody>
                  <a:tcPr marL="5872" marR="5872" marT="5872" marB="0" anchor="b">
                    <a:lnL>
                      <a:noFill/>
                    </a:lnL>
                    <a:lnR>
                      <a:noFill/>
                    </a:lnR>
                    <a:lnT>
                      <a:noFill/>
                    </a:lnT>
                    <a:lnB>
                      <a:noFill/>
                    </a:lnB>
                  </a:tcPr>
                </a:tc>
                <a:extLst>
                  <a:ext uri="{0D108BD9-81ED-4DB2-BD59-A6C34878D82A}">
                    <a16:rowId xmlns:a16="http://schemas.microsoft.com/office/drawing/2014/main" val="290762744"/>
                  </a:ext>
                </a:extLst>
              </a:tr>
            </a:tbl>
          </a:graphicData>
        </a:graphic>
      </p:graphicFrame>
    </p:spTree>
    <p:extLst>
      <p:ext uri="{BB962C8B-B14F-4D97-AF65-F5344CB8AC3E}">
        <p14:creationId xmlns:p14="http://schemas.microsoft.com/office/powerpoint/2010/main" val="99818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01A607-D191-1EF2-F3C2-EC1A4E00ED5F}"/>
              </a:ext>
            </a:extLst>
          </p:cNvPr>
          <p:cNvSpPr>
            <a:spLocks noGrp="1"/>
          </p:cNvSpPr>
          <p:nvPr>
            <p:ph type="sldNum" sz="quarter" idx="12"/>
          </p:nvPr>
        </p:nvSpPr>
        <p:spPr/>
        <p:txBody>
          <a:bodyPr/>
          <a:lstStyle/>
          <a:p>
            <a:fld id="{DF6B4187-4F19-0842-A5A5-3A01439E0A91}" type="slidenum">
              <a:rPr lang="en-US" smtClean="0"/>
              <a:t>13</a:t>
            </a:fld>
            <a:endParaRPr lang="en-US"/>
          </a:p>
        </p:txBody>
      </p:sp>
      <p:pic>
        <p:nvPicPr>
          <p:cNvPr id="6" name="Picture 5">
            <a:extLst>
              <a:ext uri="{FF2B5EF4-FFF2-40B4-BE49-F238E27FC236}">
                <a16:creationId xmlns:a16="http://schemas.microsoft.com/office/drawing/2014/main" id="{557C1C7B-7B45-D032-1A60-D324885C2A36}"/>
              </a:ext>
            </a:extLst>
          </p:cNvPr>
          <p:cNvPicPr>
            <a:picLocks noChangeAspect="1"/>
          </p:cNvPicPr>
          <p:nvPr/>
        </p:nvPicPr>
        <p:blipFill>
          <a:blip r:embed="rId2"/>
          <a:stretch>
            <a:fillRect/>
          </a:stretch>
        </p:blipFill>
        <p:spPr>
          <a:xfrm>
            <a:off x="1354667" y="699912"/>
            <a:ext cx="9335911" cy="5315754"/>
          </a:xfrm>
          <a:prstGeom prst="rect">
            <a:avLst/>
          </a:prstGeom>
        </p:spPr>
      </p:pic>
    </p:spTree>
    <p:extLst>
      <p:ext uri="{BB962C8B-B14F-4D97-AF65-F5344CB8AC3E}">
        <p14:creationId xmlns:p14="http://schemas.microsoft.com/office/powerpoint/2010/main" val="204400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EB798A-C365-CFBC-98A6-44839CDE08C0}"/>
              </a:ext>
            </a:extLst>
          </p:cNvPr>
          <p:cNvSpPr>
            <a:spLocks noGrp="1"/>
          </p:cNvSpPr>
          <p:nvPr>
            <p:ph type="sldNum" sz="quarter" idx="12"/>
          </p:nvPr>
        </p:nvSpPr>
        <p:spPr/>
        <p:txBody>
          <a:bodyPr/>
          <a:lstStyle/>
          <a:p>
            <a:fld id="{DF6B4187-4F19-0842-A5A5-3A01439E0A91}" type="slidenum">
              <a:rPr lang="en-US" smtClean="0"/>
              <a:t>14</a:t>
            </a:fld>
            <a:endParaRPr lang="en-US"/>
          </a:p>
        </p:txBody>
      </p:sp>
      <p:sp>
        <p:nvSpPr>
          <p:cNvPr id="5" name="Slide Number Placeholder 3">
            <a:extLst>
              <a:ext uri="{FF2B5EF4-FFF2-40B4-BE49-F238E27FC236}">
                <a16:creationId xmlns:a16="http://schemas.microsoft.com/office/drawing/2014/main" id="{99549D0A-1A2E-771C-82B5-38F29490E3C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14</a:t>
            </a:fld>
            <a:endParaRPr lang="en-US"/>
          </a:p>
        </p:txBody>
      </p:sp>
      <p:sp>
        <p:nvSpPr>
          <p:cNvPr id="6" name="Rectangle 5">
            <a:extLst>
              <a:ext uri="{FF2B5EF4-FFF2-40B4-BE49-F238E27FC236}">
                <a16:creationId xmlns:a16="http://schemas.microsoft.com/office/drawing/2014/main" id="{67FF557F-022F-3D10-883A-EA8984ACA062}"/>
              </a:ext>
            </a:extLst>
          </p:cNvPr>
          <p:cNvSpPr/>
          <p:nvPr/>
        </p:nvSpPr>
        <p:spPr>
          <a:xfrm>
            <a:off x="330198" y="259604"/>
            <a:ext cx="10430933" cy="646331"/>
          </a:xfrm>
          <a:prstGeom prst="rect">
            <a:avLst/>
          </a:prstGeom>
        </p:spPr>
        <p:txBody>
          <a:bodyPr wrap="square">
            <a:spAutoFit/>
          </a:bodyPr>
          <a:lstStyle/>
          <a:p>
            <a:r>
              <a:rPr lang="en-US" b="1" dirty="0"/>
              <a:t>TOPIC – 5 : Engagements</a:t>
            </a:r>
          </a:p>
          <a:p>
            <a:r>
              <a:rPr lang="en-US" b="1" dirty="0"/>
              <a:t>Keywords:  </a:t>
            </a:r>
            <a:r>
              <a:rPr lang="en-IN" sz="1600" dirty="0"/>
              <a:t>good, everything, nothing, care, excellent, service, thorough, personal, quality, attention, took, care</a:t>
            </a:r>
            <a:endParaRPr lang="en-US" sz="1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DA610EE-F70D-23B7-AAE2-0F4C8F16B949}"/>
              </a:ext>
            </a:extLst>
          </p:cNvPr>
          <p:cNvSpPr/>
          <p:nvPr/>
        </p:nvSpPr>
        <p:spPr>
          <a:xfrm>
            <a:off x="330198" y="1309343"/>
            <a:ext cx="11201401" cy="2644250"/>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graphicFrame>
        <p:nvGraphicFramePr>
          <p:cNvPr id="2" name="Table 1">
            <a:extLst>
              <a:ext uri="{FF2B5EF4-FFF2-40B4-BE49-F238E27FC236}">
                <a16:creationId xmlns:a16="http://schemas.microsoft.com/office/drawing/2014/main" id="{33FB7115-43A6-9067-DB53-D43285C0DD99}"/>
              </a:ext>
            </a:extLst>
          </p:cNvPr>
          <p:cNvGraphicFramePr>
            <a:graphicFrameLocks noGrp="1"/>
          </p:cNvGraphicFramePr>
          <p:nvPr>
            <p:extLst>
              <p:ext uri="{D42A27DB-BD31-4B8C-83A1-F6EECF244321}">
                <p14:modId xmlns:p14="http://schemas.microsoft.com/office/powerpoint/2010/main" val="2335568351"/>
              </p:ext>
            </p:extLst>
          </p:nvPr>
        </p:nvGraphicFramePr>
        <p:xfrm>
          <a:off x="495299" y="1038578"/>
          <a:ext cx="11201401" cy="4775199"/>
        </p:xfrm>
        <a:graphic>
          <a:graphicData uri="http://schemas.openxmlformats.org/drawingml/2006/table">
            <a:tbl>
              <a:tblPr/>
              <a:tblGrid>
                <a:gridCol w="11201401">
                  <a:extLst>
                    <a:ext uri="{9D8B030D-6E8A-4147-A177-3AD203B41FA5}">
                      <a16:colId xmlns:a16="http://schemas.microsoft.com/office/drawing/2014/main" val="3870785986"/>
                    </a:ext>
                  </a:extLst>
                </a:gridCol>
              </a:tblGrid>
              <a:tr h="273831">
                <a:tc>
                  <a:txBody>
                    <a:bodyPr/>
                    <a:lstStyle/>
                    <a:p>
                      <a:pPr marL="285750" indent="-285750" algn="l" fontAlgn="b">
                        <a:buFont typeface="Arial" panose="020B0604020202020204" pitchFamily="34" charset="0"/>
                        <a:buChar char="•"/>
                      </a:pP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5872" marR="5872" marT="5872" marB="0" anchor="b">
                    <a:lnL>
                      <a:noFill/>
                    </a:lnL>
                    <a:lnR>
                      <a:noFill/>
                    </a:lnR>
                    <a:lnT>
                      <a:noFill/>
                    </a:lnT>
                    <a:lnB>
                      <a:noFill/>
                    </a:lnB>
                  </a:tcPr>
                </a:tc>
                <a:extLst>
                  <a:ext uri="{0D108BD9-81ED-4DB2-BD59-A6C34878D82A}">
                    <a16:rowId xmlns:a16="http://schemas.microsoft.com/office/drawing/2014/main" val="312730472"/>
                  </a:ext>
                </a:extLst>
              </a:tr>
              <a:tr h="393754">
                <a:tc>
                  <a:txBody>
                    <a:bodyPr/>
                    <a:lstStyle/>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dirty="0">
                          <a:solidFill>
                            <a:srgbClr val="000000"/>
                          </a:solidFill>
                          <a:effectLst/>
                          <a:latin typeface="Arial" panose="020B0604020202020204" pitchFamily="34" charset="0"/>
                          <a:cs typeface="Arial" panose="020B0604020202020204" pitchFamily="34" charset="0"/>
                        </a:rPr>
                        <a:t>very caring staff   plenty of time for me to ask questions and get straight forward answers nothing </a:t>
                      </a:r>
                    </a:p>
                  </a:txBody>
                  <a:tcPr marL="5872" marR="5872" marT="5872" marB="0" anchor="b">
                    <a:lnL>
                      <a:noFill/>
                    </a:lnL>
                    <a:lnR>
                      <a:noFill/>
                    </a:lnR>
                    <a:lnT>
                      <a:noFill/>
                    </a:lnT>
                    <a:lnB>
                      <a:noFill/>
                    </a:lnB>
                  </a:tcPr>
                </a:tc>
                <a:extLst>
                  <a:ext uri="{0D108BD9-81ED-4DB2-BD59-A6C34878D82A}">
                    <a16:rowId xmlns:a16="http://schemas.microsoft.com/office/drawing/2014/main" val="2412599532"/>
                  </a:ext>
                </a:extLst>
              </a:tr>
              <a:tr h="567131">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the doctor and the staff spent a lot of time with me and made sure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had all of my concerns addressed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err="1">
                          <a:solidFill>
                            <a:srgbClr val="000000"/>
                          </a:solidFill>
                          <a:effectLst/>
                          <a:latin typeface="Arial" panose="020B0604020202020204" pitchFamily="34" charset="0"/>
                          <a:cs typeface="Arial" panose="020B0604020202020204" pitchFamily="34" charset="0"/>
                        </a:rPr>
                        <a:t>didnt</a:t>
                      </a:r>
                      <a:r>
                        <a:rPr lang="en-US" sz="1600" b="0" i="0" u="none" strike="noStrike" dirty="0">
                          <a:solidFill>
                            <a:srgbClr val="000000"/>
                          </a:solidFill>
                          <a:effectLst/>
                          <a:latin typeface="Arial" panose="020B0604020202020204" pitchFamily="34" charset="0"/>
                          <a:cs typeface="Arial" panose="020B0604020202020204" pitchFamily="34" charset="0"/>
                        </a:rPr>
                        <a:t> feel rushed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felt like the appointment was very thorough </a:t>
                      </a:r>
                    </a:p>
                  </a:txBody>
                  <a:tcPr marL="5872" marR="5872" marT="5872" marB="0" anchor="b">
                    <a:lnL>
                      <a:noFill/>
                    </a:lnL>
                    <a:lnR>
                      <a:noFill/>
                    </a:lnR>
                    <a:lnT>
                      <a:noFill/>
                    </a:lnT>
                    <a:lnB>
                      <a:noFill/>
                    </a:lnB>
                  </a:tcPr>
                </a:tc>
                <a:extLst>
                  <a:ext uri="{0D108BD9-81ED-4DB2-BD59-A6C34878D82A}">
                    <a16:rowId xmlns:a16="http://schemas.microsoft.com/office/drawing/2014/main" val="381820762"/>
                  </a:ext>
                </a:extLst>
              </a:tr>
              <a:tr h="273831">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it was quick  on time  friendly  and very informative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had to wait several weeks before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could get an appointment </a:t>
                      </a:r>
                    </a:p>
                  </a:txBody>
                  <a:tcPr marL="5872" marR="5872" marT="5872" marB="0" anchor="b">
                    <a:lnL>
                      <a:noFill/>
                    </a:lnL>
                    <a:lnR>
                      <a:noFill/>
                    </a:lnR>
                    <a:lnT>
                      <a:noFill/>
                    </a:lnT>
                    <a:lnB>
                      <a:noFill/>
                    </a:lnB>
                  </a:tcPr>
                </a:tc>
                <a:extLst>
                  <a:ext uri="{0D108BD9-81ED-4DB2-BD59-A6C34878D82A}">
                    <a16:rowId xmlns:a16="http://schemas.microsoft.com/office/drawing/2014/main" val="3890259120"/>
                  </a:ext>
                </a:extLst>
              </a:tr>
              <a:tr h="273831">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not very convenient with limited time availability meet all my requests</a:t>
                      </a:r>
                    </a:p>
                  </a:txBody>
                  <a:tcPr marL="5872" marR="5872" marT="5872" marB="0" anchor="b">
                    <a:lnL>
                      <a:noFill/>
                    </a:lnL>
                    <a:lnR>
                      <a:noFill/>
                    </a:lnR>
                    <a:lnT>
                      <a:noFill/>
                    </a:lnT>
                    <a:lnB>
                      <a:noFill/>
                    </a:lnB>
                  </a:tcPr>
                </a:tc>
                <a:extLst>
                  <a:ext uri="{0D108BD9-81ED-4DB2-BD59-A6C34878D82A}">
                    <a16:rowId xmlns:a16="http://schemas.microsoft.com/office/drawing/2014/main" val="273943077"/>
                  </a:ext>
                </a:extLst>
              </a:tr>
              <a:tr h="273831">
                <a:tc>
                  <a:txBody>
                    <a:bodyPr/>
                    <a:lstStyle/>
                    <a:p>
                      <a:pPr marL="0" indent="0" algn="l" fontAlgn="b">
                        <a:buFont typeface="Arial" panose="020B0604020202020204" pitchFamily="34" charset="0"/>
                        <a:buNone/>
                      </a:pP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5872" marR="5872" marT="5872" marB="0" anchor="b">
                    <a:lnL>
                      <a:noFill/>
                    </a:lnL>
                    <a:lnR>
                      <a:noFill/>
                    </a:lnR>
                    <a:lnT>
                      <a:noFill/>
                    </a:lnT>
                    <a:lnB>
                      <a:noFill/>
                    </a:lnB>
                  </a:tcPr>
                </a:tc>
                <a:extLst>
                  <a:ext uri="{0D108BD9-81ED-4DB2-BD59-A6C34878D82A}">
                    <a16:rowId xmlns:a16="http://schemas.microsoft.com/office/drawing/2014/main" val="846707722"/>
                  </a:ext>
                </a:extLst>
              </a:tr>
              <a:tr h="273831">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paula and stephanie are amazing  your an actual person with them and not just a number on a chart </a:t>
                      </a:r>
                    </a:p>
                  </a:txBody>
                  <a:tcPr marL="5872" marR="5872" marT="5872" marB="0" anchor="b">
                    <a:lnL>
                      <a:noFill/>
                    </a:lnL>
                    <a:lnR>
                      <a:noFill/>
                    </a:lnR>
                    <a:lnT>
                      <a:noFill/>
                    </a:lnT>
                    <a:lnB>
                      <a:noFill/>
                    </a:lnB>
                  </a:tcPr>
                </a:tc>
                <a:extLst>
                  <a:ext uri="{0D108BD9-81ED-4DB2-BD59-A6C34878D82A}">
                    <a16:rowId xmlns:a16="http://schemas.microsoft.com/office/drawing/2014/main" val="526880076"/>
                  </a:ext>
                </a:extLst>
              </a:tr>
              <a:tr h="541222">
                <a:tc>
                  <a:txBody>
                    <a:bodyPr/>
                    <a:lstStyle/>
                    <a:p>
                      <a:pPr marL="285750" indent="-285750" algn="l" fontAlgn="b">
                        <a:buFont typeface="Arial" panose="020B0604020202020204" pitchFamily="34" charset="0"/>
                        <a:buChar char="•"/>
                      </a:pPr>
                      <a:r>
                        <a:rPr lang="en-US" sz="1600" b="0" i="0" u="none" strike="noStrike">
                          <a:solidFill>
                            <a:srgbClr val="000000"/>
                          </a:solidFill>
                          <a:effectLst/>
                          <a:latin typeface="Arial" panose="020B0604020202020204" pitchFamily="34" charset="0"/>
                          <a:cs typeface="Arial" panose="020B0604020202020204" pitchFamily="34" charset="0"/>
                        </a:rPr>
                        <a:t>i feel like i always have dr dealleaume     s complete attention  i had just had surgery and it was nice to get answers to things </a:t>
                      </a:r>
                    </a:p>
                  </a:txBody>
                  <a:tcPr marL="5872" marR="5872" marT="5872" marB="0" anchor="b">
                    <a:lnL>
                      <a:noFill/>
                    </a:lnL>
                    <a:lnR>
                      <a:noFill/>
                    </a:lnR>
                    <a:lnT>
                      <a:noFill/>
                    </a:lnT>
                    <a:lnB>
                      <a:noFill/>
                    </a:lnB>
                  </a:tcPr>
                </a:tc>
                <a:extLst>
                  <a:ext uri="{0D108BD9-81ED-4DB2-BD59-A6C34878D82A}">
                    <a16:rowId xmlns:a16="http://schemas.microsoft.com/office/drawing/2014/main" val="2056226028"/>
                  </a:ext>
                </a:extLst>
              </a:tr>
              <a:tr h="273831">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enjoyed meeting with the doctor and staff  this appointment was to establish with a new doctor</a:t>
                      </a:r>
                    </a:p>
                  </a:txBody>
                  <a:tcPr marL="5872" marR="5872" marT="5872" marB="0" anchor="b">
                    <a:lnL>
                      <a:noFill/>
                    </a:lnL>
                    <a:lnR>
                      <a:noFill/>
                    </a:lnR>
                    <a:lnT>
                      <a:noFill/>
                    </a:lnT>
                    <a:lnB>
                      <a:noFill/>
                    </a:lnB>
                  </a:tcPr>
                </a:tc>
                <a:extLst>
                  <a:ext uri="{0D108BD9-81ED-4DB2-BD59-A6C34878D82A}">
                    <a16:rowId xmlns:a16="http://schemas.microsoft.com/office/drawing/2014/main" val="24723487"/>
                  </a:ext>
                </a:extLst>
              </a:tr>
              <a:tr h="273831">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paid attention to my input and my medical history   appeared knowledgeable   kind  courteous and personable</a:t>
                      </a:r>
                    </a:p>
                  </a:txBody>
                  <a:tcPr marL="5872" marR="5872" marT="5872" marB="0" anchor="b">
                    <a:lnL>
                      <a:noFill/>
                    </a:lnL>
                    <a:lnR>
                      <a:noFill/>
                    </a:lnR>
                    <a:lnT>
                      <a:noFill/>
                    </a:lnT>
                    <a:lnB>
                      <a:noFill/>
                    </a:lnB>
                  </a:tcPr>
                </a:tc>
                <a:extLst>
                  <a:ext uri="{0D108BD9-81ED-4DB2-BD59-A6C34878D82A}">
                    <a16:rowId xmlns:a16="http://schemas.microsoft.com/office/drawing/2014/main" val="3755433910"/>
                  </a:ext>
                </a:extLst>
              </a:tr>
              <a:tr h="273831">
                <a:tc>
                  <a:txBody>
                    <a:bodyPr/>
                    <a:lstStyle/>
                    <a:p>
                      <a:pPr marL="285750" indent="-285750" algn="l" fontAlgn="b">
                        <a:buFont typeface="Arial" panose="020B0604020202020204" pitchFamily="34" charset="0"/>
                        <a:buChar char="•"/>
                      </a:pP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liked that dr  </a:t>
                      </a:r>
                      <a:r>
                        <a:rPr lang="en-US" sz="1600" b="0" i="0" u="none" strike="noStrike" dirty="0" err="1">
                          <a:solidFill>
                            <a:srgbClr val="000000"/>
                          </a:solidFill>
                          <a:effectLst/>
                          <a:latin typeface="Arial" panose="020B0604020202020204" pitchFamily="34" charset="0"/>
                          <a:cs typeface="Arial" panose="020B0604020202020204" pitchFamily="34" charset="0"/>
                        </a:rPr>
                        <a:t>mccay</a:t>
                      </a:r>
                      <a:r>
                        <a:rPr lang="en-US" sz="1600" b="0" i="0" u="none" strike="noStrike" dirty="0">
                          <a:solidFill>
                            <a:srgbClr val="000000"/>
                          </a:solidFill>
                          <a:effectLst/>
                          <a:latin typeface="Arial" panose="020B0604020202020204" pitchFamily="34" charset="0"/>
                          <a:cs typeface="Arial" panose="020B0604020202020204" pitchFamily="34" charset="0"/>
                        </a:rPr>
                        <a:t> spent a lot of time with me explaining things to me in depth </a:t>
                      </a:r>
                    </a:p>
                  </a:txBody>
                  <a:tcPr marL="5872" marR="5872" marT="5872" marB="0" anchor="b">
                    <a:lnL>
                      <a:noFill/>
                    </a:lnL>
                    <a:lnR>
                      <a:noFill/>
                    </a:lnR>
                    <a:lnT>
                      <a:noFill/>
                    </a:lnT>
                    <a:lnB>
                      <a:noFill/>
                    </a:lnB>
                  </a:tcPr>
                </a:tc>
                <a:extLst>
                  <a:ext uri="{0D108BD9-81ED-4DB2-BD59-A6C34878D82A}">
                    <a16:rowId xmlns:a16="http://schemas.microsoft.com/office/drawing/2014/main" val="3479457020"/>
                  </a:ext>
                </a:extLst>
              </a:tr>
              <a:tr h="541222">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awesome interaction with the front office person and the np  very nice people  took their time and were very attentive  overall great experience </a:t>
                      </a:r>
                    </a:p>
                  </a:txBody>
                  <a:tcPr marL="5872" marR="5872" marT="5872" marB="0" anchor="b">
                    <a:lnL>
                      <a:noFill/>
                    </a:lnL>
                    <a:lnR>
                      <a:noFill/>
                    </a:lnR>
                    <a:lnT>
                      <a:noFill/>
                    </a:lnT>
                    <a:lnB>
                      <a:noFill/>
                    </a:lnB>
                  </a:tcPr>
                </a:tc>
                <a:extLst>
                  <a:ext uri="{0D108BD9-81ED-4DB2-BD59-A6C34878D82A}">
                    <a16:rowId xmlns:a16="http://schemas.microsoft.com/office/drawing/2014/main" val="2911973157"/>
                  </a:ext>
                </a:extLst>
              </a:tr>
              <a:tr h="541222">
                <a:tc>
                  <a:txBody>
                    <a:bodyPr/>
                    <a:lstStyle/>
                    <a:p>
                      <a:pPr marL="285750" indent="-285750" algn="l" fontAlgn="b">
                        <a:buFont typeface="Arial" panose="020B0604020202020204" pitchFamily="34" charset="0"/>
                        <a:buChar char="•"/>
                      </a:pP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liked that when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passed out the staff was responsive and made sure that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had everything that </a:t>
                      </a:r>
                      <a:r>
                        <a:rPr lang="en-US" sz="1600" b="0" i="0" u="none" strike="noStrike" dirty="0" err="1">
                          <a:solidFill>
                            <a:srgbClr val="000000"/>
                          </a:solidFill>
                          <a:effectLst/>
                          <a:latin typeface="Arial" panose="020B0604020202020204" pitchFamily="34" charset="0"/>
                          <a:cs typeface="Arial" panose="020B0604020202020204" pitchFamily="34" charset="0"/>
                        </a:rPr>
                        <a:t>i</a:t>
                      </a:r>
                      <a:r>
                        <a:rPr lang="en-US" sz="1600" b="0" i="0" u="none" strike="noStrike" dirty="0">
                          <a:solidFill>
                            <a:srgbClr val="000000"/>
                          </a:solidFill>
                          <a:effectLst/>
                          <a:latin typeface="Arial" panose="020B0604020202020204" pitchFamily="34" charset="0"/>
                          <a:cs typeface="Arial" panose="020B0604020202020204" pitchFamily="34" charset="0"/>
                        </a:rPr>
                        <a:t> needed to feel safe and comfortable </a:t>
                      </a:r>
                    </a:p>
                  </a:txBody>
                  <a:tcPr marL="5872" marR="5872" marT="5872" marB="0" anchor="b">
                    <a:lnL>
                      <a:noFill/>
                    </a:lnL>
                    <a:lnR>
                      <a:noFill/>
                    </a:lnR>
                    <a:lnT>
                      <a:noFill/>
                    </a:lnT>
                    <a:lnB>
                      <a:noFill/>
                    </a:lnB>
                  </a:tcPr>
                </a:tc>
                <a:extLst>
                  <a:ext uri="{0D108BD9-81ED-4DB2-BD59-A6C34878D82A}">
                    <a16:rowId xmlns:a16="http://schemas.microsoft.com/office/drawing/2014/main" val="3764364789"/>
                  </a:ext>
                </a:extLst>
              </a:tr>
            </a:tbl>
          </a:graphicData>
        </a:graphic>
      </p:graphicFrame>
    </p:spTree>
    <p:extLst>
      <p:ext uri="{BB962C8B-B14F-4D97-AF65-F5344CB8AC3E}">
        <p14:creationId xmlns:p14="http://schemas.microsoft.com/office/powerpoint/2010/main" val="194726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E7800-8136-4CF7-33BD-C4CEB968A118}"/>
              </a:ext>
            </a:extLst>
          </p:cNvPr>
          <p:cNvSpPr>
            <a:spLocks noGrp="1"/>
          </p:cNvSpPr>
          <p:nvPr>
            <p:ph type="sldNum" sz="quarter" idx="12"/>
          </p:nvPr>
        </p:nvSpPr>
        <p:spPr/>
        <p:txBody>
          <a:bodyPr/>
          <a:lstStyle/>
          <a:p>
            <a:fld id="{DF6B4187-4F19-0842-A5A5-3A01439E0A91}" type="slidenum">
              <a:rPr lang="en-US" smtClean="0"/>
              <a:t>15</a:t>
            </a:fld>
            <a:endParaRPr lang="en-US"/>
          </a:p>
        </p:txBody>
      </p:sp>
      <p:sp>
        <p:nvSpPr>
          <p:cNvPr id="7" name="Slide Number Placeholder 3">
            <a:extLst>
              <a:ext uri="{FF2B5EF4-FFF2-40B4-BE49-F238E27FC236}">
                <a16:creationId xmlns:a16="http://schemas.microsoft.com/office/drawing/2014/main" id="{D77CB632-DA04-C5D2-E07B-5C637141D85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15</a:t>
            </a:fld>
            <a:endParaRPr lang="en-US"/>
          </a:p>
        </p:txBody>
      </p:sp>
      <p:sp>
        <p:nvSpPr>
          <p:cNvPr id="8" name="Rectangle 7">
            <a:extLst>
              <a:ext uri="{FF2B5EF4-FFF2-40B4-BE49-F238E27FC236}">
                <a16:creationId xmlns:a16="http://schemas.microsoft.com/office/drawing/2014/main" id="{5F9E0988-2EA5-B4AC-D10D-1F9A90EEE306}"/>
              </a:ext>
            </a:extLst>
          </p:cNvPr>
          <p:cNvSpPr/>
          <p:nvPr/>
        </p:nvSpPr>
        <p:spPr>
          <a:xfrm>
            <a:off x="440267" y="479610"/>
            <a:ext cx="11311466" cy="2321085"/>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3" name="Picture 2">
            <a:extLst>
              <a:ext uri="{FF2B5EF4-FFF2-40B4-BE49-F238E27FC236}">
                <a16:creationId xmlns:a16="http://schemas.microsoft.com/office/drawing/2014/main" id="{EC436248-B468-1EA5-6264-4CBD815F25D7}"/>
              </a:ext>
            </a:extLst>
          </p:cNvPr>
          <p:cNvPicPr>
            <a:picLocks noChangeAspect="1"/>
          </p:cNvPicPr>
          <p:nvPr/>
        </p:nvPicPr>
        <p:blipFill>
          <a:blip r:embed="rId2"/>
          <a:stretch>
            <a:fillRect/>
          </a:stretch>
        </p:blipFill>
        <p:spPr>
          <a:xfrm>
            <a:off x="1569156" y="733778"/>
            <a:ext cx="8715022" cy="5413880"/>
          </a:xfrm>
          <a:prstGeom prst="rect">
            <a:avLst/>
          </a:prstGeom>
        </p:spPr>
      </p:pic>
    </p:spTree>
    <p:extLst>
      <p:ext uri="{BB962C8B-B14F-4D97-AF65-F5344CB8AC3E}">
        <p14:creationId xmlns:p14="http://schemas.microsoft.com/office/powerpoint/2010/main" val="185517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E211CC-B56F-F18A-E38F-7D02F2E53B24}"/>
              </a:ext>
            </a:extLst>
          </p:cNvPr>
          <p:cNvSpPr/>
          <p:nvPr/>
        </p:nvSpPr>
        <p:spPr>
          <a:xfrm>
            <a:off x="330198" y="259604"/>
            <a:ext cx="10430933" cy="646331"/>
          </a:xfrm>
          <a:prstGeom prst="rect">
            <a:avLst/>
          </a:prstGeom>
        </p:spPr>
        <p:txBody>
          <a:bodyPr wrap="square">
            <a:spAutoFit/>
          </a:bodyPr>
          <a:lstStyle/>
          <a:p>
            <a:r>
              <a:rPr lang="en-US" b="1" dirty="0"/>
              <a:t>TOPIC – 1 : </a:t>
            </a:r>
          </a:p>
          <a:p>
            <a:r>
              <a:rPr lang="en-US" b="1"/>
              <a:t>Keywords: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05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6302-8C55-0E67-E89F-4C8EB1CD7B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1607B7-68AE-BA7E-0F63-242EF0EF63F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88BD6E96-664B-D274-FA4A-827F35BEF9F3}"/>
              </a:ext>
            </a:extLst>
          </p:cNvPr>
          <p:cNvSpPr>
            <a:spLocks noGrp="1"/>
          </p:cNvSpPr>
          <p:nvPr>
            <p:ph type="sldNum" sz="quarter" idx="12"/>
          </p:nvPr>
        </p:nvSpPr>
        <p:spPr/>
        <p:txBody>
          <a:bodyPr/>
          <a:lstStyle/>
          <a:p>
            <a:fld id="{DF6B4187-4F19-0842-A5A5-3A01439E0A91}" type="slidenum">
              <a:rPr lang="en-US" smtClean="0"/>
              <a:t>17</a:t>
            </a:fld>
            <a:endParaRPr lang="en-US"/>
          </a:p>
        </p:txBody>
      </p:sp>
    </p:spTree>
    <p:extLst>
      <p:ext uri="{BB962C8B-B14F-4D97-AF65-F5344CB8AC3E}">
        <p14:creationId xmlns:p14="http://schemas.microsoft.com/office/powerpoint/2010/main" val="138609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9C4BBB-564E-A466-E875-688DE8044DD3}"/>
              </a:ext>
            </a:extLst>
          </p:cNvPr>
          <p:cNvSpPr>
            <a:spLocks noGrp="1"/>
          </p:cNvSpPr>
          <p:nvPr>
            <p:ph type="sldNum" sz="quarter" idx="12"/>
          </p:nvPr>
        </p:nvSpPr>
        <p:spPr/>
        <p:txBody>
          <a:bodyPr/>
          <a:lstStyle/>
          <a:p>
            <a:fld id="{DF6B4187-4F19-0842-A5A5-3A01439E0A91}" type="slidenum">
              <a:rPr lang="en-US" smtClean="0"/>
              <a:t>18</a:t>
            </a:fld>
            <a:endParaRPr lang="en-US"/>
          </a:p>
        </p:txBody>
      </p:sp>
      <p:sp>
        <p:nvSpPr>
          <p:cNvPr id="5" name="Slide Number Placeholder 3">
            <a:extLst>
              <a:ext uri="{FF2B5EF4-FFF2-40B4-BE49-F238E27FC236}">
                <a16:creationId xmlns:a16="http://schemas.microsoft.com/office/drawing/2014/main" id="{E6BBE469-B4B2-0CAE-9542-B9ED71633C6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18</a:t>
            </a:fld>
            <a:endParaRPr lang="en-US"/>
          </a:p>
        </p:txBody>
      </p:sp>
      <p:sp>
        <p:nvSpPr>
          <p:cNvPr id="6" name="Rectangle 5">
            <a:extLst>
              <a:ext uri="{FF2B5EF4-FFF2-40B4-BE49-F238E27FC236}">
                <a16:creationId xmlns:a16="http://schemas.microsoft.com/office/drawing/2014/main" id="{66F2DE75-5119-CC1D-B720-3F5235A1FEB8}"/>
              </a:ext>
            </a:extLst>
          </p:cNvPr>
          <p:cNvSpPr/>
          <p:nvPr/>
        </p:nvSpPr>
        <p:spPr>
          <a:xfrm>
            <a:off x="533399" y="259604"/>
            <a:ext cx="10430933"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TOPIC – 2 : Delay in blood work</a:t>
            </a: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DC7BAEAD-A983-D1A5-E31E-6CD9EA1CFDC9}"/>
              </a:ext>
            </a:extLst>
          </p:cNvPr>
          <p:cNvSpPr/>
          <p:nvPr/>
        </p:nvSpPr>
        <p:spPr>
          <a:xfrm>
            <a:off x="711199" y="843677"/>
            <a:ext cx="10761134" cy="3323987"/>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8" name="Rectangle 7">
            <a:extLst>
              <a:ext uri="{FF2B5EF4-FFF2-40B4-BE49-F238E27FC236}">
                <a16:creationId xmlns:a16="http://schemas.microsoft.com/office/drawing/2014/main" id="{C7E8D891-A7C9-85C0-3023-6A1CCE0A3FDC}"/>
              </a:ext>
            </a:extLst>
          </p:cNvPr>
          <p:cNvSpPr/>
          <p:nvPr/>
        </p:nvSpPr>
        <p:spPr>
          <a:xfrm>
            <a:off x="533399" y="889844"/>
            <a:ext cx="11074401" cy="5262979"/>
          </a:xfrm>
          <a:prstGeom prst="rect">
            <a:avLst/>
          </a:prstGeom>
        </p:spPr>
        <p:txBody>
          <a:bodyPr wrap="square">
            <a:spAutoFit/>
          </a:bodyPr>
          <a:lstStyle/>
          <a:p>
            <a:pPr marL="342900" indent="-342900">
              <a:buAutoNum type="arabicParenR"/>
            </a:pPr>
            <a:r>
              <a:rPr lang="en-IN" sz="1400" dirty="0"/>
              <a:t>"I lowered my score for the following reasons:</a:t>
            </a:r>
          </a:p>
          <a:p>
            <a:r>
              <a:rPr lang="en-IN" sz="1400" dirty="0"/>
              <a:t>1. The health </a:t>
            </a:r>
            <a:r>
              <a:rPr lang="en-IN" sz="1400" dirty="0" err="1"/>
              <a:t>center</a:t>
            </a:r>
            <a:r>
              <a:rPr lang="en-IN" sz="1400" dirty="0"/>
              <a:t> does not have my historical medical records.  This is really unacceptable.</a:t>
            </a:r>
          </a:p>
          <a:p>
            <a:r>
              <a:rPr lang="en-IN" sz="1400" dirty="0"/>
              <a:t>2. The day I went in to give blood for my physical, I was left waiting for 20 minutes only to be told by the lab tech that ""this new system"" had marked me off as completed, so she didn't know I still needed to give blood.  She realized it only when calling another patient.</a:t>
            </a:r>
          </a:p>
          <a:p>
            <a:r>
              <a:rPr lang="en-IN" sz="1400" dirty="0"/>
              <a:t>3. The check-in person attempted to give me paperwork to fill out, but when I mentioned I had completed some on line, she pulled certain papers out of the packet for me to fill out.  She should have known what she did and did not need.</a:t>
            </a:r>
          </a:p>
          <a:p>
            <a:r>
              <a:rPr lang="en-IN" sz="1400" dirty="0"/>
              <a:t>4. The nurse failed to take my temp and blood pressure while she took down other information prior to my appt. with the doctor.</a:t>
            </a:r>
          </a:p>
          <a:p>
            <a:endParaRPr lang="en-IN" sz="1400" dirty="0"/>
          </a:p>
          <a:p>
            <a:r>
              <a:rPr lang="en-IN" sz="1400" dirty="0"/>
              <a:t>The reason my score was as high as it was is that I really like </a:t>
            </a:r>
            <a:r>
              <a:rPr lang="en-IN" sz="1400" dirty="0" err="1"/>
              <a:t>Dr.</a:t>
            </a:r>
            <a:r>
              <a:rPr lang="en-IN" sz="1400" dirty="0"/>
              <a:t> Browne.“</a:t>
            </a:r>
          </a:p>
          <a:p>
            <a:endParaRPr lang="en-US" sz="1400" dirty="0"/>
          </a:p>
          <a:p>
            <a:r>
              <a:rPr lang="en-US" sz="1400" dirty="0"/>
              <a:t>2)</a:t>
            </a:r>
            <a:r>
              <a:rPr lang="en-IN" sz="1400" dirty="0"/>
              <a:t> I waited about 30 minutes before appointment when knowing that i had done the pre-</a:t>
            </a:r>
            <a:r>
              <a:rPr lang="en-IN" sz="1400" dirty="0" err="1"/>
              <a:t>enrollment</a:t>
            </a:r>
            <a:r>
              <a:rPr lang="en-IN" sz="1400" dirty="0"/>
              <a:t> by phone. In addition, the nurse that i was supposed to see left because it was the end of her shift... although my appointment was on her schedule. once i saw the technician for the screening, i waited under 15 min... anyhow, we did blood test which i had to wait under 15 min... i was alone in the clinic.. so not sure why it was so disorganized</a:t>
            </a:r>
            <a:endParaRPr lang="en-US" sz="1400" dirty="0"/>
          </a:p>
          <a:p>
            <a:endParaRPr lang="en-US" sz="1400" dirty="0"/>
          </a:p>
          <a:p>
            <a:r>
              <a:rPr lang="en-US" sz="1400" dirty="0"/>
              <a:t>3)</a:t>
            </a:r>
            <a:r>
              <a:rPr lang="en-IN" sz="1400" dirty="0"/>
              <a:t> The nurse was unable to draw my blood. He also almost gave me a flu shot and tetanus injection while waiting to hear back from the doctor. I had to remind him he was waiting. The doctor said not to give them due to a conflict with prednisone. He was apologetic but that was a little unnerving that he could have given me a shot if I had not said something.</a:t>
            </a:r>
          </a:p>
          <a:p>
            <a:endParaRPr lang="en-US" sz="1400" dirty="0"/>
          </a:p>
          <a:p>
            <a:r>
              <a:rPr lang="en-US" sz="1400" dirty="0"/>
              <a:t>4) </a:t>
            </a:r>
            <a:r>
              <a:rPr lang="en-IN" sz="1400" dirty="0"/>
              <a:t>When I schedule a blood draw appointment early in the morning I do it for the reason of I have to be at work at a certain time.  When I am approached unexpectedly with other questions regarding my primary care it took away from the real reason I was there.</a:t>
            </a:r>
          </a:p>
          <a:p>
            <a:endParaRPr lang="en-US" sz="1400" dirty="0"/>
          </a:p>
          <a:p>
            <a:r>
              <a:rPr lang="en-US" sz="1400" dirty="0"/>
              <a:t>5)</a:t>
            </a:r>
            <a:r>
              <a:rPr lang="en-IN" sz="1400" dirty="0"/>
              <a:t> Came in 10 min early for first appointment. Filled paperwork and still had to wait 30 min to see the doctor. Follow up was also subpar. After missing his call he said he would try later to call back. Never called and finally </a:t>
            </a:r>
            <a:r>
              <a:rPr lang="en-IN" sz="1400" dirty="0" err="1"/>
              <a:t>recieved</a:t>
            </a:r>
            <a:r>
              <a:rPr lang="en-IN" sz="1400" dirty="0"/>
              <a:t> a letter 2 weeks later with my </a:t>
            </a:r>
            <a:r>
              <a:rPr lang="en-IN" sz="1400" dirty="0" err="1"/>
              <a:t>bloodwork</a:t>
            </a:r>
            <a:r>
              <a:rPr lang="en-IN" sz="1400" dirty="0"/>
              <a:t>. No </a:t>
            </a:r>
            <a:r>
              <a:rPr lang="en-IN" sz="1400" dirty="0" err="1"/>
              <a:t>followup</a:t>
            </a:r>
            <a:r>
              <a:rPr lang="en-IN" sz="1400" dirty="0"/>
              <a:t> on what the numbers mean or if I should do a follow up appointment.</a:t>
            </a:r>
            <a:endParaRPr lang="en-US" sz="1400" dirty="0"/>
          </a:p>
        </p:txBody>
      </p:sp>
      <p:sp>
        <p:nvSpPr>
          <p:cNvPr id="9" name="Rectangle 8">
            <a:extLst>
              <a:ext uri="{FF2B5EF4-FFF2-40B4-BE49-F238E27FC236}">
                <a16:creationId xmlns:a16="http://schemas.microsoft.com/office/drawing/2014/main" id="{8A10EABE-A27C-78DE-F01F-C0086669B165}"/>
              </a:ext>
            </a:extLst>
          </p:cNvPr>
          <p:cNvSpPr/>
          <p:nvPr/>
        </p:nvSpPr>
        <p:spPr>
          <a:xfrm>
            <a:off x="583432" y="601935"/>
            <a:ext cx="3623108" cy="369332"/>
          </a:xfrm>
          <a:prstGeom prst="rect">
            <a:avLst/>
          </a:prstGeom>
        </p:spPr>
        <p:txBody>
          <a:bodyPr wrap="none">
            <a:spAutoFit/>
          </a:bodyPr>
          <a:lstStyle/>
          <a:p>
            <a:r>
              <a:rPr lang="en-US" sz="1600" dirty="0">
                <a:latin typeface="Arial" pitchFamily="34" charset="0"/>
                <a:cs typeface="Arial" pitchFamily="34" charset="0"/>
              </a:rPr>
              <a:t>Comments associated with this topic </a:t>
            </a:r>
            <a:r>
              <a:rPr lang="en-US" dirty="0"/>
              <a:t>:</a:t>
            </a:r>
            <a:endParaRPr lang="en-IN" dirty="0"/>
          </a:p>
        </p:txBody>
      </p:sp>
    </p:spTree>
    <p:extLst>
      <p:ext uri="{BB962C8B-B14F-4D97-AF65-F5344CB8AC3E}">
        <p14:creationId xmlns:p14="http://schemas.microsoft.com/office/powerpoint/2010/main" val="2561310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235C8D-29E4-9D57-8EE3-903A9032E594}"/>
              </a:ext>
            </a:extLst>
          </p:cNvPr>
          <p:cNvSpPr>
            <a:spLocks noGrp="1"/>
          </p:cNvSpPr>
          <p:nvPr>
            <p:ph type="sldNum" sz="quarter" idx="12"/>
          </p:nvPr>
        </p:nvSpPr>
        <p:spPr/>
        <p:txBody>
          <a:bodyPr/>
          <a:lstStyle/>
          <a:p>
            <a:fld id="{DF6B4187-4F19-0842-A5A5-3A01439E0A91}" type="slidenum">
              <a:rPr lang="en-US" smtClean="0"/>
              <a:t>19</a:t>
            </a:fld>
            <a:endParaRPr lang="en-US"/>
          </a:p>
        </p:txBody>
      </p:sp>
      <p:sp>
        <p:nvSpPr>
          <p:cNvPr id="5" name="Slide Number Placeholder 3">
            <a:extLst>
              <a:ext uri="{FF2B5EF4-FFF2-40B4-BE49-F238E27FC236}">
                <a16:creationId xmlns:a16="http://schemas.microsoft.com/office/drawing/2014/main" id="{7A225783-2AD9-A3F4-9238-76DFCC7F5A4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19</a:t>
            </a:fld>
            <a:endParaRPr lang="en-US"/>
          </a:p>
        </p:txBody>
      </p:sp>
      <p:sp>
        <p:nvSpPr>
          <p:cNvPr id="6" name="Rectangle 5">
            <a:extLst>
              <a:ext uri="{FF2B5EF4-FFF2-40B4-BE49-F238E27FC236}">
                <a16:creationId xmlns:a16="http://schemas.microsoft.com/office/drawing/2014/main" id="{2E48BDF1-0148-F74D-0F29-F3D16A5D5316}"/>
              </a:ext>
            </a:extLst>
          </p:cNvPr>
          <p:cNvSpPr/>
          <p:nvPr/>
        </p:nvSpPr>
        <p:spPr>
          <a:xfrm>
            <a:off x="533399" y="259604"/>
            <a:ext cx="10430933" cy="923330"/>
          </a:xfrm>
          <a:prstGeom prst="rect">
            <a:avLst/>
          </a:prstGeom>
        </p:spPr>
        <p:txBody>
          <a:bodyPr wrap="square">
            <a:spAutoFit/>
          </a:bodyPr>
          <a:lstStyle/>
          <a:p>
            <a:r>
              <a:rPr lang="en-US" b="1" dirty="0"/>
              <a:t>TOPIC – 3 : Fasting related </a:t>
            </a:r>
            <a:r>
              <a:rPr lang="en-US" b="1" dirty="0" err="1"/>
              <a:t>issuses</a:t>
            </a:r>
            <a:r>
              <a:rPr lang="en-US" b="1" dirty="0"/>
              <a:t> before blood work:</a:t>
            </a:r>
          </a:p>
          <a:p>
            <a:endParaRPr lang="en-US" b="1" dirty="0"/>
          </a:p>
          <a:p>
            <a:r>
              <a:rPr lang="en-US" dirty="0"/>
              <a:t>Topic 3 is about, Not notified to do</a:t>
            </a:r>
            <a:r>
              <a:rPr lang="en-US" b="1" dirty="0"/>
              <a:t> fast </a:t>
            </a:r>
            <a:r>
              <a:rPr lang="en-US" dirty="0"/>
              <a:t>for accurate results of blood work</a:t>
            </a:r>
          </a:p>
        </p:txBody>
      </p:sp>
      <p:sp>
        <p:nvSpPr>
          <p:cNvPr id="7" name="Rectangle 6">
            <a:extLst>
              <a:ext uri="{FF2B5EF4-FFF2-40B4-BE49-F238E27FC236}">
                <a16:creationId xmlns:a16="http://schemas.microsoft.com/office/drawing/2014/main" id="{9705CFAB-7CD3-3705-7616-136678444A2B}"/>
              </a:ext>
            </a:extLst>
          </p:cNvPr>
          <p:cNvSpPr/>
          <p:nvPr/>
        </p:nvSpPr>
        <p:spPr>
          <a:xfrm>
            <a:off x="711199" y="843677"/>
            <a:ext cx="10761134" cy="3323987"/>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8" name="Rectangle 7">
            <a:extLst>
              <a:ext uri="{FF2B5EF4-FFF2-40B4-BE49-F238E27FC236}">
                <a16:creationId xmlns:a16="http://schemas.microsoft.com/office/drawing/2014/main" id="{69803B6B-A18A-5F26-D86F-22BE350C4E8A}"/>
              </a:ext>
            </a:extLst>
          </p:cNvPr>
          <p:cNvSpPr/>
          <p:nvPr/>
        </p:nvSpPr>
        <p:spPr>
          <a:xfrm>
            <a:off x="567266" y="1188899"/>
            <a:ext cx="10905067" cy="4832092"/>
          </a:xfrm>
          <a:prstGeom prst="rect">
            <a:avLst/>
          </a:prstGeom>
        </p:spPr>
        <p:txBody>
          <a:bodyPr wrap="square">
            <a:spAutoFit/>
          </a:bodyPr>
          <a:lstStyle/>
          <a:p>
            <a:r>
              <a:rPr lang="en-IN" sz="1400" dirty="0"/>
              <a:t>1) I wish Laura Gruber (</a:t>
            </a:r>
            <a:r>
              <a:rPr lang="en-IN" sz="1400" dirty="0" err="1"/>
              <a:t>Dr.</a:t>
            </a:r>
            <a:r>
              <a:rPr lang="en-IN" sz="1400" dirty="0"/>
              <a:t> </a:t>
            </a:r>
            <a:r>
              <a:rPr lang="en-IN" sz="1400" dirty="0" err="1"/>
              <a:t>Ritters</a:t>
            </a:r>
            <a:r>
              <a:rPr lang="en-IN" sz="1400" dirty="0"/>
              <a:t> nurse) was there.  She knows me and I appreciate her care and knowing my history.   The nurse that did blood work did so without warning. Also, she </a:t>
            </a:r>
            <a:r>
              <a:rPr lang="en-IN" sz="1400" dirty="0" err="1"/>
              <a:t>didnt</a:t>
            </a:r>
            <a:r>
              <a:rPr lang="en-IN" sz="1400" dirty="0"/>
              <a:t> check to see if I was </a:t>
            </a:r>
            <a:r>
              <a:rPr lang="en-IN" sz="1400" b="1" dirty="0"/>
              <a:t>fasting</a:t>
            </a:r>
            <a:r>
              <a:rPr lang="en-IN" sz="1400" dirty="0"/>
              <a:t> for my blood work.  I think the care there could be better.</a:t>
            </a:r>
          </a:p>
          <a:p>
            <a:pPr marL="342900" indent="-342900">
              <a:buAutoNum type="arabicParenR"/>
            </a:pPr>
            <a:endParaRPr lang="en-US" sz="1400" dirty="0"/>
          </a:p>
          <a:p>
            <a:r>
              <a:rPr lang="en-US" sz="1400" dirty="0"/>
              <a:t>2) </a:t>
            </a:r>
            <a:r>
              <a:rPr lang="en-IN" sz="1400" dirty="0"/>
              <a:t>Focus on preventative services.  My lipids panel was not included my fasting blood work.</a:t>
            </a:r>
          </a:p>
          <a:p>
            <a:endParaRPr lang="en-US" sz="1400" dirty="0"/>
          </a:p>
          <a:p>
            <a:r>
              <a:rPr lang="en-US" sz="1400" dirty="0"/>
              <a:t>3) </a:t>
            </a:r>
            <a:r>
              <a:rPr lang="en-IN" sz="1400" dirty="0"/>
              <a:t>Rescheduled me from 10:30 to 11:30 which was not ideal given I was fasting for a blood test</a:t>
            </a:r>
          </a:p>
          <a:p>
            <a:endParaRPr lang="en-US" sz="1400" dirty="0"/>
          </a:p>
          <a:p>
            <a:r>
              <a:rPr lang="en-US" sz="1400" dirty="0"/>
              <a:t>4)</a:t>
            </a:r>
            <a:r>
              <a:rPr lang="en-IN" sz="1400" dirty="0"/>
              <a:t> I scheduled my annual check-up via the web portal. It would be nice if there was a reminder about possibility of fasting for some types of blood draws, that patients should still check with the clinic for specific instructions before their appointment.</a:t>
            </a:r>
          </a:p>
          <a:p>
            <a:endParaRPr lang="en-US" sz="1400" dirty="0"/>
          </a:p>
          <a:p>
            <a:r>
              <a:rPr lang="en-US" sz="1400" dirty="0"/>
              <a:t>5) </a:t>
            </a:r>
            <a:r>
              <a:rPr lang="en-IN" sz="1400" dirty="0"/>
              <a:t>I was not notified that should be fast for my appointment to take some blood.</a:t>
            </a:r>
          </a:p>
          <a:p>
            <a:endParaRPr lang="en-US" sz="1400" dirty="0"/>
          </a:p>
          <a:p>
            <a:r>
              <a:rPr lang="en-US" sz="1400" dirty="0"/>
              <a:t>6) </a:t>
            </a:r>
            <a:r>
              <a:rPr lang="en-IN" sz="1400" dirty="0"/>
              <a:t>It bothered me that I had a complete physical without being asked to undress. As a nurse, I feel that many findings could be missed on patients. </a:t>
            </a:r>
          </a:p>
          <a:p>
            <a:endParaRPr lang="en-IN" sz="1400" dirty="0"/>
          </a:p>
          <a:p>
            <a:r>
              <a:rPr lang="en-IN" sz="1400" dirty="0"/>
              <a:t>In addition, I had routine fasting labs drawn. The staff did not ask me for any patient identifiers (name, date of birth) before drawing my blood. I also noticed that the tubes of blood were not </a:t>
            </a:r>
            <a:r>
              <a:rPr lang="en-IN" sz="1400" dirty="0" err="1"/>
              <a:t>labeled</a:t>
            </a:r>
            <a:r>
              <a:rPr lang="en-IN" sz="1400" dirty="0"/>
              <a:t> prior to drawing my blood. While I was the only patient in the office at the time of my visit, I felt uncomfortable with the process. </a:t>
            </a:r>
          </a:p>
          <a:p>
            <a:endParaRPr lang="en-IN" sz="1400" dirty="0"/>
          </a:p>
          <a:p>
            <a:r>
              <a:rPr lang="en-IN" sz="1400" dirty="0"/>
              <a:t>This is also the 3rd provider I have seen since I started coming to </a:t>
            </a:r>
            <a:r>
              <a:rPr lang="en-IN" sz="1400" dirty="0" err="1"/>
              <a:t>Paladina</a:t>
            </a:r>
            <a:r>
              <a:rPr lang="en-IN" sz="1400" dirty="0"/>
              <a:t>. There seems to be a high turnover. </a:t>
            </a:r>
          </a:p>
          <a:p>
            <a:r>
              <a:rPr lang="en-IN" sz="1400" dirty="0"/>
              <a:t>I may look back into re-establishing with my previous PCP with Atrium prior to my next annual exam.</a:t>
            </a:r>
          </a:p>
          <a:p>
            <a:pPr marL="342900" indent="-342900">
              <a:buAutoNum type="arabicParenR"/>
            </a:pPr>
            <a:endParaRPr lang="en-US" sz="1400" dirty="0"/>
          </a:p>
          <a:p>
            <a:pPr marL="342900" indent="-342900">
              <a:buAutoNum type="arabicParenR"/>
            </a:pPr>
            <a:endParaRPr lang="en-IN" sz="1400" dirty="0"/>
          </a:p>
        </p:txBody>
      </p:sp>
    </p:spTree>
    <p:extLst>
      <p:ext uri="{BB962C8B-B14F-4D97-AF65-F5344CB8AC3E}">
        <p14:creationId xmlns:p14="http://schemas.microsoft.com/office/powerpoint/2010/main" val="62276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34000">
              <a:srgbClr val="B8CAE8"/>
            </a:gs>
            <a:gs pos="0">
              <a:schemeClr val="accent1">
                <a:lumMod val="5000"/>
                <a:lumOff val="95000"/>
              </a:schemeClr>
            </a:gs>
            <a:gs pos="74000">
              <a:schemeClr val="accent1">
                <a:lumMod val="45000"/>
                <a:lumOff val="55000"/>
              </a:schemeClr>
            </a:gs>
            <a:gs pos="83000">
              <a:schemeClr val="accent1">
                <a:lumMod val="45000"/>
                <a:lumOff val="55000"/>
              </a:schemeClr>
            </a:gs>
            <a:gs pos="4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EDC26E-6377-CE63-E137-FB887225AA62}"/>
              </a:ext>
            </a:extLst>
          </p:cNvPr>
          <p:cNvSpPr>
            <a:spLocks noGrp="1"/>
          </p:cNvSpPr>
          <p:nvPr>
            <p:ph type="sldNum" sz="quarter" idx="12"/>
          </p:nvPr>
        </p:nvSpPr>
        <p:spPr/>
        <p:txBody>
          <a:bodyPr/>
          <a:lstStyle/>
          <a:p>
            <a:fld id="{DF6B4187-4F19-0842-A5A5-3A01439E0A91}" type="slidenum">
              <a:rPr lang="en-US" smtClean="0"/>
              <a:t>2</a:t>
            </a:fld>
            <a:endParaRPr lang="en-US" dirty="0"/>
          </a:p>
        </p:txBody>
      </p:sp>
      <p:sp>
        <p:nvSpPr>
          <p:cNvPr id="8" name="Content Placeholder 7">
            <a:extLst>
              <a:ext uri="{FF2B5EF4-FFF2-40B4-BE49-F238E27FC236}">
                <a16:creationId xmlns:a16="http://schemas.microsoft.com/office/drawing/2014/main" id="{25AF1458-F758-33D0-CEFC-217882E2C723}"/>
              </a:ext>
            </a:extLst>
          </p:cNvPr>
          <p:cNvSpPr>
            <a:spLocks noGrp="1"/>
          </p:cNvSpPr>
          <p:nvPr>
            <p:ph idx="1"/>
          </p:nvPr>
        </p:nvSpPr>
        <p:spPr>
          <a:xfrm>
            <a:off x="838200" y="2730881"/>
            <a:ext cx="10515600" cy="685927"/>
          </a:xfrm>
        </p:spPr>
        <p:txBody>
          <a:bodyPr>
            <a:normAutofit lnSpcReduction="10000"/>
          </a:bodyPr>
          <a:lstStyle/>
          <a:p>
            <a:pPr marL="0" indent="0" algn="ctr">
              <a:buNone/>
            </a:pPr>
            <a:r>
              <a:rPr lang="en-US" sz="4400" dirty="0">
                <a:latin typeface="Arial" panose="020B0604020202020204" pitchFamily="34" charset="0"/>
                <a:cs typeface="Arial" panose="020B0604020202020204" pitchFamily="34" charset="0"/>
              </a:rPr>
              <a:t>Data summarizing </a:t>
            </a:r>
            <a:endParaRPr lang="en-IN" sz="4400" dirty="0"/>
          </a:p>
        </p:txBody>
      </p:sp>
    </p:spTree>
    <p:extLst>
      <p:ext uri="{BB962C8B-B14F-4D97-AF65-F5344CB8AC3E}">
        <p14:creationId xmlns:p14="http://schemas.microsoft.com/office/powerpoint/2010/main" val="13412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6B4187-4F19-0842-A5A5-3A01439E0A91}" type="slidenum">
              <a:rPr lang="en-US" smtClean="0"/>
              <a:t>20</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790549809"/>
              </p:ext>
            </p:extLst>
          </p:nvPr>
        </p:nvGraphicFramePr>
        <p:xfrm>
          <a:off x="496277" y="844550"/>
          <a:ext cx="4572000" cy="252306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96277" y="475218"/>
            <a:ext cx="4722318" cy="369332"/>
          </a:xfrm>
          <a:prstGeom prst="rect">
            <a:avLst/>
          </a:prstGeom>
        </p:spPr>
        <p:txBody>
          <a:bodyPr wrap="none">
            <a:spAutoFit/>
          </a:bodyPr>
          <a:lstStyle/>
          <a:p>
            <a:r>
              <a:rPr lang="en-US" b="1" dirty="0"/>
              <a:t>Major Blood work negative comments vs States</a:t>
            </a:r>
          </a:p>
        </p:txBody>
      </p:sp>
      <p:graphicFrame>
        <p:nvGraphicFramePr>
          <p:cNvPr id="7" name="Chart 6"/>
          <p:cNvGraphicFramePr>
            <a:graphicFrameLocks/>
          </p:cNvGraphicFramePr>
          <p:nvPr>
            <p:extLst>
              <p:ext uri="{D42A27DB-BD31-4B8C-83A1-F6EECF244321}">
                <p14:modId xmlns:p14="http://schemas.microsoft.com/office/powerpoint/2010/main" val="683253423"/>
              </p:ext>
            </p:extLst>
          </p:nvPr>
        </p:nvGraphicFramePr>
        <p:xfrm>
          <a:off x="5978115" y="61318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6128433" y="496249"/>
            <a:ext cx="4793428" cy="369332"/>
          </a:xfrm>
          <a:prstGeom prst="rect">
            <a:avLst/>
          </a:prstGeom>
        </p:spPr>
        <p:txBody>
          <a:bodyPr wrap="none">
            <a:spAutoFit/>
          </a:bodyPr>
          <a:lstStyle/>
          <a:p>
            <a:r>
              <a:rPr lang="en-US" b="1" dirty="0"/>
              <a:t>Major Blood work negative comments vs Region</a:t>
            </a:r>
          </a:p>
        </p:txBody>
      </p:sp>
    </p:spTree>
    <p:extLst>
      <p:ext uri="{BB962C8B-B14F-4D97-AF65-F5344CB8AC3E}">
        <p14:creationId xmlns:p14="http://schemas.microsoft.com/office/powerpoint/2010/main" val="249590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19DF-368A-4BED-ACBC-2C2AAAFAFCAB}"/>
              </a:ext>
            </a:extLst>
          </p:cNvPr>
          <p:cNvSpPr>
            <a:spLocks noGrp="1"/>
          </p:cNvSpPr>
          <p:nvPr>
            <p:ph type="title"/>
          </p:nvPr>
        </p:nvSpPr>
        <p:spPr>
          <a:xfrm>
            <a:off x="568569" y="231530"/>
            <a:ext cx="7485185" cy="668215"/>
          </a:xfrm>
        </p:spPr>
        <p:txBody>
          <a:bodyPr>
            <a:normAutofit/>
          </a:bodyPr>
          <a:lstStyle/>
          <a:p>
            <a:r>
              <a:rPr lang="en-US" sz="1800" dirty="0">
                <a:latin typeface="Arial" panose="020B0604020202020204" pitchFamily="34" charset="0"/>
                <a:cs typeface="Arial" panose="020B0604020202020204" pitchFamily="34" charset="0"/>
              </a:rPr>
              <a:t>Data Summarizing – </a:t>
            </a:r>
          </a:p>
        </p:txBody>
      </p:sp>
      <p:graphicFrame>
        <p:nvGraphicFramePr>
          <p:cNvPr id="4" name="Chart 3">
            <a:extLst>
              <a:ext uri="{FF2B5EF4-FFF2-40B4-BE49-F238E27FC236}">
                <a16:creationId xmlns:a16="http://schemas.microsoft.com/office/drawing/2014/main" id="{791C6234-1E58-87B7-20B2-45829B16DAF8}"/>
              </a:ext>
            </a:extLst>
          </p:cNvPr>
          <p:cNvGraphicFramePr>
            <a:graphicFrameLocks/>
          </p:cNvGraphicFramePr>
          <p:nvPr>
            <p:extLst>
              <p:ext uri="{D42A27DB-BD31-4B8C-83A1-F6EECF244321}">
                <p14:modId xmlns:p14="http://schemas.microsoft.com/office/powerpoint/2010/main" val="124367247"/>
              </p:ext>
            </p:extLst>
          </p:nvPr>
        </p:nvGraphicFramePr>
        <p:xfrm>
          <a:off x="6005144" y="899745"/>
          <a:ext cx="4572000" cy="244426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006D579E-E43F-38C3-CD92-7AE761BD123C}"/>
              </a:ext>
            </a:extLst>
          </p:cNvPr>
          <p:cNvSpPr txBox="1">
            <a:spLocks/>
          </p:cNvSpPr>
          <p:nvPr/>
        </p:nvSpPr>
        <p:spPr>
          <a:xfrm>
            <a:off x="568569" y="810357"/>
            <a:ext cx="7485185" cy="66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Arial" panose="020B0604020202020204" pitchFamily="34" charset="0"/>
                <a:cs typeface="Arial" panose="020B0604020202020204" pitchFamily="34" charset="0"/>
              </a:rPr>
              <a:t>Comments count according to sentiments</a:t>
            </a:r>
          </a:p>
        </p:txBody>
      </p:sp>
      <p:graphicFrame>
        <p:nvGraphicFramePr>
          <p:cNvPr id="7" name="Table 6">
            <a:extLst>
              <a:ext uri="{FF2B5EF4-FFF2-40B4-BE49-F238E27FC236}">
                <a16:creationId xmlns:a16="http://schemas.microsoft.com/office/drawing/2014/main" id="{C66C55D4-D82E-D38A-59C4-C512DAFD8509}"/>
              </a:ext>
            </a:extLst>
          </p:cNvPr>
          <p:cNvGraphicFramePr>
            <a:graphicFrameLocks noGrp="1"/>
          </p:cNvGraphicFramePr>
          <p:nvPr>
            <p:extLst>
              <p:ext uri="{D42A27DB-BD31-4B8C-83A1-F6EECF244321}">
                <p14:modId xmlns:p14="http://schemas.microsoft.com/office/powerpoint/2010/main" val="2189097381"/>
              </p:ext>
            </p:extLst>
          </p:nvPr>
        </p:nvGraphicFramePr>
        <p:xfrm>
          <a:off x="568569" y="1521801"/>
          <a:ext cx="4325815" cy="1565032"/>
        </p:xfrm>
        <a:graphic>
          <a:graphicData uri="http://schemas.openxmlformats.org/drawingml/2006/table">
            <a:tbl>
              <a:tblPr firstRow="1">
                <a:tableStyleId>{93296810-A885-4BE3-A3E7-6D5BEEA58F35}</a:tableStyleId>
              </a:tblPr>
              <a:tblGrid>
                <a:gridCol w="2427154">
                  <a:extLst>
                    <a:ext uri="{9D8B030D-6E8A-4147-A177-3AD203B41FA5}">
                      <a16:colId xmlns:a16="http://schemas.microsoft.com/office/drawing/2014/main" val="234665123"/>
                    </a:ext>
                  </a:extLst>
                </a:gridCol>
                <a:gridCol w="959118">
                  <a:extLst>
                    <a:ext uri="{9D8B030D-6E8A-4147-A177-3AD203B41FA5}">
                      <a16:colId xmlns:a16="http://schemas.microsoft.com/office/drawing/2014/main" val="1972482073"/>
                    </a:ext>
                  </a:extLst>
                </a:gridCol>
                <a:gridCol w="939543">
                  <a:extLst>
                    <a:ext uri="{9D8B030D-6E8A-4147-A177-3AD203B41FA5}">
                      <a16:colId xmlns:a16="http://schemas.microsoft.com/office/drawing/2014/main" val="408768981"/>
                    </a:ext>
                  </a:extLst>
                </a:gridCol>
              </a:tblGrid>
              <a:tr h="391258">
                <a:tc>
                  <a:txBody>
                    <a:bodyPr/>
                    <a:lstStyle/>
                    <a:p>
                      <a:pPr algn="ctr" fontAlgn="b"/>
                      <a:r>
                        <a:rPr lang="en-IN" sz="1200" u="none" strike="noStrike" dirty="0">
                          <a:solidFill>
                            <a:schemeClr val="bg1"/>
                          </a:solidFill>
                          <a:effectLst/>
                          <a:latin typeface="Arial" panose="020B0604020202020204" pitchFamily="34" charset="0"/>
                          <a:cs typeface="Arial" panose="020B0604020202020204" pitchFamily="34" charset="0"/>
                        </a:rPr>
                        <a:t>SENTIMENT LABEL</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solidFill>
                            <a:schemeClr val="bg1"/>
                          </a:solidFill>
                          <a:effectLst/>
                          <a:latin typeface="Arial" panose="020B0604020202020204" pitchFamily="34" charset="0"/>
                          <a:cs typeface="Arial" panose="020B0604020202020204" pitchFamily="34" charset="0"/>
                        </a:rPr>
                        <a:t>COUNTS</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solidFill>
                            <a:schemeClr val="bg1"/>
                          </a:solidFill>
                          <a:effectLst/>
                          <a:latin typeface="Arial" panose="020B0604020202020204" pitchFamily="34" charset="0"/>
                          <a:cs typeface="Arial" panose="020B0604020202020204" pitchFamily="34" charset="0"/>
                        </a:rPr>
                        <a:t>%</a:t>
                      </a:r>
                      <a:endParaRPr lang="en-IN"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403262646"/>
                  </a:ext>
                </a:extLst>
              </a:tr>
              <a:tr h="391258">
                <a:tc>
                  <a:txBody>
                    <a:bodyPr/>
                    <a:lstStyle/>
                    <a:p>
                      <a:pPr algn="ctr" fontAlgn="ctr"/>
                      <a:r>
                        <a:rPr lang="en-IN" sz="1200" u="none" strike="noStrike" dirty="0">
                          <a:effectLst/>
                          <a:latin typeface="Arial" panose="020B0604020202020204" pitchFamily="34" charset="0"/>
                          <a:cs typeface="Arial" panose="020B0604020202020204" pitchFamily="34" charset="0"/>
                        </a:rPr>
                        <a:t>Positive</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16652</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a:effectLst/>
                          <a:latin typeface="Arial" panose="020B0604020202020204" pitchFamily="34" charset="0"/>
                          <a:cs typeface="Arial" panose="020B0604020202020204" pitchFamily="34" charset="0"/>
                        </a:rPr>
                        <a:t>56%</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130746653"/>
                  </a:ext>
                </a:extLst>
              </a:tr>
              <a:tr h="391258">
                <a:tc>
                  <a:txBody>
                    <a:bodyPr/>
                    <a:lstStyle/>
                    <a:p>
                      <a:pPr algn="ctr" fontAlgn="ctr"/>
                      <a:r>
                        <a:rPr lang="en-IN" sz="1200" u="none" strike="noStrike" dirty="0">
                          <a:effectLst/>
                          <a:latin typeface="Arial" panose="020B0604020202020204" pitchFamily="34" charset="0"/>
                          <a:cs typeface="Arial" panose="020B0604020202020204" pitchFamily="34" charset="0"/>
                        </a:rPr>
                        <a:t>Neutral</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latin typeface="Arial" panose="020B0604020202020204" pitchFamily="34" charset="0"/>
                          <a:cs typeface="Arial" panose="020B0604020202020204" pitchFamily="34" charset="0"/>
                        </a:rPr>
                        <a:t>10739</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36%</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229060354"/>
                  </a:ext>
                </a:extLst>
              </a:tr>
              <a:tr h="391258">
                <a:tc>
                  <a:txBody>
                    <a:bodyPr/>
                    <a:lstStyle/>
                    <a:p>
                      <a:pPr algn="ctr" fontAlgn="ctr"/>
                      <a:r>
                        <a:rPr lang="en-IN" sz="1200" u="none" strike="noStrike">
                          <a:effectLst/>
                          <a:latin typeface="Arial" panose="020B0604020202020204" pitchFamily="34" charset="0"/>
                          <a:cs typeface="Arial" panose="020B0604020202020204" pitchFamily="34" charset="0"/>
                        </a:rPr>
                        <a:t>Negative</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latin typeface="Arial" panose="020B0604020202020204" pitchFamily="34" charset="0"/>
                          <a:cs typeface="Arial" panose="020B0604020202020204" pitchFamily="34" charset="0"/>
                        </a:rPr>
                        <a:t>2350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8%</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533400614"/>
                  </a:ext>
                </a:extLst>
              </a:tr>
            </a:tbl>
          </a:graphicData>
        </a:graphic>
      </p:graphicFrame>
      <p:graphicFrame>
        <p:nvGraphicFramePr>
          <p:cNvPr id="3" name="Table 2">
            <a:extLst>
              <a:ext uri="{FF2B5EF4-FFF2-40B4-BE49-F238E27FC236}">
                <a16:creationId xmlns:a16="http://schemas.microsoft.com/office/drawing/2014/main" id="{64096CF2-BA7F-1931-C413-2C216DE6A905}"/>
              </a:ext>
            </a:extLst>
          </p:cNvPr>
          <p:cNvGraphicFramePr>
            <a:graphicFrameLocks noGrp="1"/>
          </p:cNvGraphicFramePr>
          <p:nvPr>
            <p:extLst>
              <p:ext uri="{D42A27DB-BD31-4B8C-83A1-F6EECF244321}">
                <p14:modId xmlns:p14="http://schemas.microsoft.com/office/powerpoint/2010/main" val="1371300057"/>
              </p:ext>
            </p:extLst>
          </p:nvPr>
        </p:nvGraphicFramePr>
        <p:xfrm>
          <a:off x="568568" y="3926501"/>
          <a:ext cx="4325815" cy="1406768"/>
        </p:xfrm>
        <a:graphic>
          <a:graphicData uri="http://schemas.openxmlformats.org/drawingml/2006/table">
            <a:tbl>
              <a:tblPr firstRow="1">
                <a:tableStyleId>{93296810-A885-4BE3-A3E7-6D5BEEA58F35}</a:tableStyleId>
              </a:tblPr>
              <a:tblGrid>
                <a:gridCol w="2023601">
                  <a:extLst>
                    <a:ext uri="{9D8B030D-6E8A-4147-A177-3AD203B41FA5}">
                      <a16:colId xmlns:a16="http://schemas.microsoft.com/office/drawing/2014/main" val="2564693156"/>
                    </a:ext>
                  </a:extLst>
                </a:gridCol>
                <a:gridCol w="718525">
                  <a:extLst>
                    <a:ext uri="{9D8B030D-6E8A-4147-A177-3AD203B41FA5}">
                      <a16:colId xmlns:a16="http://schemas.microsoft.com/office/drawing/2014/main" val="3151622470"/>
                    </a:ext>
                  </a:extLst>
                </a:gridCol>
                <a:gridCol w="1056152">
                  <a:extLst>
                    <a:ext uri="{9D8B030D-6E8A-4147-A177-3AD203B41FA5}">
                      <a16:colId xmlns:a16="http://schemas.microsoft.com/office/drawing/2014/main" val="3434296127"/>
                    </a:ext>
                  </a:extLst>
                </a:gridCol>
                <a:gridCol w="527537">
                  <a:extLst>
                    <a:ext uri="{9D8B030D-6E8A-4147-A177-3AD203B41FA5}">
                      <a16:colId xmlns:a16="http://schemas.microsoft.com/office/drawing/2014/main" val="2957827943"/>
                    </a:ext>
                  </a:extLst>
                </a:gridCol>
              </a:tblGrid>
              <a:tr h="351692">
                <a:tc>
                  <a:txBody>
                    <a:bodyPr/>
                    <a:lstStyle/>
                    <a:p>
                      <a:pPr algn="ctr" fontAlgn="b"/>
                      <a:r>
                        <a:rPr lang="en-IN" sz="1200" u="none" strike="noStrike" dirty="0">
                          <a:effectLst/>
                          <a:latin typeface="Arial" panose="020B0604020202020204" pitchFamily="34" charset="0"/>
                          <a:cs typeface="Arial" panose="020B0604020202020204" pitchFamily="34" charset="0"/>
                        </a:rPr>
                        <a:t>Questions </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a:effectLst/>
                          <a:latin typeface="Arial" panose="020B0604020202020204" pitchFamily="34" charset="0"/>
                          <a:cs typeface="Arial" panose="020B0604020202020204" pitchFamily="34" charset="0"/>
                        </a:rPr>
                        <a:t>Counts</a:t>
                      </a:r>
                      <a:endParaRPr lang="en-IN" sz="12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Total Rows</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538087522"/>
                  </a:ext>
                </a:extLst>
              </a:tr>
              <a:tr h="351692">
                <a:tc>
                  <a:txBody>
                    <a:bodyPr/>
                    <a:lstStyle/>
                    <a:p>
                      <a:pPr algn="ctr" fontAlgn="b"/>
                      <a:r>
                        <a:rPr lang="en-IN" sz="1200" u="none" strike="noStrike" dirty="0">
                          <a:effectLst/>
                          <a:latin typeface="Arial" panose="020B0604020202020204" pitchFamily="34" charset="0"/>
                          <a:cs typeface="Arial" panose="020B0604020202020204" pitchFamily="34" charset="0"/>
                        </a:rPr>
                        <a:t>REASONNPSSCORE</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3390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a:effectLst/>
                          <a:latin typeface="Arial" panose="020B0604020202020204" pitchFamily="34" charset="0"/>
                          <a:cs typeface="Arial" panose="020B0604020202020204" pitchFamily="34" charset="0"/>
                        </a:rPr>
                        <a:t>29742</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11.4%</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472092114"/>
                  </a:ext>
                </a:extLst>
              </a:tr>
              <a:tr h="351692">
                <a:tc>
                  <a:txBody>
                    <a:bodyPr/>
                    <a:lstStyle/>
                    <a:p>
                      <a:pPr algn="ctr" fontAlgn="b"/>
                      <a:r>
                        <a:rPr lang="en-IN" sz="1200" u="none" strike="noStrike">
                          <a:effectLst/>
                          <a:latin typeface="Arial" panose="020B0604020202020204" pitchFamily="34" charset="0"/>
                          <a:cs typeface="Arial" panose="020B0604020202020204" pitchFamily="34" charset="0"/>
                        </a:rPr>
                        <a:t>WHATWENTWELL</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12029</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29742</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40.4%</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645053711"/>
                  </a:ext>
                </a:extLst>
              </a:tr>
              <a:tr h="351692">
                <a:tc>
                  <a:txBody>
                    <a:bodyPr/>
                    <a:lstStyle/>
                    <a:p>
                      <a:pPr algn="ctr" fontAlgn="b"/>
                      <a:r>
                        <a:rPr lang="en-IN" sz="1200" u="none" strike="noStrike">
                          <a:effectLst/>
                          <a:latin typeface="Arial" panose="020B0604020202020204" pitchFamily="34" charset="0"/>
                          <a:cs typeface="Arial" panose="020B0604020202020204" pitchFamily="34" charset="0"/>
                        </a:rPr>
                        <a:t>WHATDIDNOTWENTWELL</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a:effectLst/>
                          <a:latin typeface="Arial" panose="020B0604020202020204" pitchFamily="34" charset="0"/>
                          <a:cs typeface="Arial" panose="020B0604020202020204" pitchFamily="34" charset="0"/>
                        </a:rPr>
                        <a:t>11545</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29742</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200" u="none" strike="noStrike" dirty="0">
                          <a:effectLst/>
                          <a:latin typeface="Arial" panose="020B0604020202020204" pitchFamily="34" charset="0"/>
                          <a:cs typeface="Arial" panose="020B0604020202020204" pitchFamily="34" charset="0"/>
                        </a:rPr>
                        <a:t>38.8%</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866976124"/>
                  </a:ext>
                </a:extLst>
              </a:tr>
            </a:tbl>
          </a:graphicData>
        </a:graphic>
      </p:graphicFrame>
      <p:sp>
        <p:nvSpPr>
          <p:cNvPr id="8" name="Title 1">
            <a:extLst>
              <a:ext uri="{FF2B5EF4-FFF2-40B4-BE49-F238E27FC236}">
                <a16:creationId xmlns:a16="http://schemas.microsoft.com/office/drawing/2014/main" id="{771FBFD4-465E-99CF-7F13-A388A7F75E16}"/>
              </a:ext>
            </a:extLst>
          </p:cNvPr>
          <p:cNvSpPr txBox="1">
            <a:spLocks/>
          </p:cNvSpPr>
          <p:nvPr/>
        </p:nvSpPr>
        <p:spPr>
          <a:xfrm>
            <a:off x="568569" y="5534762"/>
            <a:ext cx="7485185" cy="66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Arial" panose="020B0604020202020204" pitchFamily="34" charset="0"/>
                <a:cs typeface="Arial" panose="020B0604020202020204" pitchFamily="34" charset="0"/>
              </a:rPr>
              <a:t>Total at least 1 answer from all questions is given by 91% of people </a:t>
            </a:r>
          </a:p>
        </p:txBody>
      </p:sp>
      <p:graphicFrame>
        <p:nvGraphicFramePr>
          <p:cNvPr id="9" name="Chart 8">
            <a:extLst>
              <a:ext uri="{FF2B5EF4-FFF2-40B4-BE49-F238E27FC236}">
                <a16:creationId xmlns:a16="http://schemas.microsoft.com/office/drawing/2014/main" id="{2B8A32C5-633D-D2C5-2BF0-E40C17B966B5}"/>
              </a:ext>
            </a:extLst>
          </p:cNvPr>
          <p:cNvGraphicFramePr>
            <a:graphicFrameLocks/>
          </p:cNvGraphicFramePr>
          <p:nvPr>
            <p:extLst>
              <p:ext uri="{D42A27DB-BD31-4B8C-83A1-F6EECF244321}">
                <p14:modId xmlns:p14="http://schemas.microsoft.com/office/powerpoint/2010/main" val="2499399536"/>
              </p:ext>
            </p:extLst>
          </p:nvPr>
        </p:nvGraphicFramePr>
        <p:xfrm>
          <a:off x="6321667" y="3549159"/>
          <a:ext cx="5120056"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298D2606-9133-1670-DECB-1336BCF239A9}"/>
              </a:ext>
            </a:extLst>
          </p:cNvPr>
          <p:cNvSpPr txBox="1"/>
          <p:nvPr/>
        </p:nvSpPr>
        <p:spPr>
          <a:xfrm>
            <a:off x="8741664" y="4254718"/>
            <a:ext cx="829056" cy="261610"/>
          </a:xfrm>
          <a:prstGeom prst="rect">
            <a:avLst/>
          </a:prstGeom>
          <a:noFill/>
        </p:spPr>
        <p:txBody>
          <a:bodyPr wrap="square">
            <a:spAutoFit/>
          </a:bodyPr>
          <a:lstStyle/>
          <a:p>
            <a:pPr algn="ctr" fontAlgn="b"/>
            <a:r>
              <a:rPr lang="en-IN" sz="1100" u="none" strike="noStrike" dirty="0">
                <a:effectLst/>
              </a:rPr>
              <a:t>11.4%</a:t>
            </a:r>
            <a:endParaRPr lang="en-IN" sz="1100" b="0" i="0" u="none" strike="noStrike" dirty="0">
              <a:solidFill>
                <a:srgbClr val="000000"/>
              </a:solidFill>
              <a:effectLst/>
              <a:latin typeface="Calibri" panose="020F0502020204030204" pitchFamily="34" charset="0"/>
            </a:endParaRPr>
          </a:p>
        </p:txBody>
      </p:sp>
      <p:sp>
        <p:nvSpPr>
          <p:cNvPr id="12" name="TextBox 11">
            <a:extLst>
              <a:ext uri="{FF2B5EF4-FFF2-40B4-BE49-F238E27FC236}">
                <a16:creationId xmlns:a16="http://schemas.microsoft.com/office/drawing/2014/main" id="{97021635-50B1-1EC4-76F4-291E3AAF5F61}"/>
              </a:ext>
            </a:extLst>
          </p:cNvPr>
          <p:cNvSpPr txBox="1"/>
          <p:nvPr/>
        </p:nvSpPr>
        <p:spPr>
          <a:xfrm>
            <a:off x="8881695" y="5173312"/>
            <a:ext cx="841248" cy="307777"/>
          </a:xfrm>
          <a:prstGeom prst="rect">
            <a:avLst/>
          </a:prstGeom>
          <a:noFill/>
        </p:spPr>
        <p:txBody>
          <a:bodyPr wrap="square">
            <a:spAutoFit/>
          </a:bodyPr>
          <a:lstStyle/>
          <a:p>
            <a:pPr algn="ctr" fontAlgn="b"/>
            <a:r>
              <a:rPr lang="en-IN" sz="1400" u="none" strike="noStrike" dirty="0">
                <a:effectLst/>
              </a:rPr>
              <a:t>38.8%</a:t>
            </a:r>
            <a:endParaRPr lang="en-IN" sz="14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27382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6D579E-E43F-38C3-CD92-7AE761BD123C}"/>
              </a:ext>
            </a:extLst>
          </p:cNvPr>
          <p:cNvSpPr txBox="1">
            <a:spLocks/>
          </p:cNvSpPr>
          <p:nvPr/>
        </p:nvSpPr>
        <p:spPr>
          <a:xfrm>
            <a:off x="322383" y="430666"/>
            <a:ext cx="7485185" cy="66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Arial" panose="020B0604020202020204" pitchFamily="34" charset="0"/>
                <a:cs typeface="Arial" panose="020B0604020202020204" pitchFamily="34" charset="0"/>
              </a:rPr>
              <a:t>Comments count according to Positive sentiments</a:t>
            </a:r>
          </a:p>
        </p:txBody>
      </p:sp>
      <p:graphicFrame>
        <p:nvGraphicFramePr>
          <p:cNvPr id="6" name="Table 5">
            <a:extLst>
              <a:ext uri="{FF2B5EF4-FFF2-40B4-BE49-F238E27FC236}">
                <a16:creationId xmlns:a16="http://schemas.microsoft.com/office/drawing/2014/main" id="{E5D9A453-60BF-DED5-BE12-92331264BE1E}"/>
              </a:ext>
            </a:extLst>
          </p:cNvPr>
          <p:cNvGraphicFramePr>
            <a:graphicFrameLocks noGrp="1"/>
          </p:cNvGraphicFramePr>
          <p:nvPr>
            <p:extLst>
              <p:ext uri="{D42A27DB-BD31-4B8C-83A1-F6EECF244321}">
                <p14:modId xmlns:p14="http://schemas.microsoft.com/office/powerpoint/2010/main" val="3083614634"/>
              </p:ext>
            </p:extLst>
          </p:nvPr>
        </p:nvGraphicFramePr>
        <p:xfrm>
          <a:off x="403469" y="1266091"/>
          <a:ext cx="5575300" cy="1617785"/>
        </p:xfrm>
        <a:graphic>
          <a:graphicData uri="http://schemas.openxmlformats.org/drawingml/2006/table">
            <a:tbl>
              <a:tblPr firstRow="1">
                <a:tableStyleId>{93296810-A885-4BE3-A3E7-6D5BEEA58F35}</a:tableStyleId>
              </a:tblPr>
              <a:tblGrid>
                <a:gridCol w="1018595">
                  <a:extLst>
                    <a:ext uri="{9D8B030D-6E8A-4147-A177-3AD203B41FA5}">
                      <a16:colId xmlns:a16="http://schemas.microsoft.com/office/drawing/2014/main" val="4136680833"/>
                    </a:ext>
                  </a:extLst>
                </a:gridCol>
                <a:gridCol w="1320048">
                  <a:extLst>
                    <a:ext uri="{9D8B030D-6E8A-4147-A177-3AD203B41FA5}">
                      <a16:colId xmlns:a16="http://schemas.microsoft.com/office/drawing/2014/main" val="1245120004"/>
                    </a:ext>
                  </a:extLst>
                </a:gridCol>
                <a:gridCol w="1510440">
                  <a:extLst>
                    <a:ext uri="{9D8B030D-6E8A-4147-A177-3AD203B41FA5}">
                      <a16:colId xmlns:a16="http://schemas.microsoft.com/office/drawing/2014/main" val="1431010614"/>
                    </a:ext>
                  </a:extLst>
                </a:gridCol>
                <a:gridCol w="1726217">
                  <a:extLst>
                    <a:ext uri="{9D8B030D-6E8A-4147-A177-3AD203B41FA5}">
                      <a16:colId xmlns:a16="http://schemas.microsoft.com/office/drawing/2014/main" val="2369587640"/>
                    </a:ext>
                  </a:extLst>
                </a:gridCol>
              </a:tblGrid>
              <a:tr h="323557">
                <a:tc>
                  <a:txBody>
                    <a:bodyPr/>
                    <a:lstStyle/>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REASONNPSSCORE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WHATDIIDWENTWELL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WHATDIDNOTWENTWELL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1157774"/>
                  </a:ext>
                </a:extLst>
              </a:tr>
              <a:tr h="323557">
                <a:tc>
                  <a:txBody>
                    <a:bodyPr/>
                    <a:lstStyle/>
                    <a:p>
                      <a:pPr algn="ctr" fontAlgn="b"/>
                      <a:r>
                        <a:rPr lang="en-IN" sz="1100" u="none" strike="noStrike" dirty="0">
                          <a:effectLst/>
                        </a:rPr>
                        <a:t>Positive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3991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11531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8942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774728137"/>
                  </a:ext>
                </a:extLst>
              </a:tr>
              <a:tr h="323557">
                <a:tc>
                  <a:txBody>
                    <a:bodyPr/>
                    <a:lstStyle/>
                    <a:p>
                      <a:pPr algn="ctr" fontAlgn="b"/>
                      <a:r>
                        <a:rPr lang="en-IN" sz="1100" u="none" strike="noStrike">
                          <a:effectLst/>
                        </a:rPr>
                        <a:t>Neutral</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a:effectLst/>
                        </a:rPr>
                        <a:t>270</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a:effectLst/>
                        </a:rPr>
                        <a:t>2642</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911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79568785"/>
                  </a:ext>
                </a:extLst>
              </a:tr>
              <a:tr h="323557">
                <a:tc>
                  <a:txBody>
                    <a:bodyPr/>
                    <a:lstStyle/>
                    <a:p>
                      <a:pPr algn="ctr" fontAlgn="b"/>
                      <a:r>
                        <a:rPr lang="en-IN" sz="1100" u="none" strike="noStrike">
                          <a:effectLst/>
                        </a:rPr>
                        <a:t>Negative</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957</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2130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1697</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134561282"/>
                  </a:ext>
                </a:extLst>
              </a:tr>
              <a:tr h="323557">
                <a:tc>
                  <a:txBody>
                    <a:bodyPr/>
                    <a:lstStyle/>
                    <a:p>
                      <a:pPr algn="ctr" fontAlgn="b"/>
                      <a:r>
                        <a:rPr lang="en-IN" sz="1100" u="none" strike="noStrike" dirty="0">
                          <a:effectLst/>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5218</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a:effectLst/>
                        </a:rPr>
                        <a:t>16303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100" u="none" strike="noStrike" dirty="0">
                          <a:effectLst/>
                        </a:rPr>
                        <a:t>11550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5869542"/>
                  </a:ext>
                </a:extLst>
              </a:tr>
            </a:tbl>
          </a:graphicData>
        </a:graphic>
      </p:graphicFrame>
      <p:graphicFrame>
        <p:nvGraphicFramePr>
          <p:cNvPr id="13" name="Chart 12">
            <a:extLst>
              <a:ext uri="{FF2B5EF4-FFF2-40B4-BE49-F238E27FC236}">
                <a16:creationId xmlns:a16="http://schemas.microsoft.com/office/drawing/2014/main" id="{FDD69A54-588C-2250-1958-F3C1E774F26C}"/>
              </a:ext>
            </a:extLst>
          </p:cNvPr>
          <p:cNvGraphicFramePr>
            <a:graphicFrameLocks/>
          </p:cNvGraphicFramePr>
          <p:nvPr>
            <p:extLst>
              <p:ext uri="{D42A27DB-BD31-4B8C-83A1-F6EECF244321}">
                <p14:modId xmlns:p14="http://schemas.microsoft.com/office/powerpoint/2010/main" val="1120448086"/>
              </p:ext>
            </p:extLst>
          </p:nvPr>
        </p:nvGraphicFramePr>
        <p:xfrm>
          <a:off x="6425590" y="683172"/>
          <a:ext cx="5362941" cy="2430774"/>
        </p:xfrm>
        <a:graphic>
          <a:graphicData uri="http://schemas.openxmlformats.org/drawingml/2006/chart">
            <c:chart xmlns:c="http://schemas.openxmlformats.org/drawingml/2006/chart" xmlns:r="http://schemas.openxmlformats.org/officeDocument/2006/relationships" r:id="rId2"/>
          </a:graphicData>
        </a:graphic>
      </p:graphicFrame>
      <p:sp>
        <p:nvSpPr>
          <p:cNvPr id="14" name="Title 1">
            <a:extLst>
              <a:ext uri="{FF2B5EF4-FFF2-40B4-BE49-F238E27FC236}">
                <a16:creationId xmlns:a16="http://schemas.microsoft.com/office/drawing/2014/main" id="{28513074-0A47-FCD9-DBCA-500D0B1DF471}"/>
              </a:ext>
            </a:extLst>
          </p:cNvPr>
          <p:cNvSpPr txBox="1">
            <a:spLocks/>
          </p:cNvSpPr>
          <p:nvPr/>
        </p:nvSpPr>
        <p:spPr>
          <a:xfrm>
            <a:off x="6425590" y="348753"/>
            <a:ext cx="5362942" cy="52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Arial" panose="020B0604020202020204" pitchFamily="34" charset="0"/>
                <a:cs typeface="Arial" panose="020B0604020202020204" pitchFamily="34" charset="0"/>
              </a:rPr>
              <a:t>% of comments in each questions</a:t>
            </a:r>
          </a:p>
        </p:txBody>
      </p:sp>
    </p:spTree>
    <p:extLst>
      <p:ext uri="{BB962C8B-B14F-4D97-AF65-F5344CB8AC3E}">
        <p14:creationId xmlns:p14="http://schemas.microsoft.com/office/powerpoint/2010/main" val="53470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470FF7-C9B6-F77C-B144-77EBAC4AADD4}"/>
              </a:ext>
            </a:extLst>
          </p:cNvPr>
          <p:cNvSpPr>
            <a:spLocks noGrp="1"/>
          </p:cNvSpPr>
          <p:nvPr>
            <p:ph type="sldNum" sz="quarter" idx="12"/>
          </p:nvPr>
        </p:nvSpPr>
        <p:spPr/>
        <p:txBody>
          <a:bodyPr/>
          <a:lstStyle/>
          <a:p>
            <a:fld id="{DF6B4187-4F19-0842-A5A5-3A01439E0A91}" type="slidenum">
              <a:rPr lang="en-US" smtClean="0"/>
              <a:t>5</a:t>
            </a:fld>
            <a:endParaRPr lang="en-US"/>
          </a:p>
        </p:txBody>
      </p:sp>
      <p:sp>
        <p:nvSpPr>
          <p:cNvPr id="6" name="TextBox 8">
            <a:extLst>
              <a:ext uri="{FF2B5EF4-FFF2-40B4-BE49-F238E27FC236}">
                <a16:creationId xmlns:a16="http://schemas.microsoft.com/office/drawing/2014/main" id="{ABEDD7EA-E76C-36DD-7FEB-C6AF6CFA59C1}"/>
              </a:ext>
            </a:extLst>
          </p:cNvPr>
          <p:cNvSpPr txBox="1"/>
          <p:nvPr/>
        </p:nvSpPr>
        <p:spPr>
          <a:xfrm>
            <a:off x="420866" y="211078"/>
            <a:ext cx="859077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u="sng" dirty="0">
                <a:solidFill>
                  <a:schemeClr val="accent1">
                    <a:lumMod val="50000"/>
                  </a:schemeClr>
                </a:solidFill>
              </a:rPr>
              <a:t>Topics </a:t>
            </a:r>
            <a:endParaRPr lang="en-IN" b="1" u="sng" dirty="0">
              <a:solidFill>
                <a:schemeClr val="accent1">
                  <a:lumMod val="50000"/>
                </a:schemeClr>
              </a:solidFill>
            </a:endParaRPr>
          </a:p>
        </p:txBody>
      </p:sp>
      <p:sp>
        <p:nvSpPr>
          <p:cNvPr id="7" name="TextBox 9">
            <a:extLst>
              <a:ext uri="{FF2B5EF4-FFF2-40B4-BE49-F238E27FC236}">
                <a16:creationId xmlns:a16="http://schemas.microsoft.com/office/drawing/2014/main" id="{CA33AE89-15FD-3CDA-CC01-2C8A7DD1639F}"/>
              </a:ext>
            </a:extLst>
          </p:cNvPr>
          <p:cNvSpPr txBox="1"/>
          <p:nvPr/>
        </p:nvSpPr>
        <p:spPr>
          <a:xfrm>
            <a:off x="562319" y="629038"/>
            <a:ext cx="1136309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t>Background: </a:t>
            </a:r>
            <a:r>
              <a:rPr lang="en-US" sz="1600" dirty="0"/>
              <a:t>Everside wants to understand comments with positive and negative sentiments with topics associated with it</a:t>
            </a:r>
          </a:p>
        </p:txBody>
      </p:sp>
      <p:sp>
        <p:nvSpPr>
          <p:cNvPr id="8" name="TextBox 12">
            <a:extLst>
              <a:ext uri="{FF2B5EF4-FFF2-40B4-BE49-F238E27FC236}">
                <a16:creationId xmlns:a16="http://schemas.microsoft.com/office/drawing/2014/main" id="{EAAEFD6D-2390-968E-14AA-0E21C209EFBA}"/>
              </a:ext>
            </a:extLst>
          </p:cNvPr>
          <p:cNvSpPr txBox="1"/>
          <p:nvPr/>
        </p:nvSpPr>
        <p:spPr>
          <a:xfrm>
            <a:off x="562320" y="923817"/>
            <a:ext cx="11076524" cy="567693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b="1" dirty="0"/>
              <a:t>Topics: Positive </a:t>
            </a:r>
          </a:p>
          <a:p>
            <a:pPr>
              <a:lnSpc>
                <a:spcPct val="150000"/>
              </a:lnSpc>
            </a:pPr>
            <a:r>
              <a:rPr lang="en-US" sz="1600" b="1" dirty="0"/>
              <a:t>TOPIC – 1:  Professionalism  </a:t>
            </a:r>
          </a:p>
          <a:p>
            <a:pPr>
              <a:lnSpc>
                <a:spcPct val="150000"/>
              </a:lnSpc>
            </a:pPr>
            <a:r>
              <a:rPr lang="en-US" sz="1600" b="1" dirty="0"/>
              <a:t>TOPIC – 2:  Service </a:t>
            </a:r>
            <a:endParaRPr lang="en-US" sz="1600" b="1" dirty="0">
              <a:latin typeface="Arial" panose="020B0604020202020204" pitchFamily="34" charset="0"/>
              <a:cs typeface="Arial" panose="020B0604020202020204" pitchFamily="34" charset="0"/>
            </a:endParaRPr>
          </a:p>
          <a:p>
            <a:pPr>
              <a:lnSpc>
                <a:spcPct val="150000"/>
              </a:lnSpc>
            </a:pPr>
            <a:r>
              <a:rPr lang="en-US" sz="1600" b="1" dirty="0"/>
              <a:t>TOPIC – 3 :  Good doctor </a:t>
            </a:r>
          </a:p>
          <a:p>
            <a:pPr>
              <a:lnSpc>
                <a:spcPct val="150000"/>
              </a:lnSpc>
            </a:pPr>
            <a:r>
              <a:rPr lang="en-US" sz="1600" b="1" dirty="0"/>
              <a:t> TOPIC – 4:  Concerns addressed </a:t>
            </a:r>
          </a:p>
          <a:p>
            <a:pPr>
              <a:lnSpc>
                <a:spcPct val="150000"/>
              </a:lnSpc>
            </a:pPr>
            <a:r>
              <a:rPr lang="en-US" sz="1600" b="1" dirty="0"/>
              <a:t> TOPIC – 5 :  Engagement</a:t>
            </a:r>
          </a:p>
          <a:p>
            <a:pPr>
              <a:lnSpc>
                <a:spcPct val="150000"/>
              </a:lnSpc>
            </a:pPr>
            <a:r>
              <a:rPr lang="en-US" b="1" dirty="0"/>
              <a:t>Topics: Negative </a:t>
            </a:r>
          </a:p>
          <a:p>
            <a:pPr>
              <a:lnSpc>
                <a:spcPct val="150000"/>
              </a:lnSpc>
            </a:pPr>
            <a:r>
              <a:rPr lang="en-US" b="1" dirty="0"/>
              <a:t> </a:t>
            </a:r>
            <a:r>
              <a:rPr lang="en-US" sz="1800" b="1" dirty="0"/>
              <a:t>TOPIC – 1:</a:t>
            </a:r>
          </a:p>
          <a:p>
            <a:pPr>
              <a:lnSpc>
                <a:spcPct val="150000"/>
              </a:lnSpc>
            </a:pPr>
            <a:r>
              <a:rPr lang="en-US" sz="1800" b="1" dirty="0"/>
              <a:t> TOPIC – 2:</a:t>
            </a:r>
            <a:endParaRPr lang="en-US" sz="1800" b="1" dirty="0">
              <a:latin typeface="Arial" panose="020B0604020202020204" pitchFamily="34" charset="0"/>
              <a:cs typeface="Arial" panose="020B0604020202020204" pitchFamily="34" charset="0"/>
            </a:endParaRPr>
          </a:p>
          <a:p>
            <a:pPr>
              <a:lnSpc>
                <a:spcPct val="150000"/>
              </a:lnSpc>
            </a:pPr>
            <a:r>
              <a:rPr lang="en-US" sz="1800" b="1" dirty="0"/>
              <a:t> TOPIC – 3 :</a:t>
            </a:r>
          </a:p>
          <a:p>
            <a:pPr>
              <a:lnSpc>
                <a:spcPct val="150000"/>
              </a:lnSpc>
            </a:pPr>
            <a:r>
              <a:rPr lang="en-US" sz="1800" b="1" dirty="0"/>
              <a:t> TOPIC – 4:</a:t>
            </a:r>
          </a:p>
          <a:p>
            <a:pPr>
              <a:lnSpc>
                <a:spcPct val="150000"/>
              </a:lnSpc>
            </a:pPr>
            <a:r>
              <a:rPr lang="en-US" sz="1800" b="1" dirty="0"/>
              <a:t> TOPIC – 5 :</a:t>
            </a:r>
          </a:p>
          <a:p>
            <a:pPr>
              <a:lnSpc>
                <a:spcPct val="150000"/>
              </a:lnSpc>
            </a:pPr>
            <a:endParaRPr lang="en-US" b="1" dirty="0"/>
          </a:p>
          <a:p>
            <a:pPr>
              <a:lnSpc>
                <a:spcPct val="150000"/>
              </a:lnSpc>
            </a:pPr>
            <a:endParaRPr lang="en-US" sz="2000" dirty="0"/>
          </a:p>
        </p:txBody>
      </p:sp>
    </p:spTree>
    <p:extLst>
      <p:ext uri="{BB962C8B-B14F-4D97-AF65-F5344CB8AC3E}">
        <p14:creationId xmlns:p14="http://schemas.microsoft.com/office/powerpoint/2010/main" val="238482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EB798A-C365-CFBC-98A6-44839CDE08C0}"/>
              </a:ext>
            </a:extLst>
          </p:cNvPr>
          <p:cNvSpPr>
            <a:spLocks noGrp="1"/>
          </p:cNvSpPr>
          <p:nvPr>
            <p:ph type="sldNum" sz="quarter" idx="12"/>
          </p:nvPr>
        </p:nvSpPr>
        <p:spPr/>
        <p:txBody>
          <a:bodyPr/>
          <a:lstStyle/>
          <a:p>
            <a:fld id="{DF6B4187-4F19-0842-A5A5-3A01439E0A91}" type="slidenum">
              <a:rPr lang="en-US" smtClean="0"/>
              <a:t>6</a:t>
            </a:fld>
            <a:endParaRPr lang="en-US"/>
          </a:p>
        </p:txBody>
      </p:sp>
      <p:sp>
        <p:nvSpPr>
          <p:cNvPr id="5" name="Slide Number Placeholder 3">
            <a:extLst>
              <a:ext uri="{FF2B5EF4-FFF2-40B4-BE49-F238E27FC236}">
                <a16:creationId xmlns:a16="http://schemas.microsoft.com/office/drawing/2014/main" id="{99549D0A-1A2E-771C-82B5-38F29490E3C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6</a:t>
            </a:fld>
            <a:endParaRPr lang="en-US"/>
          </a:p>
        </p:txBody>
      </p:sp>
      <p:sp>
        <p:nvSpPr>
          <p:cNvPr id="6" name="Rectangle 5">
            <a:extLst>
              <a:ext uri="{FF2B5EF4-FFF2-40B4-BE49-F238E27FC236}">
                <a16:creationId xmlns:a16="http://schemas.microsoft.com/office/drawing/2014/main" id="{67FF557F-022F-3D10-883A-EA8984ACA062}"/>
              </a:ext>
            </a:extLst>
          </p:cNvPr>
          <p:cNvSpPr/>
          <p:nvPr/>
        </p:nvSpPr>
        <p:spPr>
          <a:xfrm>
            <a:off x="533399" y="259604"/>
            <a:ext cx="10430933" cy="923330"/>
          </a:xfrm>
          <a:prstGeom prst="rect">
            <a:avLst/>
          </a:prstGeom>
        </p:spPr>
        <p:txBody>
          <a:bodyPr wrap="square">
            <a:spAutoFit/>
          </a:bodyPr>
          <a:lstStyle/>
          <a:p>
            <a:r>
              <a:rPr lang="en-US" b="1" dirty="0"/>
              <a:t>TOPIC – 1 : Professionalism</a:t>
            </a:r>
          </a:p>
          <a:p>
            <a:endParaRPr lang="en-US" b="1" dirty="0"/>
          </a:p>
          <a:p>
            <a:r>
              <a:rPr lang="en-US" b="1" dirty="0"/>
              <a:t>Keywords</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appointment, questions, easy, answered, dr, time, answered, questions, Able, Asked, go</a:t>
            </a:r>
            <a:r>
              <a:rPr lang="en-US" dirty="0"/>
              <a:t>,</a:t>
            </a:r>
            <a:endParaRPr lang="en-US" sz="1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DA610EE-F70D-23B7-AAE2-0F4C8F16B949}"/>
              </a:ext>
            </a:extLst>
          </p:cNvPr>
          <p:cNvSpPr/>
          <p:nvPr/>
        </p:nvSpPr>
        <p:spPr>
          <a:xfrm>
            <a:off x="533398" y="1185166"/>
            <a:ext cx="11201401" cy="2644250"/>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9" name="TextBox 8">
            <a:extLst>
              <a:ext uri="{FF2B5EF4-FFF2-40B4-BE49-F238E27FC236}">
                <a16:creationId xmlns:a16="http://schemas.microsoft.com/office/drawing/2014/main" id="{58C195DF-3CF7-1FCE-4D17-21A8CAE89EB4}"/>
              </a:ext>
            </a:extLst>
          </p:cNvPr>
          <p:cNvSpPr txBox="1"/>
          <p:nvPr/>
        </p:nvSpPr>
        <p:spPr>
          <a:xfrm>
            <a:off x="714021" y="1536174"/>
            <a:ext cx="9908823" cy="3785652"/>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swift and courteous professional service and staff paladina the best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everything staff are very professional  caring  and helpful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everyone was really nice  positive and very professional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everyone treated me professionally yet warmly everything went well at this appointment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everything very friendly courteous professional nothing</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nurse and doctor were both very nice and the appointment didn’t feel rushed at all great experience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during the appointment everyone was courteous very friendly and professional all my questions were answer they made me feel comfortable it was a relaxing atmosphere </a:t>
            </a:r>
            <a:r>
              <a:rPr lang="en-IN" sz="1600" dirty="0" err="1">
                <a:latin typeface="Arial" panose="020B0604020202020204" pitchFamily="34" charset="0"/>
                <a:cs typeface="Arial" panose="020B0604020202020204" pitchFamily="34" charset="0"/>
              </a:rPr>
              <a:t>i</a:t>
            </a:r>
            <a:r>
              <a:rPr lang="en-IN" sz="1600" dirty="0">
                <a:latin typeface="Arial" panose="020B0604020202020204" pitchFamily="34" charset="0"/>
                <a:cs typeface="Arial" panose="020B0604020202020204" pitchFamily="34" charset="0"/>
              </a:rPr>
              <a:t> have no complaints about my appointment </a:t>
            </a:r>
          </a:p>
        </p:txBody>
      </p:sp>
    </p:spTree>
    <p:extLst>
      <p:ext uri="{BB962C8B-B14F-4D97-AF65-F5344CB8AC3E}">
        <p14:creationId xmlns:p14="http://schemas.microsoft.com/office/powerpoint/2010/main" val="80413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776303-E9B9-128F-F54E-89BE5085F426}"/>
              </a:ext>
            </a:extLst>
          </p:cNvPr>
          <p:cNvSpPr>
            <a:spLocks noGrp="1"/>
          </p:cNvSpPr>
          <p:nvPr>
            <p:ph type="sldNum" sz="quarter" idx="12"/>
          </p:nvPr>
        </p:nvSpPr>
        <p:spPr/>
        <p:txBody>
          <a:bodyPr/>
          <a:lstStyle/>
          <a:p>
            <a:fld id="{DF6B4187-4F19-0842-A5A5-3A01439E0A91}" type="slidenum">
              <a:rPr lang="en-US" smtClean="0"/>
              <a:t>7</a:t>
            </a:fld>
            <a:endParaRPr lang="en-US"/>
          </a:p>
        </p:txBody>
      </p:sp>
      <p:pic>
        <p:nvPicPr>
          <p:cNvPr id="8" name="Picture 7">
            <a:extLst>
              <a:ext uri="{FF2B5EF4-FFF2-40B4-BE49-F238E27FC236}">
                <a16:creationId xmlns:a16="http://schemas.microsoft.com/office/drawing/2014/main" id="{16FD032F-DAAA-6273-9F5D-8A50892F8672}"/>
              </a:ext>
            </a:extLst>
          </p:cNvPr>
          <p:cNvPicPr>
            <a:picLocks noChangeAspect="1"/>
          </p:cNvPicPr>
          <p:nvPr/>
        </p:nvPicPr>
        <p:blipFill>
          <a:blip r:embed="rId2"/>
          <a:stretch>
            <a:fillRect/>
          </a:stretch>
        </p:blipFill>
        <p:spPr>
          <a:xfrm>
            <a:off x="985125" y="716762"/>
            <a:ext cx="9581276" cy="5243771"/>
          </a:xfrm>
          <a:prstGeom prst="rect">
            <a:avLst/>
          </a:prstGeom>
        </p:spPr>
      </p:pic>
    </p:spTree>
    <p:extLst>
      <p:ext uri="{BB962C8B-B14F-4D97-AF65-F5344CB8AC3E}">
        <p14:creationId xmlns:p14="http://schemas.microsoft.com/office/powerpoint/2010/main" val="62019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EB798A-C365-CFBC-98A6-44839CDE08C0}"/>
              </a:ext>
            </a:extLst>
          </p:cNvPr>
          <p:cNvSpPr>
            <a:spLocks noGrp="1"/>
          </p:cNvSpPr>
          <p:nvPr>
            <p:ph type="sldNum" sz="quarter" idx="12"/>
          </p:nvPr>
        </p:nvSpPr>
        <p:spPr/>
        <p:txBody>
          <a:bodyPr/>
          <a:lstStyle/>
          <a:p>
            <a:fld id="{DF6B4187-4F19-0842-A5A5-3A01439E0A91}" type="slidenum">
              <a:rPr lang="en-US" smtClean="0"/>
              <a:t>8</a:t>
            </a:fld>
            <a:endParaRPr lang="en-US"/>
          </a:p>
        </p:txBody>
      </p:sp>
      <p:sp>
        <p:nvSpPr>
          <p:cNvPr id="5" name="Slide Number Placeholder 3">
            <a:extLst>
              <a:ext uri="{FF2B5EF4-FFF2-40B4-BE49-F238E27FC236}">
                <a16:creationId xmlns:a16="http://schemas.microsoft.com/office/drawing/2014/main" id="{99549D0A-1A2E-771C-82B5-38F29490E3C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6B4187-4F19-0842-A5A5-3A01439E0A91}" type="slidenum">
              <a:rPr lang="en-US" smtClean="0"/>
              <a:pPr/>
              <a:t>8</a:t>
            </a:fld>
            <a:endParaRPr lang="en-US"/>
          </a:p>
        </p:txBody>
      </p:sp>
      <p:sp>
        <p:nvSpPr>
          <p:cNvPr id="6" name="Rectangle 5">
            <a:extLst>
              <a:ext uri="{FF2B5EF4-FFF2-40B4-BE49-F238E27FC236}">
                <a16:creationId xmlns:a16="http://schemas.microsoft.com/office/drawing/2014/main" id="{67FF557F-022F-3D10-883A-EA8984ACA062}"/>
              </a:ext>
            </a:extLst>
          </p:cNvPr>
          <p:cNvSpPr/>
          <p:nvPr/>
        </p:nvSpPr>
        <p:spPr>
          <a:xfrm>
            <a:off x="296333" y="342706"/>
            <a:ext cx="10430933" cy="646331"/>
          </a:xfrm>
          <a:prstGeom prst="rect">
            <a:avLst/>
          </a:prstGeom>
        </p:spPr>
        <p:txBody>
          <a:bodyPr wrap="square">
            <a:spAutoFit/>
          </a:bodyPr>
          <a:lstStyle/>
          <a:p>
            <a:r>
              <a:rPr lang="en-US" b="1" dirty="0"/>
              <a:t>TOPIC – 2: Service</a:t>
            </a:r>
          </a:p>
          <a:p>
            <a:r>
              <a:rPr lang="en-US" b="1" dirty="0"/>
              <a:t>Keywords: </a:t>
            </a:r>
            <a:r>
              <a:rPr lang="en-US" sz="1400" dirty="0">
                <a:latin typeface="Arial" panose="020B0604020202020204" pitchFamily="34" charset="0"/>
                <a:cs typeface="Arial" panose="020B0604020202020204" pitchFamily="34" charset="0"/>
              </a:rPr>
              <a:t>feel, comfortable, felt, health, best, care, really, cared, dr, feel comfortable, doctor, rushed, just</a:t>
            </a:r>
          </a:p>
        </p:txBody>
      </p:sp>
      <p:sp>
        <p:nvSpPr>
          <p:cNvPr id="7" name="Rectangle 6">
            <a:extLst>
              <a:ext uri="{FF2B5EF4-FFF2-40B4-BE49-F238E27FC236}">
                <a16:creationId xmlns:a16="http://schemas.microsoft.com/office/drawing/2014/main" id="{0DA610EE-F70D-23B7-AAE2-0F4C8F16B949}"/>
              </a:ext>
            </a:extLst>
          </p:cNvPr>
          <p:cNvSpPr/>
          <p:nvPr/>
        </p:nvSpPr>
        <p:spPr>
          <a:xfrm>
            <a:off x="702731" y="1467388"/>
            <a:ext cx="11201401" cy="2644250"/>
          </a:xfrm>
          <a:prstGeom prst="rect">
            <a:avLst/>
          </a:prstGeom>
        </p:spPr>
        <p:txBody>
          <a:bodyPr wrap="square">
            <a:spAutoFit/>
          </a:bodyPr>
          <a:lstStyle/>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graphicFrame>
        <p:nvGraphicFramePr>
          <p:cNvPr id="3" name="Table 2">
            <a:extLst>
              <a:ext uri="{FF2B5EF4-FFF2-40B4-BE49-F238E27FC236}">
                <a16:creationId xmlns:a16="http://schemas.microsoft.com/office/drawing/2014/main" id="{04FAD694-B7CE-AB30-CC5F-D3510DFFA023}"/>
              </a:ext>
            </a:extLst>
          </p:cNvPr>
          <p:cNvGraphicFramePr>
            <a:graphicFrameLocks noGrp="1"/>
          </p:cNvGraphicFramePr>
          <p:nvPr>
            <p:extLst>
              <p:ext uri="{D42A27DB-BD31-4B8C-83A1-F6EECF244321}">
                <p14:modId xmlns:p14="http://schemas.microsoft.com/office/powerpoint/2010/main" val="3145397297"/>
              </p:ext>
            </p:extLst>
          </p:nvPr>
        </p:nvGraphicFramePr>
        <p:xfrm>
          <a:off x="533399" y="1157017"/>
          <a:ext cx="10515600" cy="4701916"/>
        </p:xfrm>
        <a:graphic>
          <a:graphicData uri="http://schemas.openxmlformats.org/drawingml/2006/table">
            <a:tbl>
              <a:tblPr/>
              <a:tblGrid>
                <a:gridCol w="10515600">
                  <a:extLst>
                    <a:ext uri="{9D8B030D-6E8A-4147-A177-3AD203B41FA5}">
                      <a16:colId xmlns:a16="http://schemas.microsoft.com/office/drawing/2014/main" val="1849512215"/>
                    </a:ext>
                  </a:extLst>
                </a:gridCol>
              </a:tblGrid>
              <a:tr h="315716">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very kind and caring provide comfortable seats</a:t>
                      </a:r>
                    </a:p>
                  </a:txBody>
                  <a:tcPr marL="5872" marR="5872" marT="5872" marB="0" anchor="b">
                    <a:lnL>
                      <a:noFill/>
                    </a:lnL>
                    <a:lnR>
                      <a:noFill/>
                    </a:lnR>
                    <a:lnT>
                      <a:noFill/>
                    </a:lnT>
                    <a:lnB>
                      <a:noFill/>
                    </a:lnB>
                  </a:tcPr>
                </a:tc>
                <a:extLst>
                  <a:ext uri="{0D108BD9-81ED-4DB2-BD59-A6C34878D82A}">
                    <a16:rowId xmlns:a16="http://schemas.microsoft.com/office/drawing/2014/main" val="3710596367"/>
                  </a:ext>
                </a:extLst>
              </a:tr>
              <a:tr h="622976">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dr  ritter answered all my questions and addressed all of my concerns  </a:t>
                      </a:r>
                      <a:r>
                        <a:rPr lang="en-US" sz="1400" b="0" i="0" u="none" strike="noStrike" dirty="0" err="1">
                          <a:solidFill>
                            <a:srgbClr val="000000"/>
                          </a:solidFill>
                          <a:effectLst/>
                          <a:latin typeface="Arial" panose="020B0604020202020204" pitchFamily="34" charset="0"/>
                          <a:cs typeface="Arial" panose="020B0604020202020204" pitchFamily="34" charset="0"/>
                        </a:rPr>
                        <a:t>laura</a:t>
                      </a:r>
                      <a:r>
                        <a:rPr lang="en-US" sz="1400" b="0" i="0" u="none" strike="noStrike" dirty="0">
                          <a:solidFill>
                            <a:srgbClr val="000000"/>
                          </a:solidFill>
                          <a:effectLst/>
                          <a:latin typeface="Arial" panose="020B0604020202020204" pitchFamily="34" charset="0"/>
                          <a:cs typeface="Arial" panose="020B0604020202020204" pitchFamily="34" charset="0"/>
                        </a:rPr>
                        <a:t> was pleasant and efficient as well  </a:t>
                      </a:r>
                      <a:r>
                        <a:rPr lang="en-US" sz="1400" b="0" i="0" u="none" strike="noStrike" dirty="0" err="1">
                          <a:solidFill>
                            <a:srgbClr val="000000"/>
                          </a:solidFill>
                          <a:effectLst/>
                          <a:latin typeface="Arial" panose="020B0604020202020204" pitchFamily="34" charset="0"/>
                          <a:cs typeface="Arial" panose="020B0604020202020204" pitchFamily="34" charset="0"/>
                        </a:rPr>
                        <a:t>i</a:t>
                      </a:r>
                      <a:r>
                        <a:rPr lang="en-US" sz="1400" b="0" i="0" u="none" strike="noStrike" dirty="0">
                          <a:solidFill>
                            <a:srgbClr val="000000"/>
                          </a:solidFill>
                          <a:effectLst/>
                          <a:latin typeface="Arial" panose="020B0604020202020204" pitchFamily="34" charset="0"/>
                          <a:cs typeface="Arial" panose="020B0604020202020204" pitchFamily="34" charset="0"/>
                        </a:rPr>
                        <a:t> know either covid they have been stretched thin  but </a:t>
                      </a:r>
                      <a:r>
                        <a:rPr lang="en-US" sz="1400" b="0" i="0" u="none" strike="noStrike" dirty="0" err="1">
                          <a:solidFill>
                            <a:srgbClr val="000000"/>
                          </a:solidFill>
                          <a:effectLst/>
                          <a:latin typeface="Arial" panose="020B0604020202020204" pitchFamily="34" charset="0"/>
                          <a:cs typeface="Arial" panose="020B0604020202020204" pitchFamily="34" charset="0"/>
                        </a:rPr>
                        <a:t>didnt</a:t>
                      </a:r>
                      <a:r>
                        <a:rPr lang="en-US" sz="1400" b="0" i="0" u="none" strike="noStrike" dirty="0">
                          <a:solidFill>
                            <a:srgbClr val="000000"/>
                          </a:solidFill>
                          <a:effectLst/>
                          <a:latin typeface="Arial" panose="020B0604020202020204" pitchFamily="34" charset="0"/>
                          <a:cs typeface="Arial" panose="020B0604020202020204" pitchFamily="34" charset="0"/>
                        </a:rPr>
                        <a:t> take it out on me </a:t>
                      </a:r>
                    </a:p>
                  </a:txBody>
                  <a:tcPr marL="5872" marR="5872" marT="5872" marB="0" anchor="b">
                    <a:lnL>
                      <a:noFill/>
                    </a:lnL>
                    <a:lnR>
                      <a:noFill/>
                    </a:lnR>
                    <a:lnT>
                      <a:noFill/>
                    </a:lnT>
                    <a:lnB>
                      <a:noFill/>
                    </a:lnB>
                  </a:tcPr>
                </a:tc>
                <a:extLst>
                  <a:ext uri="{0D108BD9-81ED-4DB2-BD59-A6C34878D82A}">
                    <a16:rowId xmlns:a16="http://schemas.microsoft.com/office/drawing/2014/main" val="2382906501"/>
                  </a:ext>
                </a:extLst>
              </a:tr>
              <a:tr h="62297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the staff and provider were caring  kind and compassionate  it was as if i was visiting with a trusted friend  loved it keep doing what you are doing</a:t>
                      </a:r>
                    </a:p>
                  </a:txBody>
                  <a:tcPr marL="5872" marR="5872" marT="5872" marB="0" anchor="b">
                    <a:lnL>
                      <a:noFill/>
                    </a:lnL>
                    <a:lnR>
                      <a:noFill/>
                    </a:lnR>
                    <a:lnT>
                      <a:noFill/>
                    </a:lnT>
                    <a:lnB>
                      <a:noFill/>
                    </a:lnB>
                  </a:tcPr>
                </a:tc>
                <a:extLst>
                  <a:ext uri="{0D108BD9-81ED-4DB2-BD59-A6C34878D82A}">
                    <a16:rowId xmlns:a16="http://schemas.microsoft.com/office/drawing/2014/main" val="1168071840"/>
                  </a:ext>
                </a:extLst>
              </a:tr>
              <a:tr h="31571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april has a way of making you feel relaxed  and i appreciate how kind  caring  and professional she is everything was excellent </a:t>
                      </a:r>
                    </a:p>
                  </a:txBody>
                  <a:tcPr marL="5872" marR="5872" marT="5872" marB="0" anchor="b">
                    <a:lnL>
                      <a:noFill/>
                    </a:lnL>
                    <a:lnR>
                      <a:noFill/>
                    </a:lnR>
                    <a:lnT>
                      <a:noFill/>
                    </a:lnT>
                    <a:lnB>
                      <a:noFill/>
                    </a:lnB>
                  </a:tcPr>
                </a:tc>
                <a:extLst>
                  <a:ext uri="{0D108BD9-81ED-4DB2-BD59-A6C34878D82A}">
                    <a16:rowId xmlns:a16="http://schemas.microsoft.com/office/drawing/2014/main" val="3220815133"/>
                  </a:ext>
                </a:extLst>
              </a:tr>
              <a:tr h="31571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vision test discussion on my condition msalways excellent service</a:t>
                      </a:r>
                    </a:p>
                  </a:txBody>
                  <a:tcPr marL="5872" marR="5872" marT="5872" marB="0" anchor="b">
                    <a:lnL>
                      <a:noFill/>
                    </a:lnL>
                    <a:lnR>
                      <a:noFill/>
                    </a:lnR>
                    <a:lnT>
                      <a:noFill/>
                    </a:lnT>
                    <a:lnB>
                      <a:noFill/>
                    </a:lnB>
                  </a:tcPr>
                </a:tc>
                <a:extLst>
                  <a:ext uri="{0D108BD9-81ED-4DB2-BD59-A6C34878D82A}">
                    <a16:rowId xmlns:a16="http://schemas.microsoft.com/office/drawing/2014/main" val="999417457"/>
                  </a:ext>
                </a:extLst>
              </a:tr>
              <a:tr h="62297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receptionist was welcoming and knowledgeable that i was coming in  doctor was thorough in discussing all of my medical issuesi cant complain about anything in particular</a:t>
                      </a:r>
                    </a:p>
                  </a:txBody>
                  <a:tcPr marL="5872" marR="5872" marT="5872" marB="0" anchor="b">
                    <a:lnL>
                      <a:noFill/>
                    </a:lnL>
                    <a:lnR>
                      <a:noFill/>
                    </a:lnR>
                    <a:lnT>
                      <a:noFill/>
                    </a:lnT>
                    <a:lnB>
                      <a:noFill/>
                    </a:lnB>
                  </a:tcPr>
                </a:tc>
                <a:extLst>
                  <a:ext uri="{0D108BD9-81ED-4DB2-BD59-A6C34878D82A}">
                    <a16:rowId xmlns:a16="http://schemas.microsoft.com/office/drawing/2014/main" val="2550608581"/>
                  </a:ext>
                </a:extLst>
              </a:tr>
              <a:tr h="62297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everything that no other doctor has done before  all of the above    excellent care  and customer servicenothing  everything was perfect </a:t>
                      </a:r>
                    </a:p>
                  </a:txBody>
                  <a:tcPr marL="5872" marR="5872" marT="5872" marB="0" anchor="b">
                    <a:lnL>
                      <a:noFill/>
                    </a:lnL>
                    <a:lnR>
                      <a:noFill/>
                    </a:lnR>
                    <a:lnT>
                      <a:noFill/>
                    </a:lnT>
                    <a:lnB>
                      <a:noFill/>
                    </a:lnB>
                  </a:tcPr>
                </a:tc>
                <a:extLst>
                  <a:ext uri="{0D108BD9-81ED-4DB2-BD59-A6C34878D82A}">
                    <a16:rowId xmlns:a16="http://schemas.microsoft.com/office/drawing/2014/main" val="2485640673"/>
                  </a:ext>
                </a:extLst>
              </a:tr>
              <a:tr h="31571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the doctor is always pleasant and through  receptionist is alwas friendly nothing</a:t>
                      </a:r>
                    </a:p>
                  </a:txBody>
                  <a:tcPr marL="5872" marR="5872" marT="5872" marB="0" anchor="b">
                    <a:lnL>
                      <a:noFill/>
                    </a:lnL>
                    <a:lnR>
                      <a:noFill/>
                    </a:lnR>
                    <a:lnT>
                      <a:noFill/>
                    </a:lnT>
                    <a:lnB>
                      <a:noFill/>
                    </a:lnB>
                  </a:tcPr>
                </a:tc>
                <a:extLst>
                  <a:ext uri="{0D108BD9-81ED-4DB2-BD59-A6C34878D82A}">
                    <a16:rowId xmlns:a16="http://schemas.microsoft.com/office/drawing/2014/main" val="2984786949"/>
                  </a:ext>
                </a:extLst>
              </a:tr>
              <a:tr h="315716">
                <a:tc>
                  <a:txBody>
                    <a:bodyPr/>
                    <a:lstStyle/>
                    <a:p>
                      <a:pPr marL="285750" indent="-285750" algn="l" fontAlgn="b">
                        <a:buFont typeface="Arial" panose="020B0604020202020204" pitchFamily="34" charset="0"/>
                        <a:buChar char="•"/>
                      </a:pPr>
                      <a:r>
                        <a:rPr lang="en-US" sz="1400" b="0" i="0" u="none" strike="noStrike">
                          <a:solidFill>
                            <a:srgbClr val="000000"/>
                          </a:solidFill>
                          <a:effectLst/>
                          <a:latin typeface="Arial" panose="020B0604020202020204" pitchFamily="34" charset="0"/>
                          <a:cs typeface="Arial" panose="020B0604020202020204" pitchFamily="34" charset="0"/>
                        </a:rPr>
                        <a:t>offered great care  flu shot   was very informative regarding my health needs and habits  overall  excellent experience </a:t>
                      </a:r>
                    </a:p>
                  </a:txBody>
                  <a:tcPr marL="5872" marR="5872" marT="5872" marB="0" anchor="b">
                    <a:lnL>
                      <a:noFill/>
                    </a:lnL>
                    <a:lnR>
                      <a:noFill/>
                    </a:lnR>
                    <a:lnT>
                      <a:noFill/>
                    </a:lnT>
                    <a:lnB>
                      <a:noFill/>
                    </a:lnB>
                  </a:tcPr>
                </a:tc>
                <a:extLst>
                  <a:ext uri="{0D108BD9-81ED-4DB2-BD59-A6C34878D82A}">
                    <a16:rowId xmlns:a16="http://schemas.microsoft.com/office/drawing/2014/main" val="3881417666"/>
                  </a:ext>
                </a:extLst>
              </a:tr>
              <a:tr h="315716">
                <a:tc>
                  <a:txBody>
                    <a:bodyPr/>
                    <a:lstStyle/>
                    <a:p>
                      <a:pPr marL="285750" indent="-285750" algn="l" fontAlgn="b">
                        <a:buFont typeface="Arial" panose="020B0604020202020204" pitchFamily="34" charset="0"/>
                        <a:buChar char="•"/>
                      </a:pPr>
                      <a:r>
                        <a:rPr lang="en-IN" sz="1400" b="0" i="0" u="none" strike="noStrike">
                          <a:solidFill>
                            <a:srgbClr val="000000"/>
                          </a:solidFill>
                          <a:effectLst/>
                          <a:latin typeface="Arial" panose="020B0604020202020204" pitchFamily="34" charset="0"/>
                          <a:cs typeface="Arial" panose="020B0604020202020204" pitchFamily="34" charset="0"/>
                        </a:rPr>
                        <a:t>very caring  quick  listened</a:t>
                      </a:r>
                    </a:p>
                  </a:txBody>
                  <a:tcPr marL="5872" marR="5872" marT="5872" marB="0" anchor="b">
                    <a:lnL>
                      <a:noFill/>
                    </a:lnL>
                    <a:lnR>
                      <a:noFill/>
                    </a:lnR>
                    <a:lnT>
                      <a:noFill/>
                    </a:lnT>
                    <a:lnB>
                      <a:noFill/>
                    </a:lnB>
                  </a:tcPr>
                </a:tc>
                <a:extLst>
                  <a:ext uri="{0D108BD9-81ED-4DB2-BD59-A6C34878D82A}">
                    <a16:rowId xmlns:a16="http://schemas.microsoft.com/office/drawing/2014/main" val="2742420065"/>
                  </a:ext>
                </a:extLst>
              </a:tr>
              <a:tr h="315716">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Arial" panose="020B0604020202020204" pitchFamily="34" charset="0"/>
                          <a:cs typeface="Arial" panose="020B0604020202020204" pitchFamily="34" charset="0"/>
                        </a:rPr>
                        <a:t>showed great care and concern for my issue </a:t>
                      </a:r>
                    </a:p>
                  </a:txBody>
                  <a:tcPr marL="5872" marR="5872" marT="5872" marB="0" anchor="b">
                    <a:lnL>
                      <a:noFill/>
                    </a:lnL>
                    <a:lnR>
                      <a:noFill/>
                    </a:lnR>
                    <a:lnT>
                      <a:noFill/>
                    </a:lnT>
                    <a:lnB>
                      <a:noFill/>
                    </a:lnB>
                  </a:tcPr>
                </a:tc>
                <a:extLst>
                  <a:ext uri="{0D108BD9-81ED-4DB2-BD59-A6C34878D82A}">
                    <a16:rowId xmlns:a16="http://schemas.microsoft.com/office/drawing/2014/main" val="1984535946"/>
                  </a:ext>
                </a:extLst>
              </a:tr>
            </a:tbl>
          </a:graphicData>
        </a:graphic>
      </p:graphicFrame>
    </p:spTree>
    <p:extLst>
      <p:ext uri="{BB962C8B-B14F-4D97-AF65-F5344CB8AC3E}">
        <p14:creationId xmlns:p14="http://schemas.microsoft.com/office/powerpoint/2010/main" val="44187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5114BD-319A-8322-0FAE-D67E58E778E9}"/>
              </a:ext>
            </a:extLst>
          </p:cNvPr>
          <p:cNvSpPr>
            <a:spLocks noGrp="1"/>
          </p:cNvSpPr>
          <p:nvPr>
            <p:ph type="sldNum" sz="quarter" idx="12"/>
          </p:nvPr>
        </p:nvSpPr>
        <p:spPr/>
        <p:txBody>
          <a:bodyPr/>
          <a:lstStyle/>
          <a:p>
            <a:fld id="{DF6B4187-4F19-0842-A5A5-3A01439E0A91}" type="slidenum">
              <a:rPr lang="en-US" smtClean="0"/>
              <a:t>9</a:t>
            </a:fld>
            <a:endParaRPr lang="en-US"/>
          </a:p>
        </p:txBody>
      </p:sp>
      <p:pic>
        <p:nvPicPr>
          <p:cNvPr id="6" name="Picture 5">
            <a:extLst>
              <a:ext uri="{FF2B5EF4-FFF2-40B4-BE49-F238E27FC236}">
                <a16:creationId xmlns:a16="http://schemas.microsoft.com/office/drawing/2014/main" id="{A8A0083B-56A6-F13E-ACB4-E3E130DDE407}"/>
              </a:ext>
            </a:extLst>
          </p:cNvPr>
          <p:cNvPicPr>
            <a:picLocks noChangeAspect="1"/>
          </p:cNvPicPr>
          <p:nvPr/>
        </p:nvPicPr>
        <p:blipFill>
          <a:blip r:embed="rId2"/>
          <a:stretch>
            <a:fillRect/>
          </a:stretch>
        </p:blipFill>
        <p:spPr>
          <a:xfrm>
            <a:off x="1072445" y="587021"/>
            <a:ext cx="9742312" cy="5502531"/>
          </a:xfrm>
          <a:prstGeom prst="rect">
            <a:avLst/>
          </a:prstGeom>
        </p:spPr>
      </p:pic>
    </p:spTree>
    <p:extLst>
      <p:ext uri="{BB962C8B-B14F-4D97-AF65-F5344CB8AC3E}">
        <p14:creationId xmlns:p14="http://schemas.microsoft.com/office/powerpoint/2010/main" val="1385380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82354</TotalTime>
  <Words>2304</Words>
  <Application>Microsoft Office PowerPoint</Application>
  <PresentationFormat>Widescreen</PresentationFormat>
  <Paragraphs>274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Data Summarizing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cp:lastModifiedBy>
  <cp:revision>139</cp:revision>
  <dcterms:created xsi:type="dcterms:W3CDTF">2021-12-20T06:33:54Z</dcterms:created>
  <dcterms:modified xsi:type="dcterms:W3CDTF">2022-07-07T11:52:44Z</dcterms:modified>
</cp:coreProperties>
</file>