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9" r:id="rId3"/>
    <p:sldId id="258" r:id="rId4"/>
    <p:sldId id="257" r:id="rId5"/>
    <p:sldId id="260" r:id="rId6"/>
    <p:sldId id="262" r:id="rId7"/>
    <p:sldId id="263" r:id="rId8"/>
    <p:sldId id="261"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1" d="100"/>
          <a:sy n="71" d="100"/>
        </p:scale>
        <p:origin x="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03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656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560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890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68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442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196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2975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9625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11/16/2019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9525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0372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11/16/2019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3222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B0D1F-657C-43BE-B6EA-905E0A92A5E7}"/>
              </a:ext>
            </a:extLst>
          </p:cNvPr>
          <p:cNvSpPr>
            <a:spLocks noGrp="1"/>
          </p:cNvSpPr>
          <p:nvPr>
            <p:ph type="ctrTitle"/>
          </p:nvPr>
        </p:nvSpPr>
        <p:spPr>
          <a:xfrm>
            <a:off x="965201" y="643467"/>
            <a:ext cx="6255026" cy="5054008"/>
          </a:xfrm>
        </p:spPr>
        <p:txBody>
          <a:bodyPr anchor="ctr">
            <a:normAutofit/>
          </a:bodyPr>
          <a:lstStyle/>
          <a:p>
            <a:pPr algn="r"/>
            <a:r>
              <a:rPr lang="en-US" dirty="0"/>
              <a:t>Text Analytics</a:t>
            </a:r>
            <a:endParaRPr lang="en-US"/>
          </a:p>
        </p:txBody>
      </p:sp>
      <p:sp>
        <p:nvSpPr>
          <p:cNvPr id="3" name="Subtitle 2">
            <a:extLst>
              <a:ext uri="{FF2B5EF4-FFF2-40B4-BE49-F238E27FC236}">
                <a16:creationId xmlns:a16="http://schemas.microsoft.com/office/drawing/2014/main" id="{9D0910FF-0459-48AE-9985-E3AC10850620}"/>
              </a:ext>
            </a:extLst>
          </p:cNvPr>
          <p:cNvSpPr>
            <a:spLocks noGrp="1"/>
          </p:cNvSpPr>
          <p:nvPr>
            <p:ph type="subTitle" idx="1"/>
          </p:nvPr>
        </p:nvSpPr>
        <p:spPr>
          <a:xfrm>
            <a:off x="7870995" y="643467"/>
            <a:ext cx="3341488" cy="5054008"/>
          </a:xfrm>
        </p:spPr>
        <p:txBody>
          <a:bodyPr anchor="ctr">
            <a:normAutofit/>
          </a:bodyPr>
          <a:lstStyle/>
          <a:p>
            <a:r>
              <a:rPr lang="en-US"/>
              <a:t>USING R</a:t>
            </a:r>
            <a:endParaRPr lang="en-US" dirty="0"/>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972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53125-FA1B-4E19-95C4-C12B1E53313B}"/>
              </a:ext>
            </a:extLst>
          </p:cNvPr>
          <p:cNvSpPr txBox="1"/>
          <p:nvPr/>
        </p:nvSpPr>
        <p:spPr>
          <a:xfrm>
            <a:off x="3631095" y="1982450"/>
            <a:ext cx="4929809" cy="1446550"/>
          </a:xfrm>
          <a:prstGeom prst="rect">
            <a:avLst/>
          </a:prstGeom>
          <a:noFill/>
        </p:spPr>
        <p:txBody>
          <a:bodyPr wrap="square" rtlCol="0">
            <a:spAutoFit/>
          </a:bodyPr>
          <a:lstStyle/>
          <a:p>
            <a:r>
              <a:rPr lang="en-US" sz="8800" dirty="0"/>
              <a:t>Thank You</a:t>
            </a:r>
          </a:p>
        </p:txBody>
      </p:sp>
    </p:spTree>
    <p:extLst>
      <p:ext uri="{BB962C8B-B14F-4D97-AF65-F5344CB8AC3E}">
        <p14:creationId xmlns:p14="http://schemas.microsoft.com/office/powerpoint/2010/main" val="423750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65F6-AD47-42D7-B863-A4F91E90CC4D}"/>
              </a:ext>
            </a:extLst>
          </p:cNvPr>
          <p:cNvSpPr>
            <a:spLocks noGrp="1"/>
          </p:cNvSpPr>
          <p:nvPr>
            <p:ph type="title"/>
          </p:nvPr>
        </p:nvSpPr>
        <p:spPr/>
        <p:txBody>
          <a:bodyPr/>
          <a:lstStyle/>
          <a:p>
            <a:r>
              <a:rPr lang="en-US" dirty="0">
                <a:solidFill>
                  <a:schemeClr val="accent1"/>
                </a:solidFill>
              </a:rPr>
              <a:t>Overview</a:t>
            </a:r>
          </a:p>
        </p:txBody>
      </p:sp>
      <p:sp>
        <p:nvSpPr>
          <p:cNvPr id="3" name="Content Placeholder 2">
            <a:extLst>
              <a:ext uri="{FF2B5EF4-FFF2-40B4-BE49-F238E27FC236}">
                <a16:creationId xmlns:a16="http://schemas.microsoft.com/office/drawing/2014/main" id="{63C22039-140B-47A4-BE28-365E6597878C}"/>
              </a:ext>
            </a:extLst>
          </p:cNvPr>
          <p:cNvSpPr>
            <a:spLocks noGrp="1"/>
          </p:cNvSpPr>
          <p:nvPr>
            <p:ph idx="1"/>
          </p:nvPr>
        </p:nvSpPr>
        <p:spPr/>
        <p:txBody>
          <a:bodyPr/>
          <a:lstStyle/>
          <a:p>
            <a:pPr lvl="1"/>
            <a:r>
              <a:rPr lang="en-US" dirty="0"/>
              <a:t>Text Analytics can be used for transforming unstructured text into meaningful information for analysis. </a:t>
            </a:r>
          </a:p>
          <a:p>
            <a:pPr lvl="1"/>
            <a:endParaRPr lang="en-US" dirty="0"/>
          </a:p>
          <a:p>
            <a:pPr lvl="1"/>
            <a:r>
              <a:rPr lang="en-US" dirty="0"/>
              <a:t>This allows us to draw actionable insights from reviews, ratings, feedbacks etc.</a:t>
            </a:r>
          </a:p>
          <a:p>
            <a:pPr lvl="1"/>
            <a:endParaRPr lang="en-US" dirty="0"/>
          </a:p>
          <a:p>
            <a:pPr lvl="1"/>
            <a:r>
              <a:rPr lang="en-US" dirty="0"/>
              <a:t>These insights are usually arrived at by ignoring stop words, summarizing, ranking and scoring words by making use of different packages and other methods based on the programming language or tool of choice</a:t>
            </a:r>
          </a:p>
          <a:p>
            <a:pPr lvl="1"/>
            <a:endParaRPr lang="en-US" dirty="0"/>
          </a:p>
          <a:p>
            <a:pPr lvl="1"/>
            <a:r>
              <a:rPr lang="en-US" dirty="0"/>
              <a:t>In this case we have decided to use a Kaggle dataset for patient drug reviews for analysis</a:t>
            </a:r>
          </a:p>
        </p:txBody>
      </p:sp>
    </p:spTree>
    <p:extLst>
      <p:ext uri="{BB962C8B-B14F-4D97-AF65-F5344CB8AC3E}">
        <p14:creationId xmlns:p14="http://schemas.microsoft.com/office/powerpoint/2010/main" val="17624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93FD3-0751-49A0-A67A-315F8F8BBC42}"/>
              </a:ext>
            </a:extLst>
          </p:cNvPr>
          <p:cNvSpPr>
            <a:spLocks noGrp="1"/>
          </p:cNvSpPr>
          <p:nvPr>
            <p:ph type="title"/>
          </p:nvPr>
        </p:nvSpPr>
        <p:spPr>
          <a:xfrm>
            <a:off x="495578" y="246221"/>
            <a:ext cx="11200843" cy="940946"/>
          </a:xfrm>
        </p:spPr>
        <p:txBody>
          <a:bodyPr vert="horz" lIns="91440" tIns="45720" rIns="91440" bIns="45720" rtlCol="0" anchor="t">
            <a:normAutofit/>
          </a:bodyPr>
          <a:lstStyle/>
          <a:p>
            <a:r>
              <a:rPr lang="en-US" dirty="0">
                <a:solidFill>
                  <a:schemeClr val="accent1"/>
                </a:solidFill>
              </a:rPr>
              <a:t>UCI Machine Learning - Drug Review Dataset</a:t>
            </a:r>
          </a:p>
        </p:txBody>
      </p:sp>
      <p:sp>
        <p:nvSpPr>
          <p:cNvPr id="9" name="Rectangle 8">
            <a:extLst>
              <a:ext uri="{FF2B5EF4-FFF2-40B4-BE49-F238E27FC236}">
                <a16:creationId xmlns:a16="http://schemas.microsoft.com/office/drawing/2014/main" id="{6253979E-C21D-40D1-B79B-BB2338F6518B}"/>
              </a:ext>
            </a:extLst>
          </p:cNvPr>
          <p:cNvSpPr/>
          <p:nvPr/>
        </p:nvSpPr>
        <p:spPr>
          <a:xfrm>
            <a:off x="631370" y="1187167"/>
            <a:ext cx="8788855" cy="2786742"/>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600" dirty="0">
                <a:solidFill>
                  <a:schemeClr val="tx1">
                    <a:lumMod val="75000"/>
                    <a:lumOff val="25000"/>
                  </a:schemeClr>
                </a:solidFill>
              </a:rPr>
              <a:t>The </a:t>
            </a:r>
            <a:r>
              <a:rPr lang="en-US" sz="1600" b="1" dirty="0">
                <a:solidFill>
                  <a:schemeClr val="tx1">
                    <a:lumMod val="75000"/>
                    <a:lumOff val="25000"/>
                  </a:schemeClr>
                </a:solidFill>
              </a:rPr>
              <a:t>UCI ML Drug Review dataset </a:t>
            </a:r>
            <a:r>
              <a:rPr lang="en-US" sz="1600" dirty="0">
                <a:solidFill>
                  <a:schemeClr val="tx1">
                    <a:lumMod val="75000"/>
                    <a:lumOff val="25000"/>
                  </a:schemeClr>
                </a:solidFill>
              </a:rPr>
              <a:t>provides </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patient reviews on specific drugs </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related conditions</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a 10-star patient rating system reflecting overall patient satisfaction.</a:t>
            </a:r>
          </a:p>
          <a:p>
            <a:pPr marL="285750" indent="-285750" defTabSz="914400">
              <a:lnSpc>
                <a:spcPct val="90000"/>
              </a:lnSpc>
              <a:spcAft>
                <a:spcPts val="600"/>
              </a:spcAft>
              <a:buClr>
                <a:schemeClr val="accent1"/>
              </a:buClr>
              <a:buFont typeface="Arial" panose="020B0604020202020204" pitchFamily="34" charset="0"/>
              <a:buChar char="•"/>
            </a:pPr>
            <a:endParaRPr lang="en-US" sz="1600" dirty="0">
              <a:solidFill>
                <a:schemeClr val="tx1">
                  <a:lumMod val="75000"/>
                  <a:lumOff val="25000"/>
                </a:schemeClr>
              </a:solidFill>
            </a:endParaRPr>
          </a:p>
          <a:p>
            <a:pPr defTabSz="914400">
              <a:lnSpc>
                <a:spcPct val="90000"/>
              </a:lnSpc>
              <a:spcAft>
                <a:spcPts val="600"/>
              </a:spcAft>
              <a:buClr>
                <a:schemeClr val="accent1"/>
              </a:buClr>
            </a:pPr>
            <a:r>
              <a:rPr lang="en-US" sz="1600" b="1" dirty="0">
                <a:solidFill>
                  <a:schemeClr val="tx1">
                    <a:lumMod val="75000"/>
                    <a:lumOff val="25000"/>
                  </a:schemeClr>
                </a:solidFill>
              </a:rPr>
              <a:t>Our goal:</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EDA: What kind of drugs are prescribed the most? What sorts of conditions have unique drugs ? Etc.</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Analyze the review text and create a sentiment score</a:t>
            </a:r>
          </a:p>
          <a:p>
            <a:pPr marL="285750" indent="-285750" defTabSz="914400">
              <a:lnSpc>
                <a:spcPct val="90000"/>
              </a:lnSpc>
              <a:spcAft>
                <a:spcPts val="600"/>
              </a:spcAft>
              <a:buClr>
                <a:schemeClr val="accent1"/>
              </a:buClr>
              <a:buFont typeface="Arial" panose="020B0604020202020204" pitchFamily="34" charset="0"/>
              <a:buChar char="•"/>
            </a:pPr>
            <a:r>
              <a:rPr lang="en-US" sz="1600" dirty="0">
                <a:solidFill>
                  <a:schemeClr val="tx1">
                    <a:lumMod val="75000"/>
                    <a:lumOff val="25000"/>
                  </a:schemeClr>
                </a:solidFill>
              </a:rPr>
              <a:t>Classify reviews on the basis of a Naive Bayes classifier</a:t>
            </a:r>
          </a:p>
          <a:p>
            <a:pPr marL="285750" indent="-285750" defTabSz="914400">
              <a:lnSpc>
                <a:spcPct val="90000"/>
              </a:lnSpc>
              <a:spcAft>
                <a:spcPts val="600"/>
              </a:spcAft>
              <a:buClr>
                <a:schemeClr val="accent1"/>
              </a:buClr>
              <a:buFont typeface="Arial" panose="020B0604020202020204" pitchFamily="34" charset="0"/>
              <a:buChar char="•"/>
            </a:pPr>
            <a:endParaRPr lang="en-US" sz="1600"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endParaRPr lang="en-US" sz="1600" dirty="0">
              <a:solidFill>
                <a:schemeClr val="tx1">
                  <a:lumMod val="75000"/>
                  <a:lumOff val="25000"/>
                </a:schemeClr>
              </a:solidFill>
            </a:endParaRPr>
          </a:p>
        </p:txBody>
      </p:sp>
      <p:pic>
        <p:nvPicPr>
          <p:cNvPr id="4" name="Content Placeholder 3">
            <a:extLst>
              <a:ext uri="{FF2B5EF4-FFF2-40B4-BE49-F238E27FC236}">
                <a16:creationId xmlns:a16="http://schemas.microsoft.com/office/drawing/2014/main" id="{1CB71F51-AD01-4C85-A316-F8265717E398}"/>
              </a:ext>
            </a:extLst>
          </p:cNvPr>
          <p:cNvPicPr>
            <a:picLocks noGrp="1" noChangeAspect="1"/>
          </p:cNvPicPr>
          <p:nvPr>
            <p:ph idx="1"/>
          </p:nvPr>
        </p:nvPicPr>
        <p:blipFill>
          <a:blip r:embed="rId2"/>
          <a:stretch>
            <a:fillRect/>
          </a:stretch>
        </p:blipFill>
        <p:spPr>
          <a:xfrm>
            <a:off x="495578" y="4041426"/>
            <a:ext cx="11200843" cy="1932146"/>
          </a:xfrm>
          <a:prstGeom prst="rect">
            <a:avLst/>
          </a:prstGeom>
          <a:ln>
            <a:solidFill>
              <a:schemeClr val="accent1"/>
            </a:solidFill>
          </a:ln>
        </p:spPr>
      </p:pic>
      <p:sp>
        <p:nvSpPr>
          <p:cNvPr id="21" name="Rectangle 15">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7">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3CC78A88-3619-4D4B-BBC0-ECD7FAA29BFA}"/>
              </a:ext>
            </a:extLst>
          </p:cNvPr>
          <p:cNvSpPr/>
          <p:nvPr/>
        </p:nvSpPr>
        <p:spPr>
          <a:xfrm>
            <a:off x="631370" y="6346375"/>
            <a:ext cx="10929258" cy="577081"/>
          </a:xfrm>
          <a:prstGeom prst="rect">
            <a:avLst/>
          </a:prstGeom>
        </p:spPr>
        <p:txBody>
          <a:bodyPr wrap="square">
            <a:spAutoFit/>
          </a:bodyPr>
          <a:lstStyle/>
          <a:p>
            <a:pPr fontAlgn="base"/>
            <a:r>
              <a:rPr lang="en-US" sz="1050" dirty="0">
                <a:solidFill>
                  <a:schemeClr val="bg1"/>
                </a:solidFill>
                <a:latin typeface="Atlas Grotesk"/>
              </a:rPr>
              <a:t>The dataset was originally published on the UCI Machine Learning repository. Citation:</a:t>
            </a:r>
          </a:p>
          <a:p>
            <a:pPr fontAlgn="base"/>
            <a:r>
              <a:rPr lang="en-US" sz="1050" i="1" dirty="0">
                <a:solidFill>
                  <a:schemeClr val="bg1"/>
                </a:solidFill>
                <a:latin typeface="inherit"/>
              </a:rPr>
              <a:t>Felix </a:t>
            </a:r>
            <a:r>
              <a:rPr lang="en-US" sz="1050" i="1" dirty="0" err="1">
                <a:solidFill>
                  <a:schemeClr val="bg1"/>
                </a:solidFill>
                <a:latin typeface="inherit"/>
              </a:rPr>
              <a:t>Gräßer</a:t>
            </a:r>
            <a:r>
              <a:rPr lang="en-US" sz="1050" i="1" dirty="0">
                <a:solidFill>
                  <a:schemeClr val="bg1"/>
                </a:solidFill>
                <a:latin typeface="inherit"/>
              </a:rPr>
              <a:t>, Surya </a:t>
            </a:r>
            <a:r>
              <a:rPr lang="en-US" sz="1050" i="1" dirty="0" err="1">
                <a:solidFill>
                  <a:schemeClr val="bg1"/>
                </a:solidFill>
                <a:latin typeface="inherit"/>
              </a:rPr>
              <a:t>Kallumadi</a:t>
            </a:r>
            <a:r>
              <a:rPr lang="en-US" sz="1050" i="1" dirty="0">
                <a:solidFill>
                  <a:schemeClr val="bg1"/>
                </a:solidFill>
                <a:latin typeface="inherit"/>
              </a:rPr>
              <a:t>, Hagen </a:t>
            </a:r>
            <a:r>
              <a:rPr lang="en-US" sz="1050" i="1" dirty="0" err="1">
                <a:solidFill>
                  <a:schemeClr val="bg1"/>
                </a:solidFill>
                <a:latin typeface="inherit"/>
              </a:rPr>
              <a:t>Malberg</a:t>
            </a:r>
            <a:r>
              <a:rPr lang="en-US" sz="1050" i="1" dirty="0">
                <a:solidFill>
                  <a:schemeClr val="bg1"/>
                </a:solidFill>
                <a:latin typeface="inherit"/>
              </a:rPr>
              <a:t>, and Sebastian </a:t>
            </a:r>
            <a:r>
              <a:rPr lang="en-US" sz="1050" i="1" dirty="0" err="1">
                <a:solidFill>
                  <a:schemeClr val="bg1"/>
                </a:solidFill>
                <a:latin typeface="inherit"/>
              </a:rPr>
              <a:t>Zaunseder</a:t>
            </a:r>
            <a:r>
              <a:rPr lang="en-US" sz="1050" i="1" dirty="0">
                <a:solidFill>
                  <a:schemeClr val="bg1"/>
                </a:solidFill>
                <a:latin typeface="inherit"/>
              </a:rPr>
              <a:t>. 2018. Aspect-Based Sentiment Analysis of Drug Reviews Applying Cross-Domain and Cross-Data Learning. In Proceedings of the 2018 International Conference on Digital Health (DH '18). ACM, New York, NY, USA, 121-125.</a:t>
            </a:r>
            <a:endParaRPr lang="en-US" sz="1050" b="0" i="0" dirty="0">
              <a:solidFill>
                <a:schemeClr val="bg1"/>
              </a:solidFill>
              <a:effectLst/>
              <a:latin typeface="Atlas Grotesk"/>
            </a:endParaRPr>
          </a:p>
        </p:txBody>
      </p:sp>
    </p:spTree>
    <p:extLst>
      <p:ext uri="{BB962C8B-B14F-4D97-AF65-F5344CB8AC3E}">
        <p14:creationId xmlns:p14="http://schemas.microsoft.com/office/powerpoint/2010/main" val="294742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832B2D8-651D-4138-9A0E-FD5715F808B8}"/>
              </a:ext>
            </a:extLst>
          </p:cNvPr>
          <p:cNvSpPr>
            <a:spLocks noGrp="1"/>
          </p:cNvSpPr>
          <p:nvPr>
            <p:ph type="title"/>
          </p:nvPr>
        </p:nvSpPr>
        <p:spPr>
          <a:xfrm>
            <a:off x="477622" y="0"/>
            <a:ext cx="3084844" cy="2103875"/>
          </a:xfrm>
        </p:spPr>
        <p:txBody>
          <a:bodyPr>
            <a:normAutofit/>
          </a:bodyPr>
          <a:lstStyle/>
          <a:p>
            <a:r>
              <a:rPr lang="en-US" sz="3600">
                <a:solidFill>
                  <a:srgbClr val="FFFFFF"/>
                </a:solidFill>
              </a:rPr>
              <a:t>Exploratory Data Analysis (EDA)</a:t>
            </a:r>
            <a:endParaRPr lang="en-US" sz="3600" dirty="0">
              <a:solidFill>
                <a:srgbClr val="FFFFFF"/>
              </a:solidFill>
            </a:endParaRPr>
          </a:p>
        </p:txBody>
      </p:sp>
      <p:sp>
        <p:nvSpPr>
          <p:cNvPr id="8" name="Content Placeholder 7">
            <a:extLst>
              <a:ext uri="{FF2B5EF4-FFF2-40B4-BE49-F238E27FC236}">
                <a16:creationId xmlns:a16="http://schemas.microsoft.com/office/drawing/2014/main" id="{70FB42B0-5137-41BA-B22E-0BB3007A3832}"/>
              </a:ext>
            </a:extLst>
          </p:cNvPr>
          <p:cNvSpPr>
            <a:spLocks noGrp="1"/>
          </p:cNvSpPr>
          <p:nvPr>
            <p:ph idx="1"/>
          </p:nvPr>
        </p:nvSpPr>
        <p:spPr>
          <a:xfrm>
            <a:off x="504258" y="2191684"/>
            <a:ext cx="3084844" cy="3335519"/>
          </a:xfrm>
        </p:spPr>
        <p:txBody>
          <a:bodyPr>
            <a:normAutofit/>
          </a:bodyPr>
          <a:lstStyle/>
          <a:p>
            <a:pPr marL="342900" indent="-342900">
              <a:buFont typeface="+mj-lt"/>
              <a:buAutoNum type="arabicPeriod"/>
            </a:pPr>
            <a:r>
              <a:rPr lang="en-US" sz="1500" dirty="0">
                <a:solidFill>
                  <a:srgbClr val="FFFFFF"/>
                </a:solidFill>
              </a:rPr>
              <a:t>Top 10 conditions</a:t>
            </a:r>
          </a:p>
          <a:p>
            <a:pPr marL="342900" indent="-342900">
              <a:buFont typeface="+mj-lt"/>
              <a:buAutoNum type="arabicPeriod"/>
            </a:pPr>
            <a:r>
              <a:rPr lang="en-US" sz="1500" dirty="0">
                <a:solidFill>
                  <a:srgbClr val="FFFFFF"/>
                </a:solidFill>
              </a:rPr>
              <a:t>Top 5 drugs prescribed for the most common conditions</a:t>
            </a:r>
          </a:p>
          <a:p>
            <a:pPr marL="342900" indent="-342900">
              <a:buFont typeface="+mj-lt"/>
              <a:buAutoNum type="arabicPeriod"/>
            </a:pPr>
            <a:r>
              <a:rPr lang="en-US" sz="1500" dirty="0">
                <a:solidFill>
                  <a:srgbClr val="FFFFFF"/>
                </a:solidFill>
              </a:rPr>
              <a:t>Broad spectrum drugs which are used for 10 or more conditions</a:t>
            </a:r>
          </a:p>
          <a:p>
            <a:pPr marL="342900" indent="-342900">
              <a:buFont typeface="+mj-lt"/>
              <a:buAutoNum type="arabicPeriod"/>
            </a:pPr>
            <a:r>
              <a:rPr lang="en-US" sz="1500" dirty="0">
                <a:solidFill>
                  <a:srgbClr val="FFFFFF"/>
                </a:solidFill>
              </a:rPr>
              <a:t>Unique conditions with only one drug prescription</a:t>
            </a:r>
          </a:p>
          <a:p>
            <a:pPr marL="342900" indent="-342900">
              <a:buFont typeface="+mj-lt"/>
              <a:buAutoNum type="arabicPeriod"/>
            </a:pPr>
            <a:r>
              <a:rPr lang="en-US" sz="1500" dirty="0">
                <a:solidFill>
                  <a:srgbClr val="FFFFFF"/>
                </a:solidFill>
              </a:rPr>
              <a:t>Percentage frequency of ratings</a:t>
            </a:r>
          </a:p>
          <a:p>
            <a:pPr marL="342900" indent="-342900">
              <a:buFont typeface="+mj-lt"/>
              <a:buAutoNum type="arabicPeriod"/>
            </a:pPr>
            <a:endParaRPr lang="en-US" sz="1500" dirty="0">
              <a:solidFill>
                <a:srgbClr val="FFFFFF"/>
              </a:solidFill>
            </a:endParaRPr>
          </a:p>
          <a:p>
            <a:pPr marL="342900" indent="-342900">
              <a:buFont typeface="+mj-lt"/>
              <a:buAutoNum type="arabicPeriod"/>
            </a:pPr>
            <a:endParaRPr lang="en-US" sz="1500" dirty="0">
              <a:solidFill>
                <a:srgbClr val="FFFFFF"/>
              </a:solidFill>
            </a:endParaRPr>
          </a:p>
          <a:p>
            <a:pPr marL="342900" indent="-342900">
              <a:buFont typeface="+mj-lt"/>
              <a:buAutoNum type="arabicPeriod"/>
            </a:pPr>
            <a:endParaRPr lang="en-US" sz="1500" dirty="0">
              <a:solidFill>
                <a:srgbClr val="FFFFFF"/>
              </a:solidFill>
            </a:endParaRPr>
          </a:p>
          <a:p>
            <a:pPr marL="0" indent="0">
              <a:buNone/>
            </a:pPr>
            <a:endParaRPr lang="en-US" sz="1500" dirty="0">
              <a:solidFill>
                <a:srgbClr val="FFFFFF"/>
              </a:solidFill>
            </a:endParaRPr>
          </a:p>
          <a:p>
            <a:pPr marL="0" indent="0">
              <a:buNone/>
            </a:pPr>
            <a:endParaRPr lang="en-US" sz="1500" dirty="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926DF633-8601-4430-A6DE-DCB410AC5420}"/>
              </a:ext>
            </a:extLst>
          </p:cNvPr>
          <p:cNvPicPr>
            <a:picLocks noChangeAspect="1"/>
          </p:cNvPicPr>
          <p:nvPr/>
        </p:nvPicPr>
        <p:blipFill>
          <a:blip r:embed="rId2"/>
          <a:stretch>
            <a:fillRect/>
          </a:stretch>
        </p:blipFill>
        <p:spPr>
          <a:xfrm>
            <a:off x="4267058" y="1890637"/>
            <a:ext cx="7504571" cy="2457746"/>
          </a:xfrm>
          <a:prstGeom prst="rect">
            <a:avLst/>
          </a:prstGeom>
        </p:spPr>
      </p:pic>
      <p:pic>
        <p:nvPicPr>
          <p:cNvPr id="9" name="Content Placeholder 6">
            <a:extLst>
              <a:ext uri="{FF2B5EF4-FFF2-40B4-BE49-F238E27FC236}">
                <a16:creationId xmlns:a16="http://schemas.microsoft.com/office/drawing/2014/main" id="{EF721072-7056-494B-A551-CC4B4672043C}"/>
              </a:ext>
            </a:extLst>
          </p:cNvPr>
          <p:cNvPicPr>
            <a:picLocks noChangeAspect="1"/>
          </p:cNvPicPr>
          <p:nvPr/>
        </p:nvPicPr>
        <p:blipFill>
          <a:blip r:embed="rId3"/>
          <a:stretch>
            <a:fillRect/>
          </a:stretch>
        </p:blipFill>
        <p:spPr>
          <a:xfrm>
            <a:off x="5957218" y="1398686"/>
            <a:ext cx="4473603" cy="3809999"/>
          </a:xfrm>
          <a:prstGeom prst="rect">
            <a:avLst/>
          </a:prstGeom>
        </p:spPr>
      </p:pic>
      <p:pic>
        <p:nvPicPr>
          <p:cNvPr id="18" name="Picture 17">
            <a:extLst>
              <a:ext uri="{FF2B5EF4-FFF2-40B4-BE49-F238E27FC236}">
                <a16:creationId xmlns:a16="http://schemas.microsoft.com/office/drawing/2014/main" id="{9B1ED0E1-B1DE-4C76-9457-AFB06E199788}"/>
              </a:ext>
            </a:extLst>
          </p:cNvPr>
          <p:cNvPicPr>
            <a:picLocks noChangeAspect="1"/>
          </p:cNvPicPr>
          <p:nvPr/>
        </p:nvPicPr>
        <p:blipFill>
          <a:blip r:embed="rId4"/>
          <a:stretch>
            <a:fillRect/>
          </a:stretch>
        </p:blipFill>
        <p:spPr>
          <a:xfrm>
            <a:off x="5621473" y="1969919"/>
            <a:ext cx="5546744" cy="2800298"/>
          </a:xfrm>
          <a:prstGeom prst="rect">
            <a:avLst/>
          </a:prstGeom>
        </p:spPr>
      </p:pic>
      <p:pic>
        <p:nvPicPr>
          <p:cNvPr id="5" name="Picture 4">
            <a:extLst>
              <a:ext uri="{FF2B5EF4-FFF2-40B4-BE49-F238E27FC236}">
                <a16:creationId xmlns:a16="http://schemas.microsoft.com/office/drawing/2014/main" id="{CF049E7E-2424-43EB-B1F1-FA6540798C05}"/>
              </a:ext>
            </a:extLst>
          </p:cNvPr>
          <p:cNvPicPr>
            <a:picLocks noChangeAspect="1"/>
          </p:cNvPicPr>
          <p:nvPr/>
        </p:nvPicPr>
        <p:blipFill>
          <a:blip r:embed="rId5"/>
          <a:stretch>
            <a:fillRect/>
          </a:stretch>
        </p:blipFill>
        <p:spPr>
          <a:xfrm>
            <a:off x="4143387" y="2278917"/>
            <a:ext cx="8001494" cy="2570582"/>
          </a:xfrm>
          <a:prstGeom prst="rect">
            <a:avLst/>
          </a:prstGeom>
        </p:spPr>
      </p:pic>
      <p:grpSp>
        <p:nvGrpSpPr>
          <p:cNvPr id="23" name="Group 22">
            <a:extLst>
              <a:ext uri="{FF2B5EF4-FFF2-40B4-BE49-F238E27FC236}">
                <a16:creationId xmlns:a16="http://schemas.microsoft.com/office/drawing/2014/main" id="{47D4C63D-6395-4D96-A432-2E198618AC4F}"/>
              </a:ext>
            </a:extLst>
          </p:cNvPr>
          <p:cNvGrpSpPr/>
          <p:nvPr/>
        </p:nvGrpSpPr>
        <p:grpSpPr>
          <a:xfrm>
            <a:off x="4239421" y="1398686"/>
            <a:ext cx="7946894" cy="4422753"/>
            <a:chOff x="4155250" y="926430"/>
            <a:chExt cx="7946894" cy="4422753"/>
          </a:xfrm>
        </p:grpSpPr>
        <p:pic>
          <p:nvPicPr>
            <p:cNvPr id="12" name="Picture 11">
              <a:extLst>
                <a:ext uri="{FF2B5EF4-FFF2-40B4-BE49-F238E27FC236}">
                  <a16:creationId xmlns:a16="http://schemas.microsoft.com/office/drawing/2014/main" id="{0FD5E99E-256F-4531-8571-29953C707DEF}"/>
                </a:ext>
              </a:extLst>
            </p:cNvPr>
            <p:cNvPicPr>
              <a:picLocks noChangeAspect="1"/>
            </p:cNvPicPr>
            <p:nvPr/>
          </p:nvPicPr>
          <p:blipFill>
            <a:blip r:embed="rId6"/>
            <a:stretch>
              <a:fillRect/>
            </a:stretch>
          </p:blipFill>
          <p:spPr>
            <a:xfrm>
              <a:off x="4155250" y="926430"/>
              <a:ext cx="7946894" cy="2579581"/>
            </a:xfrm>
            <a:prstGeom prst="rect">
              <a:avLst/>
            </a:prstGeom>
          </p:spPr>
        </p:pic>
        <p:pic>
          <p:nvPicPr>
            <p:cNvPr id="19" name="Picture 18">
              <a:extLst>
                <a:ext uri="{FF2B5EF4-FFF2-40B4-BE49-F238E27FC236}">
                  <a16:creationId xmlns:a16="http://schemas.microsoft.com/office/drawing/2014/main" id="{8E347865-D7E7-4F1E-A8CB-4F23FB46E07B}"/>
                </a:ext>
              </a:extLst>
            </p:cNvPr>
            <p:cNvPicPr>
              <a:picLocks noChangeAspect="1"/>
            </p:cNvPicPr>
            <p:nvPr/>
          </p:nvPicPr>
          <p:blipFill>
            <a:blip r:embed="rId7"/>
            <a:stretch>
              <a:fillRect/>
            </a:stretch>
          </p:blipFill>
          <p:spPr>
            <a:xfrm>
              <a:off x="4716996" y="3568008"/>
              <a:ext cx="6886575" cy="1781175"/>
            </a:xfrm>
            <a:prstGeom prst="rect">
              <a:avLst/>
            </a:prstGeom>
          </p:spPr>
        </p:pic>
      </p:grpSp>
    </p:spTree>
    <p:extLst>
      <p:ext uri="{BB962C8B-B14F-4D97-AF65-F5344CB8AC3E}">
        <p14:creationId xmlns:p14="http://schemas.microsoft.com/office/powerpoint/2010/main" val="13283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23B-AD2D-4F3E-A65F-2E7E4378A723}"/>
              </a:ext>
            </a:extLst>
          </p:cNvPr>
          <p:cNvSpPr>
            <a:spLocks noGrp="1"/>
          </p:cNvSpPr>
          <p:nvPr>
            <p:ph type="title"/>
          </p:nvPr>
        </p:nvSpPr>
        <p:spPr>
          <a:xfrm>
            <a:off x="1097280" y="286603"/>
            <a:ext cx="10058400" cy="1450757"/>
          </a:xfrm>
        </p:spPr>
        <p:txBody>
          <a:bodyPr/>
          <a:lstStyle/>
          <a:p>
            <a:r>
              <a:rPr lang="en-US" dirty="0"/>
              <a:t>Sentiment Analysis of Reviews</a:t>
            </a:r>
            <a:endParaRPr lang="en-IN" dirty="0"/>
          </a:p>
        </p:txBody>
      </p:sp>
      <p:sp>
        <p:nvSpPr>
          <p:cNvPr id="3" name="Content Placeholder 2">
            <a:extLst>
              <a:ext uri="{FF2B5EF4-FFF2-40B4-BE49-F238E27FC236}">
                <a16:creationId xmlns:a16="http://schemas.microsoft.com/office/drawing/2014/main" id="{E2D6818F-7CBB-428E-81DA-6382CE9085FB}"/>
              </a:ext>
            </a:extLst>
          </p:cNvPr>
          <p:cNvSpPr>
            <a:spLocks noGrp="1"/>
          </p:cNvSpPr>
          <p:nvPr>
            <p:ph idx="1"/>
          </p:nvPr>
        </p:nvSpPr>
        <p:spPr>
          <a:xfrm>
            <a:off x="1097280" y="1990724"/>
            <a:ext cx="3036570" cy="3878369"/>
          </a:xfrm>
        </p:spPr>
        <p:txBody>
          <a:bodyPr/>
          <a:lstStyle/>
          <a:p>
            <a:r>
              <a:rPr lang="en-IN" sz="1800" dirty="0"/>
              <a:t>“</a:t>
            </a:r>
            <a:r>
              <a:rPr lang="en-IN" sz="1800" dirty="0" err="1"/>
              <a:t>tidytext</a:t>
            </a:r>
            <a:r>
              <a:rPr lang="en-IN" sz="1800" dirty="0"/>
              <a:t>” package contains several sentiment lexicons. We have used “AFINN” and “</a:t>
            </a:r>
            <a:r>
              <a:rPr lang="en-IN" sz="1800" dirty="0" err="1"/>
              <a:t>bing</a:t>
            </a:r>
            <a:r>
              <a:rPr lang="en-IN" sz="1800" dirty="0"/>
              <a:t>” lexicons.</a:t>
            </a:r>
          </a:p>
          <a:p>
            <a:r>
              <a:rPr lang="en-IN" sz="1800" dirty="0"/>
              <a:t>Assumption – Average Drug rating for a specific Condition above 5 is considered good or otherwise.</a:t>
            </a:r>
          </a:p>
          <a:p>
            <a:r>
              <a:rPr lang="en-IN" sz="1800" dirty="0"/>
              <a:t>Task  – Generating an average sentiment score for each drug-condition combination based on the text review.</a:t>
            </a:r>
          </a:p>
        </p:txBody>
      </p:sp>
      <p:pic>
        <p:nvPicPr>
          <p:cNvPr id="5" name="Picture 4" descr="A close up of a map&#10;&#10;Description automatically generated">
            <a:extLst>
              <a:ext uri="{FF2B5EF4-FFF2-40B4-BE49-F238E27FC236}">
                <a16:creationId xmlns:a16="http://schemas.microsoft.com/office/drawing/2014/main" id="{13F50EA8-BAB6-40FE-A318-3327742D5A0B}"/>
              </a:ext>
            </a:extLst>
          </p:cNvPr>
          <p:cNvPicPr>
            <a:picLocks noChangeAspect="1"/>
          </p:cNvPicPr>
          <p:nvPr/>
        </p:nvPicPr>
        <p:blipFill>
          <a:blip r:embed="rId2"/>
          <a:stretch>
            <a:fillRect/>
          </a:stretch>
        </p:blipFill>
        <p:spPr>
          <a:xfrm>
            <a:off x="5777976" y="1900718"/>
            <a:ext cx="4704818" cy="4176445"/>
          </a:xfrm>
          <a:prstGeom prst="rect">
            <a:avLst/>
          </a:prstGeom>
        </p:spPr>
      </p:pic>
      <p:sp>
        <p:nvSpPr>
          <p:cNvPr id="6" name="TextBox 5">
            <a:extLst>
              <a:ext uri="{FF2B5EF4-FFF2-40B4-BE49-F238E27FC236}">
                <a16:creationId xmlns:a16="http://schemas.microsoft.com/office/drawing/2014/main" id="{FEF32D82-8217-4539-A6FA-789A40A3D923}"/>
              </a:ext>
            </a:extLst>
          </p:cNvPr>
          <p:cNvSpPr txBox="1"/>
          <p:nvPr/>
        </p:nvSpPr>
        <p:spPr>
          <a:xfrm>
            <a:off x="4861118" y="4935975"/>
            <a:ext cx="7268497" cy="369332"/>
          </a:xfrm>
          <a:prstGeom prst="rect">
            <a:avLst/>
          </a:prstGeom>
          <a:solidFill>
            <a:schemeClr val="bg1"/>
          </a:solidFill>
        </p:spPr>
        <p:txBody>
          <a:bodyPr wrap="square" rtlCol="0">
            <a:spAutoFit/>
          </a:bodyPr>
          <a:lstStyle/>
          <a:p>
            <a:r>
              <a:rPr lang="en-US" dirty="0"/>
              <a:t>Correlation between Average rating and Average sentiment score = 47.2%</a:t>
            </a:r>
            <a:endParaRPr lang="en-IN" dirty="0"/>
          </a:p>
        </p:txBody>
      </p:sp>
      <p:pic>
        <p:nvPicPr>
          <p:cNvPr id="8" name="Picture 7">
            <a:extLst>
              <a:ext uri="{FF2B5EF4-FFF2-40B4-BE49-F238E27FC236}">
                <a16:creationId xmlns:a16="http://schemas.microsoft.com/office/drawing/2014/main" id="{566CC1A9-AB5C-4E7F-989E-8536CB86D4AF}"/>
              </a:ext>
            </a:extLst>
          </p:cNvPr>
          <p:cNvPicPr>
            <a:picLocks noChangeAspect="1"/>
          </p:cNvPicPr>
          <p:nvPr/>
        </p:nvPicPr>
        <p:blipFill>
          <a:blip r:embed="rId3"/>
          <a:stretch>
            <a:fillRect/>
          </a:stretch>
        </p:blipFill>
        <p:spPr>
          <a:xfrm>
            <a:off x="7501735" y="2114763"/>
            <a:ext cx="1257300" cy="3962400"/>
          </a:xfrm>
          <a:prstGeom prst="rect">
            <a:avLst/>
          </a:prstGeom>
        </p:spPr>
      </p:pic>
    </p:spTree>
    <p:extLst>
      <p:ext uri="{BB962C8B-B14F-4D97-AF65-F5344CB8AC3E}">
        <p14:creationId xmlns:p14="http://schemas.microsoft.com/office/powerpoint/2010/main" val="395647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C657F8-9818-4050-B672-7D52CD2DBA2C}"/>
              </a:ext>
            </a:extLst>
          </p:cNvPr>
          <p:cNvPicPr>
            <a:picLocks noGrp="1" noChangeAspect="1"/>
          </p:cNvPicPr>
          <p:nvPr>
            <p:ph idx="4294967295"/>
          </p:nvPr>
        </p:nvPicPr>
        <p:blipFill>
          <a:blip r:embed="rId2"/>
          <a:stretch>
            <a:fillRect/>
          </a:stretch>
        </p:blipFill>
        <p:spPr>
          <a:xfrm>
            <a:off x="0" y="2470150"/>
            <a:ext cx="2962275" cy="2624138"/>
          </a:xfrm>
          <a:prstGeom prst="rect">
            <a:avLst/>
          </a:prstGeom>
        </p:spPr>
      </p:pic>
      <p:sp>
        <p:nvSpPr>
          <p:cNvPr id="2" name="Title 1">
            <a:extLst>
              <a:ext uri="{FF2B5EF4-FFF2-40B4-BE49-F238E27FC236}">
                <a16:creationId xmlns:a16="http://schemas.microsoft.com/office/drawing/2014/main" id="{B54BDB8F-AB58-491A-9627-582AE1514A5C}"/>
              </a:ext>
            </a:extLst>
          </p:cNvPr>
          <p:cNvSpPr>
            <a:spLocks noGrp="1"/>
          </p:cNvSpPr>
          <p:nvPr>
            <p:ph type="title" idx="4294967295"/>
          </p:nvPr>
        </p:nvSpPr>
        <p:spPr>
          <a:xfrm>
            <a:off x="2948888" y="364467"/>
            <a:ext cx="6427788" cy="617538"/>
          </a:xfrm>
        </p:spPr>
        <p:txBody>
          <a:bodyPr>
            <a:normAutofit/>
          </a:bodyPr>
          <a:lstStyle/>
          <a:p>
            <a:r>
              <a:rPr lang="en-US" sz="3200" dirty="0"/>
              <a:t>Handling Negation Terms using Bigrams</a:t>
            </a:r>
            <a:endParaRPr lang="en-IN" sz="3200" dirty="0"/>
          </a:p>
        </p:txBody>
      </p:sp>
      <p:pic>
        <p:nvPicPr>
          <p:cNvPr id="5" name="Picture 4">
            <a:extLst>
              <a:ext uri="{FF2B5EF4-FFF2-40B4-BE49-F238E27FC236}">
                <a16:creationId xmlns:a16="http://schemas.microsoft.com/office/drawing/2014/main" id="{820B9CB4-39F9-460D-BE55-95EAB5929998}"/>
              </a:ext>
            </a:extLst>
          </p:cNvPr>
          <p:cNvPicPr>
            <a:picLocks noChangeAspect="1"/>
          </p:cNvPicPr>
          <p:nvPr/>
        </p:nvPicPr>
        <p:blipFill>
          <a:blip r:embed="rId3"/>
          <a:stretch>
            <a:fillRect/>
          </a:stretch>
        </p:blipFill>
        <p:spPr>
          <a:xfrm>
            <a:off x="3068741" y="2469420"/>
            <a:ext cx="2962226" cy="2625062"/>
          </a:xfrm>
          <a:prstGeom prst="rect">
            <a:avLst/>
          </a:prstGeom>
        </p:spPr>
      </p:pic>
      <p:pic>
        <p:nvPicPr>
          <p:cNvPr id="6" name="Picture 5">
            <a:extLst>
              <a:ext uri="{FF2B5EF4-FFF2-40B4-BE49-F238E27FC236}">
                <a16:creationId xmlns:a16="http://schemas.microsoft.com/office/drawing/2014/main" id="{D96B1389-EFC5-4B80-80DC-1BB06390297C}"/>
              </a:ext>
            </a:extLst>
          </p:cNvPr>
          <p:cNvPicPr>
            <a:picLocks noChangeAspect="1"/>
          </p:cNvPicPr>
          <p:nvPr/>
        </p:nvPicPr>
        <p:blipFill>
          <a:blip r:embed="rId4"/>
          <a:stretch>
            <a:fillRect/>
          </a:stretch>
        </p:blipFill>
        <p:spPr>
          <a:xfrm>
            <a:off x="6096000" y="2473596"/>
            <a:ext cx="2962225" cy="2625061"/>
          </a:xfrm>
          <a:prstGeom prst="rect">
            <a:avLst/>
          </a:prstGeom>
        </p:spPr>
      </p:pic>
      <p:pic>
        <p:nvPicPr>
          <p:cNvPr id="7" name="Picture 6">
            <a:extLst>
              <a:ext uri="{FF2B5EF4-FFF2-40B4-BE49-F238E27FC236}">
                <a16:creationId xmlns:a16="http://schemas.microsoft.com/office/drawing/2014/main" id="{56B8C659-9E76-4534-89E5-352484BF476B}"/>
              </a:ext>
            </a:extLst>
          </p:cNvPr>
          <p:cNvPicPr>
            <a:picLocks noChangeAspect="1"/>
          </p:cNvPicPr>
          <p:nvPr/>
        </p:nvPicPr>
        <p:blipFill>
          <a:blip r:embed="rId5"/>
          <a:stretch>
            <a:fillRect/>
          </a:stretch>
        </p:blipFill>
        <p:spPr>
          <a:xfrm>
            <a:off x="9123260" y="2473596"/>
            <a:ext cx="2957513" cy="2620886"/>
          </a:xfrm>
          <a:prstGeom prst="rect">
            <a:avLst/>
          </a:prstGeom>
        </p:spPr>
      </p:pic>
      <p:sp>
        <p:nvSpPr>
          <p:cNvPr id="8" name="TextBox 7">
            <a:extLst>
              <a:ext uri="{FF2B5EF4-FFF2-40B4-BE49-F238E27FC236}">
                <a16:creationId xmlns:a16="http://schemas.microsoft.com/office/drawing/2014/main" id="{494C5B41-25C6-4290-9850-F0419FE17B13}"/>
              </a:ext>
            </a:extLst>
          </p:cNvPr>
          <p:cNvSpPr txBox="1"/>
          <p:nvPr/>
        </p:nvSpPr>
        <p:spPr>
          <a:xfrm>
            <a:off x="3383280" y="982005"/>
            <a:ext cx="5074920" cy="369332"/>
          </a:xfrm>
          <a:prstGeom prst="rect">
            <a:avLst/>
          </a:prstGeom>
          <a:noFill/>
        </p:spPr>
        <p:txBody>
          <a:bodyPr wrap="square" rtlCol="0">
            <a:spAutoFit/>
          </a:bodyPr>
          <a:lstStyle/>
          <a:p>
            <a:r>
              <a:rPr lang="en-US" dirty="0"/>
              <a:t>Common Negation words: No, Never, Not, Without</a:t>
            </a:r>
            <a:endParaRPr lang="en-IN" dirty="0"/>
          </a:p>
        </p:txBody>
      </p:sp>
      <p:pic>
        <p:nvPicPr>
          <p:cNvPr id="10" name="Picture 9" descr="A close up of a map&#10;&#10;Description automatically generated">
            <a:extLst>
              <a:ext uri="{FF2B5EF4-FFF2-40B4-BE49-F238E27FC236}">
                <a16:creationId xmlns:a16="http://schemas.microsoft.com/office/drawing/2014/main" id="{8FB8A68B-4229-4954-B0C4-FC9ACB24DE3E}"/>
              </a:ext>
            </a:extLst>
          </p:cNvPr>
          <p:cNvPicPr>
            <a:picLocks noChangeAspect="1"/>
          </p:cNvPicPr>
          <p:nvPr/>
        </p:nvPicPr>
        <p:blipFill>
          <a:blip r:embed="rId6"/>
          <a:stretch>
            <a:fillRect/>
          </a:stretch>
        </p:blipFill>
        <p:spPr>
          <a:xfrm>
            <a:off x="3269270" y="1599543"/>
            <a:ext cx="5302940" cy="4697038"/>
          </a:xfrm>
          <a:prstGeom prst="rect">
            <a:avLst/>
          </a:prstGeom>
        </p:spPr>
      </p:pic>
      <p:sp>
        <p:nvSpPr>
          <p:cNvPr id="23" name="TextBox 22">
            <a:extLst>
              <a:ext uri="{FF2B5EF4-FFF2-40B4-BE49-F238E27FC236}">
                <a16:creationId xmlns:a16="http://schemas.microsoft.com/office/drawing/2014/main" id="{3BF289F1-9EF0-496C-ADDF-CAFE9B8A9C66}"/>
              </a:ext>
            </a:extLst>
          </p:cNvPr>
          <p:cNvSpPr txBox="1"/>
          <p:nvPr/>
        </p:nvSpPr>
        <p:spPr>
          <a:xfrm>
            <a:off x="2338694" y="5258457"/>
            <a:ext cx="8122828" cy="369332"/>
          </a:xfrm>
          <a:prstGeom prst="rect">
            <a:avLst/>
          </a:prstGeom>
          <a:solidFill>
            <a:schemeClr val="bg1"/>
          </a:solidFill>
        </p:spPr>
        <p:txBody>
          <a:bodyPr wrap="square" rtlCol="0">
            <a:spAutoFit/>
          </a:bodyPr>
          <a:lstStyle/>
          <a:p>
            <a:r>
              <a:rPr lang="en-US" dirty="0"/>
              <a:t>Correlation between Average rating and Average sentiment score increased to 50.2%</a:t>
            </a:r>
            <a:endParaRPr lang="en-IN" dirty="0"/>
          </a:p>
        </p:txBody>
      </p:sp>
    </p:spTree>
    <p:extLst>
      <p:ext uri="{BB962C8B-B14F-4D97-AF65-F5344CB8AC3E}">
        <p14:creationId xmlns:p14="http://schemas.microsoft.com/office/powerpoint/2010/main" val="425401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B987-00CC-47BE-BCC6-EF1484104892}"/>
              </a:ext>
            </a:extLst>
          </p:cNvPr>
          <p:cNvSpPr>
            <a:spLocks noGrp="1"/>
          </p:cNvSpPr>
          <p:nvPr>
            <p:ph type="title"/>
          </p:nvPr>
        </p:nvSpPr>
        <p:spPr/>
        <p:txBody>
          <a:bodyPr/>
          <a:lstStyle/>
          <a:p>
            <a:r>
              <a:rPr lang="en-US" dirty="0"/>
              <a:t>TF-IDF</a:t>
            </a:r>
          </a:p>
        </p:txBody>
      </p:sp>
      <p:sp>
        <p:nvSpPr>
          <p:cNvPr id="5" name="TextBox 4">
            <a:extLst>
              <a:ext uri="{FF2B5EF4-FFF2-40B4-BE49-F238E27FC236}">
                <a16:creationId xmlns:a16="http://schemas.microsoft.com/office/drawing/2014/main" id="{5EADA055-51A2-4D1A-BDE7-E149EBBBFB78}"/>
              </a:ext>
            </a:extLst>
          </p:cNvPr>
          <p:cNvSpPr txBox="1"/>
          <p:nvPr/>
        </p:nvSpPr>
        <p:spPr>
          <a:xfrm>
            <a:off x="1097280" y="1731703"/>
            <a:ext cx="1005840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TF-IDF</a:t>
            </a:r>
            <a:r>
              <a:rPr lang="en-US" dirty="0"/>
              <a:t> is a weighing scheme that assigns each term in a document a weight based on its </a:t>
            </a:r>
            <a:r>
              <a:rPr lang="en-US" b="1" dirty="0"/>
              <a:t>term frequency (TF) </a:t>
            </a:r>
            <a:r>
              <a:rPr lang="en-US" dirty="0"/>
              <a:t>and </a:t>
            </a:r>
            <a:r>
              <a:rPr lang="en-US" b="1" dirty="0"/>
              <a:t>inverse document frequency (IDF)</a:t>
            </a:r>
            <a:r>
              <a:rPr lang="en-US" dirty="0"/>
              <a:t>. The weight is a statistical measure used to evaluate how </a:t>
            </a:r>
            <a:r>
              <a:rPr lang="en-US" b="1" dirty="0"/>
              <a:t>important a word </a:t>
            </a:r>
            <a:r>
              <a:rPr lang="en-US" dirty="0"/>
              <a:t>is to a document in a collection or corpus</a:t>
            </a:r>
          </a:p>
          <a:p>
            <a:pPr marL="285750" indent="-285750">
              <a:buFont typeface="Arial" panose="020B0604020202020204" pitchFamily="34" charset="0"/>
              <a:buChar char="•"/>
            </a:pPr>
            <a:r>
              <a:rPr lang="en-US" dirty="0"/>
              <a:t>The importance increases proportionally to the number of times a word appears in the document but is offset by the frequency of the word in the corpus</a:t>
            </a:r>
          </a:p>
        </p:txBody>
      </p:sp>
      <p:pic>
        <p:nvPicPr>
          <p:cNvPr id="1028" name="Picture 4" descr="Image result for tf-idf formula">
            <a:extLst>
              <a:ext uri="{FF2B5EF4-FFF2-40B4-BE49-F238E27FC236}">
                <a16:creationId xmlns:a16="http://schemas.microsoft.com/office/drawing/2014/main" id="{2882954E-F89A-4239-B947-31859B0F4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2" y="3695700"/>
            <a:ext cx="3038475" cy="1905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1FB37B2-D668-460F-AC78-52751B888778}"/>
              </a:ext>
            </a:extLst>
          </p:cNvPr>
          <p:cNvSpPr txBox="1"/>
          <p:nvPr/>
        </p:nvSpPr>
        <p:spPr>
          <a:xfrm>
            <a:off x="5245210" y="3424548"/>
            <a:ext cx="1698929" cy="369332"/>
          </a:xfrm>
          <a:prstGeom prst="rect">
            <a:avLst/>
          </a:prstGeom>
          <a:noFill/>
        </p:spPr>
        <p:txBody>
          <a:bodyPr wrap="square" rtlCol="0">
            <a:spAutoFit/>
          </a:bodyPr>
          <a:lstStyle/>
          <a:p>
            <a:r>
              <a:rPr lang="en-US" b="1" dirty="0"/>
              <a:t>TF- IDF Formula</a:t>
            </a:r>
          </a:p>
        </p:txBody>
      </p:sp>
    </p:spTree>
    <p:extLst>
      <p:ext uri="{BB962C8B-B14F-4D97-AF65-F5344CB8AC3E}">
        <p14:creationId xmlns:p14="http://schemas.microsoft.com/office/powerpoint/2010/main" val="19202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E255C03F-9413-4283-9CA9-F4AF75D5225B}"/>
              </a:ext>
            </a:extLst>
          </p:cNvPr>
          <p:cNvPicPr>
            <a:picLocks noChangeAspect="1"/>
          </p:cNvPicPr>
          <p:nvPr/>
        </p:nvPicPr>
        <p:blipFill>
          <a:blip r:embed="rId2"/>
          <a:stretch>
            <a:fillRect/>
          </a:stretch>
        </p:blipFill>
        <p:spPr>
          <a:xfrm>
            <a:off x="2879067" y="2547245"/>
            <a:ext cx="4127384" cy="3657600"/>
          </a:xfrm>
          <a:prstGeom prst="rect">
            <a:avLst/>
          </a:prstGeom>
        </p:spPr>
      </p:pic>
      <p:sp>
        <p:nvSpPr>
          <p:cNvPr id="2" name="Title 1">
            <a:extLst>
              <a:ext uri="{FF2B5EF4-FFF2-40B4-BE49-F238E27FC236}">
                <a16:creationId xmlns:a16="http://schemas.microsoft.com/office/drawing/2014/main" id="{5B843C52-404D-4C04-95D2-59FD2AE657CA}"/>
              </a:ext>
            </a:extLst>
          </p:cNvPr>
          <p:cNvSpPr>
            <a:spLocks noGrp="1"/>
          </p:cNvSpPr>
          <p:nvPr>
            <p:ph type="title"/>
          </p:nvPr>
        </p:nvSpPr>
        <p:spPr>
          <a:xfrm>
            <a:off x="1097280" y="286603"/>
            <a:ext cx="10058400" cy="1450757"/>
          </a:xfrm>
        </p:spPr>
        <p:txBody>
          <a:bodyPr>
            <a:normAutofit/>
          </a:bodyPr>
          <a:lstStyle/>
          <a:p>
            <a:r>
              <a:rPr lang="en-US" sz="4400" dirty="0"/>
              <a:t>Output using Naïve Bayes</a:t>
            </a:r>
          </a:p>
        </p:txBody>
      </p:sp>
      <p:sp>
        <p:nvSpPr>
          <p:cNvPr id="4" name="Content Placeholder 2">
            <a:extLst>
              <a:ext uri="{FF2B5EF4-FFF2-40B4-BE49-F238E27FC236}">
                <a16:creationId xmlns:a16="http://schemas.microsoft.com/office/drawing/2014/main" id="{E6581594-64F9-432C-B3A0-7B9DB0DBA871}"/>
              </a:ext>
            </a:extLst>
          </p:cNvPr>
          <p:cNvSpPr txBox="1">
            <a:spLocks/>
          </p:cNvSpPr>
          <p:nvPr/>
        </p:nvSpPr>
        <p:spPr>
          <a:xfrm>
            <a:off x="6126480" y="1885491"/>
            <a:ext cx="50292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195C4FAF-E8E0-4792-8504-CC3B97816D57}"/>
              </a:ext>
            </a:extLst>
          </p:cNvPr>
          <p:cNvSpPr txBox="1">
            <a:spLocks/>
          </p:cNvSpPr>
          <p:nvPr/>
        </p:nvSpPr>
        <p:spPr>
          <a:xfrm>
            <a:off x="6126480" y="1885491"/>
            <a:ext cx="50292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16" name="Content Placeholder 15">
            <a:extLst>
              <a:ext uri="{FF2B5EF4-FFF2-40B4-BE49-F238E27FC236}">
                <a16:creationId xmlns:a16="http://schemas.microsoft.com/office/drawing/2014/main" id="{CA0BE438-8DFD-40DB-ACC1-4B5E7719B2E8}"/>
              </a:ext>
            </a:extLst>
          </p:cNvPr>
          <p:cNvPicPr>
            <a:picLocks noGrp="1" noChangeAspect="1"/>
          </p:cNvPicPr>
          <p:nvPr>
            <p:ph idx="1"/>
          </p:nvPr>
        </p:nvPicPr>
        <p:blipFill>
          <a:blip r:embed="rId3"/>
          <a:stretch>
            <a:fillRect/>
          </a:stretch>
        </p:blipFill>
        <p:spPr bwMode="auto">
          <a:xfrm>
            <a:off x="4243348" y="2364365"/>
            <a:ext cx="3218058" cy="3840480"/>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6">
            <a:extLst>
              <a:ext uri="{FF2B5EF4-FFF2-40B4-BE49-F238E27FC236}">
                <a16:creationId xmlns:a16="http://schemas.microsoft.com/office/drawing/2014/main" id="{198DB6BC-1898-42F7-8F09-544FEAF69877}"/>
              </a:ext>
            </a:extLst>
          </p:cNvPr>
          <p:cNvSpPr>
            <a:spLocks noChangeAspect="1" noChangeArrowheads="1"/>
          </p:cNvSpPr>
          <p:nvPr/>
        </p:nvSpPr>
        <p:spPr bwMode="auto">
          <a:xfrm>
            <a:off x="3816626" y="3276600"/>
            <a:ext cx="2431774" cy="24317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66702ABA-A399-4876-BD5A-A9D942F8F78B}"/>
              </a:ext>
            </a:extLst>
          </p:cNvPr>
          <p:cNvPicPr>
            <a:picLocks noChangeAspect="1"/>
          </p:cNvPicPr>
          <p:nvPr/>
        </p:nvPicPr>
        <p:blipFill>
          <a:blip r:embed="rId4"/>
          <a:stretch>
            <a:fillRect/>
          </a:stretch>
        </p:blipFill>
        <p:spPr>
          <a:xfrm>
            <a:off x="722551" y="2364365"/>
            <a:ext cx="3187202" cy="3840480"/>
          </a:xfrm>
          <a:prstGeom prst="rect">
            <a:avLst/>
          </a:prstGeom>
        </p:spPr>
      </p:pic>
      <p:sp>
        <p:nvSpPr>
          <p:cNvPr id="21" name="TextBox 20">
            <a:extLst>
              <a:ext uri="{FF2B5EF4-FFF2-40B4-BE49-F238E27FC236}">
                <a16:creationId xmlns:a16="http://schemas.microsoft.com/office/drawing/2014/main" id="{22C481A1-2913-4F60-8965-A1428DD71C13}"/>
              </a:ext>
            </a:extLst>
          </p:cNvPr>
          <p:cNvSpPr txBox="1"/>
          <p:nvPr/>
        </p:nvSpPr>
        <p:spPr>
          <a:xfrm>
            <a:off x="3694944" y="1861087"/>
            <a:ext cx="4314865" cy="338554"/>
          </a:xfrm>
          <a:prstGeom prst="rect">
            <a:avLst/>
          </a:prstGeom>
          <a:noFill/>
        </p:spPr>
        <p:txBody>
          <a:bodyPr wrap="square" rtlCol="0">
            <a:spAutoFit/>
          </a:bodyPr>
          <a:lstStyle/>
          <a:p>
            <a:r>
              <a:rPr lang="en-US" sz="1600" dirty="0"/>
              <a:t>Word occurring min. 10 times and in 5 documents</a:t>
            </a:r>
          </a:p>
        </p:txBody>
      </p:sp>
      <p:sp>
        <p:nvSpPr>
          <p:cNvPr id="22" name="TextBox 21">
            <a:extLst>
              <a:ext uri="{FF2B5EF4-FFF2-40B4-BE49-F238E27FC236}">
                <a16:creationId xmlns:a16="http://schemas.microsoft.com/office/drawing/2014/main" id="{CC2ACBEA-D41C-4321-A565-75F1EA1C2398}"/>
              </a:ext>
            </a:extLst>
          </p:cNvPr>
          <p:cNvSpPr txBox="1"/>
          <p:nvPr/>
        </p:nvSpPr>
        <p:spPr>
          <a:xfrm>
            <a:off x="8918713" y="1868113"/>
            <a:ext cx="1694910" cy="338554"/>
          </a:xfrm>
          <a:prstGeom prst="rect">
            <a:avLst/>
          </a:prstGeom>
          <a:noFill/>
        </p:spPr>
        <p:txBody>
          <a:bodyPr wrap="square" rtlCol="0">
            <a:spAutoFit/>
          </a:bodyPr>
          <a:lstStyle/>
          <a:p>
            <a:r>
              <a:rPr lang="en-US" sz="1600" dirty="0"/>
              <a:t>Balanced Sample</a:t>
            </a:r>
          </a:p>
        </p:txBody>
      </p:sp>
      <p:pic>
        <p:nvPicPr>
          <p:cNvPr id="6" name="Picture 5">
            <a:extLst>
              <a:ext uri="{FF2B5EF4-FFF2-40B4-BE49-F238E27FC236}">
                <a16:creationId xmlns:a16="http://schemas.microsoft.com/office/drawing/2014/main" id="{0EA4C0AD-6B13-4597-AE32-C3E3FB437DA2}"/>
              </a:ext>
            </a:extLst>
          </p:cNvPr>
          <p:cNvPicPr>
            <a:picLocks noChangeAspect="1"/>
          </p:cNvPicPr>
          <p:nvPr/>
        </p:nvPicPr>
        <p:blipFill>
          <a:blip r:embed="rId5"/>
          <a:stretch>
            <a:fillRect/>
          </a:stretch>
        </p:blipFill>
        <p:spPr>
          <a:xfrm>
            <a:off x="8353410" y="2323368"/>
            <a:ext cx="3079063" cy="3840480"/>
          </a:xfrm>
          <a:prstGeom prst="rect">
            <a:avLst/>
          </a:prstGeom>
        </p:spPr>
      </p:pic>
    </p:spTree>
    <p:extLst>
      <p:ext uri="{BB962C8B-B14F-4D97-AF65-F5344CB8AC3E}">
        <p14:creationId xmlns:p14="http://schemas.microsoft.com/office/powerpoint/2010/main" val="405155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9D4D-8D8F-4212-9AB6-392837BFAC56}"/>
              </a:ext>
            </a:extLst>
          </p:cNvPr>
          <p:cNvSpPr>
            <a:spLocks noGrp="1"/>
          </p:cNvSpPr>
          <p:nvPr>
            <p:ph type="title"/>
          </p:nvPr>
        </p:nvSpPr>
        <p:spPr/>
        <p:txBody>
          <a:bodyPr/>
          <a:lstStyle/>
          <a:p>
            <a:r>
              <a:rPr lang="en-US" dirty="0"/>
              <a:t>Future Steps</a:t>
            </a:r>
          </a:p>
        </p:txBody>
      </p:sp>
      <p:sp>
        <p:nvSpPr>
          <p:cNvPr id="3" name="Content Placeholder 2">
            <a:extLst>
              <a:ext uri="{FF2B5EF4-FFF2-40B4-BE49-F238E27FC236}">
                <a16:creationId xmlns:a16="http://schemas.microsoft.com/office/drawing/2014/main" id="{94377087-C6ED-4B01-8A79-86E9787EBF66}"/>
              </a:ext>
            </a:extLst>
          </p:cNvPr>
          <p:cNvSpPr>
            <a:spLocks noGrp="1"/>
          </p:cNvSpPr>
          <p:nvPr>
            <p:ph idx="1"/>
          </p:nvPr>
        </p:nvSpPr>
        <p:spPr/>
        <p:txBody>
          <a:bodyPr/>
          <a:lstStyle/>
          <a:p>
            <a:r>
              <a:rPr lang="en-US" dirty="0"/>
              <a:t>1) Running more classifiers to get accuracy for our model and compare it with Naïve Bayes</a:t>
            </a:r>
          </a:p>
          <a:p>
            <a:r>
              <a:rPr lang="en-US" dirty="0"/>
              <a:t>2) Increasing the sample size to obtain more accurate results</a:t>
            </a:r>
          </a:p>
          <a:p>
            <a:r>
              <a:rPr lang="en-US" dirty="0"/>
              <a:t>3) Using N-gram with TF-IDF</a:t>
            </a:r>
          </a:p>
          <a:p>
            <a:endParaRPr lang="en-US" dirty="0"/>
          </a:p>
        </p:txBody>
      </p:sp>
    </p:spTree>
    <p:extLst>
      <p:ext uri="{BB962C8B-B14F-4D97-AF65-F5344CB8AC3E}">
        <p14:creationId xmlns:p14="http://schemas.microsoft.com/office/powerpoint/2010/main" val="19517260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275</TotalTime>
  <Words>501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Atlas Grotesk</vt:lpstr>
      <vt:lpstr>Calibri</vt:lpstr>
      <vt:lpstr>Calibri Light</vt:lpstr>
      <vt:lpstr>inherit</vt:lpstr>
      <vt:lpstr>Retrospect</vt:lpstr>
      <vt:lpstr>Text Analytics</vt:lpstr>
      <vt:lpstr>Overview</vt:lpstr>
      <vt:lpstr>UCI Machine Learning - Drug Review Dataset</vt:lpstr>
      <vt:lpstr>Exploratory Data Analysis (EDA)</vt:lpstr>
      <vt:lpstr>Sentiment Analysis of Reviews</vt:lpstr>
      <vt:lpstr>Handling Negation Terms using Bigrams</vt:lpstr>
      <vt:lpstr>TF-IDF</vt:lpstr>
      <vt:lpstr>Output using Naïve Bayes</vt:lpstr>
      <vt:lpstr>Future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Analytics</dc:title>
  <dc:creator>Nikhil Mathew</dc:creator>
  <cp:lastModifiedBy>Abhay Gupta</cp:lastModifiedBy>
  <cp:revision>28</cp:revision>
  <dcterms:created xsi:type="dcterms:W3CDTF">2019-11-16T03:01:02Z</dcterms:created>
  <dcterms:modified xsi:type="dcterms:W3CDTF">2019-11-16T17:50:38Z</dcterms:modified>
</cp:coreProperties>
</file>