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57" r:id="rId4"/>
    <p:sldId id="258" r:id="rId5"/>
    <p:sldId id="260" r:id="rId6"/>
    <p:sldId id="280" r:id="rId7"/>
    <p:sldId id="261" r:id="rId8"/>
    <p:sldId id="279" r:id="rId9"/>
    <p:sldId id="270" r:id="rId10"/>
    <p:sldId id="271" r:id="rId11"/>
    <p:sldId id="272" r:id="rId12"/>
    <p:sldId id="273" r:id="rId13"/>
    <p:sldId id="278" r:id="rId14"/>
    <p:sldId id="274" r:id="rId15"/>
    <p:sldId id="275" r:id="rId16"/>
    <p:sldId id="276"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748" autoAdjust="0"/>
  </p:normalViewPr>
  <p:slideViewPr>
    <p:cSldViewPr snapToGrid="0">
      <p:cViewPr varScale="1">
        <p:scale>
          <a:sx n="90" d="100"/>
          <a:sy n="90" d="100"/>
        </p:scale>
        <p:origin x="3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394AF-43A4-457D-A5F8-8FCE949120F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D0C99BE-C28C-47FE-B09F-402187213812}">
      <dgm:prSet/>
      <dgm:spPr/>
      <dgm:t>
        <a:bodyPr/>
        <a:lstStyle/>
        <a:p>
          <a:r>
            <a:rPr lang="en-US"/>
            <a:t>It utilizes the Data such as blood pressure, cholesterol, diabetes and then tries to predict the possible heart disease in patients  (future Predication by diagnosis).</a:t>
          </a:r>
        </a:p>
      </dgm:t>
    </dgm:pt>
    <dgm:pt modelId="{AC3B4203-04DE-4DBC-8037-B424DD86DB8B}" type="parTrans" cxnId="{2C40E4D8-7E03-4EE9-AF95-AA0744F3B910}">
      <dgm:prSet/>
      <dgm:spPr/>
      <dgm:t>
        <a:bodyPr/>
        <a:lstStyle/>
        <a:p>
          <a:endParaRPr lang="en-US"/>
        </a:p>
      </dgm:t>
    </dgm:pt>
    <dgm:pt modelId="{49E4FB90-83A1-4C0F-B15C-D8F0B9D02A69}" type="sibTrans" cxnId="{2C40E4D8-7E03-4EE9-AF95-AA0744F3B910}">
      <dgm:prSet/>
      <dgm:spPr/>
      <dgm:t>
        <a:bodyPr/>
        <a:lstStyle/>
        <a:p>
          <a:endParaRPr lang="en-US"/>
        </a:p>
      </dgm:t>
    </dgm:pt>
    <dgm:pt modelId="{DEF7FAA9-638E-4D31-B8A6-E9CA27423C91}">
      <dgm:prSet/>
      <dgm:spPr/>
      <dgm:t>
        <a:bodyPr/>
        <a:lstStyle/>
        <a:p>
          <a:r>
            <a:rPr lang="en-US"/>
            <a:t>This may help in talking Preventive measure and hence can try to avoid the possibility of heart disease in patient.</a:t>
          </a:r>
        </a:p>
      </dgm:t>
    </dgm:pt>
    <dgm:pt modelId="{3BD786BB-0B62-45D1-87F6-2B24F794EB2C}" type="parTrans" cxnId="{AF746988-251C-4803-B84D-0AD0F6C54AE5}">
      <dgm:prSet/>
      <dgm:spPr/>
      <dgm:t>
        <a:bodyPr/>
        <a:lstStyle/>
        <a:p>
          <a:endParaRPr lang="en-US"/>
        </a:p>
      </dgm:t>
    </dgm:pt>
    <dgm:pt modelId="{B8C23F9A-5E6E-4CA5-A5BB-261283A23580}" type="sibTrans" cxnId="{AF746988-251C-4803-B84D-0AD0F6C54AE5}">
      <dgm:prSet/>
      <dgm:spPr/>
      <dgm:t>
        <a:bodyPr/>
        <a:lstStyle/>
        <a:p>
          <a:endParaRPr lang="en-US"/>
        </a:p>
      </dgm:t>
    </dgm:pt>
    <dgm:pt modelId="{036B66AB-116B-42EA-AF63-C578C96EAC7A}">
      <dgm:prSet/>
      <dgm:spPr/>
      <dgm:t>
        <a:bodyPr/>
        <a:lstStyle/>
        <a:p>
          <a:r>
            <a:rPr lang="en-US"/>
            <a:t>So, When a patient is predicated as positive for heart disease, then the medical data for the patient can be analyzed  by the doctors</a:t>
          </a:r>
        </a:p>
      </dgm:t>
    </dgm:pt>
    <dgm:pt modelId="{1BBD26C8-AE3F-4B71-853A-D79A8F882608}" type="parTrans" cxnId="{964DC36B-0828-4D35-B4BD-09E2078D1D83}">
      <dgm:prSet/>
      <dgm:spPr/>
      <dgm:t>
        <a:bodyPr/>
        <a:lstStyle/>
        <a:p>
          <a:endParaRPr lang="en-US"/>
        </a:p>
      </dgm:t>
    </dgm:pt>
    <dgm:pt modelId="{87C4236A-C3B1-4662-B0EB-AA62D4DAF440}" type="sibTrans" cxnId="{964DC36B-0828-4D35-B4BD-09E2078D1D83}">
      <dgm:prSet/>
      <dgm:spPr/>
      <dgm:t>
        <a:bodyPr/>
        <a:lstStyle/>
        <a:p>
          <a:endParaRPr lang="en-US"/>
        </a:p>
      </dgm:t>
    </dgm:pt>
    <dgm:pt modelId="{A6BD0380-8386-424E-8364-EB78467CC8AD}" type="pres">
      <dgm:prSet presAssocID="{A6C394AF-43A4-457D-A5F8-8FCE949120F7}" presName="outerComposite" presStyleCnt="0">
        <dgm:presLayoutVars>
          <dgm:chMax val="5"/>
          <dgm:dir/>
          <dgm:resizeHandles val="exact"/>
        </dgm:presLayoutVars>
      </dgm:prSet>
      <dgm:spPr/>
    </dgm:pt>
    <dgm:pt modelId="{A8223AE8-D4FA-4027-B77A-E29E9CF01128}" type="pres">
      <dgm:prSet presAssocID="{A6C394AF-43A4-457D-A5F8-8FCE949120F7}" presName="dummyMaxCanvas" presStyleCnt="0">
        <dgm:presLayoutVars/>
      </dgm:prSet>
      <dgm:spPr/>
    </dgm:pt>
    <dgm:pt modelId="{DD505138-3B13-413A-B9A2-EEB7AFD8B24E}" type="pres">
      <dgm:prSet presAssocID="{A6C394AF-43A4-457D-A5F8-8FCE949120F7}" presName="ThreeNodes_1" presStyleLbl="node1" presStyleIdx="0" presStyleCnt="3">
        <dgm:presLayoutVars>
          <dgm:bulletEnabled val="1"/>
        </dgm:presLayoutVars>
      </dgm:prSet>
      <dgm:spPr/>
    </dgm:pt>
    <dgm:pt modelId="{4104BC5D-A9C4-49A2-92CD-B9E4F04906AE}" type="pres">
      <dgm:prSet presAssocID="{A6C394AF-43A4-457D-A5F8-8FCE949120F7}" presName="ThreeNodes_2" presStyleLbl="node1" presStyleIdx="1" presStyleCnt="3">
        <dgm:presLayoutVars>
          <dgm:bulletEnabled val="1"/>
        </dgm:presLayoutVars>
      </dgm:prSet>
      <dgm:spPr/>
    </dgm:pt>
    <dgm:pt modelId="{DC8AA510-AF3F-4F44-BFB5-2DBEED28AE7C}" type="pres">
      <dgm:prSet presAssocID="{A6C394AF-43A4-457D-A5F8-8FCE949120F7}" presName="ThreeNodes_3" presStyleLbl="node1" presStyleIdx="2" presStyleCnt="3">
        <dgm:presLayoutVars>
          <dgm:bulletEnabled val="1"/>
        </dgm:presLayoutVars>
      </dgm:prSet>
      <dgm:spPr/>
    </dgm:pt>
    <dgm:pt modelId="{CF13D652-A3B1-43D9-81A0-6F1A70431F04}" type="pres">
      <dgm:prSet presAssocID="{A6C394AF-43A4-457D-A5F8-8FCE949120F7}" presName="ThreeConn_1-2" presStyleLbl="fgAccFollowNode1" presStyleIdx="0" presStyleCnt="2">
        <dgm:presLayoutVars>
          <dgm:bulletEnabled val="1"/>
        </dgm:presLayoutVars>
      </dgm:prSet>
      <dgm:spPr/>
    </dgm:pt>
    <dgm:pt modelId="{E511B4AA-59AD-476A-8144-009B47050DA0}" type="pres">
      <dgm:prSet presAssocID="{A6C394AF-43A4-457D-A5F8-8FCE949120F7}" presName="ThreeConn_2-3" presStyleLbl="fgAccFollowNode1" presStyleIdx="1" presStyleCnt="2">
        <dgm:presLayoutVars>
          <dgm:bulletEnabled val="1"/>
        </dgm:presLayoutVars>
      </dgm:prSet>
      <dgm:spPr/>
    </dgm:pt>
    <dgm:pt modelId="{0A2CD59B-4EC1-40DC-BEDF-B2402E75EB2E}" type="pres">
      <dgm:prSet presAssocID="{A6C394AF-43A4-457D-A5F8-8FCE949120F7}" presName="ThreeNodes_1_text" presStyleLbl="node1" presStyleIdx="2" presStyleCnt="3">
        <dgm:presLayoutVars>
          <dgm:bulletEnabled val="1"/>
        </dgm:presLayoutVars>
      </dgm:prSet>
      <dgm:spPr/>
    </dgm:pt>
    <dgm:pt modelId="{8668B044-AD83-45A3-9345-260B129654C5}" type="pres">
      <dgm:prSet presAssocID="{A6C394AF-43A4-457D-A5F8-8FCE949120F7}" presName="ThreeNodes_2_text" presStyleLbl="node1" presStyleIdx="2" presStyleCnt="3">
        <dgm:presLayoutVars>
          <dgm:bulletEnabled val="1"/>
        </dgm:presLayoutVars>
      </dgm:prSet>
      <dgm:spPr/>
    </dgm:pt>
    <dgm:pt modelId="{66161A10-9E65-42B7-9F96-1544CBAA5708}" type="pres">
      <dgm:prSet presAssocID="{A6C394AF-43A4-457D-A5F8-8FCE949120F7}" presName="ThreeNodes_3_text" presStyleLbl="node1" presStyleIdx="2" presStyleCnt="3">
        <dgm:presLayoutVars>
          <dgm:bulletEnabled val="1"/>
        </dgm:presLayoutVars>
      </dgm:prSet>
      <dgm:spPr/>
    </dgm:pt>
  </dgm:ptLst>
  <dgm:cxnLst>
    <dgm:cxn modelId="{ABEF3B17-6ED0-4B71-B450-86CBAB7BAB0A}" type="presOf" srcId="{036B66AB-116B-42EA-AF63-C578C96EAC7A}" destId="{DC8AA510-AF3F-4F44-BFB5-2DBEED28AE7C}" srcOrd="0" destOrd="0" presId="urn:microsoft.com/office/officeart/2005/8/layout/vProcess5"/>
    <dgm:cxn modelId="{71784D66-9003-463A-96E6-D8697DC28732}" type="presOf" srcId="{DEF7FAA9-638E-4D31-B8A6-E9CA27423C91}" destId="{8668B044-AD83-45A3-9345-260B129654C5}" srcOrd="1" destOrd="0" presId="urn:microsoft.com/office/officeart/2005/8/layout/vProcess5"/>
    <dgm:cxn modelId="{2FFCEC47-1EAA-4A5C-9502-A4A10B84E4B4}" type="presOf" srcId="{B8C23F9A-5E6E-4CA5-A5BB-261283A23580}" destId="{E511B4AA-59AD-476A-8144-009B47050DA0}" srcOrd="0" destOrd="0" presId="urn:microsoft.com/office/officeart/2005/8/layout/vProcess5"/>
    <dgm:cxn modelId="{964DC36B-0828-4D35-B4BD-09E2078D1D83}" srcId="{A6C394AF-43A4-457D-A5F8-8FCE949120F7}" destId="{036B66AB-116B-42EA-AF63-C578C96EAC7A}" srcOrd="2" destOrd="0" parTransId="{1BBD26C8-AE3F-4B71-853A-D79A8F882608}" sibTransId="{87C4236A-C3B1-4662-B0EB-AA62D4DAF440}"/>
    <dgm:cxn modelId="{B50CFD57-093D-4A71-922B-43B5056E9A30}" type="presOf" srcId="{DEF7FAA9-638E-4D31-B8A6-E9CA27423C91}" destId="{4104BC5D-A9C4-49A2-92CD-B9E4F04906AE}" srcOrd="0" destOrd="0" presId="urn:microsoft.com/office/officeart/2005/8/layout/vProcess5"/>
    <dgm:cxn modelId="{AF746988-251C-4803-B84D-0AD0F6C54AE5}" srcId="{A6C394AF-43A4-457D-A5F8-8FCE949120F7}" destId="{DEF7FAA9-638E-4D31-B8A6-E9CA27423C91}" srcOrd="1" destOrd="0" parTransId="{3BD786BB-0B62-45D1-87F6-2B24F794EB2C}" sibTransId="{B8C23F9A-5E6E-4CA5-A5BB-261283A23580}"/>
    <dgm:cxn modelId="{8E7D408A-23F3-4DA4-9D58-B993D6401D87}" type="presOf" srcId="{49E4FB90-83A1-4C0F-B15C-D8F0B9D02A69}" destId="{CF13D652-A3B1-43D9-81A0-6F1A70431F04}" srcOrd="0" destOrd="0" presId="urn:microsoft.com/office/officeart/2005/8/layout/vProcess5"/>
    <dgm:cxn modelId="{7C63C5A0-261A-4CB6-B898-2487088FADB1}" type="presOf" srcId="{A6C394AF-43A4-457D-A5F8-8FCE949120F7}" destId="{A6BD0380-8386-424E-8364-EB78467CC8AD}" srcOrd="0" destOrd="0" presId="urn:microsoft.com/office/officeart/2005/8/layout/vProcess5"/>
    <dgm:cxn modelId="{9F85A5A3-C149-4FF3-A370-B6E816D50A44}" type="presOf" srcId="{5D0C99BE-C28C-47FE-B09F-402187213812}" destId="{0A2CD59B-4EC1-40DC-BEDF-B2402E75EB2E}" srcOrd="1" destOrd="0" presId="urn:microsoft.com/office/officeart/2005/8/layout/vProcess5"/>
    <dgm:cxn modelId="{9BC4FDAE-7C61-4FAA-9B32-43F5C65C1D18}" type="presOf" srcId="{036B66AB-116B-42EA-AF63-C578C96EAC7A}" destId="{66161A10-9E65-42B7-9F96-1544CBAA5708}" srcOrd="1" destOrd="0" presId="urn:microsoft.com/office/officeart/2005/8/layout/vProcess5"/>
    <dgm:cxn modelId="{69214EBF-B4C7-400D-88BD-7727B0E6A0BF}" type="presOf" srcId="{5D0C99BE-C28C-47FE-B09F-402187213812}" destId="{DD505138-3B13-413A-B9A2-EEB7AFD8B24E}" srcOrd="0" destOrd="0" presId="urn:microsoft.com/office/officeart/2005/8/layout/vProcess5"/>
    <dgm:cxn modelId="{2C40E4D8-7E03-4EE9-AF95-AA0744F3B910}" srcId="{A6C394AF-43A4-457D-A5F8-8FCE949120F7}" destId="{5D0C99BE-C28C-47FE-B09F-402187213812}" srcOrd="0" destOrd="0" parTransId="{AC3B4203-04DE-4DBC-8037-B424DD86DB8B}" sibTransId="{49E4FB90-83A1-4C0F-B15C-D8F0B9D02A69}"/>
    <dgm:cxn modelId="{C1F01604-3C0A-4209-8C87-D76A85A4D71A}" type="presParOf" srcId="{A6BD0380-8386-424E-8364-EB78467CC8AD}" destId="{A8223AE8-D4FA-4027-B77A-E29E9CF01128}" srcOrd="0" destOrd="0" presId="urn:microsoft.com/office/officeart/2005/8/layout/vProcess5"/>
    <dgm:cxn modelId="{FBA68BAF-88F6-4F89-B8F8-80971007A88B}" type="presParOf" srcId="{A6BD0380-8386-424E-8364-EB78467CC8AD}" destId="{DD505138-3B13-413A-B9A2-EEB7AFD8B24E}" srcOrd="1" destOrd="0" presId="urn:microsoft.com/office/officeart/2005/8/layout/vProcess5"/>
    <dgm:cxn modelId="{7088B0E7-EE00-41AB-8B91-40EC230A9BB8}" type="presParOf" srcId="{A6BD0380-8386-424E-8364-EB78467CC8AD}" destId="{4104BC5D-A9C4-49A2-92CD-B9E4F04906AE}" srcOrd="2" destOrd="0" presId="urn:microsoft.com/office/officeart/2005/8/layout/vProcess5"/>
    <dgm:cxn modelId="{A7B78A89-F4B7-4867-8267-43F69992A5DC}" type="presParOf" srcId="{A6BD0380-8386-424E-8364-EB78467CC8AD}" destId="{DC8AA510-AF3F-4F44-BFB5-2DBEED28AE7C}" srcOrd="3" destOrd="0" presId="urn:microsoft.com/office/officeart/2005/8/layout/vProcess5"/>
    <dgm:cxn modelId="{703481B8-FFDC-4850-9083-14FC8D5E01A3}" type="presParOf" srcId="{A6BD0380-8386-424E-8364-EB78467CC8AD}" destId="{CF13D652-A3B1-43D9-81A0-6F1A70431F04}" srcOrd="4" destOrd="0" presId="urn:microsoft.com/office/officeart/2005/8/layout/vProcess5"/>
    <dgm:cxn modelId="{447D30B6-1DA9-4332-A7FD-DEA82CEFF3C1}" type="presParOf" srcId="{A6BD0380-8386-424E-8364-EB78467CC8AD}" destId="{E511B4AA-59AD-476A-8144-009B47050DA0}" srcOrd="5" destOrd="0" presId="urn:microsoft.com/office/officeart/2005/8/layout/vProcess5"/>
    <dgm:cxn modelId="{979365B5-6A38-42A3-A230-7651C8E49F93}" type="presParOf" srcId="{A6BD0380-8386-424E-8364-EB78467CC8AD}" destId="{0A2CD59B-4EC1-40DC-BEDF-B2402E75EB2E}" srcOrd="6" destOrd="0" presId="urn:microsoft.com/office/officeart/2005/8/layout/vProcess5"/>
    <dgm:cxn modelId="{795F721C-2A22-422F-82C5-8DFC7633903F}" type="presParOf" srcId="{A6BD0380-8386-424E-8364-EB78467CC8AD}" destId="{8668B044-AD83-45A3-9345-260B129654C5}" srcOrd="7" destOrd="0" presId="urn:microsoft.com/office/officeart/2005/8/layout/vProcess5"/>
    <dgm:cxn modelId="{2D865ED6-98E1-4A00-979E-18D81215DC82}" type="presParOf" srcId="{A6BD0380-8386-424E-8364-EB78467CC8AD}" destId="{66161A10-9E65-42B7-9F96-1544CBAA570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05138-3B13-413A-B9A2-EEB7AFD8B24E}">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utilizes the Data such as blood pressure, cholesterol, diabetes and then tries to predict the possible heart disease in patients  (future Predication by diagnosis).</a:t>
          </a:r>
        </a:p>
      </dsp:txBody>
      <dsp:txXfrm>
        <a:off x="32418" y="32418"/>
        <a:ext cx="8094307" cy="1041985"/>
      </dsp:txXfrm>
    </dsp:sp>
    <dsp:sp modelId="{4104BC5D-A9C4-49A2-92CD-B9E4F04906AE}">
      <dsp:nvSpPr>
        <dsp:cNvPr id="0" name=""/>
        <dsp:cNvSpPr/>
      </dsp:nvSpPr>
      <dsp:spPr>
        <a:xfrm>
          <a:off x="819587" y="1291291"/>
          <a:ext cx="9288654" cy="110682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may help in talking Preventive measure and hence can try to avoid the possibility of heart disease in patient.</a:t>
          </a:r>
        </a:p>
      </dsp:txBody>
      <dsp:txXfrm>
        <a:off x="852005" y="1323709"/>
        <a:ext cx="7684797" cy="1041985"/>
      </dsp:txXfrm>
    </dsp:sp>
    <dsp:sp modelId="{DC8AA510-AF3F-4F44-BFB5-2DBEED28AE7C}">
      <dsp:nvSpPr>
        <dsp:cNvPr id="0" name=""/>
        <dsp:cNvSpPr/>
      </dsp:nvSpPr>
      <dsp:spPr>
        <a:xfrm>
          <a:off x="1639174" y="2582583"/>
          <a:ext cx="9288654" cy="11068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So, When a patient is predicated as positive for heart disease, then the medical data for the patient can be analyzed  by the doctors</a:t>
          </a:r>
        </a:p>
      </dsp:txBody>
      <dsp:txXfrm>
        <a:off x="1671592" y="2615001"/>
        <a:ext cx="7684797" cy="1041985"/>
      </dsp:txXfrm>
    </dsp:sp>
    <dsp:sp modelId="{CF13D652-A3B1-43D9-81A0-6F1A70431F04}">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E511B4AA-59AD-476A-8144-009B47050DA0}">
      <dsp:nvSpPr>
        <dsp:cNvPr id="0" name=""/>
        <dsp:cNvSpPr/>
      </dsp:nvSpPr>
      <dsp:spPr>
        <a:xfrm>
          <a:off x="9388807" y="2123252"/>
          <a:ext cx="719433" cy="71943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310FD-265A-47FE-A330-D4B436131129}"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7AFA9-D8C2-4959-80AC-0703004DA057}" type="slidenum">
              <a:rPr lang="en-US" smtClean="0"/>
              <a:t>‹#›</a:t>
            </a:fld>
            <a:endParaRPr lang="en-US"/>
          </a:p>
        </p:txBody>
      </p:sp>
    </p:spTree>
    <p:extLst>
      <p:ext uri="{BB962C8B-B14F-4D97-AF65-F5344CB8AC3E}">
        <p14:creationId xmlns:p14="http://schemas.microsoft.com/office/powerpoint/2010/main" val="327635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37AFA9-D8C2-4959-80AC-0703004DA057}" type="slidenum">
              <a:rPr lang="en-US" smtClean="0"/>
              <a:t>6</a:t>
            </a:fld>
            <a:endParaRPr lang="en-US"/>
          </a:p>
        </p:txBody>
      </p:sp>
    </p:spTree>
    <p:extLst>
      <p:ext uri="{BB962C8B-B14F-4D97-AF65-F5344CB8AC3E}">
        <p14:creationId xmlns:p14="http://schemas.microsoft.com/office/powerpoint/2010/main" val="138459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3FF8-5725-2BB2-040C-191EC1D01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5BF49-719A-7FAB-B51D-CA039857B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40E12-9FE5-88E9-2B58-11C48307AC2E}"/>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5" name="Footer Placeholder 4">
            <a:extLst>
              <a:ext uri="{FF2B5EF4-FFF2-40B4-BE49-F238E27FC236}">
                <a16:creationId xmlns:a16="http://schemas.microsoft.com/office/drawing/2014/main" id="{6E2E00E8-AE1B-4941-1F8F-65835F653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16D43-937A-3229-3A9F-2C1E3FF2DCD0}"/>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420785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89A-E1E7-EB3F-F0A9-13EDCF032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F9B43F-79C0-34B8-3344-506C6431E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74493-9383-7DF9-D401-CB16FAE7C5EA}"/>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5" name="Footer Placeholder 4">
            <a:extLst>
              <a:ext uri="{FF2B5EF4-FFF2-40B4-BE49-F238E27FC236}">
                <a16:creationId xmlns:a16="http://schemas.microsoft.com/office/drawing/2014/main" id="{E6084659-F3C2-2DF8-8198-06249D53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84B5-B8EC-23EB-995C-6E8BFB9FA042}"/>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49454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98A5C-50A2-E7D0-DBB8-8A9F61D9A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1102D5-536D-C81C-31E7-996BE5B0C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90631-3AF7-108F-1DA4-FA6315952B59}"/>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5" name="Footer Placeholder 4">
            <a:extLst>
              <a:ext uri="{FF2B5EF4-FFF2-40B4-BE49-F238E27FC236}">
                <a16:creationId xmlns:a16="http://schemas.microsoft.com/office/drawing/2014/main" id="{7E61EF11-620B-70A9-B4C4-C7ED8B3C8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47B97-B3B5-29B8-5C5B-D984D0D5A15A}"/>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9198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C4B1-F998-BFC8-9ADD-0AC3257B8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410E5-252D-92D8-2A86-F2EBC452B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CEBD-969B-EED9-E1D3-CA9AA237CBFF}"/>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5" name="Footer Placeholder 4">
            <a:extLst>
              <a:ext uri="{FF2B5EF4-FFF2-40B4-BE49-F238E27FC236}">
                <a16:creationId xmlns:a16="http://schemas.microsoft.com/office/drawing/2014/main" id="{DEA13306-1EAC-8FF8-2F7E-8A357332C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7B5D-BB5A-93A6-2C51-0C21CADAB2E1}"/>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537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1A85-15A7-1500-58CF-F6C464568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B5E905-DECE-43BA-C4E6-2B43B0045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0BA90-C044-F2A3-62C7-46E465AF22FD}"/>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5" name="Footer Placeholder 4">
            <a:extLst>
              <a:ext uri="{FF2B5EF4-FFF2-40B4-BE49-F238E27FC236}">
                <a16:creationId xmlns:a16="http://schemas.microsoft.com/office/drawing/2014/main" id="{3D051433-DA4C-D2F5-59FF-01CD7036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F48D7-F010-917B-A574-845BF74CF7B3}"/>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345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B05B-1F01-BD0E-4135-94C390D9F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DAF8A-14CB-F632-7B56-7D8AB2634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89839-47C8-7F5E-2A96-E840A1E4C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5E778-0662-9F72-98AF-2F89CC6C2045}"/>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6" name="Footer Placeholder 5">
            <a:extLst>
              <a:ext uri="{FF2B5EF4-FFF2-40B4-BE49-F238E27FC236}">
                <a16:creationId xmlns:a16="http://schemas.microsoft.com/office/drawing/2014/main" id="{85D17323-C6A6-F896-0355-4C2AFF163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0E3E1-070A-CB16-4B68-7874A531209C}"/>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1054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2557-5818-0FCA-2829-F74D6580D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49FDF-F544-E5CB-A0C9-571EC2D73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57552-A108-3DEF-3DFB-11F67747A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C23B1-5016-9BE7-B253-0E24D0A2F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A9D50-9226-6F8E-D3AD-5F8C4130E2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1BF67A-56FF-01A2-9A89-6DED05062F61}"/>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8" name="Footer Placeholder 7">
            <a:extLst>
              <a:ext uri="{FF2B5EF4-FFF2-40B4-BE49-F238E27FC236}">
                <a16:creationId xmlns:a16="http://schemas.microsoft.com/office/drawing/2014/main" id="{BC45F007-EAF5-6810-33B8-1508D06B0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3781E0-418F-618C-9C32-9747B18C66D4}"/>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99926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820A-7C48-D8E0-378A-94832B12A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2C0F1-5525-0624-25B1-EED1079E3E3C}"/>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4" name="Footer Placeholder 3">
            <a:extLst>
              <a:ext uri="{FF2B5EF4-FFF2-40B4-BE49-F238E27FC236}">
                <a16:creationId xmlns:a16="http://schemas.microsoft.com/office/drawing/2014/main" id="{7FF9AD9C-5C34-372D-4F4C-385A8F515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131A93-E74A-7A89-6F10-B0E7E9196179}"/>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404138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8FB76-3F5D-B791-C7C1-B62C543A57A5}"/>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3" name="Footer Placeholder 2">
            <a:extLst>
              <a:ext uri="{FF2B5EF4-FFF2-40B4-BE49-F238E27FC236}">
                <a16:creationId xmlns:a16="http://schemas.microsoft.com/office/drawing/2014/main" id="{A1CBFF68-3E1B-7A35-1A04-626C495E79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97E9E-9B47-96F8-5BDA-3E193DCDA040}"/>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24050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C9F5-2BC8-DDB7-F3D8-E9D726187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69E4E1-B969-C165-C37B-16F876728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34148-DC2F-AFA1-B5CF-A817FA7F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943FD-B84B-B01B-1937-5AAB340BAC0C}"/>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6" name="Footer Placeholder 5">
            <a:extLst>
              <a:ext uri="{FF2B5EF4-FFF2-40B4-BE49-F238E27FC236}">
                <a16:creationId xmlns:a16="http://schemas.microsoft.com/office/drawing/2014/main" id="{E752E499-D205-50C2-FA73-39BBD37F5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D2A34-65F9-6FF1-90C5-F93F771E5DD1}"/>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94473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B26D-A26B-1B8A-1EDD-4514F882C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645A68-B33C-E992-F2D9-7EEA4992B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9CF10-7419-618B-B12F-47A8E8BF6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FAE2B-B392-69B0-9D80-7CEF8D8E7229}"/>
              </a:ext>
            </a:extLst>
          </p:cNvPr>
          <p:cNvSpPr>
            <a:spLocks noGrp="1"/>
          </p:cNvSpPr>
          <p:nvPr>
            <p:ph type="dt" sz="half" idx="10"/>
          </p:nvPr>
        </p:nvSpPr>
        <p:spPr/>
        <p:txBody>
          <a:bodyPr/>
          <a:lstStyle/>
          <a:p>
            <a:fld id="{82B0D324-97D6-439E-838D-D84C4D5234D9}" type="datetimeFigureOut">
              <a:rPr lang="en-US" smtClean="0"/>
              <a:t>1/2/2024</a:t>
            </a:fld>
            <a:endParaRPr lang="en-US"/>
          </a:p>
        </p:txBody>
      </p:sp>
      <p:sp>
        <p:nvSpPr>
          <p:cNvPr id="6" name="Footer Placeholder 5">
            <a:extLst>
              <a:ext uri="{FF2B5EF4-FFF2-40B4-BE49-F238E27FC236}">
                <a16:creationId xmlns:a16="http://schemas.microsoft.com/office/drawing/2014/main" id="{6E723F08-9566-19A4-2CEA-86710217C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1ABE2-1CE5-E125-164B-E3D72267C22D}"/>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5412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0BD44-8110-5C3C-BE51-1C0ADC0C3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A918C-AF99-E097-3412-A99356D38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F6245-4FF5-2817-DA89-66A73708B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0D324-97D6-439E-838D-D84C4D5234D9}" type="datetimeFigureOut">
              <a:rPr lang="en-US" smtClean="0"/>
              <a:t>1/2/2024</a:t>
            </a:fld>
            <a:endParaRPr lang="en-US"/>
          </a:p>
        </p:txBody>
      </p:sp>
      <p:sp>
        <p:nvSpPr>
          <p:cNvPr id="5" name="Footer Placeholder 4">
            <a:extLst>
              <a:ext uri="{FF2B5EF4-FFF2-40B4-BE49-F238E27FC236}">
                <a16:creationId xmlns:a16="http://schemas.microsoft.com/office/drawing/2014/main" id="{70E1180A-76AD-5777-4877-BFC26F233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E6D8F-1D37-AFCF-E7CF-4F13CF5B1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0348D-67C6-416A-B96A-958F3E15C5DA}" type="slidenum">
              <a:rPr lang="en-US" smtClean="0"/>
              <a:t>‹#›</a:t>
            </a:fld>
            <a:endParaRPr lang="en-US"/>
          </a:p>
        </p:txBody>
      </p:sp>
    </p:spTree>
    <p:extLst>
      <p:ext uri="{BB962C8B-B14F-4D97-AF65-F5344CB8AC3E}">
        <p14:creationId xmlns:p14="http://schemas.microsoft.com/office/powerpoint/2010/main" val="41390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609D2B-7360-1957-5E26-0CACEA70F4D7}"/>
              </a:ext>
            </a:extLst>
          </p:cNvPr>
          <p:cNvSpPr>
            <a:spLocks noGrp="1"/>
          </p:cNvSpPr>
          <p:nvPr>
            <p:ph type="ctrTitle"/>
          </p:nvPr>
        </p:nvSpPr>
        <p:spPr>
          <a:xfrm>
            <a:off x="1524000" y="4370227"/>
            <a:ext cx="9144000" cy="1193138"/>
          </a:xfrm>
        </p:spPr>
        <p:txBody>
          <a:bodyPr>
            <a:normAutofit/>
          </a:bodyPr>
          <a:lstStyle/>
          <a:p>
            <a:r>
              <a:rPr lang="en-US" sz="3700"/>
              <a:t>ABHAY KUMAR (REGISTRATION NUMBER: 42310001)</a:t>
            </a:r>
          </a:p>
        </p:txBody>
      </p:sp>
      <p:sp>
        <p:nvSpPr>
          <p:cNvPr id="3" name="Subtitle 2">
            <a:extLst>
              <a:ext uri="{FF2B5EF4-FFF2-40B4-BE49-F238E27FC236}">
                <a16:creationId xmlns:a16="http://schemas.microsoft.com/office/drawing/2014/main" id="{DC366D72-7A33-2A81-09EF-71A4C483C6DE}"/>
              </a:ext>
            </a:extLst>
          </p:cNvPr>
          <p:cNvSpPr>
            <a:spLocks noGrp="1"/>
          </p:cNvSpPr>
          <p:nvPr>
            <p:ph type="subTitle" idx="1"/>
          </p:nvPr>
        </p:nvSpPr>
        <p:spPr>
          <a:xfrm>
            <a:off x="1524000" y="5636465"/>
            <a:ext cx="9144000" cy="646785"/>
          </a:xfrm>
        </p:spPr>
        <p:txBody>
          <a:bodyPr>
            <a:normAutofit/>
          </a:bodyPr>
          <a:lstStyle/>
          <a:p>
            <a:endParaRPr lang="en-US" dirty="0"/>
          </a:p>
        </p:txBody>
      </p:sp>
      <p:pic>
        <p:nvPicPr>
          <p:cNvPr id="5" name="Picture 4" descr="A logo of a university&#10;&#10;Description automatically generated">
            <a:extLst>
              <a:ext uri="{FF2B5EF4-FFF2-40B4-BE49-F238E27FC236}">
                <a16:creationId xmlns:a16="http://schemas.microsoft.com/office/drawing/2014/main" id="{1A3CC078-8E94-0031-E480-7A9BF9DA889A}"/>
              </a:ext>
            </a:extLst>
          </p:cNvPr>
          <p:cNvPicPr>
            <a:picLocks noChangeAspect="1"/>
          </p:cNvPicPr>
          <p:nvPr/>
        </p:nvPicPr>
        <p:blipFill rotWithShape="1">
          <a:blip r:embed="rId2">
            <a:extLst>
              <a:ext uri="{28A0092B-C50C-407E-A947-70E740481C1C}">
                <a14:useLocalDpi xmlns:a14="http://schemas.microsoft.com/office/drawing/2010/main" val="0"/>
              </a:ext>
            </a:extLst>
          </a:blip>
          <a:srcRect t="5954" r="2" b="7262"/>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82245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E1DE1-04AE-B780-F1EE-331A2332E13F}"/>
              </a:ext>
            </a:extLst>
          </p:cNvPr>
          <p:cNvSpPr>
            <a:spLocks noGrp="1"/>
          </p:cNvSpPr>
          <p:nvPr>
            <p:ph type="title"/>
          </p:nvPr>
        </p:nvSpPr>
        <p:spPr>
          <a:xfrm>
            <a:off x="758952" y="762001"/>
            <a:ext cx="9589765" cy="1699942"/>
          </a:xfrm>
        </p:spPr>
        <p:txBody>
          <a:bodyPr>
            <a:normAutofit/>
          </a:bodyPr>
          <a:lstStyle/>
          <a:p>
            <a:r>
              <a:rPr lang="en-US" sz="4000"/>
              <a:t>PROPOSED SYSTEM:</a:t>
            </a:r>
          </a:p>
        </p:txBody>
      </p:sp>
      <p:sp>
        <p:nvSpPr>
          <p:cNvPr id="3" name="Content Placeholder 2">
            <a:extLst>
              <a:ext uri="{FF2B5EF4-FFF2-40B4-BE49-F238E27FC236}">
                <a16:creationId xmlns:a16="http://schemas.microsoft.com/office/drawing/2014/main" id="{AB0CDE84-811B-412F-6F5D-9C4FBC044329}"/>
              </a:ext>
            </a:extLst>
          </p:cNvPr>
          <p:cNvSpPr>
            <a:spLocks noGrp="1"/>
          </p:cNvSpPr>
          <p:nvPr>
            <p:ph idx="1"/>
          </p:nvPr>
        </p:nvSpPr>
        <p:spPr>
          <a:xfrm>
            <a:off x="758952" y="2470243"/>
            <a:ext cx="9590349" cy="3769833"/>
          </a:xfrm>
        </p:spPr>
        <p:txBody>
          <a:bodyPr anchor="ctr">
            <a:normAutofit/>
          </a:bodyPr>
          <a:lstStyle/>
          <a:p>
            <a:r>
              <a:rPr lang="en-US" sz="2000"/>
              <a:t>The working of the system starts with the collection of data and selecting the important attributes. Then the required data is preprocessed into the required format. The data is then divided into two parts training and testing data. The algorithms are applied and the model is trained using the training data. The accuracy of the system is obtained by testing the system using the testing data. This system is implemented using the following modules.</a:t>
            </a:r>
          </a:p>
          <a:p>
            <a:r>
              <a:rPr lang="en-US" sz="2000"/>
              <a:t>1.) Collection of Dataset </a:t>
            </a:r>
          </a:p>
          <a:p>
            <a:r>
              <a:rPr lang="en-US" sz="2000"/>
              <a:t>2.) Selection of attributes</a:t>
            </a:r>
          </a:p>
          <a:p>
            <a:r>
              <a:rPr lang="en-US" sz="2000"/>
              <a:t> 3.) Data Pre-Processing </a:t>
            </a:r>
          </a:p>
          <a:p>
            <a:r>
              <a:rPr lang="en-US" sz="2000"/>
              <a:t>4.) Balancing of Data </a:t>
            </a:r>
          </a:p>
          <a:p>
            <a:r>
              <a:rPr lang="en-US" sz="2000"/>
              <a:t>5.) Disease Prediction</a:t>
            </a:r>
          </a:p>
        </p:txBody>
      </p:sp>
    </p:spTree>
    <p:extLst>
      <p:ext uri="{BB962C8B-B14F-4D97-AF65-F5344CB8AC3E}">
        <p14:creationId xmlns:p14="http://schemas.microsoft.com/office/powerpoint/2010/main" val="121702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A151-BE53-D3F9-F2BC-238E24D4C197}"/>
              </a:ext>
            </a:extLst>
          </p:cNvPr>
          <p:cNvSpPr>
            <a:spLocks noGrp="1"/>
          </p:cNvSpPr>
          <p:nvPr>
            <p:ph type="title"/>
          </p:nvPr>
        </p:nvSpPr>
        <p:spPr>
          <a:xfrm>
            <a:off x="876693" y="741391"/>
            <a:ext cx="3455821" cy="1616203"/>
          </a:xfrm>
        </p:spPr>
        <p:txBody>
          <a:bodyPr anchor="b">
            <a:normAutofit/>
          </a:bodyPr>
          <a:lstStyle/>
          <a:p>
            <a:r>
              <a:rPr lang="en-US" sz="3200"/>
              <a:t>1 Collection of dataset:</a:t>
            </a:r>
          </a:p>
        </p:txBody>
      </p:sp>
      <p:sp>
        <p:nvSpPr>
          <p:cNvPr id="3" name="Content Placeholder 2">
            <a:extLst>
              <a:ext uri="{FF2B5EF4-FFF2-40B4-BE49-F238E27FC236}">
                <a16:creationId xmlns:a16="http://schemas.microsoft.com/office/drawing/2014/main" id="{27B580D2-6AF1-64FA-FD3F-3B1D888E5DFB}"/>
              </a:ext>
            </a:extLst>
          </p:cNvPr>
          <p:cNvSpPr>
            <a:spLocks noGrp="1"/>
          </p:cNvSpPr>
          <p:nvPr>
            <p:ph idx="1"/>
          </p:nvPr>
        </p:nvSpPr>
        <p:spPr>
          <a:xfrm>
            <a:off x="353961" y="2533476"/>
            <a:ext cx="4633711" cy="4034472"/>
          </a:xfrm>
        </p:spPr>
        <p:txBody>
          <a:bodyPr anchor="t">
            <a:normAutofit/>
          </a:bodyPr>
          <a:lstStyle/>
          <a:p>
            <a:r>
              <a:rPr lang="en-US" sz="1600" dirty="0"/>
              <a:t>Initially, we collect a dataset for our heart disease prediction system. After the collection of the dataset, we split the dataset into training data and testing data. The training dataset is used for prediction model learning and testing data is used for evaluating the prediction model. For this project, 70% of training data is used and 30% of data is used for testing. The dataset used for this project is Heart Disease UCI. The dataset consists of 76 attributes; out of which, 14 attributes are used for the system.</a:t>
            </a:r>
          </a:p>
          <a:p>
            <a:pPr marL="0" indent="0">
              <a:buNone/>
            </a:pPr>
            <a:endParaRPr lang="en-US" sz="1600" dirty="0"/>
          </a:p>
        </p:txBody>
      </p:sp>
      <p:pic>
        <p:nvPicPr>
          <p:cNvPr id="5" name="Picture 4" descr="A diagram of a machine learning&#10;&#10;Description automatically generated">
            <a:extLst>
              <a:ext uri="{FF2B5EF4-FFF2-40B4-BE49-F238E27FC236}">
                <a16:creationId xmlns:a16="http://schemas.microsoft.com/office/drawing/2014/main" id="{2F2E302F-E5AE-E383-DB53-A658746D8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468931"/>
            <a:ext cx="6389346" cy="3929447"/>
          </a:xfrm>
          <a:prstGeom prst="rect">
            <a:avLst/>
          </a:prstGeom>
        </p:spPr>
      </p:pic>
      <p:grpSp>
        <p:nvGrpSpPr>
          <p:cNvPr id="13" name="Group 1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153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21CE-87D8-5162-270F-77A2AA8DE873}"/>
              </a:ext>
            </a:extLst>
          </p:cNvPr>
          <p:cNvSpPr>
            <a:spLocks noGrp="1"/>
          </p:cNvSpPr>
          <p:nvPr>
            <p:ph type="title"/>
          </p:nvPr>
        </p:nvSpPr>
        <p:spPr>
          <a:xfrm>
            <a:off x="910119" y="572569"/>
            <a:ext cx="3380527" cy="1642956"/>
          </a:xfrm>
        </p:spPr>
        <p:txBody>
          <a:bodyPr anchor="b">
            <a:normAutofit/>
          </a:bodyPr>
          <a:lstStyle/>
          <a:p>
            <a:r>
              <a:rPr lang="en-US" sz="3600">
                <a:solidFill>
                  <a:schemeClr val="tx2"/>
                </a:solidFill>
              </a:rPr>
              <a:t>.2) Selection of attributes:</a:t>
            </a:r>
          </a:p>
        </p:txBody>
      </p:sp>
      <p:sp>
        <p:nvSpPr>
          <p:cNvPr id="3" name="Content Placeholder 2">
            <a:extLst>
              <a:ext uri="{FF2B5EF4-FFF2-40B4-BE49-F238E27FC236}">
                <a16:creationId xmlns:a16="http://schemas.microsoft.com/office/drawing/2014/main" id="{4A9DA7C7-3ABF-4E10-1826-1039498730D7}"/>
              </a:ext>
            </a:extLst>
          </p:cNvPr>
          <p:cNvSpPr>
            <a:spLocks noGrp="1"/>
          </p:cNvSpPr>
          <p:nvPr>
            <p:ph idx="1"/>
          </p:nvPr>
        </p:nvSpPr>
        <p:spPr>
          <a:xfrm>
            <a:off x="152401" y="2290916"/>
            <a:ext cx="4127937" cy="3957483"/>
          </a:xfrm>
        </p:spPr>
        <p:txBody>
          <a:bodyPr>
            <a:normAutofit/>
          </a:bodyPr>
          <a:lstStyle/>
          <a:p>
            <a:r>
              <a:rPr lang="en-US" sz="1600" dirty="0">
                <a:solidFill>
                  <a:schemeClr val="tx2"/>
                </a:solidFill>
              </a:rPr>
              <a:t>Attribute or Feature selection includes the selection of appropriate attributes for the prediction system. This is used to increase the efficiency of the system. Various attributes of the patient like gender, chest pain type, fasting blood pressure, serum cholesterol, </a:t>
            </a:r>
            <a:r>
              <a:rPr lang="en-US" sz="1600" dirty="0" err="1">
                <a:solidFill>
                  <a:schemeClr val="tx2"/>
                </a:solidFill>
              </a:rPr>
              <a:t>exang</a:t>
            </a:r>
            <a:r>
              <a:rPr lang="en-US" sz="1600" dirty="0">
                <a:solidFill>
                  <a:schemeClr val="tx2"/>
                </a:solidFill>
              </a:rPr>
              <a:t>, </a:t>
            </a:r>
            <a:r>
              <a:rPr lang="en-US" sz="1600" dirty="0" err="1">
                <a:solidFill>
                  <a:schemeClr val="tx2"/>
                </a:solidFill>
              </a:rPr>
              <a:t>etc</a:t>
            </a:r>
            <a:r>
              <a:rPr lang="en-US" sz="1600" dirty="0">
                <a:solidFill>
                  <a:schemeClr val="tx2"/>
                </a:solidFill>
              </a:rPr>
              <a:t> are selected for the prediction. The Correlation matrix is used for attribute selection for this model.</a:t>
            </a:r>
          </a:p>
          <a:p>
            <a:pPr marL="0" indent="0">
              <a:buNone/>
            </a:pPr>
            <a:endParaRPr lang="en-US" sz="1600" dirty="0">
              <a:solidFill>
                <a:schemeClr val="tx2"/>
              </a:solidFill>
            </a:endParaRPr>
          </a:p>
        </p:txBody>
      </p:sp>
      <p:pic>
        <p:nvPicPr>
          <p:cNvPr id="5" name="Picture 4" descr="A screenshot of a graph&#10;&#10;Description automatically generated">
            <a:extLst>
              <a:ext uri="{FF2B5EF4-FFF2-40B4-BE49-F238E27FC236}">
                <a16:creationId xmlns:a16="http://schemas.microsoft.com/office/drawing/2014/main" id="{15389D47-4D97-34F4-1F00-6FDCE5B2C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646" y="304800"/>
            <a:ext cx="7748953" cy="5943599"/>
          </a:xfrm>
          <a:prstGeom prst="rect">
            <a:avLst/>
          </a:prstGeom>
        </p:spPr>
      </p:pic>
    </p:spTree>
    <p:extLst>
      <p:ext uri="{BB962C8B-B14F-4D97-AF65-F5344CB8AC3E}">
        <p14:creationId xmlns:p14="http://schemas.microsoft.com/office/powerpoint/2010/main" val="373860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9BB-60CC-FD46-2E19-6746C0ED3E14}"/>
              </a:ext>
            </a:extLst>
          </p:cNvPr>
          <p:cNvSpPr>
            <a:spLocks noGrp="1"/>
          </p:cNvSpPr>
          <p:nvPr>
            <p:ph type="title"/>
          </p:nvPr>
        </p:nvSpPr>
        <p:spPr>
          <a:xfrm>
            <a:off x="2750820" y="741391"/>
            <a:ext cx="6705206" cy="1616203"/>
          </a:xfrm>
        </p:spPr>
        <p:txBody>
          <a:bodyPr anchor="ctr">
            <a:normAutofit/>
          </a:bodyPr>
          <a:lstStyle/>
          <a:p>
            <a:pPr algn="ctr"/>
            <a:r>
              <a:rPr lang="en-US" sz="3200"/>
              <a:t>SELECTION OF THE ATTRIBUTES DATASET: </a:t>
            </a:r>
          </a:p>
        </p:txBody>
      </p:sp>
      <p:grpSp>
        <p:nvGrpSpPr>
          <p:cNvPr id="19" name="Group 8">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 name="Rectangle 9">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4">
            <a:extLst>
              <a:ext uri="{FF2B5EF4-FFF2-40B4-BE49-F238E27FC236}">
                <a16:creationId xmlns:a16="http://schemas.microsoft.com/office/drawing/2014/main" id="{4CF3769B-DDD9-2914-8B29-239832C2826E}"/>
              </a:ext>
            </a:extLst>
          </p:cNvPr>
          <p:cNvGraphicFramePr>
            <a:graphicFrameLocks noGrp="1"/>
          </p:cNvGraphicFramePr>
          <p:nvPr>
            <p:ph idx="1"/>
            <p:extLst>
              <p:ext uri="{D42A27DB-BD31-4B8C-83A1-F6EECF244321}">
                <p14:modId xmlns:p14="http://schemas.microsoft.com/office/powerpoint/2010/main" val="2747577915"/>
              </p:ext>
            </p:extLst>
          </p:nvPr>
        </p:nvGraphicFramePr>
        <p:xfrm>
          <a:off x="147484" y="2035276"/>
          <a:ext cx="11965857" cy="4702439"/>
        </p:xfrm>
        <a:graphic>
          <a:graphicData uri="http://schemas.openxmlformats.org/drawingml/2006/table">
            <a:tbl>
              <a:tblPr firstRow="1" bandRow="1">
                <a:tableStyleId>{5C22544A-7EE6-4342-B048-85BDC9FD1C3A}</a:tableStyleId>
              </a:tblPr>
              <a:tblGrid>
                <a:gridCol w="1654091">
                  <a:extLst>
                    <a:ext uri="{9D8B030D-6E8A-4147-A177-3AD203B41FA5}">
                      <a16:colId xmlns:a16="http://schemas.microsoft.com/office/drawing/2014/main" val="757715253"/>
                    </a:ext>
                  </a:extLst>
                </a:gridCol>
                <a:gridCol w="2211303">
                  <a:extLst>
                    <a:ext uri="{9D8B030D-6E8A-4147-A177-3AD203B41FA5}">
                      <a16:colId xmlns:a16="http://schemas.microsoft.com/office/drawing/2014/main" val="4219843123"/>
                    </a:ext>
                  </a:extLst>
                </a:gridCol>
                <a:gridCol w="5675208">
                  <a:extLst>
                    <a:ext uri="{9D8B030D-6E8A-4147-A177-3AD203B41FA5}">
                      <a16:colId xmlns:a16="http://schemas.microsoft.com/office/drawing/2014/main" val="4251320265"/>
                    </a:ext>
                  </a:extLst>
                </a:gridCol>
                <a:gridCol w="2425255">
                  <a:extLst>
                    <a:ext uri="{9D8B030D-6E8A-4147-A177-3AD203B41FA5}">
                      <a16:colId xmlns:a16="http://schemas.microsoft.com/office/drawing/2014/main" val="3453144250"/>
                    </a:ext>
                  </a:extLst>
                </a:gridCol>
              </a:tblGrid>
              <a:tr h="320290">
                <a:tc>
                  <a:txBody>
                    <a:bodyPr/>
                    <a:lstStyle/>
                    <a:p>
                      <a:r>
                        <a:rPr lang="en-US" sz="1100"/>
                        <a:t>S.NO.</a:t>
                      </a:r>
                    </a:p>
                  </a:txBody>
                  <a:tcPr marL="55158" marR="55158" marT="27579" marB="27579"/>
                </a:tc>
                <a:tc>
                  <a:txBody>
                    <a:bodyPr/>
                    <a:lstStyle/>
                    <a:p>
                      <a:r>
                        <a:rPr lang="en-US" sz="1100"/>
                        <a:t>Attribute</a:t>
                      </a:r>
                    </a:p>
                  </a:txBody>
                  <a:tcPr marL="55158" marR="55158" marT="27579" marB="27579"/>
                </a:tc>
                <a:tc>
                  <a:txBody>
                    <a:bodyPr/>
                    <a:lstStyle/>
                    <a:p>
                      <a:r>
                        <a:rPr lang="en-US" sz="1100"/>
                        <a:t>Description</a:t>
                      </a:r>
                    </a:p>
                  </a:txBody>
                  <a:tcPr marL="55158" marR="55158" marT="27579" marB="27579"/>
                </a:tc>
                <a:tc>
                  <a:txBody>
                    <a:bodyPr/>
                    <a:lstStyle/>
                    <a:p>
                      <a:r>
                        <a:rPr lang="en-US" sz="1100"/>
                        <a:t>Type</a:t>
                      </a:r>
                    </a:p>
                  </a:txBody>
                  <a:tcPr marL="55158" marR="55158" marT="27579" marB="27579"/>
                </a:tc>
                <a:extLst>
                  <a:ext uri="{0D108BD9-81ED-4DB2-BD59-A6C34878D82A}">
                    <a16:rowId xmlns:a16="http://schemas.microsoft.com/office/drawing/2014/main" val="3457940843"/>
                  </a:ext>
                </a:extLst>
              </a:tr>
              <a:tr h="320290">
                <a:tc>
                  <a:txBody>
                    <a:bodyPr/>
                    <a:lstStyle/>
                    <a:p>
                      <a:r>
                        <a:rPr lang="en-US" sz="1100"/>
                        <a:t>1</a:t>
                      </a:r>
                    </a:p>
                  </a:txBody>
                  <a:tcPr marL="55158" marR="55158" marT="27579" marB="27579"/>
                </a:tc>
                <a:tc>
                  <a:txBody>
                    <a:bodyPr/>
                    <a:lstStyle/>
                    <a:p>
                      <a:r>
                        <a:rPr lang="en-US" sz="1100"/>
                        <a:t>Age</a:t>
                      </a:r>
                    </a:p>
                  </a:txBody>
                  <a:tcPr marL="55158" marR="55158" marT="27579" marB="27579"/>
                </a:tc>
                <a:tc>
                  <a:txBody>
                    <a:bodyPr/>
                    <a:lstStyle/>
                    <a:p>
                      <a:r>
                        <a:rPr lang="en-US" sz="1100"/>
                        <a:t>Patient’s age (29 to 77)</a:t>
                      </a:r>
                    </a:p>
                  </a:txBody>
                  <a:tcPr marL="55158" marR="55158" marT="27579" marB="27579"/>
                </a:tc>
                <a:tc>
                  <a:txBody>
                    <a:bodyPr/>
                    <a:lstStyle/>
                    <a:p>
                      <a:r>
                        <a:rPr lang="en-US" sz="1100"/>
                        <a:t>Numerical</a:t>
                      </a:r>
                    </a:p>
                  </a:txBody>
                  <a:tcPr marL="55158" marR="55158" marT="27579" marB="27579"/>
                </a:tc>
                <a:extLst>
                  <a:ext uri="{0D108BD9-81ED-4DB2-BD59-A6C34878D82A}">
                    <a16:rowId xmlns:a16="http://schemas.microsoft.com/office/drawing/2014/main" val="4099485010"/>
                  </a:ext>
                </a:extLst>
              </a:tr>
              <a:tr h="320290">
                <a:tc>
                  <a:txBody>
                    <a:bodyPr/>
                    <a:lstStyle/>
                    <a:p>
                      <a:r>
                        <a:rPr lang="en-US" sz="1100"/>
                        <a:t>2</a:t>
                      </a:r>
                    </a:p>
                  </a:txBody>
                  <a:tcPr marL="55158" marR="55158" marT="27579" marB="27579"/>
                </a:tc>
                <a:tc>
                  <a:txBody>
                    <a:bodyPr/>
                    <a:lstStyle/>
                    <a:p>
                      <a:r>
                        <a:rPr lang="en-US" sz="1100"/>
                        <a:t>Sex</a:t>
                      </a:r>
                    </a:p>
                  </a:txBody>
                  <a:tcPr marL="55158" marR="55158" marT="27579" marB="27579"/>
                </a:tc>
                <a:tc>
                  <a:txBody>
                    <a:bodyPr/>
                    <a:lstStyle/>
                    <a:p>
                      <a:r>
                        <a:rPr lang="en-US" sz="1100"/>
                        <a:t>Gender of patient(male-0 female-1)</a:t>
                      </a:r>
                    </a:p>
                  </a:txBody>
                  <a:tcPr marL="55158" marR="55158" marT="27579" marB="27579"/>
                </a:tc>
                <a:tc>
                  <a:txBody>
                    <a:bodyPr/>
                    <a:lstStyle/>
                    <a:p>
                      <a:r>
                        <a:rPr lang="en-US" sz="1100"/>
                        <a:t>Nominal</a:t>
                      </a:r>
                    </a:p>
                  </a:txBody>
                  <a:tcPr marL="55158" marR="55158" marT="27579" marB="27579"/>
                </a:tc>
                <a:extLst>
                  <a:ext uri="{0D108BD9-81ED-4DB2-BD59-A6C34878D82A}">
                    <a16:rowId xmlns:a16="http://schemas.microsoft.com/office/drawing/2014/main" val="1826991845"/>
                  </a:ext>
                </a:extLst>
              </a:tr>
              <a:tr h="320290">
                <a:tc>
                  <a:txBody>
                    <a:bodyPr/>
                    <a:lstStyle/>
                    <a:p>
                      <a:r>
                        <a:rPr lang="en-US" sz="1100"/>
                        <a:t>3</a:t>
                      </a:r>
                    </a:p>
                  </a:txBody>
                  <a:tcPr marL="55158" marR="55158" marT="27579" marB="27579"/>
                </a:tc>
                <a:tc>
                  <a:txBody>
                    <a:bodyPr/>
                    <a:lstStyle/>
                    <a:p>
                      <a:r>
                        <a:rPr lang="en-US" sz="1100"/>
                        <a:t>Cp</a:t>
                      </a:r>
                    </a:p>
                  </a:txBody>
                  <a:tcPr marL="55158" marR="55158" marT="27579" marB="27579"/>
                </a:tc>
                <a:tc>
                  <a:txBody>
                    <a:bodyPr/>
                    <a:lstStyle/>
                    <a:p>
                      <a:r>
                        <a:rPr lang="en-US" sz="1100"/>
                        <a:t>Chest pain type</a:t>
                      </a:r>
                    </a:p>
                  </a:txBody>
                  <a:tcPr marL="55158" marR="55158" marT="27579" marB="27579"/>
                </a:tc>
                <a:tc>
                  <a:txBody>
                    <a:bodyPr/>
                    <a:lstStyle/>
                    <a:p>
                      <a:r>
                        <a:rPr lang="en-US" sz="1100"/>
                        <a:t>Nominal </a:t>
                      </a:r>
                    </a:p>
                  </a:txBody>
                  <a:tcPr marL="55158" marR="55158" marT="27579" marB="27579"/>
                </a:tc>
                <a:extLst>
                  <a:ext uri="{0D108BD9-81ED-4DB2-BD59-A6C34878D82A}">
                    <a16:rowId xmlns:a16="http://schemas.microsoft.com/office/drawing/2014/main" val="1435809518"/>
                  </a:ext>
                </a:extLst>
              </a:tr>
              <a:tr h="538669">
                <a:tc>
                  <a:txBody>
                    <a:bodyPr/>
                    <a:lstStyle/>
                    <a:p>
                      <a:r>
                        <a:rPr lang="en-US" sz="1100"/>
                        <a:t>4</a:t>
                      </a:r>
                    </a:p>
                  </a:txBody>
                  <a:tcPr marL="55158" marR="55158" marT="27579" marB="27579"/>
                </a:tc>
                <a:tc>
                  <a:txBody>
                    <a:bodyPr/>
                    <a:lstStyle/>
                    <a:p>
                      <a:r>
                        <a:rPr lang="en-US" sz="1100"/>
                        <a:t>Trestbps</a:t>
                      </a:r>
                    </a:p>
                  </a:txBody>
                  <a:tcPr marL="55158" marR="55158" marT="27579" marB="27579"/>
                </a:tc>
                <a:tc>
                  <a:txBody>
                    <a:bodyPr/>
                    <a:lstStyle/>
                    <a:p>
                      <a:r>
                        <a:rPr lang="en-US" sz="1100"/>
                        <a:t>Resting blood pressure( in mm Hg on  admission to hospital ,values from 94 to 200) </a:t>
                      </a:r>
                    </a:p>
                  </a:txBody>
                  <a:tcPr marL="55158" marR="55158" marT="27579" marB="27579"/>
                </a:tc>
                <a:tc>
                  <a:txBody>
                    <a:bodyPr/>
                    <a:lstStyle/>
                    <a:p>
                      <a:r>
                        <a:rPr lang="en-US" sz="1100"/>
                        <a:t>Numerical</a:t>
                      </a:r>
                    </a:p>
                  </a:txBody>
                  <a:tcPr marL="55158" marR="55158" marT="27579" marB="27579"/>
                </a:tc>
                <a:extLst>
                  <a:ext uri="{0D108BD9-81ED-4DB2-BD59-A6C34878D82A}">
                    <a16:rowId xmlns:a16="http://schemas.microsoft.com/office/drawing/2014/main" val="3195468960"/>
                  </a:ext>
                </a:extLst>
              </a:tr>
              <a:tr h="320290">
                <a:tc>
                  <a:txBody>
                    <a:bodyPr/>
                    <a:lstStyle/>
                    <a:p>
                      <a:r>
                        <a:rPr lang="en-US" sz="1100"/>
                        <a:t>5</a:t>
                      </a:r>
                    </a:p>
                  </a:txBody>
                  <a:tcPr marL="55158" marR="55158" marT="27579" marB="27579"/>
                </a:tc>
                <a:tc>
                  <a:txBody>
                    <a:bodyPr/>
                    <a:lstStyle/>
                    <a:p>
                      <a:r>
                        <a:rPr lang="en-US" sz="1100"/>
                        <a:t>Chol</a:t>
                      </a:r>
                    </a:p>
                  </a:txBody>
                  <a:tcPr marL="55158" marR="55158" marT="27579" marB="27579"/>
                </a:tc>
                <a:tc>
                  <a:txBody>
                    <a:bodyPr/>
                    <a:lstStyle/>
                    <a:p>
                      <a:r>
                        <a:rPr lang="en-US" sz="1100"/>
                        <a:t>Serum cholesterol in mg/dl, values  from 126 to 564)</a:t>
                      </a:r>
                    </a:p>
                  </a:txBody>
                  <a:tcPr marL="55158" marR="55158" marT="27579" marB="27579"/>
                </a:tc>
                <a:tc>
                  <a:txBody>
                    <a:bodyPr/>
                    <a:lstStyle/>
                    <a:p>
                      <a:r>
                        <a:rPr lang="en-US" sz="1100"/>
                        <a:t>Numerical</a:t>
                      </a:r>
                    </a:p>
                  </a:txBody>
                  <a:tcPr marL="55158" marR="55158" marT="27579" marB="27579"/>
                </a:tc>
                <a:extLst>
                  <a:ext uri="{0D108BD9-81ED-4DB2-BD59-A6C34878D82A}">
                    <a16:rowId xmlns:a16="http://schemas.microsoft.com/office/drawing/2014/main" val="169678374"/>
                  </a:ext>
                </a:extLst>
              </a:tr>
              <a:tr h="320290">
                <a:tc>
                  <a:txBody>
                    <a:bodyPr/>
                    <a:lstStyle/>
                    <a:p>
                      <a:r>
                        <a:rPr lang="en-US" sz="1100"/>
                        <a:t>6</a:t>
                      </a:r>
                    </a:p>
                  </a:txBody>
                  <a:tcPr marL="55158" marR="55158" marT="27579" marB="27579"/>
                </a:tc>
                <a:tc>
                  <a:txBody>
                    <a:bodyPr/>
                    <a:lstStyle/>
                    <a:p>
                      <a:r>
                        <a:rPr lang="en-US" sz="1100"/>
                        <a:t>Fbs</a:t>
                      </a:r>
                    </a:p>
                  </a:txBody>
                  <a:tcPr marL="55158" marR="55158" marT="27579" marB="27579"/>
                </a:tc>
                <a:tc>
                  <a:txBody>
                    <a:bodyPr/>
                    <a:lstStyle/>
                    <a:p>
                      <a:r>
                        <a:rPr lang="en-US" sz="1100"/>
                        <a:t>Fasting blood sugar&gt;120 mg/dl, true- 1 false-0)</a:t>
                      </a:r>
                    </a:p>
                  </a:txBody>
                  <a:tcPr marL="55158" marR="55158" marT="27579" marB="27579"/>
                </a:tc>
                <a:tc>
                  <a:txBody>
                    <a:bodyPr/>
                    <a:lstStyle/>
                    <a:p>
                      <a:r>
                        <a:rPr lang="en-US" sz="1100"/>
                        <a:t>Nominal</a:t>
                      </a:r>
                    </a:p>
                  </a:txBody>
                  <a:tcPr marL="55158" marR="55158" marT="27579" marB="27579"/>
                </a:tc>
                <a:extLst>
                  <a:ext uri="{0D108BD9-81ED-4DB2-BD59-A6C34878D82A}">
                    <a16:rowId xmlns:a16="http://schemas.microsoft.com/office/drawing/2014/main" val="2319175533"/>
                  </a:ext>
                </a:extLst>
              </a:tr>
              <a:tr h="320290">
                <a:tc>
                  <a:txBody>
                    <a:bodyPr/>
                    <a:lstStyle/>
                    <a:p>
                      <a:r>
                        <a:rPr lang="en-US" sz="1100"/>
                        <a:t>7</a:t>
                      </a:r>
                    </a:p>
                  </a:txBody>
                  <a:tcPr marL="55158" marR="55158" marT="27579" marB="27579"/>
                </a:tc>
                <a:tc>
                  <a:txBody>
                    <a:bodyPr/>
                    <a:lstStyle/>
                    <a:p>
                      <a:r>
                        <a:rPr lang="en-US" sz="1100"/>
                        <a:t>Resting</a:t>
                      </a:r>
                    </a:p>
                  </a:txBody>
                  <a:tcPr marL="55158" marR="55158" marT="27579" marB="27579"/>
                </a:tc>
                <a:tc>
                  <a:txBody>
                    <a:bodyPr/>
                    <a:lstStyle/>
                    <a:p>
                      <a:r>
                        <a:rPr lang="en-US" sz="1100"/>
                        <a:t>Resting electrocardio graphics result  (0 to 1)</a:t>
                      </a:r>
                    </a:p>
                  </a:txBody>
                  <a:tcPr marL="55158" marR="55158" marT="27579" marB="27579"/>
                </a:tc>
                <a:tc>
                  <a:txBody>
                    <a:bodyPr/>
                    <a:lstStyle/>
                    <a:p>
                      <a:r>
                        <a:rPr lang="en-US" sz="1100"/>
                        <a:t>Nominal</a:t>
                      </a:r>
                    </a:p>
                  </a:txBody>
                  <a:tcPr marL="55158" marR="55158" marT="27579" marB="27579"/>
                </a:tc>
                <a:extLst>
                  <a:ext uri="{0D108BD9-81ED-4DB2-BD59-A6C34878D82A}">
                    <a16:rowId xmlns:a16="http://schemas.microsoft.com/office/drawing/2014/main" val="961817950"/>
                  </a:ext>
                </a:extLst>
              </a:tr>
              <a:tr h="320290">
                <a:tc>
                  <a:txBody>
                    <a:bodyPr/>
                    <a:lstStyle/>
                    <a:p>
                      <a:r>
                        <a:rPr lang="en-US" sz="1100"/>
                        <a:t>8</a:t>
                      </a:r>
                    </a:p>
                  </a:txBody>
                  <a:tcPr marL="55158" marR="55158" marT="27579" marB="27579"/>
                </a:tc>
                <a:tc>
                  <a:txBody>
                    <a:bodyPr/>
                    <a:lstStyle/>
                    <a:p>
                      <a:r>
                        <a:rPr lang="en-US" sz="1100"/>
                        <a:t>Thali </a:t>
                      </a:r>
                    </a:p>
                  </a:txBody>
                  <a:tcPr marL="55158" marR="55158" marT="27579" marB="27579"/>
                </a:tc>
                <a:tc>
                  <a:txBody>
                    <a:bodyPr/>
                    <a:lstStyle/>
                    <a:p>
                      <a:r>
                        <a:rPr lang="en-US" sz="1100"/>
                        <a:t>Maximum heart rate achieved(71 to 202)</a:t>
                      </a:r>
                    </a:p>
                  </a:txBody>
                  <a:tcPr marL="55158" marR="55158" marT="27579" marB="27579"/>
                </a:tc>
                <a:tc>
                  <a:txBody>
                    <a:bodyPr/>
                    <a:lstStyle/>
                    <a:p>
                      <a:r>
                        <a:rPr lang="en-US" sz="1100"/>
                        <a:t>Numerical</a:t>
                      </a:r>
                    </a:p>
                  </a:txBody>
                  <a:tcPr marL="55158" marR="55158" marT="27579" marB="27579"/>
                </a:tc>
                <a:extLst>
                  <a:ext uri="{0D108BD9-81ED-4DB2-BD59-A6C34878D82A}">
                    <a16:rowId xmlns:a16="http://schemas.microsoft.com/office/drawing/2014/main" val="2932409064"/>
                  </a:ext>
                </a:extLst>
              </a:tr>
              <a:tr h="320290">
                <a:tc>
                  <a:txBody>
                    <a:bodyPr/>
                    <a:lstStyle/>
                    <a:p>
                      <a:r>
                        <a:rPr lang="en-US" sz="1100"/>
                        <a:t>9</a:t>
                      </a:r>
                    </a:p>
                  </a:txBody>
                  <a:tcPr marL="55158" marR="55158" marT="27579" marB="27579"/>
                </a:tc>
                <a:tc>
                  <a:txBody>
                    <a:bodyPr/>
                    <a:lstStyle/>
                    <a:p>
                      <a:r>
                        <a:rPr lang="en-US" sz="1100"/>
                        <a:t>Exang</a:t>
                      </a:r>
                    </a:p>
                  </a:txBody>
                  <a:tcPr marL="55158" marR="55158" marT="27579" marB="27579"/>
                </a:tc>
                <a:tc>
                  <a:txBody>
                    <a:bodyPr/>
                    <a:lstStyle/>
                    <a:p>
                      <a:r>
                        <a:rPr lang="en-US" sz="1100"/>
                        <a:t>Exercise included agina(1-yes 0- no)</a:t>
                      </a:r>
                    </a:p>
                  </a:txBody>
                  <a:tcPr marL="55158" marR="55158" marT="27579" marB="27579"/>
                </a:tc>
                <a:tc>
                  <a:txBody>
                    <a:bodyPr/>
                    <a:lstStyle/>
                    <a:p>
                      <a:r>
                        <a:rPr lang="en-US" sz="1100"/>
                        <a:t>Nominal</a:t>
                      </a:r>
                    </a:p>
                  </a:txBody>
                  <a:tcPr marL="55158" marR="55158" marT="27579" marB="27579"/>
                </a:tc>
                <a:extLst>
                  <a:ext uri="{0D108BD9-81ED-4DB2-BD59-A6C34878D82A}">
                    <a16:rowId xmlns:a16="http://schemas.microsoft.com/office/drawing/2014/main" val="2477823285"/>
                  </a:ext>
                </a:extLst>
              </a:tr>
              <a:tr h="320290">
                <a:tc>
                  <a:txBody>
                    <a:bodyPr/>
                    <a:lstStyle/>
                    <a:p>
                      <a:r>
                        <a:rPr lang="en-US" sz="1100"/>
                        <a:t>10</a:t>
                      </a:r>
                    </a:p>
                  </a:txBody>
                  <a:tcPr marL="55158" marR="55158" marT="27579" marB="27579"/>
                </a:tc>
                <a:tc>
                  <a:txBody>
                    <a:bodyPr/>
                    <a:lstStyle/>
                    <a:p>
                      <a:r>
                        <a:rPr lang="en-US" sz="1100"/>
                        <a:t>Oldpeak</a:t>
                      </a:r>
                    </a:p>
                  </a:txBody>
                  <a:tcPr marL="55158" marR="55158" marT="27579" marB="27579"/>
                </a:tc>
                <a:tc>
                  <a:txBody>
                    <a:bodyPr/>
                    <a:lstStyle/>
                    <a:p>
                      <a:r>
                        <a:rPr lang="en-US" sz="1100"/>
                        <a:t>ST depression introduced by exercise  relative to rest (0 to .2)</a:t>
                      </a:r>
                    </a:p>
                  </a:txBody>
                  <a:tcPr marL="55158" marR="55158" marT="27579" marB="27579"/>
                </a:tc>
                <a:tc>
                  <a:txBody>
                    <a:bodyPr/>
                    <a:lstStyle/>
                    <a:p>
                      <a:r>
                        <a:rPr lang="en-US" sz="1100"/>
                        <a:t>Numerical</a:t>
                      </a:r>
                    </a:p>
                  </a:txBody>
                  <a:tcPr marL="55158" marR="55158" marT="27579" marB="27579"/>
                </a:tc>
                <a:extLst>
                  <a:ext uri="{0D108BD9-81ED-4DB2-BD59-A6C34878D82A}">
                    <a16:rowId xmlns:a16="http://schemas.microsoft.com/office/drawing/2014/main" val="1694811160"/>
                  </a:ext>
                </a:extLst>
              </a:tr>
              <a:tr h="320290">
                <a:tc>
                  <a:txBody>
                    <a:bodyPr/>
                    <a:lstStyle/>
                    <a:p>
                      <a:r>
                        <a:rPr lang="en-US" sz="1100"/>
                        <a:t>11</a:t>
                      </a:r>
                    </a:p>
                  </a:txBody>
                  <a:tcPr marL="55158" marR="55158" marT="27579" marB="27579"/>
                </a:tc>
                <a:tc>
                  <a:txBody>
                    <a:bodyPr/>
                    <a:lstStyle/>
                    <a:p>
                      <a:r>
                        <a:rPr lang="en-US" sz="1100"/>
                        <a:t>Slope</a:t>
                      </a:r>
                    </a:p>
                  </a:txBody>
                  <a:tcPr marL="55158" marR="55158" marT="27579" marB="27579"/>
                </a:tc>
                <a:tc>
                  <a:txBody>
                    <a:bodyPr/>
                    <a:lstStyle/>
                    <a:p>
                      <a:r>
                        <a:rPr lang="en-US" sz="1100"/>
                        <a:t>The slop of the peak exercise ST  segment (0 to 1)</a:t>
                      </a:r>
                    </a:p>
                  </a:txBody>
                  <a:tcPr marL="55158" marR="55158" marT="27579" marB="27579"/>
                </a:tc>
                <a:tc>
                  <a:txBody>
                    <a:bodyPr/>
                    <a:lstStyle/>
                    <a:p>
                      <a:r>
                        <a:rPr lang="en-US" sz="1100"/>
                        <a:t>Nominal</a:t>
                      </a:r>
                    </a:p>
                  </a:txBody>
                  <a:tcPr marL="55158" marR="55158" marT="27579" marB="27579"/>
                </a:tc>
                <a:extLst>
                  <a:ext uri="{0D108BD9-81ED-4DB2-BD59-A6C34878D82A}">
                    <a16:rowId xmlns:a16="http://schemas.microsoft.com/office/drawing/2014/main" val="1813902611"/>
                  </a:ext>
                </a:extLst>
              </a:tr>
              <a:tr h="320290">
                <a:tc>
                  <a:txBody>
                    <a:bodyPr/>
                    <a:lstStyle/>
                    <a:p>
                      <a:r>
                        <a:rPr lang="en-US" sz="1100"/>
                        <a:t>12</a:t>
                      </a:r>
                    </a:p>
                  </a:txBody>
                  <a:tcPr marL="55158" marR="55158" marT="27579" marB="27579"/>
                </a:tc>
                <a:tc>
                  <a:txBody>
                    <a:bodyPr/>
                    <a:lstStyle/>
                    <a:p>
                      <a:r>
                        <a:rPr lang="en-US" sz="1100"/>
                        <a:t>Ca</a:t>
                      </a:r>
                    </a:p>
                  </a:txBody>
                  <a:tcPr marL="55158" marR="55158" marT="27579" marB="27579"/>
                </a:tc>
                <a:tc>
                  <a:txBody>
                    <a:bodyPr/>
                    <a:lstStyle/>
                    <a:p>
                      <a:r>
                        <a:rPr lang="en-US" sz="1100"/>
                        <a:t>Number of major vessels (0-3)</a:t>
                      </a:r>
                    </a:p>
                  </a:txBody>
                  <a:tcPr marL="55158" marR="55158" marT="27579" marB="27579"/>
                </a:tc>
                <a:tc>
                  <a:txBody>
                    <a:bodyPr/>
                    <a:lstStyle/>
                    <a:p>
                      <a:r>
                        <a:rPr lang="en-US" sz="1100"/>
                        <a:t>Numerical</a:t>
                      </a:r>
                    </a:p>
                  </a:txBody>
                  <a:tcPr marL="55158" marR="55158" marT="27579" marB="27579"/>
                </a:tc>
                <a:extLst>
                  <a:ext uri="{0D108BD9-81ED-4DB2-BD59-A6C34878D82A}">
                    <a16:rowId xmlns:a16="http://schemas.microsoft.com/office/drawing/2014/main" val="941598917"/>
                  </a:ext>
                </a:extLst>
              </a:tr>
              <a:tr h="320290">
                <a:tc>
                  <a:txBody>
                    <a:bodyPr/>
                    <a:lstStyle/>
                    <a:p>
                      <a:r>
                        <a:rPr lang="en-US" sz="1100"/>
                        <a:t>13</a:t>
                      </a:r>
                    </a:p>
                  </a:txBody>
                  <a:tcPr marL="55158" marR="55158" marT="27579" marB="27579"/>
                </a:tc>
                <a:tc>
                  <a:txBody>
                    <a:bodyPr/>
                    <a:lstStyle/>
                    <a:p>
                      <a:r>
                        <a:rPr lang="en-US" sz="1100"/>
                        <a:t>Thal</a:t>
                      </a:r>
                    </a:p>
                  </a:txBody>
                  <a:tcPr marL="55158" marR="55158" marT="27579" marB="27579"/>
                </a:tc>
                <a:tc>
                  <a:txBody>
                    <a:bodyPr/>
                    <a:lstStyle/>
                    <a:p>
                      <a:r>
                        <a:rPr lang="en-US" sz="1100"/>
                        <a:t>3-normal</a:t>
                      </a:r>
                    </a:p>
                  </a:txBody>
                  <a:tcPr marL="55158" marR="55158" marT="27579" marB="27579"/>
                </a:tc>
                <a:tc>
                  <a:txBody>
                    <a:bodyPr/>
                    <a:lstStyle/>
                    <a:p>
                      <a:r>
                        <a:rPr lang="en-US" sz="1100" dirty="0" err="1"/>
                        <a:t>Nomin</a:t>
                      </a:r>
                      <a:endParaRPr lang="en-US" sz="1100" dirty="0"/>
                    </a:p>
                  </a:txBody>
                  <a:tcPr marL="55158" marR="55158" marT="27579" marB="27579"/>
                </a:tc>
                <a:extLst>
                  <a:ext uri="{0D108BD9-81ED-4DB2-BD59-A6C34878D82A}">
                    <a16:rowId xmlns:a16="http://schemas.microsoft.com/office/drawing/2014/main" val="3543043667"/>
                  </a:ext>
                </a:extLst>
              </a:tr>
            </a:tbl>
          </a:graphicData>
        </a:graphic>
      </p:graphicFrame>
    </p:spTree>
    <p:extLst>
      <p:ext uri="{BB962C8B-B14F-4D97-AF65-F5344CB8AC3E}">
        <p14:creationId xmlns:p14="http://schemas.microsoft.com/office/powerpoint/2010/main" val="243483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B2F6-1295-1007-28C9-15234C5F64DF}"/>
              </a:ext>
            </a:extLst>
          </p:cNvPr>
          <p:cNvSpPr>
            <a:spLocks noGrp="1"/>
          </p:cNvSpPr>
          <p:nvPr>
            <p:ph type="title"/>
          </p:nvPr>
        </p:nvSpPr>
        <p:spPr>
          <a:xfrm>
            <a:off x="876693" y="741391"/>
            <a:ext cx="5219307" cy="1616203"/>
          </a:xfrm>
        </p:spPr>
        <p:txBody>
          <a:bodyPr anchor="b">
            <a:normAutofit/>
          </a:bodyPr>
          <a:lstStyle/>
          <a:p>
            <a:r>
              <a:rPr lang="en-US" sz="3200"/>
              <a:t>.3 )Pre-processing of Data:</a:t>
            </a:r>
          </a:p>
        </p:txBody>
      </p:sp>
      <p:sp>
        <p:nvSpPr>
          <p:cNvPr id="3" name="Content Placeholder 2">
            <a:extLst>
              <a:ext uri="{FF2B5EF4-FFF2-40B4-BE49-F238E27FC236}">
                <a16:creationId xmlns:a16="http://schemas.microsoft.com/office/drawing/2014/main" id="{E2544026-B1B0-B56B-B79F-21EBF6152A70}"/>
              </a:ext>
            </a:extLst>
          </p:cNvPr>
          <p:cNvSpPr>
            <a:spLocks noGrp="1"/>
          </p:cNvSpPr>
          <p:nvPr>
            <p:ph idx="1"/>
          </p:nvPr>
        </p:nvSpPr>
        <p:spPr>
          <a:xfrm>
            <a:off x="876692" y="2533476"/>
            <a:ext cx="5219307" cy="3537410"/>
          </a:xfrm>
        </p:spPr>
        <p:txBody>
          <a:bodyPr anchor="t">
            <a:normAutofit/>
          </a:bodyPr>
          <a:lstStyle/>
          <a:p>
            <a:r>
              <a:rPr lang="en-US" sz="1900"/>
              <a:t>Data pre-processing is an important step for the creation of a machine learning model. Initially, data may not be clean or in the required format for the model which can cause misleading outcomes. In pre-processing of data, we transform data into our required format. It is used to deal with noises, duplicates, and missing values of the dataset. Data pre-processing has the activities like importing datasets, splitting datasets, attribute scaling, etc. Preprocessing of data is required for improving the accuracy of the model.</a:t>
            </a:r>
          </a:p>
          <a:p>
            <a:pPr marL="0" indent="0">
              <a:buNone/>
            </a:pPr>
            <a:endParaRPr lang="en-US" sz="1900"/>
          </a:p>
        </p:txBody>
      </p:sp>
      <p:pic>
        <p:nvPicPr>
          <p:cNvPr id="5" name="Picture 4" descr="A diagram of data processing">
            <a:extLst>
              <a:ext uri="{FF2B5EF4-FFF2-40B4-BE49-F238E27FC236}">
                <a16:creationId xmlns:a16="http://schemas.microsoft.com/office/drawing/2014/main" id="{12B9852C-5F45-BF8C-68D1-B62C7F6E8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019" y="1473890"/>
            <a:ext cx="4273463" cy="3910219"/>
          </a:xfrm>
          <a:prstGeom prst="rect">
            <a:avLst/>
          </a:prstGeom>
        </p:spPr>
      </p:pic>
      <p:grpSp>
        <p:nvGrpSpPr>
          <p:cNvPr id="10" name="Group 9">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428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958E-169B-14C7-97C4-247C8FFE553C}"/>
              </a:ext>
            </a:extLst>
          </p:cNvPr>
          <p:cNvSpPr>
            <a:spLocks noGrp="1"/>
          </p:cNvSpPr>
          <p:nvPr>
            <p:ph type="title"/>
          </p:nvPr>
        </p:nvSpPr>
        <p:spPr>
          <a:xfrm>
            <a:off x="914399" y="566844"/>
            <a:ext cx="5181601" cy="1642956"/>
          </a:xfrm>
        </p:spPr>
        <p:txBody>
          <a:bodyPr anchor="b">
            <a:normAutofit/>
          </a:bodyPr>
          <a:lstStyle/>
          <a:p>
            <a:r>
              <a:rPr lang="en-US" sz="3600">
                <a:solidFill>
                  <a:schemeClr val="tx2"/>
                </a:solidFill>
              </a:rPr>
              <a:t>4) Balancing of Data:</a:t>
            </a:r>
          </a:p>
        </p:txBody>
      </p:sp>
      <p:sp>
        <p:nvSpPr>
          <p:cNvPr id="3" name="Content Placeholder 2">
            <a:extLst>
              <a:ext uri="{FF2B5EF4-FFF2-40B4-BE49-F238E27FC236}">
                <a16:creationId xmlns:a16="http://schemas.microsoft.com/office/drawing/2014/main" id="{A432EA47-F429-51E0-EEBB-8428920C1133}"/>
              </a:ext>
            </a:extLst>
          </p:cNvPr>
          <p:cNvSpPr>
            <a:spLocks noGrp="1"/>
          </p:cNvSpPr>
          <p:nvPr>
            <p:ph idx="1"/>
          </p:nvPr>
        </p:nvSpPr>
        <p:spPr>
          <a:xfrm>
            <a:off x="896112" y="2596243"/>
            <a:ext cx="5199888" cy="3507524"/>
          </a:xfrm>
        </p:spPr>
        <p:txBody>
          <a:bodyPr>
            <a:normAutofit/>
          </a:bodyPr>
          <a:lstStyle/>
          <a:p>
            <a:r>
              <a:rPr lang="en-US" sz="1600">
                <a:solidFill>
                  <a:schemeClr val="tx2"/>
                </a:solidFill>
              </a:rPr>
              <a:t>Imbalanced datasets can be balanced in two ways. They are Under Sampling and Over Sampling </a:t>
            </a:r>
          </a:p>
          <a:p>
            <a:r>
              <a:rPr lang="en-US" sz="1600">
                <a:solidFill>
                  <a:schemeClr val="tx2"/>
                </a:solidFill>
              </a:rPr>
              <a:t>(a) Under Sampling: In Under Sampling, dataset balance is done by the reduction of the size of the ample class. This process is considered when the amount of data is adequate.</a:t>
            </a:r>
          </a:p>
          <a:p>
            <a:r>
              <a:rPr lang="en-US" sz="1600">
                <a:solidFill>
                  <a:schemeClr val="tx2"/>
                </a:solidFill>
              </a:rPr>
              <a:t> (b) Over Sampling: In Over Sampling, dataset balance is done by increasing the size of the scarce samples. This process is considered when the amount of data is inadequate. </a:t>
            </a:r>
          </a:p>
          <a:p>
            <a:pPr marL="0" indent="0">
              <a:buNone/>
            </a:pPr>
            <a:endParaRPr lang="en-US" sz="1600">
              <a:solidFill>
                <a:schemeClr val="tx2"/>
              </a:solidFill>
            </a:endParaRPr>
          </a:p>
        </p:txBody>
      </p:sp>
      <p:grpSp>
        <p:nvGrpSpPr>
          <p:cNvPr id="44" name="Group 32">
            <a:extLst>
              <a:ext uri="{FF2B5EF4-FFF2-40B4-BE49-F238E27FC236}">
                <a16:creationId xmlns:a16="http://schemas.microsoft.com/office/drawing/2014/main" id="{59D47941-986F-4A15-FC41-7527D904B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85" y="4887325"/>
            <a:ext cx="2022729" cy="1993164"/>
            <a:chOff x="-60285" y="4581559"/>
            <a:chExt cx="2330572" cy="2296509"/>
          </a:xfrm>
        </p:grpSpPr>
        <p:sp>
          <p:nvSpPr>
            <p:cNvPr id="34" name="Freeform: Shape 33">
              <a:extLst>
                <a:ext uri="{FF2B5EF4-FFF2-40B4-BE49-F238E27FC236}">
                  <a16:creationId xmlns:a16="http://schemas.microsoft.com/office/drawing/2014/main" id="{360EC868-83E9-43E0-4856-1190B2886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400132">
              <a:off x="1073269" y="6038524"/>
              <a:ext cx="374890" cy="373361"/>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82"/>
                <a:gd name="connsiteY0" fmla="*/ 2 h 4963949"/>
                <a:gd name="connsiteX1" fmla="*/ 4735908 w 4849482"/>
                <a:gd name="connsiteY1" fmla="*/ 1905908 h 4963949"/>
                <a:gd name="connsiteX2" fmla="*/ 4451030 w 4849482"/>
                <a:gd name="connsiteY2" fmla="*/ 3809089 h 4963949"/>
                <a:gd name="connsiteX3" fmla="*/ 3419865 w 4849482"/>
                <a:gd name="connsiteY3" fmla="*/ 4844857 h 4963949"/>
                <a:gd name="connsiteX4" fmla="*/ 1074535 w 4849482"/>
                <a:gd name="connsiteY4" fmla="*/ 4657238 h 4963949"/>
                <a:gd name="connsiteX5" fmla="*/ 33359 w 4849482"/>
                <a:gd name="connsiteY5" fmla="*/ 2995667 h 4963949"/>
                <a:gd name="connsiteX6" fmla="*/ 592137 w 4849482"/>
                <a:gd name="connsiteY6" fmla="*/ 805858 h 4963949"/>
                <a:gd name="connsiteX7" fmla="*/ 2649000 w 4849482"/>
                <a:gd name="connsiteY7" fmla="*/ 2 h 4963949"/>
                <a:gd name="connsiteX0" fmla="*/ 2649000 w 4942023"/>
                <a:gd name="connsiteY0" fmla="*/ 2 h 4678955"/>
                <a:gd name="connsiteX1" fmla="*/ 4735908 w 4942023"/>
                <a:gd name="connsiteY1" fmla="*/ 1905908 h 4678955"/>
                <a:gd name="connsiteX2" fmla="*/ 4451030 w 4942023"/>
                <a:gd name="connsiteY2" fmla="*/ 3809089 h 4678955"/>
                <a:gd name="connsiteX3" fmla="*/ 1074535 w 4942023"/>
                <a:gd name="connsiteY3" fmla="*/ 4657238 h 4678955"/>
                <a:gd name="connsiteX4" fmla="*/ 33359 w 4942023"/>
                <a:gd name="connsiteY4" fmla="*/ 2995667 h 4678955"/>
                <a:gd name="connsiteX5" fmla="*/ 592137 w 4942023"/>
                <a:gd name="connsiteY5" fmla="*/ 805858 h 4678955"/>
                <a:gd name="connsiteX6" fmla="*/ 2649000 w 4942023"/>
                <a:gd name="connsiteY6" fmla="*/ 2 h 4678955"/>
                <a:gd name="connsiteX0" fmla="*/ 2649000 w 4806392"/>
                <a:gd name="connsiteY0" fmla="*/ 2 h 4842789"/>
                <a:gd name="connsiteX1" fmla="*/ 4735908 w 4806392"/>
                <a:gd name="connsiteY1" fmla="*/ 1905908 h 4842789"/>
                <a:gd name="connsiteX2" fmla="*/ 3706624 w 4806392"/>
                <a:gd name="connsiteY2" fmla="*/ 4493428 h 4842789"/>
                <a:gd name="connsiteX3" fmla="*/ 1074535 w 4806392"/>
                <a:gd name="connsiteY3" fmla="*/ 4657238 h 4842789"/>
                <a:gd name="connsiteX4" fmla="*/ 33359 w 4806392"/>
                <a:gd name="connsiteY4" fmla="*/ 2995667 h 4842789"/>
                <a:gd name="connsiteX5" fmla="*/ 592137 w 4806392"/>
                <a:gd name="connsiteY5" fmla="*/ 805858 h 4842789"/>
                <a:gd name="connsiteX6" fmla="*/ 2649000 w 4806392"/>
                <a:gd name="connsiteY6" fmla="*/ 2 h 484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6392" h="4842789">
                  <a:moveTo>
                    <a:pt x="2649000" y="2"/>
                  </a:moveTo>
                  <a:cubicBezTo>
                    <a:pt x="3339628" y="183344"/>
                    <a:pt x="4435570" y="1271060"/>
                    <a:pt x="4735908" y="1905908"/>
                  </a:cubicBezTo>
                  <a:cubicBezTo>
                    <a:pt x="5036246" y="2540756"/>
                    <a:pt x="4316853" y="4034873"/>
                    <a:pt x="3706624" y="4493428"/>
                  </a:cubicBezTo>
                  <a:cubicBezTo>
                    <a:pt x="3096395" y="4951983"/>
                    <a:pt x="1686746" y="4906865"/>
                    <a:pt x="1074535" y="4657238"/>
                  </a:cubicBezTo>
                  <a:cubicBezTo>
                    <a:pt x="462324" y="4407611"/>
                    <a:pt x="145196" y="3624902"/>
                    <a:pt x="33359" y="2995667"/>
                  </a:cubicBezTo>
                  <a:cubicBezTo>
                    <a:pt x="-94426" y="2318585"/>
                    <a:pt x="156197" y="1305135"/>
                    <a:pt x="592137" y="805858"/>
                  </a:cubicBezTo>
                  <a:cubicBezTo>
                    <a:pt x="1028077" y="306581"/>
                    <a:pt x="1996327" y="30750"/>
                    <a:pt x="2649000" y="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34">
              <a:extLst>
                <a:ext uri="{FF2B5EF4-FFF2-40B4-BE49-F238E27FC236}">
                  <a16:creationId xmlns:a16="http://schemas.microsoft.com/office/drawing/2014/main" id="{6D985B52-4EDF-48D5-D47E-F9B38F2A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29076">
              <a:off x="962723" y="6319494"/>
              <a:ext cx="1307564" cy="558574"/>
            </a:xfrm>
            <a:custGeom>
              <a:avLst/>
              <a:gdLst>
                <a:gd name="connsiteX0" fmla="*/ 1307564 w 1307564"/>
                <a:gd name="connsiteY0" fmla="*/ 360848 h 558574"/>
                <a:gd name="connsiteX1" fmla="*/ 1264610 w 1307564"/>
                <a:gd name="connsiteY1" fmla="*/ 558387 h 558574"/>
                <a:gd name="connsiteX2" fmla="*/ 496925 w 1307564"/>
                <a:gd name="connsiteY2" fmla="*/ 469382 h 558574"/>
                <a:gd name="connsiteX3" fmla="*/ 472802 w 1307564"/>
                <a:gd name="connsiteY3" fmla="*/ 464872 h 558574"/>
                <a:gd name="connsiteX4" fmla="*/ 0 w 1307564"/>
                <a:gd name="connsiteY4" fmla="*/ 0 h 558574"/>
                <a:gd name="connsiteX5" fmla="*/ 152076 w 1307564"/>
                <a:gd name="connsiteY5" fmla="*/ 41404 h 558574"/>
                <a:gd name="connsiteX6" fmla="*/ 1307564 w 1307564"/>
                <a:gd name="connsiteY6" fmla="*/ 360848 h 55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7564" h="558574">
                  <a:moveTo>
                    <a:pt x="1307564" y="360848"/>
                  </a:moveTo>
                  <a:cubicBezTo>
                    <a:pt x="1303188" y="403876"/>
                    <a:pt x="1279827" y="564823"/>
                    <a:pt x="1264610" y="558387"/>
                  </a:cubicBezTo>
                  <a:cubicBezTo>
                    <a:pt x="1237694" y="559849"/>
                    <a:pt x="802592" y="520038"/>
                    <a:pt x="496925" y="469382"/>
                  </a:cubicBezTo>
                  <a:lnTo>
                    <a:pt x="472802" y="464872"/>
                  </a:lnTo>
                  <a:lnTo>
                    <a:pt x="0" y="0"/>
                  </a:lnTo>
                  <a:lnTo>
                    <a:pt x="152076" y="41404"/>
                  </a:lnTo>
                  <a:cubicBezTo>
                    <a:pt x="614511" y="166095"/>
                    <a:pt x="1270124" y="336305"/>
                    <a:pt x="1307564" y="36084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3DFB3DD7-EE05-3397-7AB2-0974D469A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29076">
              <a:off x="962723" y="6319494"/>
              <a:ext cx="1307564" cy="558574"/>
            </a:xfrm>
            <a:custGeom>
              <a:avLst/>
              <a:gdLst>
                <a:gd name="connsiteX0" fmla="*/ 1307564 w 1307564"/>
                <a:gd name="connsiteY0" fmla="*/ 360848 h 558574"/>
                <a:gd name="connsiteX1" fmla="*/ 1264610 w 1307564"/>
                <a:gd name="connsiteY1" fmla="*/ 558387 h 558574"/>
                <a:gd name="connsiteX2" fmla="*/ 496925 w 1307564"/>
                <a:gd name="connsiteY2" fmla="*/ 469382 h 558574"/>
                <a:gd name="connsiteX3" fmla="*/ 472802 w 1307564"/>
                <a:gd name="connsiteY3" fmla="*/ 464872 h 558574"/>
                <a:gd name="connsiteX4" fmla="*/ 0 w 1307564"/>
                <a:gd name="connsiteY4" fmla="*/ 0 h 558574"/>
                <a:gd name="connsiteX5" fmla="*/ 152076 w 1307564"/>
                <a:gd name="connsiteY5" fmla="*/ 41404 h 558574"/>
                <a:gd name="connsiteX6" fmla="*/ 1307564 w 1307564"/>
                <a:gd name="connsiteY6" fmla="*/ 360848 h 55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7564" h="558574">
                  <a:moveTo>
                    <a:pt x="1307564" y="360848"/>
                  </a:moveTo>
                  <a:cubicBezTo>
                    <a:pt x="1303188" y="403876"/>
                    <a:pt x="1279827" y="564823"/>
                    <a:pt x="1264610" y="558387"/>
                  </a:cubicBezTo>
                  <a:cubicBezTo>
                    <a:pt x="1237694" y="559849"/>
                    <a:pt x="802592" y="520038"/>
                    <a:pt x="496925" y="469382"/>
                  </a:cubicBezTo>
                  <a:lnTo>
                    <a:pt x="472802" y="464872"/>
                  </a:lnTo>
                  <a:lnTo>
                    <a:pt x="0" y="0"/>
                  </a:lnTo>
                  <a:lnTo>
                    <a:pt x="152076" y="41404"/>
                  </a:lnTo>
                  <a:cubicBezTo>
                    <a:pt x="614511" y="166095"/>
                    <a:pt x="1270124" y="336305"/>
                    <a:pt x="1307564" y="360848"/>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36">
              <a:extLst>
                <a:ext uri="{FF2B5EF4-FFF2-40B4-BE49-F238E27FC236}">
                  <a16:creationId xmlns:a16="http://schemas.microsoft.com/office/drawing/2014/main" id="{D1E859F5-3E53-24D1-D141-628C029B7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938007" flipV="1">
              <a:off x="-570599" y="5091873"/>
              <a:ext cx="1904974" cy="884345"/>
            </a:xfrm>
            <a:custGeom>
              <a:avLst/>
              <a:gdLst>
                <a:gd name="connsiteX0" fmla="*/ 0 w 1904974"/>
                <a:gd name="connsiteY0" fmla="*/ 421557 h 884345"/>
                <a:gd name="connsiteX1" fmla="*/ 416370 w 1904974"/>
                <a:gd name="connsiteY1" fmla="*/ 530740 h 884345"/>
                <a:gd name="connsiteX2" fmla="*/ 1800731 w 1904974"/>
                <a:gd name="connsiteY2" fmla="*/ 866036 h 884345"/>
                <a:gd name="connsiteX3" fmla="*/ 1904485 w 1904974"/>
                <a:gd name="connsiteY3" fmla="*/ 880134 h 884345"/>
                <a:gd name="connsiteX4" fmla="*/ 1894966 w 1904974"/>
                <a:gd name="connsiteY4" fmla="*/ 779469 h 884345"/>
                <a:gd name="connsiteX5" fmla="*/ 1761844 w 1904974"/>
                <a:gd name="connsiteY5" fmla="*/ 402374 h 884345"/>
                <a:gd name="connsiteX6" fmla="*/ 1377785 w 1904974"/>
                <a:gd name="connsiteY6" fmla="*/ 3317 h 884345"/>
                <a:gd name="connsiteX7" fmla="*/ 1372668 w 1904974"/>
                <a:gd name="connsiteY7" fmla="*/ 0 h 884345"/>
                <a:gd name="connsiteX8" fmla="*/ 337869 w 1904974"/>
                <a:gd name="connsiteY8" fmla="*/ 139908 h 884345"/>
                <a:gd name="connsiteX9" fmla="*/ 188081 w 1904974"/>
                <a:gd name="connsiteY9" fmla="*/ 203651 h 884345"/>
                <a:gd name="connsiteX10" fmla="*/ 125663 w 1904974"/>
                <a:gd name="connsiteY10" fmla="*/ 268413 h 884345"/>
                <a:gd name="connsiteX11" fmla="*/ 0 w 1904974"/>
                <a:gd name="connsiteY11" fmla="*/ 421557 h 88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4974" h="884345">
                  <a:moveTo>
                    <a:pt x="0" y="421557"/>
                  </a:moveTo>
                  <a:cubicBezTo>
                    <a:pt x="3634" y="427260"/>
                    <a:pt x="235761" y="473169"/>
                    <a:pt x="416370" y="530740"/>
                  </a:cubicBezTo>
                  <a:lnTo>
                    <a:pt x="1800731" y="866036"/>
                  </a:lnTo>
                  <a:cubicBezTo>
                    <a:pt x="1847450" y="875071"/>
                    <a:pt x="1894389" y="892323"/>
                    <a:pt x="1904485" y="880134"/>
                  </a:cubicBezTo>
                  <a:cubicBezTo>
                    <a:pt x="1907165" y="859490"/>
                    <a:pt x="1898113" y="808332"/>
                    <a:pt x="1894966" y="779469"/>
                  </a:cubicBezTo>
                  <a:cubicBezTo>
                    <a:pt x="1878988" y="675447"/>
                    <a:pt x="1847255" y="520751"/>
                    <a:pt x="1761844" y="402374"/>
                  </a:cubicBezTo>
                  <a:cubicBezTo>
                    <a:pt x="1676433" y="283997"/>
                    <a:pt x="1531056" y="114087"/>
                    <a:pt x="1377785" y="3317"/>
                  </a:cubicBezTo>
                  <a:lnTo>
                    <a:pt x="1372668" y="0"/>
                  </a:lnTo>
                  <a:lnTo>
                    <a:pt x="337869" y="139908"/>
                  </a:lnTo>
                  <a:lnTo>
                    <a:pt x="188081" y="203651"/>
                  </a:lnTo>
                  <a:lnTo>
                    <a:pt x="125663" y="268413"/>
                  </a:lnTo>
                  <a:cubicBezTo>
                    <a:pt x="56438" y="343137"/>
                    <a:pt x="7361" y="404648"/>
                    <a:pt x="0" y="4215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2E19958B-8991-2DE4-0301-6ADCA0C20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938007" flipV="1">
              <a:off x="-570599" y="5091873"/>
              <a:ext cx="1904974" cy="884345"/>
            </a:xfrm>
            <a:custGeom>
              <a:avLst/>
              <a:gdLst>
                <a:gd name="connsiteX0" fmla="*/ 0 w 1904974"/>
                <a:gd name="connsiteY0" fmla="*/ 421557 h 884345"/>
                <a:gd name="connsiteX1" fmla="*/ 416370 w 1904974"/>
                <a:gd name="connsiteY1" fmla="*/ 530740 h 884345"/>
                <a:gd name="connsiteX2" fmla="*/ 1800731 w 1904974"/>
                <a:gd name="connsiteY2" fmla="*/ 866036 h 884345"/>
                <a:gd name="connsiteX3" fmla="*/ 1904485 w 1904974"/>
                <a:gd name="connsiteY3" fmla="*/ 880134 h 884345"/>
                <a:gd name="connsiteX4" fmla="*/ 1894966 w 1904974"/>
                <a:gd name="connsiteY4" fmla="*/ 779469 h 884345"/>
                <a:gd name="connsiteX5" fmla="*/ 1761844 w 1904974"/>
                <a:gd name="connsiteY5" fmla="*/ 402374 h 884345"/>
                <a:gd name="connsiteX6" fmla="*/ 1377785 w 1904974"/>
                <a:gd name="connsiteY6" fmla="*/ 3317 h 884345"/>
                <a:gd name="connsiteX7" fmla="*/ 1372668 w 1904974"/>
                <a:gd name="connsiteY7" fmla="*/ 0 h 884345"/>
                <a:gd name="connsiteX8" fmla="*/ 337869 w 1904974"/>
                <a:gd name="connsiteY8" fmla="*/ 139908 h 884345"/>
                <a:gd name="connsiteX9" fmla="*/ 188081 w 1904974"/>
                <a:gd name="connsiteY9" fmla="*/ 203651 h 884345"/>
                <a:gd name="connsiteX10" fmla="*/ 125663 w 1904974"/>
                <a:gd name="connsiteY10" fmla="*/ 268413 h 884345"/>
                <a:gd name="connsiteX11" fmla="*/ 0 w 1904974"/>
                <a:gd name="connsiteY11" fmla="*/ 421557 h 88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4974" h="884345">
                  <a:moveTo>
                    <a:pt x="0" y="421557"/>
                  </a:moveTo>
                  <a:cubicBezTo>
                    <a:pt x="3634" y="427260"/>
                    <a:pt x="235761" y="473169"/>
                    <a:pt x="416370" y="530740"/>
                  </a:cubicBezTo>
                  <a:lnTo>
                    <a:pt x="1800731" y="866036"/>
                  </a:lnTo>
                  <a:cubicBezTo>
                    <a:pt x="1847450" y="875071"/>
                    <a:pt x="1894389" y="892323"/>
                    <a:pt x="1904485" y="880134"/>
                  </a:cubicBezTo>
                  <a:cubicBezTo>
                    <a:pt x="1907165" y="859490"/>
                    <a:pt x="1898113" y="808332"/>
                    <a:pt x="1894966" y="779469"/>
                  </a:cubicBezTo>
                  <a:cubicBezTo>
                    <a:pt x="1878988" y="675447"/>
                    <a:pt x="1847255" y="520751"/>
                    <a:pt x="1761844" y="402374"/>
                  </a:cubicBezTo>
                  <a:cubicBezTo>
                    <a:pt x="1676433" y="283997"/>
                    <a:pt x="1531056" y="114087"/>
                    <a:pt x="1377785" y="3317"/>
                  </a:cubicBezTo>
                  <a:lnTo>
                    <a:pt x="1372668" y="0"/>
                  </a:lnTo>
                  <a:lnTo>
                    <a:pt x="337869" y="139908"/>
                  </a:lnTo>
                  <a:lnTo>
                    <a:pt x="188081" y="203651"/>
                  </a:lnTo>
                  <a:lnTo>
                    <a:pt x="125663" y="268413"/>
                  </a:lnTo>
                  <a:cubicBezTo>
                    <a:pt x="56438" y="343137"/>
                    <a:pt x="7361" y="404648"/>
                    <a:pt x="0" y="4215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A screen shot of a graph&#10;&#10;Description automatically generated">
            <a:extLst>
              <a:ext uri="{FF2B5EF4-FFF2-40B4-BE49-F238E27FC236}">
                <a16:creationId xmlns:a16="http://schemas.microsoft.com/office/drawing/2014/main" id="{765C34CD-3358-691B-5E16-51A5E58E2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23850"/>
            <a:ext cx="6011056" cy="6161214"/>
          </a:xfrm>
          <a:prstGeom prst="rect">
            <a:avLst/>
          </a:prstGeom>
        </p:spPr>
      </p:pic>
    </p:spTree>
    <p:extLst>
      <p:ext uri="{BB962C8B-B14F-4D97-AF65-F5344CB8AC3E}">
        <p14:creationId xmlns:p14="http://schemas.microsoft.com/office/powerpoint/2010/main" val="239167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2E8A-6AC1-CB68-9337-55E54637D72C}"/>
              </a:ext>
            </a:extLst>
          </p:cNvPr>
          <p:cNvSpPr>
            <a:spLocks noGrp="1"/>
          </p:cNvSpPr>
          <p:nvPr>
            <p:ph type="title"/>
          </p:nvPr>
        </p:nvSpPr>
        <p:spPr>
          <a:xfrm>
            <a:off x="762000" y="761998"/>
            <a:ext cx="5334000" cy="1708246"/>
          </a:xfrm>
        </p:spPr>
        <p:txBody>
          <a:bodyPr anchor="ctr">
            <a:normAutofit/>
          </a:bodyPr>
          <a:lstStyle/>
          <a:p>
            <a:r>
              <a:rPr lang="en-US" sz="4000"/>
              <a:t>5) Prediction of Disease:</a:t>
            </a:r>
          </a:p>
        </p:txBody>
      </p:sp>
      <p:sp>
        <p:nvSpPr>
          <p:cNvPr id="3" name="Content Placeholder 2">
            <a:extLst>
              <a:ext uri="{FF2B5EF4-FFF2-40B4-BE49-F238E27FC236}">
                <a16:creationId xmlns:a16="http://schemas.microsoft.com/office/drawing/2014/main" id="{F5D61FFB-4D9F-4EDD-0555-5D17288D692E}"/>
              </a:ext>
            </a:extLst>
          </p:cNvPr>
          <p:cNvSpPr>
            <a:spLocks noGrp="1"/>
          </p:cNvSpPr>
          <p:nvPr>
            <p:ph idx="1"/>
          </p:nvPr>
        </p:nvSpPr>
        <p:spPr>
          <a:xfrm>
            <a:off x="761994" y="2470245"/>
            <a:ext cx="5334006" cy="3769835"/>
          </a:xfrm>
        </p:spPr>
        <p:txBody>
          <a:bodyPr anchor="ctr">
            <a:normAutofit/>
          </a:bodyPr>
          <a:lstStyle/>
          <a:p>
            <a:r>
              <a:rPr lang="en-US" sz="2000"/>
              <a:t>Various machine learning algorithms like SVM, Naive Bayes, Decision Tree, Random Tree, Logistic Regression, Ada-boost, Xg-boost are used for classification. Comparative analysis is performed among algorithms and the algorithm that gives the highest accuracy is used for heart disease prediction.</a:t>
            </a:r>
          </a:p>
          <a:p>
            <a:pPr marL="0" indent="0">
              <a:buNone/>
            </a:pPr>
            <a:endParaRPr lang="en-US" sz="2000"/>
          </a:p>
        </p:txBody>
      </p:sp>
      <p:sp>
        <p:nvSpPr>
          <p:cNvPr id="14" name="Rectangle 9">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a diagram of a person's reaction">
            <a:extLst>
              <a:ext uri="{FF2B5EF4-FFF2-40B4-BE49-F238E27FC236}">
                <a16:creationId xmlns:a16="http://schemas.microsoft.com/office/drawing/2014/main" id="{309F6401-DC8D-E8E8-4E8D-3C077AB95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79109"/>
            <a:ext cx="5334000" cy="6268825"/>
          </a:xfrm>
          <a:prstGeom prst="rect">
            <a:avLst/>
          </a:prstGeom>
        </p:spPr>
      </p:pic>
    </p:spTree>
    <p:extLst>
      <p:ext uri="{BB962C8B-B14F-4D97-AF65-F5344CB8AC3E}">
        <p14:creationId xmlns:p14="http://schemas.microsoft.com/office/powerpoint/2010/main" val="218436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B0E290-2924-7A6F-7CA0-32E7E6CCEDC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APPLICATION:</a:t>
            </a:r>
          </a:p>
        </p:txBody>
      </p:sp>
      <p:graphicFrame>
        <p:nvGraphicFramePr>
          <p:cNvPr id="91" name="Content Placeholder 2">
            <a:extLst>
              <a:ext uri="{FF2B5EF4-FFF2-40B4-BE49-F238E27FC236}">
                <a16:creationId xmlns:a16="http://schemas.microsoft.com/office/drawing/2014/main" id="{70839982-79CF-CAEC-AB88-16A7C5B44B06}"/>
              </a:ext>
            </a:extLst>
          </p:cNvPr>
          <p:cNvGraphicFramePr>
            <a:graphicFrameLocks noGrp="1"/>
          </p:cNvGraphicFramePr>
          <p:nvPr>
            <p:ph idx="1"/>
            <p:extLst>
              <p:ext uri="{D42A27DB-BD31-4B8C-83A1-F6EECF244321}">
                <p14:modId xmlns:p14="http://schemas.microsoft.com/office/powerpoint/2010/main" val="383245490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69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F3C6F4B-9AE6-C7E0-B11E-CE83AA814F9C}"/>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Conclusion:</a:t>
            </a:r>
          </a:p>
        </p:txBody>
      </p:sp>
      <p:grpSp>
        <p:nvGrpSpPr>
          <p:cNvPr id="33" name="Group 3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4" name="Freeform: Shape 3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6D519F5-AF25-ABFD-9147-9512B021D107}"/>
              </a:ext>
            </a:extLst>
          </p:cNvPr>
          <p:cNvSpPr>
            <a:spLocks noGrp="1"/>
          </p:cNvSpPr>
          <p:nvPr>
            <p:ph idx="1"/>
          </p:nvPr>
        </p:nvSpPr>
        <p:spPr>
          <a:xfrm>
            <a:off x="1179226" y="2890979"/>
            <a:ext cx="9833548" cy="2693976"/>
          </a:xfrm>
        </p:spPr>
        <p:txBody>
          <a:bodyPr>
            <a:normAutofit/>
          </a:bodyPr>
          <a:lstStyle/>
          <a:p>
            <a:r>
              <a:rPr lang="en-US" sz="1800">
                <a:solidFill>
                  <a:schemeClr val="tx2"/>
                </a:solidFill>
              </a:rPr>
              <a:t>We have summarized different types of machine learning algorithms for prediction of heart disease. We elaborated various machine learning algorithms and worked towards finding the best algorithm by analyzing their features. Every algorithm has given different result in different situations. Further it is analyzed only marginal accuracy is achieved for predictive model of heart disease and hence more complex models are needed to increase the accuracy of predicting the early heart disease. In future we will propose methodology  for early prediction of heart disease with high accuracy and minimum cost and complexity.</a:t>
            </a:r>
          </a:p>
        </p:txBody>
      </p:sp>
      <p:grpSp>
        <p:nvGrpSpPr>
          <p:cNvPr id="39" name="Group 3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0" name="Freeform: Shape 3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036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281B-32E6-E55F-E3DF-9A5287DDF479}"/>
              </a:ext>
            </a:extLst>
          </p:cNvPr>
          <p:cNvSpPr>
            <a:spLocks noGrp="1"/>
          </p:cNvSpPr>
          <p:nvPr>
            <p:ph type="title"/>
          </p:nvPr>
        </p:nvSpPr>
        <p:spPr>
          <a:xfrm>
            <a:off x="838199" y="1320126"/>
            <a:ext cx="3806729" cy="3072359"/>
          </a:xfrm>
        </p:spPr>
        <p:txBody>
          <a:bodyPr vert="horz" lIns="91440" tIns="45720" rIns="91440" bIns="45720" rtlCol="0" anchor="t">
            <a:normAutofit/>
          </a:bodyPr>
          <a:lstStyle/>
          <a:p>
            <a:r>
              <a:rPr lang="en-US" sz="4000" kern="1200">
                <a:solidFill>
                  <a:schemeClr val="tx1"/>
                </a:solidFill>
                <a:latin typeface="+mj-lt"/>
                <a:ea typeface="+mj-ea"/>
                <a:cs typeface="+mj-cs"/>
              </a:rPr>
              <a:t>PROJECT TITLE:</a:t>
            </a:r>
          </a:p>
        </p:txBody>
      </p:sp>
      <p:sp>
        <p:nvSpPr>
          <p:cNvPr id="3" name="Content Placeholder 2">
            <a:extLst>
              <a:ext uri="{FF2B5EF4-FFF2-40B4-BE49-F238E27FC236}">
                <a16:creationId xmlns:a16="http://schemas.microsoft.com/office/drawing/2014/main" id="{BCBEDD10-2427-2479-DCB0-645D80D5414E}"/>
              </a:ext>
            </a:extLst>
          </p:cNvPr>
          <p:cNvSpPr>
            <a:spLocks noGrp="1"/>
          </p:cNvSpPr>
          <p:nvPr>
            <p:ph idx="1"/>
          </p:nvPr>
        </p:nvSpPr>
        <p:spPr>
          <a:xfrm>
            <a:off x="838201" y="4515901"/>
            <a:ext cx="3806727" cy="1407511"/>
          </a:xfrm>
        </p:spPr>
        <p:txBody>
          <a:bodyPr vert="horz" lIns="91440" tIns="45720" rIns="91440" bIns="45720" rtlCol="0" anchor="ctr">
            <a:normAutofit/>
          </a:bodyPr>
          <a:lstStyle/>
          <a:p>
            <a:pPr marL="0" indent="0">
              <a:buNone/>
            </a:pPr>
            <a:r>
              <a:rPr lang="en-US" sz="2000" kern="1200">
                <a:solidFill>
                  <a:schemeClr val="tx1"/>
                </a:solidFill>
                <a:latin typeface="+mn-lt"/>
                <a:ea typeface="+mn-ea"/>
                <a:cs typeface="+mn-cs"/>
              </a:rPr>
              <a:t>HEART  DISEASE PERDICATION USING MACHINE LEARNING IN PYTHON</a:t>
            </a:r>
          </a:p>
        </p:txBody>
      </p:sp>
      <p:grpSp>
        <p:nvGrpSpPr>
          <p:cNvPr id="53" name="Group 22">
            <a:extLst>
              <a:ext uri="{FF2B5EF4-FFF2-40B4-BE49-F238E27FC236}">
                <a16:creationId xmlns:a16="http://schemas.microsoft.com/office/drawing/2014/main" id="{71E4E172-1EA7-E251-8265-AD4D673154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4" name="Rectangle 23">
              <a:extLst>
                <a:ext uri="{FF2B5EF4-FFF2-40B4-BE49-F238E27FC236}">
                  <a16:creationId xmlns:a16="http://schemas.microsoft.com/office/drawing/2014/main" id="{B36EE4C1-7905-4652-A645-D2C3112E2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4">
              <a:extLst>
                <a:ext uri="{FF2B5EF4-FFF2-40B4-BE49-F238E27FC236}">
                  <a16:creationId xmlns:a16="http://schemas.microsoft.com/office/drawing/2014/main" id="{5B2D6870-BDC0-AE8B-A7F5-D570327D1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262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B87E-B854-280F-FDF0-53DA1E2500F7}"/>
              </a:ext>
            </a:extLst>
          </p:cNvPr>
          <p:cNvSpPr>
            <a:spLocks noGrp="1"/>
          </p:cNvSpPr>
          <p:nvPr>
            <p:ph type="title"/>
          </p:nvPr>
        </p:nvSpPr>
        <p:spPr>
          <a:xfrm>
            <a:off x="876692" y="741391"/>
            <a:ext cx="5479719" cy="1616203"/>
          </a:xfrm>
        </p:spPr>
        <p:txBody>
          <a:bodyPr anchor="b">
            <a:normAutofit/>
          </a:bodyPr>
          <a:lstStyle/>
          <a:p>
            <a:br>
              <a:rPr lang="en-US" sz="2700"/>
            </a:br>
            <a:r>
              <a:rPr lang="en-US" sz="2700"/>
              <a:t>Presentation Outline:</a:t>
            </a:r>
            <a:br>
              <a:rPr lang="en-US" sz="2700"/>
            </a:br>
            <a:br>
              <a:rPr lang="en-US" sz="2700"/>
            </a:br>
            <a:endParaRPr lang="en-US" sz="2700"/>
          </a:p>
        </p:txBody>
      </p:sp>
      <p:sp>
        <p:nvSpPr>
          <p:cNvPr id="3" name="Content Placeholder 2">
            <a:extLst>
              <a:ext uri="{FF2B5EF4-FFF2-40B4-BE49-F238E27FC236}">
                <a16:creationId xmlns:a16="http://schemas.microsoft.com/office/drawing/2014/main" id="{529544F7-1A29-2E5E-A303-93FF964F6C47}"/>
              </a:ext>
            </a:extLst>
          </p:cNvPr>
          <p:cNvSpPr>
            <a:spLocks noGrp="1"/>
          </p:cNvSpPr>
          <p:nvPr>
            <p:ph idx="1"/>
          </p:nvPr>
        </p:nvSpPr>
        <p:spPr>
          <a:xfrm>
            <a:off x="876692" y="2533476"/>
            <a:ext cx="5479719" cy="3447832"/>
          </a:xfrm>
        </p:spPr>
        <p:txBody>
          <a:bodyPr anchor="t">
            <a:normAutofit/>
          </a:bodyPr>
          <a:lstStyle/>
          <a:p>
            <a:r>
              <a:rPr lang="en-US" sz="2000"/>
              <a:t>Abstract</a:t>
            </a:r>
          </a:p>
          <a:p>
            <a:r>
              <a:rPr lang="en-US" sz="2000"/>
              <a:t>Introduction</a:t>
            </a:r>
          </a:p>
          <a:p>
            <a:r>
              <a:rPr lang="en-US" sz="2000"/>
              <a:t>Domain</a:t>
            </a:r>
          </a:p>
          <a:p>
            <a:r>
              <a:rPr lang="en-US" sz="2000"/>
              <a:t>Literature Survey</a:t>
            </a:r>
          </a:p>
          <a:p>
            <a:r>
              <a:rPr lang="en-US" sz="2000"/>
              <a:t>Methodology</a:t>
            </a:r>
          </a:p>
          <a:p>
            <a:r>
              <a:rPr lang="en-US" sz="2000"/>
              <a:t>Application</a:t>
            </a:r>
          </a:p>
          <a:p>
            <a:r>
              <a:rPr lang="en-US" sz="2000"/>
              <a:t>Conclusion</a:t>
            </a:r>
          </a:p>
          <a:p>
            <a:endParaRPr lang="en-US" sz="2000"/>
          </a:p>
          <a:p>
            <a:endParaRPr lang="en-US" sz="2000"/>
          </a:p>
        </p:txBody>
      </p:sp>
      <p:grpSp>
        <p:nvGrpSpPr>
          <p:cNvPr id="31" name="Group 30">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2" name="Rectangle 31">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166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0">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BB476-57FD-D5BA-9564-A21172C0AD21}"/>
              </a:ext>
            </a:extLst>
          </p:cNvPr>
          <p:cNvSpPr>
            <a:spLocks noGrp="1"/>
          </p:cNvSpPr>
          <p:nvPr>
            <p:ph type="title"/>
          </p:nvPr>
        </p:nvSpPr>
        <p:spPr>
          <a:xfrm>
            <a:off x="2019300" y="538956"/>
            <a:ext cx="8985250" cy="1118394"/>
          </a:xfrm>
        </p:spPr>
        <p:txBody>
          <a:bodyPr anchor="t">
            <a:normAutofit/>
          </a:bodyPr>
          <a:lstStyle/>
          <a:p>
            <a:r>
              <a:rPr lang="en-US" sz="4000"/>
              <a:t>Abstract:</a:t>
            </a:r>
          </a:p>
        </p:txBody>
      </p:sp>
      <p:pic>
        <p:nvPicPr>
          <p:cNvPr id="63" name="Graphic 57" descr="Heart Organ">
            <a:extLst>
              <a:ext uri="{FF2B5EF4-FFF2-40B4-BE49-F238E27FC236}">
                <a16:creationId xmlns:a16="http://schemas.microsoft.com/office/drawing/2014/main" id="{79B25958-80F0-5F94-37CE-2B967C43A6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3AD4EBF4-25C3-9526-8B06-5833F0DA6C48}"/>
              </a:ext>
            </a:extLst>
          </p:cNvPr>
          <p:cNvSpPr>
            <a:spLocks noGrp="1"/>
          </p:cNvSpPr>
          <p:nvPr>
            <p:ph idx="1"/>
          </p:nvPr>
        </p:nvSpPr>
        <p:spPr>
          <a:xfrm>
            <a:off x="1009650" y="1847849"/>
            <a:ext cx="9994900" cy="4254501"/>
          </a:xfrm>
        </p:spPr>
        <p:txBody>
          <a:bodyPr>
            <a:normAutofit/>
          </a:bodyPr>
          <a:lstStyle/>
          <a:p>
            <a:r>
              <a:rPr lang="en-US" sz="2000"/>
              <a:t>Heart is one of the most important part of the body. It helps to purify and circulate blood to all parts of the body. Most number of deaths in the world are due to Heart Diseases. Some symptoms like chest pain, faster heartbeat, discomfort in breathing are recorded. This data is analyzed on regular basis. In this review, an overview of the heart disease and its current procedures is firstly introduced. Furthermore, an in-depth analysis of the most relevant machine learning techniques available on the literature for heart disease prediction is briefly elaborated. The discussed machine learning algorithms are Decision Tree, SVM, ANN, Naive Bayes, Random Forest, KNN. The algorithms are compared on the basis of features. We are working on the algorithm with best accuracy. This will help the doctors to assist the heart problem easily</a:t>
            </a:r>
          </a:p>
        </p:txBody>
      </p:sp>
    </p:spTree>
    <p:extLst>
      <p:ext uri="{BB962C8B-B14F-4D97-AF65-F5344CB8AC3E}">
        <p14:creationId xmlns:p14="http://schemas.microsoft.com/office/powerpoint/2010/main" val="414177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4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4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4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847BA-9113-6934-CEA9-3BD7E2A233AD}"/>
              </a:ext>
            </a:extLst>
          </p:cNvPr>
          <p:cNvSpPr>
            <a:spLocks noGrp="1"/>
          </p:cNvSpPr>
          <p:nvPr>
            <p:ph type="title"/>
          </p:nvPr>
        </p:nvSpPr>
        <p:spPr>
          <a:xfrm>
            <a:off x="1115568" y="548640"/>
            <a:ext cx="10168128" cy="1179576"/>
          </a:xfrm>
        </p:spPr>
        <p:txBody>
          <a:bodyPr>
            <a:normAutofit/>
          </a:bodyPr>
          <a:lstStyle/>
          <a:p>
            <a:r>
              <a:rPr lang="en-US" sz="4000"/>
              <a:t>Introduction:</a:t>
            </a:r>
          </a:p>
        </p:txBody>
      </p:sp>
      <p:sp>
        <p:nvSpPr>
          <p:cNvPr id="104" name="Rectangle 4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7992D48-C1A0-66FB-4628-835A0842E4F1}"/>
              </a:ext>
            </a:extLst>
          </p:cNvPr>
          <p:cNvSpPr>
            <a:spLocks noGrp="1"/>
          </p:cNvSpPr>
          <p:nvPr>
            <p:ph idx="1"/>
          </p:nvPr>
        </p:nvSpPr>
        <p:spPr>
          <a:xfrm>
            <a:off x="1115568" y="2481943"/>
            <a:ext cx="10168128" cy="3695020"/>
          </a:xfrm>
        </p:spPr>
        <p:txBody>
          <a:bodyPr>
            <a:normAutofit/>
          </a:bodyPr>
          <a:lstStyle/>
          <a:p>
            <a:r>
              <a:rPr lang="en-US" sz="1500"/>
              <a:t>Heart disease is the kind of disease which can cause the death. Each year too many peoples are dying due to heart disease. Heart disease can be occurred due to the weakening of heart muscle. Also, the heart failure can be described as the failure of heart to pump the blood. Heart disease is also called as coronary artery disease (CAD). CAD can be occurred due to insufficient blood supply to arteries. Heart disease can be detected using the symptoms like high blood pressure, chest pain, hypertension, cardiac arrest,  etc. There are many types of heart diseases with different  types of symptoms. Like: 1) heart disease in blood  vessels: chest pain, shortness of breath, pain in neck throat., 2)heart disease caused by abnormal heartbeats :slow  heartbeat, discomfort, chest pain., etc. Most common  symptoms are chest pain, shortness of breath, discomfort,  chest pain., etc. Most common symptoms are chest pain, shortness of breath, fainting. Causes of heart disease are  defects you’re born with, high blood pressure, diabetes,  smoking, drugs, alcohol. Sometimes in heart disease the  infection also which affects the inner membrane which is  identified by symptoms like fever, fatigue, dry cough, skin  rashes. Causes of heart infection are bacteria, viruses, parasites. Types of heart disease: Cardiac arrest, Hypertension, Coronary artery disease, Heart failure, Heart  infection, Congenital heart disease, Slow heartbeat, Stroke  type heart disease, angina pectoris. Now a days there are  too many automated techniques to detect the heart disease like data mining, machine learning, deep learning, etc. So,  in this paper we will brief introduction about machine learning techniques. In this we train the datasets using the machine learning repositories. There are some risk factors  on the basis of that the heart disease is predicted. Risk factors are Age, Sex, Blood pressure, Cholesterol level, Family history of coronary illness, Diabetes, Smoking, Alcohol, Being overweight, Heart rate, Chest Pain.</a:t>
            </a:r>
          </a:p>
        </p:txBody>
      </p:sp>
    </p:spTree>
    <p:extLst>
      <p:ext uri="{BB962C8B-B14F-4D97-AF65-F5344CB8AC3E}">
        <p14:creationId xmlns:p14="http://schemas.microsoft.com/office/powerpoint/2010/main" val="217755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D18C85A-F3FC-64B3-63D3-AF134CD1630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kern="1200">
                <a:solidFill>
                  <a:srgbClr val="FFFFFF"/>
                </a:solidFill>
                <a:effectLst/>
                <a:latin typeface="+mj-lt"/>
                <a:ea typeface="+mj-ea"/>
                <a:cs typeface="+mj-cs"/>
              </a:rPr>
              <a:t> Different types of heart disease:</a:t>
            </a:r>
            <a:endParaRPr lang="en-US" sz="4000" kern="1200">
              <a:solidFill>
                <a:srgbClr val="FFFFFF"/>
              </a:solidFill>
              <a:latin typeface="+mj-lt"/>
              <a:ea typeface="+mj-ea"/>
              <a:cs typeface="+mj-cs"/>
            </a:endParaRPr>
          </a:p>
        </p:txBody>
      </p:sp>
      <p:graphicFrame>
        <p:nvGraphicFramePr>
          <p:cNvPr id="4" name="Table 4">
            <a:extLst>
              <a:ext uri="{FF2B5EF4-FFF2-40B4-BE49-F238E27FC236}">
                <a16:creationId xmlns:a16="http://schemas.microsoft.com/office/drawing/2014/main" id="{0D5F9618-BACC-1C58-808F-06D36A71B662}"/>
              </a:ext>
            </a:extLst>
          </p:cNvPr>
          <p:cNvGraphicFramePr>
            <a:graphicFrameLocks noGrp="1"/>
          </p:cNvGraphicFramePr>
          <p:nvPr>
            <p:ph idx="1"/>
            <p:extLst>
              <p:ext uri="{D42A27DB-BD31-4B8C-83A1-F6EECF244321}">
                <p14:modId xmlns:p14="http://schemas.microsoft.com/office/powerpoint/2010/main" val="3918979449"/>
              </p:ext>
            </p:extLst>
          </p:nvPr>
        </p:nvGraphicFramePr>
        <p:xfrm>
          <a:off x="4038604" y="227484"/>
          <a:ext cx="8084569" cy="6630514"/>
        </p:xfrm>
        <a:graphic>
          <a:graphicData uri="http://schemas.openxmlformats.org/drawingml/2006/table">
            <a:tbl>
              <a:tblPr firstRow="1" bandRow="1">
                <a:tableStyleId>{5C22544A-7EE6-4342-B048-85BDC9FD1C3A}</a:tableStyleId>
              </a:tblPr>
              <a:tblGrid>
                <a:gridCol w="2778853">
                  <a:extLst>
                    <a:ext uri="{9D8B030D-6E8A-4147-A177-3AD203B41FA5}">
                      <a16:colId xmlns:a16="http://schemas.microsoft.com/office/drawing/2014/main" val="3738770021"/>
                    </a:ext>
                  </a:extLst>
                </a:gridCol>
                <a:gridCol w="5305716">
                  <a:extLst>
                    <a:ext uri="{9D8B030D-6E8A-4147-A177-3AD203B41FA5}">
                      <a16:colId xmlns:a16="http://schemas.microsoft.com/office/drawing/2014/main" val="3092531088"/>
                    </a:ext>
                  </a:extLst>
                </a:gridCol>
              </a:tblGrid>
              <a:tr h="753204">
                <a:tc>
                  <a:txBody>
                    <a:bodyPr/>
                    <a:lstStyle/>
                    <a:p>
                      <a:r>
                        <a:rPr lang="en-US" sz="1400" b="0" i="0" kern="1200">
                          <a:solidFill>
                            <a:schemeClr val="lt1"/>
                          </a:solidFill>
                          <a:effectLst/>
                          <a:latin typeface="+mn-lt"/>
                          <a:ea typeface="+mn-ea"/>
                          <a:cs typeface="+mn-cs"/>
                        </a:rPr>
                        <a:t>Arrhythmia </a:t>
                      </a:r>
                      <a:endParaRPr lang="en-US" sz="1400"/>
                    </a:p>
                  </a:txBody>
                  <a:tcPr marL="71897" marR="71897" marT="35948" marB="35948"/>
                </a:tc>
                <a:tc>
                  <a:txBody>
                    <a:bodyPr/>
                    <a:lstStyle/>
                    <a:p>
                      <a:r>
                        <a:rPr lang="en-US" sz="1400" b="0" i="0" kern="1200">
                          <a:solidFill>
                            <a:schemeClr val="lt1"/>
                          </a:solidFill>
                          <a:effectLst/>
                          <a:latin typeface="+mn-lt"/>
                          <a:ea typeface="+mn-ea"/>
                          <a:cs typeface="+mn-cs"/>
                        </a:rPr>
                        <a:t>The heart beat is improper whether it may irregular, too slow or too fast. </a:t>
                      </a:r>
                      <a:endParaRPr lang="en-US" sz="1400"/>
                    </a:p>
                  </a:txBody>
                  <a:tcPr marL="71897" marR="71897" marT="35948" marB="35948"/>
                </a:tc>
                <a:extLst>
                  <a:ext uri="{0D108BD9-81ED-4DB2-BD59-A6C34878D82A}">
                    <a16:rowId xmlns:a16="http://schemas.microsoft.com/office/drawing/2014/main" val="3725467008"/>
                  </a:ext>
                </a:extLst>
              </a:tr>
              <a:tr h="753204">
                <a:tc>
                  <a:txBody>
                    <a:bodyPr/>
                    <a:lstStyle/>
                    <a:p>
                      <a:r>
                        <a:rPr lang="en-US" sz="1400" b="0" i="0" kern="1200">
                          <a:solidFill>
                            <a:schemeClr val="dk1"/>
                          </a:solidFill>
                          <a:effectLst/>
                          <a:latin typeface="+mn-lt"/>
                          <a:ea typeface="+mn-ea"/>
                          <a:cs typeface="+mn-cs"/>
                        </a:rPr>
                        <a:t>Cardiac arrest</a:t>
                      </a:r>
                      <a:endParaRPr lang="en-US" sz="1400"/>
                    </a:p>
                  </a:txBody>
                  <a:tcPr marL="71897" marR="71897" marT="35948" marB="35948"/>
                </a:tc>
                <a:tc>
                  <a:txBody>
                    <a:bodyPr/>
                    <a:lstStyle/>
                    <a:p>
                      <a:r>
                        <a:rPr lang="en-US" sz="1400" b="0" i="0" kern="1200">
                          <a:solidFill>
                            <a:schemeClr val="dk1"/>
                          </a:solidFill>
                          <a:effectLst/>
                          <a:latin typeface="+mn-lt"/>
                          <a:ea typeface="+mn-ea"/>
                          <a:cs typeface="+mn-cs"/>
                        </a:rPr>
                        <a:t>An unexpected loss of heart function, consciousness and breathing occur suddenly.</a:t>
                      </a:r>
                      <a:endParaRPr lang="en-US" sz="1400"/>
                    </a:p>
                  </a:txBody>
                  <a:tcPr marL="71897" marR="71897" marT="35948" marB="35948"/>
                </a:tc>
                <a:extLst>
                  <a:ext uri="{0D108BD9-81ED-4DB2-BD59-A6C34878D82A}">
                    <a16:rowId xmlns:a16="http://schemas.microsoft.com/office/drawing/2014/main" val="3157247375"/>
                  </a:ext>
                </a:extLst>
              </a:tr>
              <a:tr h="753204">
                <a:tc>
                  <a:txBody>
                    <a:bodyPr/>
                    <a:lstStyle/>
                    <a:p>
                      <a:r>
                        <a:rPr lang="en-US" sz="1400" b="0" i="0" kern="1200">
                          <a:solidFill>
                            <a:schemeClr val="dk1"/>
                          </a:solidFill>
                          <a:effectLst/>
                          <a:latin typeface="+mn-lt"/>
                          <a:ea typeface="+mn-ea"/>
                          <a:cs typeface="+mn-cs"/>
                        </a:rPr>
                        <a:t>Congestive heart failure </a:t>
                      </a:r>
                      <a:endParaRPr lang="en-US" sz="1400"/>
                    </a:p>
                  </a:txBody>
                  <a:tcPr marL="71897" marR="71897" marT="35948" marB="35948"/>
                </a:tc>
                <a:tc>
                  <a:txBody>
                    <a:bodyPr/>
                    <a:lstStyle/>
                    <a:p>
                      <a:r>
                        <a:rPr lang="en-US" sz="1400" b="0" i="0" kern="1200">
                          <a:solidFill>
                            <a:schemeClr val="dk1"/>
                          </a:solidFill>
                          <a:effectLst/>
                          <a:latin typeface="+mn-lt"/>
                          <a:ea typeface="+mn-ea"/>
                          <a:cs typeface="+mn-cs"/>
                        </a:rPr>
                        <a:t>The heart does not pump blood as well as it should, it is the condition of chronic.</a:t>
                      </a:r>
                      <a:endParaRPr lang="en-US" sz="1400"/>
                    </a:p>
                  </a:txBody>
                  <a:tcPr marL="71897" marR="71897" marT="35948" marB="35948"/>
                </a:tc>
                <a:extLst>
                  <a:ext uri="{0D108BD9-81ED-4DB2-BD59-A6C34878D82A}">
                    <a16:rowId xmlns:a16="http://schemas.microsoft.com/office/drawing/2014/main" val="3062641220"/>
                  </a:ext>
                </a:extLst>
              </a:tr>
              <a:tr h="450757">
                <a:tc>
                  <a:txBody>
                    <a:bodyPr/>
                    <a:lstStyle/>
                    <a:p>
                      <a:r>
                        <a:rPr lang="en-US" sz="1400" b="0" i="0" kern="1200">
                          <a:solidFill>
                            <a:schemeClr val="dk1"/>
                          </a:solidFill>
                          <a:effectLst/>
                          <a:latin typeface="+mn-lt"/>
                          <a:ea typeface="+mn-ea"/>
                          <a:cs typeface="+mn-cs"/>
                        </a:rPr>
                        <a:t>Congenital heart disease</a:t>
                      </a:r>
                      <a:endParaRPr lang="en-US" sz="1400"/>
                    </a:p>
                  </a:txBody>
                  <a:tcPr marL="71897" marR="71897" marT="35948" marB="35948"/>
                </a:tc>
                <a:tc>
                  <a:txBody>
                    <a:bodyPr/>
                    <a:lstStyle/>
                    <a:p>
                      <a:r>
                        <a:rPr lang="en-US" sz="1400" b="0" i="0" kern="1200">
                          <a:solidFill>
                            <a:schemeClr val="dk1"/>
                          </a:solidFill>
                          <a:effectLst/>
                          <a:latin typeface="+mn-lt"/>
                          <a:ea typeface="+mn-ea"/>
                          <a:cs typeface="+mn-cs"/>
                        </a:rPr>
                        <a:t>The heart’s abnormality which develops before birth.</a:t>
                      </a:r>
                      <a:endParaRPr lang="en-US" sz="1400"/>
                    </a:p>
                  </a:txBody>
                  <a:tcPr marL="71897" marR="71897" marT="35948" marB="35948"/>
                </a:tc>
                <a:extLst>
                  <a:ext uri="{0D108BD9-81ED-4DB2-BD59-A6C34878D82A}">
                    <a16:rowId xmlns:a16="http://schemas.microsoft.com/office/drawing/2014/main" val="2933949905"/>
                  </a:ext>
                </a:extLst>
              </a:tr>
              <a:tr h="1358092">
                <a:tc>
                  <a:txBody>
                    <a:bodyPr/>
                    <a:lstStyle/>
                    <a:p>
                      <a:r>
                        <a:rPr lang="en-US" sz="1400" b="0" i="0" kern="1200">
                          <a:solidFill>
                            <a:schemeClr val="dk1"/>
                          </a:solidFill>
                          <a:effectLst/>
                          <a:latin typeface="+mn-lt"/>
                          <a:ea typeface="+mn-ea"/>
                          <a:cs typeface="+mn-cs"/>
                        </a:rPr>
                        <a:t>Coronary artery disease</a:t>
                      </a:r>
                      <a:endParaRPr lang="en-US" sz="1400"/>
                    </a:p>
                  </a:txBody>
                  <a:tcPr marL="71897" marR="71897" marT="35948" marB="35948"/>
                </a:tc>
                <a:tc>
                  <a:txBody>
                    <a:bodyPr/>
                    <a:lstStyle/>
                    <a:p>
                      <a:r>
                        <a:rPr lang="en-US" sz="1400" b="0" i="0" kern="1200">
                          <a:solidFill>
                            <a:schemeClr val="dk1"/>
                          </a:solidFill>
                          <a:effectLst/>
                          <a:latin typeface="+mn-lt"/>
                          <a:ea typeface="+mn-ea"/>
                          <a:cs typeface="+mn-cs"/>
                        </a:rPr>
                        <a:t>The heart’s major blood vessels can Damage or any disease occurs in the blood </a:t>
                      </a:r>
                    </a:p>
                    <a:p>
                      <a:r>
                        <a:rPr lang="en-US" sz="1400" b="0" i="0" kern="1200">
                          <a:solidFill>
                            <a:schemeClr val="dk1"/>
                          </a:solidFill>
                          <a:effectLst/>
                          <a:latin typeface="+mn-lt"/>
                          <a:ea typeface="+mn-ea"/>
                          <a:cs typeface="+mn-cs"/>
                        </a:rPr>
                        <a:t>vessels</a:t>
                      </a:r>
                    </a:p>
                    <a:p>
                      <a:endParaRPr lang="en-US" sz="1400"/>
                    </a:p>
                  </a:txBody>
                  <a:tcPr marL="71897" marR="71897" marT="35948" marB="35948"/>
                </a:tc>
                <a:extLst>
                  <a:ext uri="{0D108BD9-81ED-4DB2-BD59-A6C34878D82A}">
                    <a16:rowId xmlns:a16="http://schemas.microsoft.com/office/drawing/2014/main" val="2095945293"/>
                  </a:ext>
                </a:extLst>
              </a:tr>
              <a:tr h="753204">
                <a:tc>
                  <a:txBody>
                    <a:bodyPr/>
                    <a:lstStyle/>
                    <a:p>
                      <a:r>
                        <a:rPr lang="en-US" sz="1400" b="0" i="0" kern="1200">
                          <a:solidFill>
                            <a:schemeClr val="dk1"/>
                          </a:solidFill>
                          <a:effectLst/>
                          <a:latin typeface="+mn-lt"/>
                          <a:ea typeface="+mn-ea"/>
                          <a:cs typeface="+mn-cs"/>
                        </a:rPr>
                        <a:t>High Blood Pressure</a:t>
                      </a:r>
                      <a:endParaRPr lang="en-US" sz="1400"/>
                    </a:p>
                  </a:txBody>
                  <a:tcPr marL="71897" marR="71897" marT="35948" marB="35948"/>
                </a:tc>
                <a:tc>
                  <a:txBody>
                    <a:bodyPr/>
                    <a:lstStyle/>
                    <a:p>
                      <a:r>
                        <a:rPr lang="en-US" sz="1400" b="0" i="0" kern="1200">
                          <a:solidFill>
                            <a:schemeClr val="dk1"/>
                          </a:solidFill>
                          <a:effectLst/>
                          <a:latin typeface="+mn-lt"/>
                          <a:ea typeface="+mn-ea"/>
                          <a:cs typeface="+mn-cs"/>
                        </a:rPr>
                        <a:t>It has a condition that the force of the blood against the artery walls is too high.</a:t>
                      </a:r>
                      <a:endParaRPr lang="en-US" sz="1400"/>
                    </a:p>
                  </a:txBody>
                  <a:tcPr marL="71897" marR="71897" marT="35948" marB="35948"/>
                </a:tc>
                <a:extLst>
                  <a:ext uri="{0D108BD9-81ED-4DB2-BD59-A6C34878D82A}">
                    <a16:rowId xmlns:a16="http://schemas.microsoft.com/office/drawing/2014/main" val="4028529178"/>
                  </a:ext>
                </a:extLst>
              </a:tr>
              <a:tr h="1358092">
                <a:tc>
                  <a:txBody>
                    <a:bodyPr/>
                    <a:lstStyle/>
                    <a:p>
                      <a:r>
                        <a:rPr lang="en-US" sz="1400" b="0" i="0" kern="1200">
                          <a:solidFill>
                            <a:schemeClr val="dk1"/>
                          </a:solidFill>
                          <a:effectLst/>
                          <a:latin typeface="+mn-lt"/>
                          <a:ea typeface="+mn-ea"/>
                          <a:cs typeface="+mn-cs"/>
                        </a:rPr>
                        <a:t>Peripheral artery disease</a:t>
                      </a:r>
                      <a:endParaRPr lang="en-US" sz="1400"/>
                    </a:p>
                  </a:txBody>
                  <a:tcPr marL="71897" marR="71897" marT="35948" marB="35948"/>
                </a:tc>
                <a:tc>
                  <a:txBody>
                    <a:bodyPr/>
                    <a:lstStyle/>
                    <a:p>
                      <a:r>
                        <a:rPr lang="en-US" sz="1400" b="0" i="0" kern="1200">
                          <a:solidFill>
                            <a:schemeClr val="dk1"/>
                          </a:solidFill>
                          <a:effectLst/>
                          <a:latin typeface="+mn-lt"/>
                          <a:ea typeface="+mn-ea"/>
                          <a:cs typeface="+mn-cs"/>
                        </a:rPr>
                        <a:t>The narrowed blood vessels which reduce flow of blood in the limbs, is the </a:t>
                      </a:r>
                    </a:p>
                    <a:p>
                      <a:r>
                        <a:rPr lang="en-US" sz="1400" b="0" i="0" kern="1200">
                          <a:solidFill>
                            <a:schemeClr val="dk1"/>
                          </a:solidFill>
                          <a:effectLst/>
                          <a:latin typeface="+mn-lt"/>
                          <a:ea typeface="+mn-ea"/>
                          <a:cs typeface="+mn-cs"/>
                        </a:rPr>
                        <a:t>circulatory condition. </a:t>
                      </a:r>
                    </a:p>
                    <a:p>
                      <a:endParaRPr lang="en-US" sz="1400"/>
                    </a:p>
                  </a:txBody>
                  <a:tcPr marL="71897" marR="71897" marT="35948" marB="35948"/>
                </a:tc>
                <a:extLst>
                  <a:ext uri="{0D108BD9-81ED-4DB2-BD59-A6C34878D82A}">
                    <a16:rowId xmlns:a16="http://schemas.microsoft.com/office/drawing/2014/main" val="3154699153"/>
                  </a:ext>
                </a:extLst>
              </a:tr>
              <a:tr h="450757">
                <a:tc>
                  <a:txBody>
                    <a:bodyPr/>
                    <a:lstStyle/>
                    <a:p>
                      <a:r>
                        <a:rPr lang="en-US" sz="1400" b="0" i="0" kern="1200">
                          <a:solidFill>
                            <a:schemeClr val="dk1"/>
                          </a:solidFill>
                          <a:effectLst/>
                          <a:latin typeface="+mn-lt"/>
                          <a:ea typeface="+mn-ea"/>
                          <a:cs typeface="+mn-cs"/>
                        </a:rPr>
                        <a:t>Stroke </a:t>
                      </a:r>
                      <a:endParaRPr lang="en-US" sz="1400"/>
                    </a:p>
                  </a:txBody>
                  <a:tcPr marL="71897" marR="71897" marT="35948" marB="35948"/>
                </a:tc>
                <a:tc>
                  <a:txBody>
                    <a:bodyPr/>
                    <a:lstStyle/>
                    <a:p>
                      <a:r>
                        <a:rPr lang="en-US" sz="1400" b="0" i="0" kern="1200" dirty="0">
                          <a:solidFill>
                            <a:schemeClr val="dk1"/>
                          </a:solidFill>
                          <a:effectLst/>
                          <a:latin typeface="+mn-lt"/>
                          <a:ea typeface="+mn-ea"/>
                          <a:cs typeface="+mn-cs"/>
                        </a:rPr>
                        <a:t>Interruption of blood supply occur damage to the brain. </a:t>
                      </a:r>
                      <a:endParaRPr lang="en-US" sz="1400" dirty="0"/>
                    </a:p>
                  </a:txBody>
                  <a:tcPr marL="71897" marR="71897" marT="35948" marB="35948"/>
                </a:tc>
                <a:extLst>
                  <a:ext uri="{0D108BD9-81ED-4DB2-BD59-A6C34878D82A}">
                    <a16:rowId xmlns:a16="http://schemas.microsoft.com/office/drawing/2014/main" val="1250204144"/>
                  </a:ext>
                </a:extLst>
              </a:tr>
            </a:tbl>
          </a:graphicData>
        </a:graphic>
      </p:graphicFrame>
    </p:spTree>
    <p:extLst>
      <p:ext uri="{BB962C8B-B14F-4D97-AF65-F5344CB8AC3E}">
        <p14:creationId xmlns:p14="http://schemas.microsoft.com/office/powerpoint/2010/main" val="373517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0FF35-0DC3-67EB-4973-BB4AD76418B0}"/>
              </a:ext>
            </a:extLst>
          </p:cNvPr>
          <p:cNvSpPr>
            <a:spLocks noGrp="1"/>
          </p:cNvSpPr>
          <p:nvPr>
            <p:ph type="title"/>
          </p:nvPr>
        </p:nvSpPr>
        <p:spPr>
          <a:xfrm>
            <a:off x="2019300" y="538956"/>
            <a:ext cx="8985250" cy="1118394"/>
          </a:xfrm>
        </p:spPr>
        <p:txBody>
          <a:bodyPr anchor="t">
            <a:normAutofit/>
          </a:bodyPr>
          <a:lstStyle/>
          <a:p>
            <a:r>
              <a:rPr lang="en-US" sz="4000"/>
              <a:t>Domain:</a:t>
            </a:r>
          </a:p>
        </p:txBody>
      </p:sp>
      <p:pic>
        <p:nvPicPr>
          <p:cNvPr id="22" name="Picture 21" descr="Abstract background of data">
            <a:extLst>
              <a:ext uri="{FF2B5EF4-FFF2-40B4-BE49-F238E27FC236}">
                <a16:creationId xmlns:a16="http://schemas.microsoft.com/office/drawing/2014/main" id="{A32B3CC3-145F-0BE7-F635-668D8D259BD8}"/>
              </a:ext>
            </a:extLst>
          </p:cNvPr>
          <p:cNvPicPr>
            <a:picLocks noChangeAspect="1"/>
          </p:cNvPicPr>
          <p:nvPr/>
        </p:nvPicPr>
        <p:blipFill rotWithShape="1">
          <a:blip r:embed="rId2"/>
          <a:srcRect l="17559" r="25978"/>
          <a:stretch/>
        </p:blipFill>
        <p:spPr>
          <a:xfrm>
            <a:off x="1104900" y="540369"/>
            <a:ext cx="749300" cy="746473"/>
          </a:xfrm>
          <a:prstGeom prst="rect">
            <a:avLst/>
          </a:prstGeom>
        </p:spPr>
      </p:pic>
      <p:sp>
        <p:nvSpPr>
          <p:cNvPr id="3" name="Content Placeholder 2">
            <a:extLst>
              <a:ext uri="{FF2B5EF4-FFF2-40B4-BE49-F238E27FC236}">
                <a16:creationId xmlns:a16="http://schemas.microsoft.com/office/drawing/2014/main" id="{85D3ED61-38F8-1166-6F02-F268B0637475}"/>
              </a:ext>
            </a:extLst>
          </p:cNvPr>
          <p:cNvSpPr>
            <a:spLocks noGrp="1"/>
          </p:cNvSpPr>
          <p:nvPr>
            <p:ph idx="1"/>
          </p:nvPr>
        </p:nvSpPr>
        <p:spPr>
          <a:xfrm>
            <a:off x="1009650" y="1847849"/>
            <a:ext cx="9994900" cy="4254501"/>
          </a:xfrm>
        </p:spPr>
        <p:txBody>
          <a:bodyPr>
            <a:normAutofit/>
          </a:bodyPr>
          <a:lstStyle/>
          <a:p>
            <a:r>
              <a:rPr lang="en-US" sz="2000"/>
              <a:t>Machine Learning:</a:t>
            </a:r>
          </a:p>
          <a:p>
            <a:r>
              <a:rPr lang="en-US" sz="2000"/>
              <a:t>Machine Learning is the art and science of enabling machine to learn things Which are not explicitly programmed.</a:t>
            </a:r>
          </a:p>
          <a:p>
            <a:r>
              <a:rPr lang="en-US" sz="2000"/>
              <a:t>Python is Widely used  general-purpose, high-level Programming Language.</a:t>
            </a:r>
          </a:p>
          <a:p>
            <a:r>
              <a:rPr lang="en-US" sz="2000"/>
              <a:t>Python Is a Programming Language that lets you work quickly and integrate Systems more efficiency.</a:t>
            </a:r>
          </a:p>
          <a:p>
            <a:r>
              <a:rPr lang="en-US" sz="2000"/>
              <a:t>Python Can be used Windows, Mac, Linux, etc.</a:t>
            </a:r>
          </a:p>
          <a:p>
            <a:endParaRPr lang="en-US" sz="2000"/>
          </a:p>
          <a:p>
            <a:endParaRPr lang="en-US" sz="2000"/>
          </a:p>
        </p:txBody>
      </p:sp>
    </p:spTree>
    <p:extLst>
      <p:ext uri="{BB962C8B-B14F-4D97-AF65-F5344CB8AC3E}">
        <p14:creationId xmlns:p14="http://schemas.microsoft.com/office/powerpoint/2010/main" val="294925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5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6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reeform: Shape 6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87CE6A-8EC9-97DD-C609-46A3D11224E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Literature Survey:</a:t>
            </a:r>
          </a:p>
        </p:txBody>
      </p:sp>
      <p:graphicFrame>
        <p:nvGraphicFramePr>
          <p:cNvPr id="4" name="Table 4">
            <a:extLst>
              <a:ext uri="{FF2B5EF4-FFF2-40B4-BE49-F238E27FC236}">
                <a16:creationId xmlns:a16="http://schemas.microsoft.com/office/drawing/2014/main" id="{40C3627B-F60A-5F61-1729-E8A52F7F4FA6}"/>
              </a:ext>
            </a:extLst>
          </p:cNvPr>
          <p:cNvGraphicFramePr>
            <a:graphicFrameLocks noGrp="1"/>
          </p:cNvGraphicFramePr>
          <p:nvPr>
            <p:ph idx="1"/>
            <p:extLst>
              <p:ext uri="{D42A27DB-BD31-4B8C-83A1-F6EECF244321}">
                <p14:modId xmlns:p14="http://schemas.microsoft.com/office/powerpoint/2010/main" val="1713263496"/>
              </p:ext>
            </p:extLst>
          </p:nvPr>
        </p:nvGraphicFramePr>
        <p:xfrm>
          <a:off x="4038604" y="68826"/>
          <a:ext cx="8104235" cy="6961534"/>
        </p:xfrm>
        <a:graphic>
          <a:graphicData uri="http://schemas.openxmlformats.org/drawingml/2006/table">
            <a:tbl>
              <a:tblPr firstRow="1" bandRow="1">
                <a:tableStyleId>{5C22544A-7EE6-4342-B048-85BDC9FD1C3A}</a:tableStyleId>
              </a:tblPr>
              <a:tblGrid>
                <a:gridCol w="768264">
                  <a:extLst>
                    <a:ext uri="{9D8B030D-6E8A-4147-A177-3AD203B41FA5}">
                      <a16:colId xmlns:a16="http://schemas.microsoft.com/office/drawing/2014/main" val="3713123385"/>
                    </a:ext>
                  </a:extLst>
                </a:gridCol>
                <a:gridCol w="1928576">
                  <a:extLst>
                    <a:ext uri="{9D8B030D-6E8A-4147-A177-3AD203B41FA5}">
                      <a16:colId xmlns:a16="http://schemas.microsoft.com/office/drawing/2014/main" val="3767204869"/>
                    </a:ext>
                  </a:extLst>
                </a:gridCol>
                <a:gridCol w="1708870">
                  <a:extLst>
                    <a:ext uri="{9D8B030D-6E8A-4147-A177-3AD203B41FA5}">
                      <a16:colId xmlns:a16="http://schemas.microsoft.com/office/drawing/2014/main" val="4286034607"/>
                    </a:ext>
                  </a:extLst>
                </a:gridCol>
                <a:gridCol w="1497702">
                  <a:extLst>
                    <a:ext uri="{9D8B030D-6E8A-4147-A177-3AD203B41FA5}">
                      <a16:colId xmlns:a16="http://schemas.microsoft.com/office/drawing/2014/main" val="4271685726"/>
                    </a:ext>
                  </a:extLst>
                </a:gridCol>
                <a:gridCol w="2200823">
                  <a:extLst>
                    <a:ext uri="{9D8B030D-6E8A-4147-A177-3AD203B41FA5}">
                      <a16:colId xmlns:a16="http://schemas.microsoft.com/office/drawing/2014/main" val="1669506541"/>
                    </a:ext>
                  </a:extLst>
                </a:gridCol>
              </a:tblGrid>
              <a:tr h="416143">
                <a:tc>
                  <a:txBody>
                    <a:bodyPr/>
                    <a:lstStyle/>
                    <a:p>
                      <a:r>
                        <a:rPr lang="en-US" sz="800" b="0" i="0" kern="1200">
                          <a:solidFill>
                            <a:schemeClr val="lt1"/>
                          </a:solidFill>
                          <a:effectLst/>
                          <a:latin typeface="+mn-lt"/>
                          <a:ea typeface="+mn-ea"/>
                          <a:cs typeface="+mn-cs"/>
                        </a:rPr>
                        <a:t>YEAR </a:t>
                      </a:r>
                      <a:endParaRPr lang="en-US" sz="800"/>
                    </a:p>
                  </a:txBody>
                  <a:tcPr marL="15533" marR="15533" marT="7767" marB="7767"/>
                </a:tc>
                <a:tc>
                  <a:txBody>
                    <a:bodyPr/>
                    <a:lstStyle/>
                    <a:p>
                      <a:r>
                        <a:rPr lang="en-US" sz="800" b="0" i="0" kern="1200">
                          <a:solidFill>
                            <a:schemeClr val="lt1"/>
                          </a:solidFill>
                          <a:effectLst/>
                          <a:latin typeface="+mn-lt"/>
                          <a:ea typeface="+mn-ea"/>
                          <a:cs typeface="+mn-cs"/>
                        </a:rPr>
                        <a:t>AUTHOR</a:t>
                      </a:r>
                      <a:endParaRPr lang="en-US" sz="800"/>
                    </a:p>
                  </a:txBody>
                  <a:tcPr marL="15533" marR="15533" marT="7767" marB="7767"/>
                </a:tc>
                <a:tc>
                  <a:txBody>
                    <a:bodyPr/>
                    <a:lstStyle/>
                    <a:p>
                      <a:r>
                        <a:rPr lang="en-US" sz="800" b="0" i="0" kern="1200">
                          <a:solidFill>
                            <a:schemeClr val="lt1"/>
                          </a:solidFill>
                          <a:effectLst/>
                          <a:latin typeface="+mn-lt"/>
                          <a:ea typeface="+mn-ea"/>
                          <a:cs typeface="+mn-cs"/>
                        </a:rPr>
                        <a:t>PURPOSE</a:t>
                      </a:r>
                      <a:endParaRPr lang="en-US" sz="800"/>
                    </a:p>
                  </a:txBody>
                  <a:tcPr marL="15533" marR="15533" marT="7767" marB="7767"/>
                </a:tc>
                <a:tc>
                  <a:txBody>
                    <a:bodyPr/>
                    <a:lstStyle/>
                    <a:p>
                      <a:r>
                        <a:rPr lang="en-US" sz="800" b="0" i="0" kern="1200">
                          <a:solidFill>
                            <a:schemeClr val="lt1"/>
                          </a:solidFill>
                          <a:effectLst/>
                          <a:latin typeface="+mn-lt"/>
                          <a:ea typeface="+mn-ea"/>
                          <a:cs typeface="+mn-cs"/>
                        </a:rPr>
                        <a:t>TECHNIQUES </a:t>
                      </a:r>
                    </a:p>
                    <a:p>
                      <a:r>
                        <a:rPr lang="en-US" sz="800" b="0" i="0" kern="1200">
                          <a:solidFill>
                            <a:schemeClr val="lt1"/>
                          </a:solidFill>
                          <a:effectLst/>
                          <a:latin typeface="+mn-lt"/>
                          <a:ea typeface="+mn-ea"/>
                          <a:cs typeface="+mn-cs"/>
                        </a:rPr>
                        <a:t>USED</a:t>
                      </a:r>
                    </a:p>
                    <a:p>
                      <a:endParaRPr lang="en-US" sz="800"/>
                    </a:p>
                  </a:txBody>
                  <a:tcPr marL="15533" marR="15533" marT="7767" marB="7767"/>
                </a:tc>
                <a:tc>
                  <a:txBody>
                    <a:bodyPr/>
                    <a:lstStyle/>
                    <a:p>
                      <a:r>
                        <a:rPr lang="en-US" sz="800" b="0" i="0" kern="1200">
                          <a:solidFill>
                            <a:schemeClr val="lt1"/>
                          </a:solidFill>
                          <a:effectLst/>
                          <a:latin typeface="+mn-lt"/>
                          <a:ea typeface="+mn-ea"/>
                          <a:cs typeface="+mn-cs"/>
                        </a:rPr>
                        <a:t>ACCURACY</a:t>
                      </a:r>
                      <a:endParaRPr lang="en-US" sz="800"/>
                    </a:p>
                  </a:txBody>
                  <a:tcPr marL="15533" marR="15533" marT="7767" marB="7767"/>
                </a:tc>
                <a:extLst>
                  <a:ext uri="{0D108BD9-81ED-4DB2-BD59-A6C34878D82A}">
                    <a16:rowId xmlns:a16="http://schemas.microsoft.com/office/drawing/2014/main" val="1679435415"/>
                  </a:ext>
                </a:extLst>
              </a:tr>
              <a:tr h="539497">
                <a:tc>
                  <a:txBody>
                    <a:bodyPr/>
                    <a:lstStyle/>
                    <a:p>
                      <a:r>
                        <a:rPr lang="en-US" sz="800" b="0" i="0" kern="1200">
                          <a:solidFill>
                            <a:schemeClr val="dk1"/>
                          </a:solidFill>
                          <a:effectLst/>
                          <a:latin typeface="+mn-lt"/>
                          <a:ea typeface="+mn-ea"/>
                          <a:cs typeface="+mn-cs"/>
                        </a:rPr>
                        <a:t>2015</a:t>
                      </a:r>
                      <a:endParaRPr lang="en-US" sz="800"/>
                    </a:p>
                  </a:txBody>
                  <a:tcPr marL="15533" marR="15533" marT="7767" marB="7767"/>
                </a:tc>
                <a:tc>
                  <a:txBody>
                    <a:bodyPr/>
                    <a:lstStyle/>
                    <a:p>
                      <a:r>
                        <a:rPr lang="fi-FI" sz="800" b="0" i="0" kern="1200">
                          <a:solidFill>
                            <a:schemeClr val="dk1"/>
                          </a:solidFill>
                          <a:effectLst/>
                          <a:latin typeface="+mn-lt"/>
                          <a:ea typeface="+mn-ea"/>
                          <a:cs typeface="+mn-cs"/>
                        </a:rPr>
                        <a:t>Sharma Purushottam et al,[15]</a:t>
                      </a:r>
                      <a:endParaRPr lang="en-US" sz="800"/>
                    </a:p>
                  </a:txBody>
                  <a:tcPr marL="15533" marR="15533" marT="7767" marB="7767"/>
                </a:tc>
                <a:tc>
                  <a:txBody>
                    <a:bodyPr/>
                    <a:lstStyle/>
                    <a:p>
                      <a:r>
                        <a:rPr lang="en-US" sz="800" b="0" i="0" kern="1200">
                          <a:solidFill>
                            <a:schemeClr val="dk1"/>
                          </a:solidFill>
                          <a:effectLst/>
                          <a:latin typeface="+mn-lt"/>
                          <a:ea typeface="+mn-ea"/>
                          <a:cs typeface="+mn-cs"/>
                        </a:rPr>
                        <a:t>Efficient Heart Disease </a:t>
                      </a:r>
                    </a:p>
                    <a:p>
                      <a:r>
                        <a:rPr lang="en-US" sz="800" b="0" i="0" kern="1200">
                          <a:solidFill>
                            <a:schemeClr val="dk1"/>
                          </a:solidFill>
                          <a:effectLst/>
                          <a:latin typeface="+mn-lt"/>
                          <a:ea typeface="+mn-ea"/>
                          <a:cs typeface="+mn-cs"/>
                        </a:rPr>
                        <a:t>Prediction System using </a:t>
                      </a:r>
                    </a:p>
                    <a:p>
                      <a:r>
                        <a:rPr lang="en-US" sz="800" b="0" i="0" kern="1200">
                          <a:solidFill>
                            <a:schemeClr val="dk1"/>
                          </a:solidFill>
                          <a:effectLst/>
                          <a:latin typeface="+mn-lt"/>
                          <a:ea typeface="+mn-ea"/>
                          <a:cs typeface="+mn-cs"/>
                        </a:rPr>
                        <a:t>Decision Tree. </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Decision tree </a:t>
                      </a:r>
                    </a:p>
                    <a:p>
                      <a:r>
                        <a:rPr lang="en-US" sz="800" b="0" i="0" kern="1200">
                          <a:solidFill>
                            <a:schemeClr val="dk1"/>
                          </a:solidFill>
                          <a:effectLst/>
                          <a:latin typeface="+mn-lt"/>
                          <a:ea typeface="+mn-ea"/>
                          <a:cs typeface="+mn-cs"/>
                        </a:rPr>
                        <a:t>classifie</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86.3% for testing phase. </a:t>
                      </a:r>
                    </a:p>
                    <a:p>
                      <a:r>
                        <a:rPr lang="en-US" sz="800" b="0" i="0" kern="1200">
                          <a:solidFill>
                            <a:schemeClr val="dk1"/>
                          </a:solidFill>
                          <a:effectLst/>
                          <a:latin typeface="+mn-lt"/>
                          <a:ea typeface="+mn-ea"/>
                          <a:cs typeface="+mn-cs"/>
                        </a:rPr>
                        <a:t>87.3% for training </a:t>
                      </a:r>
                    </a:p>
                    <a:p>
                      <a:r>
                        <a:rPr lang="en-US" sz="800" b="0" i="0" kern="1200">
                          <a:solidFill>
                            <a:schemeClr val="dk1"/>
                          </a:solidFill>
                          <a:effectLst/>
                          <a:latin typeface="+mn-lt"/>
                          <a:ea typeface="+mn-ea"/>
                          <a:cs typeface="+mn-cs"/>
                        </a:rPr>
                        <a:t>phase</a:t>
                      </a:r>
                    </a:p>
                    <a:p>
                      <a:endParaRPr lang="en-US" sz="800"/>
                    </a:p>
                  </a:txBody>
                  <a:tcPr marL="15533" marR="15533" marT="7767" marB="7767"/>
                </a:tc>
                <a:extLst>
                  <a:ext uri="{0D108BD9-81ED-4DB2-BD59-A6C34878D82A}">
                    <a16:rowId xmlns:a16="http://schemas.microsoft.com/office/drawing/2014/main" val="4267852113"/>
                  </a:ext>
                </a:extLst>
              </a:tr>
              <a:tr h="539497">
                <a:tc>
                  <a:txBody>
                    <a:bodyPr/>
                    <a:lstStyle/>
                    <a:p>
                      <a:r>
                        <a:rPr lang="en-US" sz="800" b="0" i="0" kern="1200">
                          <a:solidFill>
                            <a:schemeClr val="dk1"/>
                          </a:solidFill>
                          <a:effectLst/>
                          <a:latin typeface="+mn-lt"/>
                          <a:ea typeface="+mn-ea"/>
                          <a:cs typeface="+mn-cs"/>
                        </a:rPr>
                        <a:t>2015</a:t>
                      </a:r>
                      <a:endParaRPr lang="en-US" sz="800"/>
                    </a:p>
                  </a:txBody>
                  <a:tcPr marL="15533" marR="15533" marT="7767" marB="7767"/>
                </a:tc>
                <a:tc>
                  <a:txBody>
                    <a:bodyPr/>
                    <a:lstStyle/>
                    <a:p>
                      <a:r>
                        <a:rPr lang="en-US" sz="800" b="0" i="0" kern="1200">
                          <a:solidFill>
                            <a:schemeClr val="dk1"/>
                          </a:solidFill>
                          <a:effectLst/>
                          <a:latin typeface="+mn-lt"/>
                          <a:ea typeface="+mn-ea"/>
                          <a:cs typeface="+mn-cs"/>
                        </a:rPr>
                        <a:t>Boshra Brahmi et al, [20] </a:t>
                      </a:r>
                      <a:endParaRPr lang="en-US" sz="800"/>
                    </a:p>
                  </a:txBody>
                  <a:tcPr marL="15533" marR="15533" marT="7767" marB="7767"/>
                </a:tc>
                <a:tc>
                  <a:txBody>
                    <a:bodyPr/>
                    <a:lstStyle/>
                    <a:p>
                      <a:r>
                        <a:rPr lang="en-US" sz="800" b="0" i="0" kern="1200">
                          <a:solidFill>
                            <a:schemeClr val="dk1"/>
                          </a:solidFill>
                          <a:effectLst/>
                          <a:latin typeface="+mn-lt"/>
                          <a:ea typeface="+mn-ea"/>
                          <a:cs typeface="+mn-cs"/>
                        </a:rPr>
                        <a:t>Prediction and Diagnosis </a:t>
                      </a:r>
                    </a:p>
                    <a:p>
                      <a:r>
                        <a:rPr lang="en-US" sz="800" b="0" i="0" kern="1200">
                          <a:solidFill>
                            <a:schemeClr val="dk1"/>
                          </a:solidFill>
                          <a:effectLst/>
                          <a:latin typeface="+mn-lt"/>
                          <a:ea typeface="+mn-ea"/>
                          <a:cs typeface="+mn-cs"/>
                        </a:rPr>
                        <a:t>of Heart Disease by Data </a:t>
                      </a:r>
                    </a:p>
                    <a:p>
                      <a:r>
                        <a:rPr lang="en-US" sz="800" b="0" i="0" kern="1200">
                          <a:solidFill>
                            <a:schemeClr val="dk1"/>
                          </a:solidFill>
                          <a:effectLst/>
                          <a:latin typeface="+mn-lt"/>
                          <a:ea typeface="+mn-ea"/>
                          <a:cs typeface="+mn-cs"/>
                        </a:rPr>
                        <a:t>Mining Techniques.</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J48, Naïve Bayes, </a:t>
                      </a:r>
                    </a:p>
                    <a:p>
                      <a:r>
                        <a:rPr lang="en-US" sz="800" b="0" i="0" kern="1200">
                          <a:solidFill>
                            <a:schemeClr val="dk1"/>
                          </a:solidFill>
                          <a:effectLst/>
                          <a:latin typeface="+mn-lt"/>
                          <a:ea typeface="+mn-ea"/>
                          <a:cs typeface="+mn-cs"/>
                        </a:rPr>
                        <a:t>KNN, SMO</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J48 gives better </a:t>
                      </a:r>
                    </a:p>
                    <a:p>
                      <a:r>
                        <a:rPr lang="en-US" sz="800" b="0" i="0" kern="1200">
                          <a:solidFill>
                            <a:schemeClr val="dk1"/>
                          </a:solidFill>
                          <a:effectLst/>
                          <a:latin typeface="+mn-lt"/>
                          <a:ea typeface="+mn-ea"/>
                          <a:cs typeface="+mn-cs"/>
                        </a:rPr>
                        <a:t>accuracy than other </a:t>
                      </a:r>
                    </a:p>
                    <a:p>
                      <a:r>
                        <a:rPr lang="en-US" sz="800" b="0" i="0" kern="1200">
                          <a:solidFill>
                            <a:schemeClr val="dk1"/>
                          </a:solidFill>
                          <a:effectLst/>
                          <a:latin typeface="+mn-lt"/>
                          <a:ea typeface="+mn-ea"/>
                          <a:cs typeface="+mn-cs"/>
                        </a:rPr>
                        <a:t>three technique</a:t>
                      </a:r>
                    </a:p>
                    <a:p>
                      <a:endParaRPr lang="en-US" sz="800"/>
                    </a:p>
                  </a:txBody>
                  <a:tcPr marL="15533" marR="15533" marT="7767" marB="7767"/>
                </a:tc>
                <a:extLst>
                  <a:ext uri="{0D108BD9-81ED-4DB2-BD59-A6C34878D82A}">
                    <a16:rowId xmlns:a16="http://schemas.microsoft.com/office/drawing/2014/main" val="562582922"/>
                  </a:ext>
                </a:extLst>
              </a:tr>
              <a:tr h="539497">
                <a:tc>
                  <a:txBody>
                    <a:bodyPr/>
                    <a:lstStyle/>
                    <a:p>
                      <a:r>
                        <a:rPr lang="en-US" sz="800" b="0" i="0" kern="1200">
                          <a:solidFill>
                            <a:schemeClr val="dk1"/>
                          </a:solidFill>
                          <a:effectLst/>
                          <a:latin typeface="+mn-lt"/>
                          <a:ea typeface="+mn-ea"/>
                          <a:cs typeface="+mn-cs"/>
                        </a:rPr>
                        <a:t>2015 </a:t>
                      </a:r>
                      <a:endParaRPr lang="en-US" sz="800"/>
                    </a:p>
                  </a:txBody>
                  <a:tcPr marL="15533" marR="15533" marT="7767" marB="7767"/>
                </a:tc>
                <a:tc>
                  <a:txBody>
                    <a:bodyPr/>
                    <a:lstStyle/>
                    <a:p>
                      <a:r>
                        <a:rPr lang="en-US" sz="800" b="0" i="0" kern="1200">
                          <a:solidFill>
                            <a:schemeClr val="dk1"/>
                          </a:solidFill>
                          <a:effectLst/>
                          <a:latin typeface="+mn-lt"/>
                          <a:ea typeface="+mn-ea"/>
                          <a:cs typeface="+mn-cs"/>
                        </a:rPr>
                        <a:t>Sairabi H. Mujawar et al, [24] </a:t>
                      </a:r>
                      <a:endParaRPr lang="en-US" sz="800"/>
                    </a:p>
                  </a:txBody>
                  <a:tcPr marL="15533" marR="15533" marT="7767" marB="7767"/>
                </a:tc>
                <a:tc>
                  <a:txBody>
                    <a:bodyPr/>
                    <a:lstStyle/>
                    <a:p>
                      <a:r>
                        <a:rPr lang="en-US" sz="800" b="0" i="0" kern="1200">
                          <a:solidFill>
                            <a:schemeClr val="dk1"/>
                          </a:solidFill>
                          <a:effectLst/>
                          <a:latin typeface="+mn-lt"/>
                          <a:ea typeface="+mn-ea"/>
                          <a:cs typeface="+mn-cs"/>
                        </a:rPr>
                        <a:t>Prediction of Heart </a:t>
                      </a:r>
                    </a:p>
                    <a:p>
                      <a:r>
                        <a:rPr lang="en-US" sz="800" b="0" i="0" kern="1200">
                          <a:solidFill>
                            <a:schemeClr val="dk1"/>
                          </a:solidFill>
                          <a:effectLst/>
                          <a:latin typeface="+mn-lt"/>
                          <a:ea typeface="+mn-ea"/>
                          <a:cs typeface="+mn-cs"/>
                        </a:rPr>
                        <a:t>Disease using Modified </a:t>
                      </a:r>
                    </a:p>
                    <a:p>
                      <a:r>
                        <a:rPr lang="en-US" sz="800" b="0" i="0" kern="1200">
                          <a:solidFill>
                            <a:schemeClr val="dk1"/>
                          </a:solidFill>
                          <a:effectLst/>
                          <a:latin typeface="+mn-lt"/>
                          <a:ea typeface="+mn-ea"/>
                          <a:cs typeface="+mn-cs"/>
                        </a:rPr>
                        <a:t>K-means and by using </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Modified k-means </a:t>
                      </a:r>
                    </a:p>
                    <a:p>
                      <a:r>
                        <a:rPr lang="en-US" sz="800" b="0" i="0" kern="1200">
                          <a:solidFill>
                            <a:schemeClr val="dk1"/>
                          </a:solidFill>
                          <a:effectLst/>
                          <a:latin typeface="+mn-lt"/>
                          <a:ea typeface="+mn-ea"/>
                          <a:cs typeface="+mn-cs"/>
                        </a:rPr>
                        <a:t>algorithm, naive </a:t>
                      </a:r>
                    </a:p>
                    <a:p>
                      <a:r>
                        <a:rPr lang="en-US" sz="800" b="0" i="0" kern="1200">
                          <a:solidFill>
                            <a:schemeClr val="dk1"/>
                          </a:solidFill>
                          <a:effectLst/>
                          <a:latin typeface="+mn-lt"/>
                          <a:ea typeface="+mn-ea"/>
                          <a:cs typeface="+mn-cs"/>
                        </a:rPr>
                        <a:t>bayes algorithm.</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Heart Disease </a:t>
                      </a:r>
                    </a:p>
                    <a:p>
                      <a:r>
                        <a:rPr lang="en-US" sz="800" b="0" i="0" kern="1200">
                          <a:solidFill>
                            <a:schemeClr val="dk1"/>
                          </a:solidFill>
                          <a:effectLst/>
                          <a:latin typeface="+mn-lt"/>
                          <a:ea typeface="+mn-ea"/>
                          <a:cs typeface="+mn-cs"/>
                        </a:rPr>
                        <a:t>detection=93%. </a:t>
                      </a:r>
                    </a:p>
                    <a:p>
                      <a:r>
                        <a:rPr lang="en-US" sz="800" b="0" i="0" kern="1200">
                          <a:solidFill>
                            <a:schemeClr val="dk1"/>
                          </a:solidFill>
                          <a:effectLst/>
                          <a:latin typeface="+mn-lt"/>
                          <a:ea typeface="+mn-ea"/>
                          <a:cs typeface="+mn-cs"/>
                        </a:rPr>
                        <a:t>Heart Disease</a:t>
                      </a:r>
                    </a:p>
                    <a:p>
                      <a:endParaRPr lang="en-US" sz="800"/>
                    </a:p>
                  </a:txBody>
                  <a:tcPr marL="15533" marR="15533" marT="7767" marB="7767"/>
                </a:tc>
                <a:extLst>
                  <a:ext uri="{0D108BD9-81ED-4DB2-BD59-A6C34878D82A}">
                    <a16:rowId xmlns:a16="http://schemas.microsoft.com/office/drawing/2014/main" val="1663926203"/>
                  </a:ext>
                </a:extLst>
              </a:tr>
              <a:tr h="539497">
                <a:tc>
                  <a:txBody>
                    <a:bodyPr/>
                    <a:lstStyle/>
                    <a:p>
                      <a:r>
                        <a:rPr lang="en-US" sz="800" b="0" i="0" kern="1200">
                          <a:solidFill>
                            <a:schemeClr val="dk1"/>
                          </a:solidFill>
                          <a:effectLst/>
                          <a:latin typeface="+mn-lt"/>
                          <a:ea typeface="+mn-ea"/>
                          <a:cs typeface="+mn-cs"/>
                        </a:rPr>
                        <a:t>2015</a:t>
                      </a:r>
                      <a:endParaRPr lang="en-US" sz="800"/>
                    </a:p>
                  </a:txBody>
                  <a:tcPr marL="15533" marR="15533" marT="7767" marB="7767"/>
                </a:tc>
                <a:tc>
                  <a:txBody>
                    <a:bodyPr/>
                    <a:lstStyle/>
                    <a:p>
                      <a:r>
                        <a:rPr lang="fr-FR" sz="800" b="0" i="0" kern="1200">
                          <a:solidFill>
                            <a:schemeClr val="dk1"/>
                          </a:solidFill>
                          <a:effectLst/>
                          <a:latin typeface="+mn-lt"/>
                          <a:ea typeface="+mn-ea"/>
                          <a:cs typeface="+mn-cs"/>
                        </a:rPr>
                        <a:t>Noura Ajam et al, [21] </a:t>
                      </a:r>
                      <a:endParaRPr lang="en-US" sz="800"/>
                    </a:p>
                  </a:txBody>
                  <a:tcPr marL="15533" marR="15533" marT="7767" marB="7767"/>
                </a:tc>
                <a:tc>
                  <a:txBody>
                    <a:bodyPr/>
                    <a:lstStyle/>
                    <a:p>
                      <a:r>
                        <a:rPr lang="en-US" sz="800" b="0" i="0" kern="1200">
                          <a:solidFill>
                            <a:schemeClr val="dk1"/>
                          </a:solidFill>
                          <a:effectLst/>
                          <a:latin typeface="+mn-lt"/>
                          <a:ea typeface="+mn-ea"/>
                          <a:cs typeface="+mn-cs"/>
                        </a:rPr>
                        <a:t>Heart Disease Diagnoses </a:t>
                      </a:r>
                    </a:p>
                    <a:p>
                      <a:r>
                        <a:rPr lang="en-US" sz="800" b="0" i="0" kern="1200">
                          <a:solidFill>
                            <a:schemeClr val="dk1"/>
                          </a:solidFill>
                          <a:effectLst/>
                          <a:latin typeface="+mn-lt"/>
                          <a:ea typeface="+mn-ea"/>
                          <a:cs typeface="+mn-cs"/>
                        </a:rPr>
                        <a:t>using Artificial Neural </a:t>
                      </a:r>
                    </a:p>
                    <a:p>
                      <a:r>
                        <a:rPr lang="en-US" sz="800" b="0" i="0" kern="1200">
                          <a:solidFill>
                            <a:schemeClr val="dk1"/>
                          </a:solidFill>
                          <a:effectLst/>
                          <a:latin typeface="+mn-lt"/>
                          <a:ea typeface="+mn-ea"/>
                          <a:cs typeface="+mn-cs"/>
                        </a:rPr>
                        <a:t>Network.</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ANN</a:t>
                      </a:r>
                      <a:endParaRPr lang="en-US" sz="800"/>
                    </a:p>
                  </a:txBody>
                  <a:tcPr marL="15533" marR="15533" marT="7767" marB="7767"/>
                </a:tc>
                <a:tc>
                  <a:txBody>
                    <a:bodyPr/>
                    <a:lstStyle/>
                    <a:p>
                      <a:r>
                        <a:rPr lang="en-US" sz="800" b="0" i="0" kern="1200">
                          <a:solidFill>
                            <a:schemeClr val="dk1"/>
                          </a:solidFill>
                          <a:effectLst/>
                          <a:latin typeface="+mn-lt"/>
                          <a:ea typeface="+mn-ea"/>
                          <a:cs typeface="+mn-cs"/>
                        </a:rPr>
                        <a:t>88%</a:t>
                      </a:r>
                      <a:endParaRPr lang="en-US" sz="800"/>
                    </a:p>
                  </a:txBody>
                  <a:tcPr marL="15533" marR="15533" marT="7767" marB="7767"/>
                </a:tc>
                <a:extLst>
                  <a:ext uri="{0D108BD9-81ED-4DB2-BD59-A6C34878D82A}">
                    <a16:rowId xmlns:a16="http://schemas.microsoft.com/office/drawing/2014/main" val="188366967"/>
                  </a:ext>
                </a:extLst>
              </a:tr>
              <a:tr h="663080">
                <a:tc>
                  <a:txBody>
                    <a:bodyPr/>
                    <a:lstStyle/>
                    <a:p>
                      <a:r>
                        <a:rPr lang="en-US" sz="800" b="0" i="0" kern="1200">
                          <a:solidFill>
                            <a:schemeClr val="dk1"/>
                          </a:solidFill>
                          <a:effectLst/>
                          <a:latin typeface="+mn-lt"/>
                          <a:ea typeface="+mn-ea"/>
                          <a:cs typeface="+mn-cs"/>
                        </a:rPr>
                        <a:t>2016</a:t>
                      </a:r>
                      <a:endParaRPr lang="en-US" sz="800"/>
                    </a:p>
                  </a:txBody>
                  <a:tcPr marL="15533" marR="15533" marT="7767" marB="7767"/>
                </a:tc>
                <a:tc>
                  <a:txBody>
                    <a:bodyPr/>
                    <a:lstStyle/>
                    <a:p>
                      <a:r>
                        <a:rPr lang="da-DK" sz="800" b="0" i="0" kern="1200">
                          <a:solidFill>
                            <a:schemeClr val="dk1"/>
                          </a:solidFill>
                          <a:effectLst/>
                          <a:latin typeface="+mn-lt"/>
                          <a:ea typeface="+mn-ea"/>
                          <a:cs typeface="+mn-cs"/>
                        </a:rPr>
                        <a:t>Prajakta Ghadge et al, [22]</a:t>
                      </a:r>
                      <a:endParaRPr lang="en-US" sz="800"/>
                    </a:p>
                  </a:txBody>
                  <a:tcPr marL="15533" marR="15533" marT="7767" marB="7767"/>
                </a:tc>
                <a:tc>
                  <a:txBody>
                    <a:bodyPr/>
                    <a:lstStyle/>
                    <a:p>
                      <a:endParaRPr lang="en-US" sz="800" b="0" i="0" kern="1200">
                        <a:solidFill>
                          <a:schemeClr val="dk1"/>
                        </a:solidFill>
                        <a:effectLst/>
                        <a:latin typeface="+mn-lt"/>
                        <a:ea typeface="+mn-ea"/>
                        <a:cs typeface="+mn-cs"/>
                      </a:endParaRPr>
                    </a:p>
                    <a:p>
                      <a:r>
                        <a:rPr lang="en-US" sz="800" b="0" i="0" kern="1200">
                          <a:solidFill>
                            <a:schemeClr val="dk1"/>
                          </a:solidFill>
                          <a:effectLst/>
                          <a:latin typeface="+mn-lt"/>
                          <a:ea typeface="+mn-ea"/>
                          <a:cs typeface="+mn-cs"/>
                        </a:rPr>
                        <a:t>Intelligent Heart Disease </a:t>
                      </a:r>
                    </a:p>
                    <a:p>
                      <a:r>
                        <a:rPr lang="en-US" sz="800" b="0" i="0" kern="1200">
                          <a:solidFill>
                            <a:schemeClr val="dk1"/>
                          </a:solidFill>
                          <a:effectLst/>
                          <a:latin typeface="+mn-lt"/>
                          <a:ea typeface="+mn-ea"/>
                          <a:cs typeface="+mn-cs"/>
                        </a:rPr>
                        <a:t>Prediction System using </a:t>
                      </a:r>
                    </a:p>
                    <a:p>
                      <a:br>
                        <a:rPr lang="en-US" sz="800" b="0" i="0" kern="1200">
                          <a:solidFill>
                            <a:schemeClr val="dk1"/>
                          </a:solidFill>
                          <a:effectLst/>
                          <a:latin typeface="+mn-lt"/>
                          <a:ea typeface="+mn-ea"/>
                          <a:cs typeface="+mn-cs"/>
                        </a:rPr>
                      </a:br>
                      <a:endParaRPr lang="en-US" sz="800"/>
                    </a:p>
                  </a:txBody>
                  <a:tcPr marL="15533" marR="15533" marT="7767" marB="7767"/>
                </a:tc>
                <a:tc>
                  <a:txBody>
                    <a:bodyPr/>
                    <a:lstStyle/>
                    <a:p>
                      <a:endParaRPr lang="en-US" sz="800" b="0" i="0" kern="1200">
                        <a:solidFill>
                          <a:schemeClr val="dk1"/>
                        </a:solidFill>
                        <a:effectLst/>
                        <a:latin typeface="+mn-lt"/>
                        <a:ea typeface="+mn-ea"/>
                        <a:cs typeface="+mn-cs"/>
                      </a:endParaRPr>
                    </a:p>
                    <a:p>
                      <a:r>
                        <a:rPr lang="en-US" sz="800" b="0" i="0" kern="1200">
                          <a:solidFill>
                            <a:schemeClr val="dk1"/>
                          </a:solidFill>
                          <a:effectLst/>
                          <a:latin typeface="+mn-lt"/>
                          <a:ea typeface="+mn-ea"/>
                          <a:cs typeface="+mn-cs"/>
                        </a:rPr>
                        <a:t>Hadoop, Mahout, </a:t>
                      </a:r>
                    </a:p>
                    <a:p>
                      <a:r>
                        <a:rPr lang="en-US" sz="800" b="0" i="0" kern="1200">
                          <a:solidFill>
                            <a:schemeClr val="dk1"/>
                          </a:solidFill>
                          <a:effectLst/>
                          <a:latin typeface="+mn-lt"/>
                          <a:ea typeface="+mn-ea"/>
                          <a:cs typeface="+mn-cs"/>
                        </a:rPr>
                        <a:t>Naïve bayes.</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The automation of this </a:t>
                      </a:r>
                    </a:p>
                    <a:p>
                      <a:r>
                        <a:rPr lang="en-US" sz="800" b="0" i="0" kern="1200">
                          <a:solidFill>
                            <a:schemeClr val="dk1"/>
                          </a:solidFill>
                          <a:effectLst/>
                          <a:latin typeface="+mn-lt"/>
                          <a:ea typeface="+mn-ea"/>
                          <a:cs typeface="+mn-cs"/>
                        </a:rPr>
                        <a:t>system makes </a:t>
                      </a:r>
                    </a:p>
                    <a:p>
                      <a:r>
                        <a:rPr lang="en-US" sz="800" b="0" i="0" kern="1200">
                          <a:solidFill>
                            <a:schemeClr val="dk1"/>
                          </a:solidFill>
                          <a:effectLst/>
                          <a:latin typeface="+mn-lt"/>
                          <a:ea typeface="+mn-ea"/>
                          <a:cs typeface="+mn-cs"/>
                        </a:rPr>
                        <a:t>extremely</a:t>
                      </a:r>
                    </a:p>
                    <a:p>
                      <a:endParaRPr lang="en-US" sz="800"/>
                    </a:p>
                  </a:txBody>
                  <a:tcPr marL="15533" marR="15533" marT="7767" marB="7767"/>
                </a:tc>
                <a:extLst>
                  <a:ext uri="{0D108BD9-81ED-4DB2-BD59-A6C34878D82A}">
                    <a16:rowId xmlns:a16="http://schemas.microsoft.com/office/drawing/2014/main" val="3715487231"/>
                  </a:ext>
                </a:extLst>
              </a:tr>
              <a:tr h="539497">
                <a:tc>
                  <a:txBody>
                    <a:bodyPr/>
                    <a:lstStyle/>
                    <a:p>
                      <a:r>
                        <a:rPr lang="en-US" sz="800" b="0" i="0" kern="1200">
                          <a:solidFill>
                            <a:schemeClr val="dk1"/>
                          </a:solidFill>
                          <a:effectLst/>
                          <a:latin typeface="+mn-lt"/>
                          <a:ea typeface="+mn-ea"/>
                          <a:cs typeface="+mn-cs"/>
                        </a:rPr>
                        <a:t>2017</a:t>
                      </a:r>
                      <a:endParaRPr lang="en-US" sz="800"/>
                    </a:p>
                  </a:txBody>
                  <a:tcPr marL="15533" marR="15533" marT="7767" marB="7767"/>
                </a:tc>
                <a:tc>
                  <a:txBody>
                    <a:bodyPr/>
                    <a:lstStyle/>
                    <a:p>
                      <a:r>
                        <a:rPr lang="en-US" sz="800" b="0" i="0" kern="1200">
                          <a:solidFill>
                            <a:schemeClr val="dk1"/>
                          </a:solidFill>
                          <a:effectLst/>
                          <a:latin typeface="+mn-lt"/>
                          <a:ea typeface="+mn-ea"/>
                          <a:cs typeface="+mn-cs"/>
                        </a:rPr>
                        <a:t>P. Sai Chandrasekhar Reddy et </a:t>
                      </a:r>
                    </a:p>
                    <a:p>
                      <a:r>
                        <a:rPr lang="en-US" sz="800" b="0" i="0" kern="1200">
                          <a:solidFill>
                            <a:schemeClr val="dk1"/>
                          </a:solidFill>
                          <a:effectLst/>
                          <a:latin typeface="+mn-lt"/>
                          <a:ea typeface="+mn-ea"/>
                          <a:cs typeface="+mn-cs"/>
                        </a:rPr>
                        <a:t>al, [17] </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Heart disease prediction </a:t>
                      </a:r>
                    </a:p>
                    <a:p>
                      <a:r>
                        <a:rPr lang="en-US" sz="800" b="0" i="0" kern="1200">
                          <a:solidFill>
                            <a:schemeClr val="dk1"/>
                          </a:solidFill>
                          <a:effectLst/>
                          <a:latin typeface="+mn-lt"/>
                          <a:ea typeface="+mn-ea"/>
                          <a:cs typeface="+mn-cs"/>
                        </a:rPr>
                        <a:t>using ANN algorithm in </a:t>
                      </a:r>
                    </a:p>
                    <a:p>
                      <a:r>
                        <a:rPr lang="en-US" sz="800" b="0" i="0" kern="1200">
                          <a:solidFill>
                            <a:schemeClr val="dk1"/>
                          </a:solidFill>
                          <a:effectLst/>
                          <a:latin typeface="+mn-lt"/>
                          <a:ea typeface="+mn-ea"/>
                          <a:cs typeface="+mn-cs"/>
                        </a:rPr>
                        <a:t>data mining.</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ANN</a:t>
                      </a:r>
                      <a:endParaRPr lang="en-US" sz="800"/>
                    </a:p>
                  </a:txBody>
                  <a:tcPr marL="15533" marR="15533" marT="7767" marB="7767"/>
                </a:tc>
                <a:tc>
                  <a:txBody>
                    <a:bodyPr/>
                    <a:lstStyle/>
                    <a:p>
                      <a:r>
                        <a:rPr lang="en-US" sz="800" b="0" i="0" kern="1200">
                          <a:solidFill>
                            <a:schemeClr val="dk1"/>
                          </a:solidFill>
                          <a:effectLst/>
                          <a:latin typeface="+mn-lt"/>
                          <a:ea typeface="+mn-ea"/>
                          <a:cs typeface="+mn-cs"/>
                        </a:rPr>
                        <a:t>Accuracy proved in </a:t>
                      </a:r>
                    </a:p>
                    <a:p>
                      <a:r>
                        <a:rPr lang="en-US" sz="800" b="0" i="0" kern="1200">
                          <a:solidFill>
                            <a:schemeClr val="dk1"/>
                          </a:solidFill>
                          <a:effectLst/>
                          <a:latin typeface="+mn-lt"/>
                          <a:ea typeface="+mn-ea"/>
                          <a:cs typeface="+mn-cs"/>
                        </a:rPr>
                        <a:t>JAVA.</a:t>
                      </a:r>
                    </a:p>
                    <a:p>
                      <a:endParaRPr lang="en-US" sz="800"/>
                    </a:p>
                  </a:txBody>
                  <a:tcPr marL="15533" marR="15533" marT="7767" marB="7767"/>
                </a:tc>
                <a:extLst>
                  <a:ext uri="{0D108BD9-81ED-4DB2-BD59-A6C34878D82A}">
                    <a16:rowId xmlns:a16="http://schemas.microsoft.com/office/drawing/2014/main" val="4168832087"/>
                  </a:ext>
                </a:extLst>
              </a:tr>
              <a:tr h="663080">
                <a:tc>
                  <a:txBody>
                    <a:bodyPr/>
                    <a:lstStyle/>
                    <a:p>
                      <a:r>
                        <a:rPr lang="en-US" sz="800" b="0" i="0" kern="1200">
                          <a:solidFill>
                            <a:schemeClr val="dk1"/>
                          </a:solidFill>
                          <a:effectLst/>
                          <a:latin typeface="+mn-lt"/>
                          <a:ea typeface="+mn-ea"/>
                          <a:cs typeface="+mn-cs"/>
                        </a:rPr>
                        <a:t>2017</a:t>
                      </a:r>
                      <a:endParaRPr lang="en-US" sz="800"/>
                    </a:p>
                  </a:txBody>
                  <a:tcPr marL="15533" marR="15533" marT="7767" marB="7767"/>
                </a:tc>
                <a:tc>
                  <a:txBody>
                    <a:bodyPr/>
                    <a:lstStyle/>
                    <a:p>
                      <a:r>
                        <a:rPr lang="en-US" sz="800" b="0" i="0" kern="1200">
                          <a:solidFill>
                            <a:schemeClr val="dk1"/>
                          </a:solidFill>
                          <a:effectLst/>
                          <a:latin typeface="+mn-lt"/>
                          <a:ea typeface="+mn-ea"/>
                          <a:cs typeface="+mn-cs"/>
                        </a:rPr>
                        <a:t>Jayami Patel et al,[14] </a:t>
                      </a:r>
                      <a:endParaRPr lang="en-US" sz="800"/>
                    </a:p>
                  </a:txBody>
                  <a:tcPr marL="15533" marR="15533" marT="7767" marB="7767"/>
                </a:tc>
                <a:tc>
                  <a:txBody>
                    <a:bodyPr/>
                    <a:lstStyle/>
                    <a:p>
                      <a:r>
                        <a:rPr lang="en-US" sz="800" b="0" i="0" kern="1200">
                          <a:solidFill>
                            <a:schemeClr val="dk1"/>
                          </a:solidFill>
                          <a:effectLst/>
                          <a:latin typeface="+mn-lt"/>
                          <a:ea typeface="+mn-ea"/>
                          <a:cs typeface="+mn-cs"/>
                        </a:rPr>
                        <a:t>Heart disease Prediction </a:t>
                      </a:r>
                    </a:p>
                    <a:p>
                      <a:r>
                        <a:rPr lang="en-US" sz="800" b="0" i="0" kern="1200">
                          <a:solidFill>
                            <a:schemeClr val="dk1"/>
                          </a:solidFill>
                          <a:effectLst/>
                          <a:latin typeface="+mn-lt"/>
                          <a:ea typeface="+mn-ea"/>
                          <a:cs typeface="+mn-cs"/>
                        </a:rPr>
                        <a:t>using Machine Learning </a:t>
                      </a:r>
                    </a:p>
                    <a:p>
                      <a:r>
                        <a:rPr lang="en-US" sz="800" b="0" i="0" kern="1200">
                          <a:solidFill>
                            <a:schemeClr val="dk1"/>
                          </a:solidFill>
                          <a:effectLst/>
                          <a:latin typeface="+mn-lt"/>
                          <a:ea typeface="+mn-ea"/>
                          <a:cs typeface="+mn-cs"/>
                        </a:rPr>
                        <a:t>and Data mining </a:t>
                      </a:r>
                    </a:p>
                    <a:p>
                      <a:r>
                        <a:rPr lang="en-US" sz="800" b="0" i="0" kern="1200">
                          <a:solidFill>
                            <a:schemeClr val="dk1"/>
                          </a:solidFill>
                          <a:effectLst/>
                          <a:latin typeface="+mn-lt"/>
                          <a:ea typeface="+mn-ea"/>
                          <a:cs typeface="+mn-cs"/>
                        </a:rPr>
                        <a:t>Technique.</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LMT, UCI </a:t>
                      </a:r>
                      <a:endParaRPr lang="en-US" sz="800"/>
                    </a:p>
                  </a:txBody>
                  <a:tcPr marL="15533" marR="15533" marT="7767" marB="7767"/>
                </a:tc>
                <a:tc>
                  <a:txBody>
                    <a:bodyPr/>
                    <a:lstStyle/>
                    <a:p>
                      <a:r>
                        <a:rPr lang="en-US" sz="800" b="0" i="0" kern="1200">
                          <a:solidFill>
                            <a:schemeClr val="dk1"/>
                          </a:solidFill>
                          <a:effectLst/>
                          <a:latin typeface="+mn-lt"/>
                          <a:ea typeface="+mn-ea"/>
                          <a:cs typeface="+mn-cs"/>
                        </a:rPr>
                        <a:t>UCI gives better </a:t>
                      </a:r>
                    </a:p>
                    <a:p>
                      <a:r>
                        <a:rPr lang="en-US" sz="800" b="0" i="0" kern="1200">
                          <a:solidFill>
                            <a:schemeClr val="dk1"/>
                          </a:solidFill>
                          <a:effectLst/>
                          <a:latin typeface="+mn-lt"/>
                          <a:ea typeface="+mn-ea"/>
                          <a:cs typeface="+mn-cs"/>
                        </a:rPr>
                        <a:t>accuracy, compared to </a:t>
                      </a:r>
                    </a:p>
                    <a:p>
                      <a:r>
                        <a:rPr lang="en-US" sz="800" b="0" i="0" kern="1200">
                          <a:solidFill>
                            <a:schemeClr val="dk1"/>
                          </a:solidFill>
                          <a:effectLst/>
                          <a:latin typeface="+mn-lt"/>
                          <a:ea typeface="+mn-ea"/>
                          <a:cs typeface="+mn-cs"/>
                        </a:rPr>
                        <a:t>LMT.</a:t>
                      </a:r>
                    </a:p>
                    <a:p>
                      <a:endParaRPr lang="en-US" sz="800"/>
                    </a:p>
                  </a:txBody>
                  <a:tcPr marL="15533" marR="15533" marT="7767" marB="7767"/>
                </a:tc>
                <a:extLst>
                  <a:ext uri="{0D108BD9-81ED-4DB2-BD59-A6C34878D82A}">
                    <a16:rowId xmlns:a16="http://schemas.microsoft.com/office/drawing/2014/main" val="2350153452"/>
                  </a:ext>
                </a:extLst>
              </a:tr>
              <a:tr h="792400">
                <a:tc>
                  <a:txBody>
                    <a:bodyPr/>
                    <a:lstStyle/>
                    <a:p>
                      <a:r>
                        <a:rPr lang="en-US" sz="800" b="0" i="0" kern="1200">
                          <a:solidFill>
                            <a:schemeClr val="dk1"/>
                          </a:solidFill>
                          <a:effectLst/>
                          <a:latin typeface="+mn-lt"/>
                          <a:ea typeface="+mn-ea"/>
                          <a:cs typeface="+mn-cs"/>
                        </a:rPr>
                        <a:t>2018 </a:t>
                      </a:r>
                      <a:endParaRPr lang="en-US" sz="800"/>
                    </a:p>
                  </a:txBody>
                  <a:tcPr marL="15533" marR="15533" marT="7767" marB="7767"/>
                </a:tc>
                <a:tc>
                  <a:txBody>
                    <a:bodyPr/>
                    <a:lstStyle/>
                    <a:p>
                      <a:r>
                        <a:rPr lang="fr-FR" sz="800" b="0" i="0" kern="1200">
                          <a:solidFill>
                            <a:schemeClr val="dk1"/>
                          </a:solidFill>
                          <a:effectLst/>
                          <a:latin typeface="+mn-lt"/>
                          <a:ea typeface="+mn-ea"/>
                          <a:cs typeface="+mn-cs"/>
                        </a:rPr>
                        <a:t>Chala Bayen et al,[12] </a:t>
                      </a:r>
                      <a:endParaRPr lang="en-US" sz="800"/>
                    </a:p>
                  </a:txBody>
                  <a:tcPr marL="15533" marR="15533" marT="7767" marB="7767"/>
                </a:tc>
                <a:tc>
                  <a:txBody>
                    <a:bodyPr/>
                    <a:lstStyle/>
                    <a:p>
                      <a:r>
                        <a:rPr lang="en-US" sz="800" b="0" i="0" kern="1200">
                          <a:solidFill>
                            <a:schemeClr val="dk1"/>
                          </a:solidFill>
                          <a:effectLst/>
                          <a:latin typeface="+mn-lt"/>
                          <a:ea typeface="+mn-ea"/>
                          <a:cs typeface="+mn-cs"/>
                        </a:rPr>
                        <a:t>Prediction and Analysis </a:t>
                      </a:r>
                    </a:p>
                    <a:p>
                      <a:r>
                        <a:rPr lang="en-US" sz="800" b="0" i="0" kern="1200">
                          <a:solidFill>
                            <a:schemeClr val="dk1"/>
                          </a:solidFill>
                          <a:effectLst/>
                          <a:latin typeface="+mn-lt"/>
                          <a:ea typeface="+mn-ea"/>
                          <a:cs typeface="+mn-cs"/>
                        </a:rPr>
                        <a:t>the occurrence of Heart </a:t>
                      </a:r>
                    </a:p>
                    <a:p>
                      <a:r>
                        <a:rPr lang="en-US" sz="800" b="0" i="0" kern="1200">
                          <a:solidFill>
                            <a:schemeClr val="dk1"/>
                          </a:solidFill>
                          <a:effectLst/>
                          <a:latin typeface="+mn-lt"/>
                          <a:ea typeface="+mn-ea"/>
                          <a:cs typeface="+mn-cs"/>
                        </a:rPr>
                        <a:t>Disease using data </a:t>
                      </a:r>
                    </a:p>
                    <a:p>
                      <a:r>
                        <a:rPr lang="en-US" sz="800" b="0" i="0" kern="1200">
                          <a:solidFill>
                            <a:schemeClr val="dk1"/>
                          </a:solidFill>
                          <a:effectLst/>
                          <a:latin typeface="+mn-lt"/>
                          <a:ea typeface="+mn-ea"/>
                          <a:cs typeface="+mn-cs"/>
                        </a:rPr>
                        <a:t>mining techniques.</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J48, Naïve Bayes, </a:t>
                      </a:r>
                    </a:p>
                    <a:p>
                      <a:r>
                        <a:rPr lang="en-US" sz="800" b="0" i="0" kern="1200">
                          <a:solidFill>
                            <a:schemeClr val="dk1"/>
                          </a:solidFill>
                          <a:effectLst/>
                          <a:latin typeface="+mn-lt"/>
                          <a:ea typeface="+mn-ea"/>
                          <a:cs typeface="+mn-cs"/>
                        </a:rPr>
                        <a:t>Support Vector </a:t>
                      </a:r>
                    </a:p>
                    <a:p>
                      <a:r>
                        <a:rPr lang="en-US" sz="800" b="0" i="0" kern="1200">
                          <a:solidFill>
                            <a:schemeClr val="dk1"/>
                          </a:solidFill>
                          <a:effectLst/>
                          <a:latin typeface="+mn-lt"/>
                          <a:ea typeface="+mn-ea"/>
                          <a:cs typeface="+mn-cs"/>
                        </a:rPr>
                        <a:t>Machine</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It gives short time result </a:t>
                      </a:r>
                    </a:p>
                    <a:p>
                      <a:r>
                        <a:rPr lang="en-US" sz="800" b="0" i="0" kern="1200">
                          <a:solidFill>
                            <a:schemeClr val="dk1"/>
                          </a:solidFill>
                          <a:effectLst/>
                          <a:latin typeface="+mn-lt"/>
                          <a:ea typeface="+mn-ea"/>
                          <a:cs typeface="+mn-cs"/>
                        </a:rPr>
                        <a:t>which helps to give </a:t>
                      </a:r>
                    </a:p>
                    <a:p>
                      <a:r>
                        <a:rPr lang="en-US" sz="800" b="0" i="0" kern="1200">
                          <a:solidFill>
                            <a:schemeClr val="dk1"/>
                          </a:solidFill>
                          <a:effectLst/>
                          <a:latin typeface="+mn-lt"/>
                          <a:ea typeface="+mn-ea"/>
                          <a:cs typeface="+mn-cs"/>
                        </a:rPr>
                        <a:t>quality of services and </a:t>
                      </a:r>
                    </a:p>
                    <a:p>
                      <a:r>
                        <a:rPr lang="en-US" sz="800" b="0" i="0" kern="1200">
                          <a:solidFill>
                            <a:schemeClr val="dk1"/>
                          </a:solidFill>
                          <a:effectLst/>
                          <a:latin typeface="+mn-lt"/>
                          <a:ea typeface="+mn-ea"/>
                          <a:cs typeface="+mn-cs"/>
                        </a:rPr>
                        <a:t>reduce cost to </a:t>
                      </a:r>
                    </a:p>
                    <a:p>
                      <a:r>
                        <a:rPr lang="en-US" sz="800" b="0" i="0" kern="1200">
                          <a:solidFill>
                            <a:schemeClr val="dk1"/>
                          </a:solidFill>
                          <a:effectLst/>
                          <a:latin typeface="+mn-lt"/>
                          <a:ea typeface="+mn-ea"/>
                          <a:cs typeface="+mn-cs"/>
                        </a:rPr>
                        <a:t>individuals.</a:t>
                      </a:r>
                    </a:p>
                    <a:p>
                      <a:endParaRPr lang="en-US" sz="800"/>
                    </a:p>
                  </a:txBody>
                  <a:tcPr marL="15533" marR="15533" marT="7767" marB="7767"/>
                </a:tc>
                <a:extLst>
                  <a:ext uri="{0D108BD9-81ED-4DB2-BD59-A6C34878D82A}">
                    <a16:rowId xmlns:a16="http://schemas.microsoft.com/office/drawing/2014/main" val="168560943"/>
                  </a:ext>
                </a:extLst>
              </a:tr>
              <a:tr h="1581291">
                <a:tc>
                  <a:txBody>
                    <a:bodyPr/>
                    <a:lstStyle/>
                    <a:p>
                      <a:r>
                        <a:rPr lang="en-US" sz="800" b="0" i="0" kern="1200">
                          <a:solidFill>
                            <a:schemeClr val="dk1"/>
                          </a:solidFill>
                          <a:effectLst/>
                          <a:latin typeface="+mn-lt"/>
                          <a:ea typeface="+mn-ea"/>
                          <a:cs typeface="+mn-cs"/>
                        </a:rPr>
                        <a:t>2018</a:t>
                      </a:r>
                      <a:endParaRPr lang="en-US" sz="800"/>
                    </a:p>
                  </a:txBody>
                  <a:tcPr marL="15533" marR="15533" marT="7767" marB="7767"/>
                </a:tc>
                <a:tc>
                  <a:txBody>
                    <a:bodyPr/>
                    <a:lstStyle/>
                    <a:p>
                      <a:r>
                        <a:rPr lang="fi-FI" sz="800" b="0" i="0" kern="1200">
                          <a:solidFill>
                            <a:schemeClr val="dk1"/>
                          </a:solidFill>
                          <a:effectLst/>
                          <a:latin typeface="+mn-lt"/>
                          <a:ea typeface="+mn-ea"/>
                          <a:cs typeface="+mn-cs"/>
                        </a:rPr>
                        <a:t>R. Sharmila et al, [13</a:t>
                      </a:r>
                      <a:endParaRPr lang="en-US" sz="800"/>
                    </a:p>
                  </a:txBody>
                  <a:tcPr marL="15533" marR="15533" marT="7767" marB="7767"/>
                </a:tc>
                <a:tc>
                  <a:txBody>
                    <a:bodyPr/>
                    <a:lstStyle/>
                    <a:p>
                      <a:r>
                        <a:rPr lang="en-US" sz="800" b="0" i="0" kern="1200">
                          <a:solidFill>
                            <a:schemeClr val="dk1"/>
                          </a:solidFill>
                          <a:effectLst/>
                          <a:latin typeface="+mn-lt"/>
                          <a:ea typeface="+mn-ea"/>
                          <a:cs typeface="+mn-cs"/>
                        </a:rPr>
                        <a:t>A conceptual method to </a:t>
                      </a:r>
                    </a:p>
                    <a:p>
                      <a:r>
                        <a:rPr lang="en-US" sz="800" b="0" i="0" kern="1200">
                          <a:solidFill>
                            <a:schemeClr val="dk1"/>
                          </a:solidFill>
                          <a:effectLst/>
                          <a:latin typeface="+mn-lt"/>
                          <a:ea typeface="+mn-ea"/>
                          <a:cs typeface="+mn-cs"/>
                        </a:rPr>
                        <a:t>enhance the prediction of </a:t>
                      </a:r>
                    </a:p>
                    <a:p>
                      <a:r>
                        <a:rPr lang="en-US" sz="800" b="0" i="0" kern="1200">
                          <a:solidFill>
                            <a:schemeClr val="dk1"/>
                          </a:solidFill>
                          <a:effectLst/>
                          <a:latin typeface="+mn-lt"/>
                          <a:ea typeface="+mn-ea"/>
                          <a:cs typeface="+mn-cs"/>
                        </a:rPr>
                        <a:t>heart diseases using the </a:t>
                      </a:r>
                    </a:p>
                    <a:p>
                      <a:r>
                        <a:rPr lang="en-US" sz="800" b="0" i="0" kern="1200">
                          <a:solidFill>
                            <a:schemeClr val="dk1"/>
                          </a:solidFill>
                          <a:effectLst/>
                          <a:latin typeface="+mn-lt"/>
                          <a:ea typeface="+mn-ea"/>
                          <a:cs typeface="+mn-cs"/>
                        </a:rPr>
                        <a:t>data techniques</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VM in parallel </a:t>
                      </a:r>
                    </a:p>
                    <a:p>
                      <a:r>
                        <a:rPr lang="en-US" sz="800" b="0" i="0" kern="1200">
                          <a:solidFill>
                            <a:schemeClr val="dk1"/>
                          </a:solidFill>
                          <a:effectLst/>
                          <a:latin typeface="+mn-lt"/>
                          <a:ea typeface="+mn-ea"/>
                          <a:cs typeface="+mn-cs"/>
                        </a:rPr>
                        <a:t>fashion</a:t>
                      </a:r>
                    </a:p>
                    <a:p>
                      <a:endParaRPr lang="en-US" sz="800"/>
                    </a:p>
                  </a:txBody>
                  <a:tcPr marL="15533" marR="15533" marT="7767" marB="7767"/>
                </a:tc>
                <a:tc>
                  <a:txBody>
                    <a:bodyPr/>
                    <a:lstStyle/>
                    <a:p>
                      <a:r>
                        <a:rPr lang="en-US" sz="800" b="0" i="0" kern="1200">
                          <a:solidFill>
                            <a:schemeClr val="dk1"/>
                          </a:solidFill>
                          <a:effectLst/>
                          <a:latin typeface="+mn-lt"/>
                          <a:ea typeface="+mn-ea"/>
                          <a:cs typeface="+mn-cs"/>
                        </a:rPr>
                        <a:t>SVM provides better </a:t>
                      </a:r>
                    </a:p>
                    <a:p>
                      <a:r>
                        <a:rPr lang="en-US" sz="800" b="0" i="0" kern="1200">
                          <a:solidFill>
                            <a:schemeClr val="dk1"/>
                          </a:solidFill>
                          <a:effectLst/>
                          <a:latin typeface="+mn-lt"/>
                          <a:ea typeface="+mn-ea"/>
                          <a:cs typeface="+mn-cs"/>
                        </a:rPr>
                        <a:t>and efficient accuracy </a:t>
                      </a:r>
                    </a:p>
                    <a:p>
                      <a:r>
                        <a:rPr lang="en-US" sz="800" b="0" i="0" kern="1200">
                          <a:solidFill>
                            <a:schemeClr val="dk1"/>
                          </a:solidFill>
                          <a:effectLst/>
                          <a:latin typeface="+mn-lt"/>
                          <a:ea typeface="+mn-ea"/>
                          <a:cs typeface="+mn-cs"/>
                        </a:rPr>
                        <a:t>of 85% and 82.35%. </a:t>
                      </a:r>
                    </a:p>
                    <a:p>
                      <a:r>
                        <a:rPr lang="en-US" sz="800" b="0" i="0" kern="1200">
                          <a:solidFill>
                            <a:schemeClr val="dk1"/>
                          </a:solidFill>
                          <a:effectLst/>
                          <a:latin typeface="+mn-lt"/>
                          <a:ea typeface="+mn-ea"/>
                          <a:cs typeface="+mn-cs"/>
                        </a:rPr>
                        <a:t>SVM in parallel fashion </a:t>
                      </a:r>
                    </a:p>
                    <a:p>
                      <a:r>
                        <a:rPr lang="en-US" sz="800" b="0" i="0" kern="1200">
                          <a:solidFill>
                            <a:schemeClr val="dk1"/>
                          </a:solidFill>
                          <a:effectLst/>
                          <a:latin typeface="+mn-lt"/>
                          <a:ea typeface="+mn-ea"/>
                          <a:cs typeface="+mn-cs"/>
                        </a:rPr>
                        <a:t>gives better accuracy </a:t>
                      </a:r>
                    </a:p>
                    <a:p>
                      <a:r>
                        <a:rPr lang="en-US" sz="800" b="0" i="0" kern="1200">
                          <a:solidFill>
                            <a:schemeClr val="dk1"/>
                          </a:solidFill>
                          <a:effectLst/>
                          <a:latin typeface="+mn-lt"/>
                          <a:ea typeface="+mn-ea"/>
                          <a:cs typeface="+mn-cs"/>
                        </a:rPr>
                        <a:t>than sequential SVM.</a:t>
                      </a:r>
                    </a:p>
                    <a:p>
                      <a:endParaRPr lang="en-US" sz="800"/>
                    </a:p>
                  </a:txBody>
                  <a:tcPr marL="15533" marR="15533" marT="7767" marB="7767"/>
                </a:tc>
                <a:extLst>
                  <a:ext uri="{0D108BD9-81ED-4DB2-BD59-A6C34878D82A}">
                    <a16:rowId xmlns:a16="http://schemas.microsoft.com/office/drawing/2014/main" val="3083911749"/>
                  </a:ext>
                </a:extLst>
              </a:tr>
              <a:tr h="148055">
                <a:tc>
                  <a:txBody>
                    <a:bodyPr/>
                    <a:lstStyle/>
                    <a:p>
                      <a:endParaRPr lang="en-US" sz="800"/>
                    </a:p>
                  </a:txBody>
                  <a:tcPr marL="15533" marR="15533" marT="7767" marB="7767"/>
                </a:tc>
                <a:tc>
                  <a:txBody>
                    <a:bodyPr/>
                    <a:lstStyle/>
                    <a:p>
                      <a:endParaRPr lang="en-US" sz="800"/>
                    </a:p>
                  </a:txBody>
                  <a:tcPr marL="15533" marR="15533" marT="7767" marB="7767"/>
                </a:tc>
                <a:tc>
                  <a:txBody>
                    <a:bodyPr/>
                    <a:lstStyle/>
                    <a:p>
                      <a:endParaRPr lang="en-US" sz="800"/>
                    </a:p>
                  </a:txBody>
                  <a:tcPr marL="15533" marR="15533" marT="7767" marB="7767"/>
                </a:tc>
                <a:tc>
                  <a:txBody>
                    <a:bodyPr/>
                    <a:lstStyle/>
                    <a:p>
                      <a:endParaRPr lang="en-US" sz="800"/>
                    </a:p>
                  </a:txBody>
                  <a:tcPr marL="15533" marR="15533" marT="7767" marB="7767"/>
                </a:tc>
                <a:tc>
                  <a:txBody>
                    <a:bodyPr/>
                    <a:lstStyle/>
                    <a:p>
                      <a:endParaRPr lang="en-US" sz="800" dirty="0"/>
                    </a:p>
                  </a:txBody>
                  <a:tcPr marL="15533" marR="15533" marT="7767" marB="7767"/>
                </a:tc>
                <a:extLst>
                  <a:ext uri="{0D108BD9-81ED-4DB2-BD59-A6C34878D82A}">
                    <a16:rowId xmlns:a16="http://schemas.microsoft.com/office/drawing/2014/main" val="3623775260"/>
                  </a:ext>
                </a:extLst>
              </a:tr>
            </a:tbl>
          </a:graphicData>
        </a:graphic>
      </p:graphicFrame>
    </p:spTree>
    <p:extLst>
      <p:ext uri="{BB962C8B-B14F-4D97-AF65-F5344CB8AC3E}">
        <p14:creationId xmlns:p14="http://schemas.microsoft.com/office/powerpoint/2010/main" val="165249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tint">
            <a:extLst>
              <a:ext uri="{FF2B5EF4-FFF2-40B4-BE49-F238E27FC236}">
                <a16:creationId xmlns:a16="http://schemas.microsoft.com/office/drawing/2014/main" id="{3B1FBD85-8991-2A31-6956-1A07186D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13367" y="-2"/>
            <a:ext cx="1078633"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2" name="Rectangle 57">
            <a:extLst>
              <a:ext uri="{FF2B5EF4-FFF2-40B4-BE49-F238E27FC236}">
                <a16:creationId xmlns:a16="http://schemas.microsoft.com/office/drawing/2014/main" id="{D252BC7B-4F7B-6E34-71DB-D06EFE32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6" y="0"/>
            <a:ext cx="11423904"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12F97F52-C578-5AB2-B699-50008FCBA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 y="0"/>
            <a:ext cx="11427028" cy="2284810"/>
          </a:xfrm>
          <a:prstGeom prst="rect">
            <a:avLst/>
          </a:prstGeom>
          <a:ln>
            <a:noFill/>
          </a:ln>
          <a:effectLst>
            <a:outerShdw blurRad="304800" dist="114300" dir="5460000" sx="92000" sy="92000" algn="t" rotWithShape="0">
              <a:srgbClr val="000000">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D651E-3F33-1F97-E3AC-AAE795DF266F}"/>
              </a:ext>
            </a:extLst>
          </p:cNvPr>
          <p:cNvSpPr>
            <a:spLocks noGrp="1"/>
          </p:cNvSpPr>
          <p:nvPr>
            <p:ph type="title"/>
          </p:nvPr>
        </p:nvSpPr>
        <p:spPr>
          <a:xfrm>
            <a:off x="761800" y="429490"/>
            <a:ext cx="9589765" cy="1432273"/>
          </a:xfrm>
        </p:spPr>
        <p:txBody>
          <a:bodyPr>
            <a:normAutofit/>
          </a:bodyPr>
          <a:lstStyle/>
          <a:p>
            <a:r>
              <a:rPr lang="en-US" sz="4800"/>
              <a:t>METHDOLOGY:</a:t>
            </a:r>
          </a:p>
        </p:txBody>
      </p:sp>
      <p:sp>
        <p:nvSpPr>
          <p:cNvPr id="3" name="Content Placeholder 2">
            <a:extLst>
              <a:ext uri="{FF2B5EF4-FFF2-40B4-BE49-F238E27FC236}">
                <a16:creationId xmlns:a16="http://schemas.microsoft.com/office/drawing/2014/main" id="{32CA5D4F-33B6-8335-87D2-45C3F7D8AE75}"/>
              </a:ext>
            </a:extLst>
          </p:cNvPr>
          <p:cNvSpPr>
            <a:spLocks noGrp="1"/>
          </p:cNvSpPr>
          <p:nvPr>
            <p:ph idx="1"/>
          </p:nvPr>
        </p:nvSpPr>
        <p:spPr>
          <a:xfrm>
            <a:off x="761800" y="2880155"/>
            <a:ext cx="9590349" cy="3382498"/>
          </a:xfrm>
        </p:spPr>
        <p:txBody>
          <a:bodyPr anchor="ctr">
            <a:normAutofit/>
          </a:bodyPr>
          <a:lstStyle/>
          <a:p>
            <a:r>
              <a:rPr lang="en-US" sz="1700"/>
              <a:t>EXISTING SYSTEM:</a:t>
            </a:r>
          </a:p>
          <a:p>
            <a:pPr marL="0" indent="0">
              <a:buNone/>
            </a:pPr>
            <a:r>
              <a:rPr lang="en-US" sz="1700"/>
              <a:t>Heart disease is even being highlighted as a silent killer which leads to the death of a person without obvious symptoms. The nature of the disease is the cause of growing anxiety about the disease &amp; its consequences. Hence continued efforts are being done to predict the possibility of this deadly disease in prior. So that various tools &amp; techniques are regularly being experimented with to suit the present-day health needs.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analyzing to extract the desired data we can conclude. This technique can be very well adapted to the do the prediction of heart disease. As the well-known quote says “Prevention is better than cure”, early prediction &amp; its control can be helpful to prevent &amp; decrease the death rates due to heart disease.</a:t>
            </a:r>
          </a:p>
        </p:txBody>
      </p:sp>
    </p:spTree>
    <p:extLst>
      <p:ext uri="{BB962C8B-B14F-4D97-AF65-F5344CB8AC3E}">
        <p14:creationId xmlns:p14="http://schemas.microsoft.com/office/powerpoint/2010/main" val="1528735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2192</Words>
  <Application>Microsoft Office PowerPoint</Application>
  <PresentationFormat>Widescreen</PresentationFormat>
  <Paragraphs>230</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ABHAY KUMAR (REGISTRATION NUMBER: 42310001)</vt:lpstr>
      <vt:lpstr>PROJECT TITLE:</vt:lpstr>
      <vt:lpstr> Presentation Outline:  </vt:lpstr>
      <vt:lpstr>Abstract:</vt:lpstr>
      <vt:lpstr>Introduction:</vt:lpstr>
      <vt:lpstr> Different types of heart disease:</vt:lpstr>
      <vt:lpstr>Domain:</vt:lpstr>
      <vt:lpstr>Literature Survey:</vt:lpstr>
      <vt:lpstr>METHDOLOGY:</vt:lpstr>
      <vt:lpstr>PROPOSED SYSTEM:</vt:lpstr>
      <vt:lpstr>1 Collection of dataset:</vt:lpstr>
      <vt:lpstr>.2) Selection of attributes:</vt:lpstr>
      <vt:lpstr>SELECTION OF THE ATTRIBUTES DATASET: </vt:lpstr>
      <vt:lpstr>.3 )Pre-processing of Data:</vt:lpstr>
      <vt:lpstr>4) Balancing of Data:</vt:lpstr>
      <vt:lpstr>5) Prediction of Disease:</vt:lpstr>
      <vt:lpstr>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Supervisor : Dr. Ashok Kumar</dc:title>
  <dc:creator>abhay kumar</dc:creator>
  <cp:lastModifiedBy>abhay kumar</cp:lastModifiedBy>
  <cp:revision>7</cp:revision>
  <dcterms:created xsi:type="dcterms:W3CDTF">2023-07-31T13:35:28Z</dcterms:created>
  <dcterms:modified xsi:type="dcterms:W3CDTF">2024-01-02T03:17:47Z</dcterms:modified>
</cp:coreProperties>
</file>