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9" r:id="rId3"/>
    <p:sldId id="357" r:id="rId4"/>
    <p:sldId id="342" r:id="rId5"/>
    <p:sldId id="343" r:id="rId6"/>
    <p:sldId id="344" r:id="rId7"/>
    <p:sldId id="345" r:id="rId8"/>
    <p:sldId id="346" r:id="rId9"/>
    <p:sldId id="347" r:id="rId10"/>
    <p:sldId id="348" r:id="rId11"/>
    <p:sldId id="349" r:id="rId12"/>
    <p:sldId id="350" r:id="rId13"/>
    <p:sldId id="351" r:id="rId14"/>
    <p:sldId id="352" r:id="rId15"/>
    <p:sldId id="358" r:id="rId16"/>
    <p:sldId id="359" r:id="rId17"/>
    <p:sldId id="355" r:id="rId18"/>
    <p:sldId id="354" r:id="rId19"/>
    <p:sldId id="32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4D090F-E4B9-400F-AD29-5C52544A255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D6A9890-A895-40F7-A635-9965C7CE448C}">
      <dgm:prSet/>
      <dgm:spPr/>
      <dgm:t>
        <a:bodyPr/>
        <a:lstStyle/>
        <a:p>
          <a:r>
            <a:rPr lang="en-US" b="0" i="0" dirty="0"/>
            <a:t>[1] Amines Hazra, </a:t>
          </a:r>
          <a:r>
            <a:rPr lang="en-US" b="0" i="0" dirty="0" err="1"/>
            <a:t>Arkomita</a:t>
          </a:r>
          <a:r>
            <a:rPr lang="en-US" b="0" i="0" dirty="0"/>
            <a:t>  Mukherjee, Amit Gupta, Asmita Mukherjee, “Heart Disease Prediction Using Machine Learning and Data Mining Techniques: A Review”, Research Gate Publications, July 2017, pp.2137-2149. </a:t>
          </a:r>
          <a:endParaRPr lang="en-US" dirty="0"/>
        </a:p>
      </dgm:t>
    </dgm:pt>
    <dgm:pt modelId="{85760A51-2329-444C-9D96-F8AC6652C7E3}" type="parTrans" cxnId="{84971AAB-AD47-4043-9D18-4AD1E4719DBB}">
      <dgm:prSet/>
      <dgm:spPr/>
      <dgm:t>
        <a:bodyPr/>
        <a:lstStyle/>
        <a:p>
          <a:endParaRPr lang="en-US"/>
        </a:p>
      </dgm:t>
    </dgm:pt>
    <dgm:pt modelId="{A9C5DC77-B06C-4678-88AA-817CE3E0084F}" type="sibTrans" cxnId="{84971AAB-AD47-4043-9D18-4AD1E4719DBB}">
      <dgm:prSet/>
      <dgm:spPr/>
      <dgm:t>
        <a:bodyPr/>
        <a:lstStyle/>
        <a:p>
          <a:endParaRPr lang="en-US"/>
        </a:p>
      </dgm:t>
    </dgm:pt>
    <dgm:pt modelId="{6AAB7241-48B8-42D6-95FE-7CC223770818}">
      <dgm:prSet/>
      <dgm:spPr/>
      <dgm:t>
        <a:bodyPr/>
        <a:lstStyle/>
        <a:p>
          <a:r>
            <a:rPr lang="en-US" b="0" i="0" dirty="0"/>
            <a:t>[2] V. Krishnaiah, Narsimha,  Heart Disease Prediction System using Machine learning Techniques and  it is utilizing the Intelligent  of The  Fuzzy Approach methods way in a Review paper International Journal based paper  of Computer are Applied in Applications, 14 February 2017 </a:t>
          </a:r>
          <a:endParaRPr lang="en-US" dirty="0"/>
        </a:p>
      </dgm:t>
    </dgm:pt>
    <dgm:pt modelId="{108BF144-C677-4BBC-9534-84BC6E91CD71}" type="parTrans" cxnId="{8EAC2E64-0B4E-4FA4-8A29-3F38FA920DF9}">
      <dgm:prSet/>
      <dgm:spPr/>
      <dgm:t>
        <a:bodyPr/>
        <a:lstStyle/>
        <a:p>
          <a:endParaRPr lang="en-US"/>
        </a:p>
      </dgm:t>
    </dgm:pt>
    <dgm:pt modelId="{9CB2E442-A4DC-4FBF-A5AF-C748CBE6EFE7}" type="sibTrans" cxnId="{8EAC2E64-0B4E-4FA4-8A29-3F38FA920DF9}">
      <dgm:prSet/>
      <dgm:spPr/>
      <dgm:t>
        <a:bodyPr/>
        <a:lstStyle/>
        <a:p>
          <a:endParaRPr lang="en-US"/>
        </a:p>
      </dgm:t>
    </dgm:pt>
    <dgm:pt modelId="{E7FBD7E0-FDE3-4AF8-9CB0-B9294C99BCCE}">
      <dgm:prSet/>
      <dgm:spPr/>
      <dgm:t>
        <a:bodyPr/>
        <a:lstStyle/>
        <a:p>
          <a:r>
            <a:rPr lang="en-US" b="0" i="0" dirty="0"/>
            <a:t>[3] Guizhou Hu, Martin M. Root, "Building heart disease Prediction Models for Coronary  artery Heart Disease by Synthesizing Multiple Longitudinal Research Findings”, European Science of Cardiology, 11 May 2005. </a:t>
          </a:r>
          <a:endParaRPr lang="en-US" dirty="0"/>
        </a:p>
      </dgm:t>
    </dgm:pt>
    <dgm:pt modelId="{6A516798-0B11-4DDC-90D3-3ED96F87F854}" type="parTrans" cxnId="{FEF8BC67-1773-4C85-9016-FECAB7ACA13E}">
      <dgm:prSet/>
      <dgm:spPr/>
      <dgm:t>
        <a:bodyPr/>
        <a:lstStyle/>
        <a:p>
          <a:endParaRPr lang="en-US"/>
        </a:p>
      </dgm:t>
    </dgm:pt>
    <dgm:pt modelId="{ABFFD496-983C-402E-8795-0AD2DFB535D6}" type="sibTrans" cxnId="{FEF8BC67-1773-4C85-9016-FECAB7ACA13E}">
      <dgm:prSet/>
      <dgm:spPr/>
      <dgm:t>
        <a:bodyPr/>
        <a:lstStyle/>
        <a:p>
          <a:endParaRPr lang="en-US"/>
        </a:p>
      </dgm:t>
    </dgm:pt>
    <dgm:pt modelId="{1FF8E4A6-815F-4576-B064-95B2FC80AF9E}">
      <dgm:prSet/>
      <dgm:spPr/>
      <dgm:t>
        <a:bodyPr/>
        <a:lstStyle/>
        <a:p>
          <a:r>
            <a:rPr lang="en-US" b="0" i="0" dirty="0"/>
            <a:t>[4] Mythili, Dev Mukherji, Nikita Padilla and Abhi ram</a:t>
          </a:r>
          <a:r>
            <a:rPr lang="en-US" dirty="0"/>
            <a:t> </a:t>
          </a:r>
          <a:r>
            <a:rPr lang="en-US" b="0" i="0" dirty="0"/>
            <a:t>Naidu, “A Heart Disease Prediction Model using SVM- Decision Trees- Logistic Regression (SDL)”,International Journal of Computer Applications, vol.68,15 April 2013</a:t>
          </a:r>
          <a:endParaRPr lang="en-US" dirty="0"/>
        </a:p>
      </dgm:t>
    </dgm:pt>
    <dgm:pt modelId="{1CC7FEF2-2FAE-4984-B8A0-DC1C5F19FD15}" type="parTrans" cxnId="{D27AD553-3C18-4CB2-AE8F-818EFE04EE72}">
      <dgm:prSet/>
      <dgm:spPr/>
      <dgm:t>
        <a:bodyPr/>
        <a:lstStyle/>
        <a:p>
          <a:endParaRPr lang="en-US"/>
        </a:p>
      </dgm:t>
    </dgm:pt>
    <dgm:pt modelId="{8763D844-68C9-49E6-A62F-F99B2F1FAC1A}" type="sibTrans" cxnId="{D27AD553-3C18-4CB2-AE8F-818EFE04EE72}">
      <dgm:prSet/>
      <dgm:spPr/>
      <dgm:t>
        <a:bodyPr/>
        <a:lstStyle/>
        <a:p>
          <a:endParaRPr lang="en-US"/>
        </a:p>
      </dgm:t>
    </dgm:pt>
    <dgm:pt modelId="{BA6FFAC4-176E-4D63-8D79-E998B45B871A}">
      <dgm:prSet/>
      <dgm:spPr/>
      <dgm:t>
        <a:bodyPr/>
        <a:lstStyle/>
        <a:p>
          <a:r>
            <a:rPr lang="en-US" b="0" i="0" dirty="0"/>
            <a:t>[5] Nimai Chand Das Adhikari, </a:t>
          </a:r>
          <a:r>
            <a:rPr lang="en-US" b="0" i="0" dirty="0" err="1"/>
            <a:t>Arpana</a:t>
          </a:r>
          <a:r>
            <a:rPr lang="en-US" b="0" i="0" dirty="0"/>
            <a:t> Alka, and Rajat Garg, “HPPS: Heart  disease Problem Prediction System using Machine Learning”. </a:t>
          </a:r>
          <a:endParaRPr lang="en-US" dirty="0"/>
        </a:p>
      </dgm:t>
    </dgm:pt>
    <dgm:pt modelId="{A91E70E9-C16B-4CF9-9B65-2BA63C1911E4}" type="parTrans" cxnId="{7623B6D1-A9CC-4BC8-94C6-D954AD4146B3}">
      <dgm:prSet/>
      <dgm:spPr/>
      <dgm:t>
        <a:bodyPr/>
        <a:lstStyle/>
        <a:p>
          <a:endParaRPr lang="en-US"/>
        </a:p>
      </dgm:t>
    </dgm:pt>
    <dgm:pt modelId="{5A37596E-680E-4B94-9445-91625A6A9DFB}" type="sibTrans" cxnId="{7623B6D1-A9CC-4BC8-94C6-D954AD4146B3}">
      <dgm:prSet/>
      <dgm:spPr/>
      <dgm:t>
        <a:bodyPr/>
        <a:lstStyle/>
        <a:p>
          <a:endParaRPr lang="en-US"/>
        </a:p>
      </dgm:t>
    </dgm:pt>
    <dgm:pt modelId="{DD7D4CF9-16F3-4F0F-82DD-BD951A435382}">
      <dgm:prSet/>
      <dgm:spPr/>
      <dgm:t>
        <a:bodyPr/>
        <a:lstStyle/>
        <a:p>
          <a:r>
            <a:rPr lang="en-US" b="0" i="0" dirty="0"/>
            <a:t>[6] K. </a:t>
          </a:r>
          <a:r>
            <a:rPr lang="en-US" b="0" i="0" dirty="0" err="1"/>
            <a:t>Polaraju</a:t>
          </a:r>
          <a:r>
            <a:rPr lang="en-US" b="0" i="0" dirty="0"/>
            <a:t>, D. Durga Prasad, “Heart Disease Predication of using Multiple Linear Regression Model", International Journal of Engineering Development and Research Development, ISSN:2322-9939, 2017. </a:t>
          </a:r>
          <a:endParaRPr lang="en-US" dirty="0"/>
        </a:p>
      </dgm:t>
    </dgm:pt>
    <dgm:pt modelId="{4C434EE9-B13C-405C-8EF3-1D975C5F2B3F}" type="parTrans" cxnId="{DFB2AD27-CCBA-46FF-A33C-4A323B883D4E}">
      <dgm:prSet/>
      <dgm:spPr/>
      <dgm:t>
        <a:bodyPr/>
        <a:lstStyle/>
        <a:p>
          <a:endParaRPr lang="en-US"/>
        </a:p>
      </dgm:t>
    </dgm:pt>
    <dgm:pt modelId="{12FC9EF2-8A7D-4FB7-A803-EAD0344CD5F2}" type="sibTrans" cxnId="{DFB2AD27-CCBA-46FF-A33C-4A323B883D4E}">
      <dgm:prSet/>
      <dgm:spPr/>
      <dgm:t>
        <a:bodyPr/>
        <a:lstStyle/>
        <a:p>
          <a:endParaRPr lang="en-US"/>
        </a:p>
      </dgm:t>
    </dgm:pt>
    <dgm:pt modelId="{28080CD7-563F-408C-BCA2-6CC188FD0C7B}">
      <dgm:prSet/>
      <dgm:spPr/>
      <dgm:t>
        <a:bodyPr/>
        <a:lstStyle/>
        <a:p>
          <a:r>
            <a:rPr lang="en-US" b="0" i="0" dirty="0"/>
            <a:t>[7] </a:t>
          </a:r>
          <a:r>
            <a:rPr lang="en-US" b="0" i="0" dirty="0" err="1"/>
            <a:t>Marjia</a:t>
          </a:r>
          <a:r>
            <a:rPr lang="en-US" b="0" i="0" dirty="0"/>
            <a:t> Sultana, Afrin Haider, “Heart Disease Prediction model using WEKA tool and 10-Fold cross-validation”, The Institute of Electrical and Electronics Engineers, 18 March 2017. </a:t>
          </a:r>
          <a:endParaRPr lang="en-US" dirty="0"/>
        </a:p>
      </dgm:t>
    </dgm:pt>
    <dgm:pt modelId="{CB4AF745-B64B-4C82-9CA7-741EF0DB2297}" type="parTrans" cxnId="{45BE432C-B0FE-4D2D-BC14-69D8A0C80F39}">
      <dgm:prSet/>
      <dgm:spPr/>
      <dgm:t>
        <a:bodyPr/>
        <a:lstStyle/>
        <a:p>
          <a:endParaRPr lang="en-US"/>
        </a:p>
      </dgm:t>
    </dgm:pt>
    <dgm:pt modelId="{1B8F48D1-8913-4ECB-844D-DC65C494897C}" type="sibTrans" cxnId="{45BE432C-B0FE-4D2D-BC14-69D8A0C80F39}">
      <dgm:prSet/>
      <dgm:spPr/>
      <dgm:t>
        <a:bodyPr/>
        <a:lstStyle/>
        <a:p>
          <a:endParaRPr lang="en-US"/>
        </a:p>
      </dgm:t>
    </dgm:pt>
    <dgm:pt modelId="{0BC8A3AB-3C14-49E4-B722-2906AD856CAF}">
      <dgm:prSet/>
      <dgm:spPr/>
      <dgm:t>
        <a:bodyPr/>
        <a:lstStyle/>
        <a:p>
          <a:r>
            <a:rPr lang="en-US" b="0" i="0" dirty="0"/>
            <a:t>[8] </a:t>
          </a:r>
          <a:r>
            <a:rPr lang="en-US" b="0" i="0" dirty="0" err="1"/>
            <a:t>Dr.S.Seema</a:t>
          </a:r>
          <a:r>
            <a:rPr lang="en-US" b="0" i="0" dirty="0"/>
            <a:t> </a:t>
          </a:r>
          <a:r>
            <a:rPr lang="en-US" b="0" i="0" dirty="0" err="1"/>
            <a:t>Shedole</a:t>
          </a:r>
          <a:r>
            <a:rPr lang="en-US" b="0" i="0" dirty="0"/>
            <a:t>, Kumari Deepika, “Predictive analytics to prevent and control chronic of heart disease”, https://www.researchgate.net/punlication/316530781,January 2016.</a:t>
          </a:r>
          <a:endParaRPr lang="en-US" dirty="0"/>
        </a:p>
      </dgm:t>
    </dgm:pt>
    <dgm:pt modelId="{DC3E7888-3289-4550-9917-AB8A62D1A3D1}" type="parTrans" cxnId="{5E1738A0-259F-437D-93A3-C496415A072E}">
      <dgm:prSet/>
      <dgm:spPr/>
      <dgm:t>
        <a:bodyPr/>
        <a:lstStyle/>
        <a:p>
          <a:endParaRPr lang="en-US"/>
        </a:p>
      </dgm:t>
    </dgm:pt>
    <dgm:pt modelId="{1F6785C1-B7CE-4122-9803-F9BD1BA77B77}" type="sibTrans" cxnId="{5E1738A0-259F-437D-93A3-C496415A072E}">
      <dgm:prSet/>
      <dgm:spPr/>
      <dgm:t>
        <a:bodyPr/>
        <a:lstStyle/>
        <a:p>
          <a:endParaRPr lang="en-US"/>
        </a:p>
      </dgm:t>
    </dgm:pt>
    <dgm:pt modelId="{8B599ED4-D743-40FB-AED8-3F17E25AEE04}">
      <dgm:prSet/>
      <dgm:spPr/>
      <dgm:t>
        <a:bodyPr/>
        <a:lstStyle/>
        <a:p>
          <a:r>
            <a:rPr lang="en-US" b="0" i="0" dirty="0"/>
            <a:t>[9] Ashok kumar Dwivedi, “To Evaluate the performance of different types of machine learning techniques for prediction of heart disease using ten-fold And cross-validation 16 September 2016. </a:t>
          </a:r>
          <a:endParaRPr lang="en-US" dirty="0"/>
        </a:p>
      </dgm:t>
    </dgm:pt>
    <dgm:pt modelId="{96F0C969-3767-4C32-8F29-F56ACC9C349C}" type="parTrans" cxnId="{973A0539-12A0-4612-925A-A39308441B38}">
      <dgm:prSet/>
      <dgm:spPr/>
      <dgm:t>
        <a:bodyPr/>
        <a:lstStyle/>
        <a:p>
          <a:endParaRPr lang="en-US"/>
        </a:p>
      </dgm:t>
    </dgm:pt>
    <dgm:pt modelId="{57C08B1D-19E9-49C2-AC74-E9793767E0EE}" type="sibTrans" cxnId="{973A0539-12A0-4612-925A-A39308441B38}">
      <dgm:prSet/>
      <dgm:spPr/>
      <dgm:t>
        <a:bodyPr/>
        <a:lstStyle/>
        <a:p>
          <a:endParaRPr lang="en-US"/>
        </a:p>
      </dgm:t>
    </dgm:pt>
    <dgm:pt modelId="{BE9827FD-9BFD-43D6-9D46-4E598009BC58}">
      <dgm:prSet/>
      <dgm:spPr/>
      <dgm:t>
        <a:bodyPr/>
        <a:lstStyle/>
        <a:p>
          <a:r>
            <a:rPr lang="en-US" b="0" i="0" dirty="0"/>
            <a:t>[10] Megha Shahi, R. Kaur </a:t>
          </a:r>
          <a:r>
            <a:rPr lang="en-US" b="0" i="0" dirty="0" err="1"/>
            <a:t>Gurm</a:t>
          </a:r>
          <a:r>
            <a:rPr lang="en-US" b="0" i="0" dirty="0"/>
            <a:t>, “Heart Disease Prediction System using Data Mining Techniques and Machine Learning Algorithms Techniques ”, Orient J. Computer Science Technology, vol.5 2018, pp.467-466</a:t>
          </a:r>
          <a:endParaRPr lang="en-US" dirty="0"/>
        </a:p>
      </dgm:t>
    </dgm:pt>
    <dgm:pt modelId="{9DC2331E-AC4D-4E3A-B20C-ABC559A7C36E}" type="parTrans" cxnId="{01775E65-F292-46BB-953E-22BE8FF88119}">
      <dgm:prSet/>
      <dgm:spPr/>
      <dgm:t>
        <a:bodyPr/>
        <a:lstStyle/>
        <a:p>
          <a:endParaRPr lang="en-US"/>
        </a:p>
      </dgm:t>
    </dgm:pt>
    <dgm:pt modelId="{E024745D-472E-4BF2-8D52-FDDE0D699816}" type="sibTrans" cxnId="{01775E65-F292-46BB-953E-22BE8FF88119}">
      <dgm:prSet/>
      <dgm:spPr/>
      <dgm:t>
        <a:bodyPr/>
        <a:lstStyle/>
        <a:p>
          <a:endParaRPr lang="en-US"/>
        </a:p>
      </dgm:t>
    </dgm:pt>
    <dgm:pt modelId="{D1AF98A1-8BFA-4420-B126-3811BCF18E24}">
      <dgm:prSet/>
      <dgm:spPr/>
      <dgm:t>
        <a:bodyPr/>
        <a:lstStyle/>
        <a:p>
          <a:r>
            <a:rPr lang="en-US" b="0" i="0" dirty="0"/>
            <a:t>[11] Purushottam, Prof. (Dr.) Kanak Saxena, Richa Sharma, “ The Efficient  Problem of Heart Disease Prediction System”, 2017, pp.962-969</a:t>
          </a:r>
          <a:endParaRPr lang="en-US" dirty="0"/>
        </a:p>
      </dgm:t>
    </dgm:pt>
    <dgm:pt modelId="{E01C02C0-B036-4E40-A71D-0B656F05DF3F}" type="parTrans" cxnId="{C9F8AD11-4A8A-4E98-B163-42E902717032}">
      <dgm:prSet/>
      <dgm:spPr/>
      <dgm:t>
        <a:bodyPr/>
        <a:lstStyle/>
        <a:p>
          <a:endParaRPr lang="en-US"/>
        </a:p>
      </dgm:t>
    </dgm:pt>
    <dgm:pt modelId="{C6B132D2-2C4B-4B71-8436-86E130592EAB}" type="sibTrans" cxnId="{C9F8AD11-4A8A-4E98-B163-42E902717032}">
      <dgm:prSet/>
      <dgm:spPr/>
      <dgm:t>
        <a:bodyPr/>
        <a:lstStyle/>
        <a:p>
          <a:endParaRPr lang="en-US"/>
        </a:p>
      </dgm:t>
    </dgm:pt>
    <dgm:pt modelId="{F7F0F3F5-7AC9-45C9-8603-19A41BACB9F9}" type="pres">
      <dgm:prSet presAssocID="{2E4D090F-E4B9-400F-AD29-5C52544A2554}" presName="vert0" presStyleCnt="0">
        <dgm:presLayoutVars>
          <dgm:dir/>
          <dgm:animOne val="branch"/>
          <dgm:animLvl val="lvl"/>
        </dgm:presLayoutVars>
      </dgm:prSet>
      <dgm:spPr/>
    </dgm:pt>
    <dgm:pt modelId="{940580A7-AA86-40D8-8646-1808F7D573D8}" type="pres">
      <dgm:prSet presAssocID="{DD6A9890-A895-40F7-A635-9965C7CE448C}" presName="thickLine" presStyleLbl="alignNode1" presStyleIdx="0" presStyleCnt="11"/>
      <dgm:spPr/>
    </dgm:pt>
    <dgm:pt modelId="{51C662F3-CFA6-43B1-B696-AF9358C5EDB4}" type="pres">
      <dgm:prSet presAssocID="{DD6A9890-A895-40F7-A635-9965C7CE448C}" presName="horz1" presStyleCnt="0"/>
      <dgm:spPr/>
    </dgm:pt>
    <dgm:pt modelId="{CA44F941-2E39-40DF-9515-F449C6B9C274}" type="pres">
      <dgm:prSet presAssocID="{DD6A9890-A895-40F7-A635-9965C7CE448C}" presName="tx1" presStyleLbl="revTx" presStyleIdx="0" presStyleCnt="11"/>
      <dgm:spPr/>
    </dgm:pt>
    <dgm:pt modelId="{C111CFF6-C2F6-405F-9439-DFD2B66D91AD}" type="pres">
      <dgm:prSet presAssocID="{DD6A9890-A895-40F7-A635-9965C7CE448C}" presName="vert1" presStyleCnt="0"/>
      <dgm:spPr/>
    </dgm:pt>
    <dgm:pt modelId="{1E71BCD1-F239-49EB-980E-487EB12DE47F}" type="pres">
      <dgm:prSet presAssocID="{6AAB7241-48B8-42D6-95FE-7CC223770818}" presName="thickLine" presStyleLbl="alignNode1" presStyleIdx="1" presStyleCnt="11"/>
      <dgm:spPr/>
    </dgm:pt>
    <dgm:pt modelId="{D5B822D5-DC0C-4CD5-BD8E-2FE729C48BAB}" type="pres">
      <dgm:prSet presAssocID="{6AAB7241-48B8-42D6-95FE-7CC223770818}" presName="horz1" presStyleCnt="0"/>
      <dgm:spPr/>
    </dgm:pt>
    <dgm:pt modelId="{51128E3D-34DA-45A9-B526-48BDEE0342C5}" type="pres">
      <dgm:prSet presAssocID="{6AAB7241-48B8-42D6-95FE-7CC223770818}" presName="tx1" presStyleLbl="revTx" presStyleIdx="1" presStyleCnt="11"/>
      <dgm:spPr/>
    </dgm:pt>
    <dgm:pt modelId="{FB00A2AF-A04C-41A5-9C68-76880580A79C}" type="pres">
      <dgm:prSet presAssocID="{6AAB7241-48B8-42D6-95FE-7CC223770818}" presName="vert1" presStyleCnt="0"/>
      <dgm:spPr/>
    </dgm:pt>
    <dgm:pt modelId="{B04E9594-F01D-4CEF-9A3D-4A1B4D338C4A}" type="pres">
      <dgm:prSet presAssocID="{E7FBD7E0-FDE3-4AF8-9CB0-B9294C99BCCE}" presName="thickLine" presStyleLbl="alignNode1" presStyleIdx="2" presStyleCnt="11"/>
      <dgm:spPr/>
    </dgm:pt>
    <dgm:pt modelId="{A9DA5351-92B0-4375-A8A1-2F9DD9426504}" type="pres">
      <dgm:prSet presAssocID="{E7FBD7E0-FDE3-4AF8-9CB0-B9294C99BCCE}" presName="horz1" presStyleCnt="0"/>
      <dgm:spPr/>
    </dgm:pt>
    <dgm:pt modelId="{C83C8FF4-3483-4350-8849-8143DFAF5378}" type="pres">
      <dgm:prSet presAssocID="{E7FBD7E0-FDE3-4AF8-9CB0-B9294C99BCCE}" presName="tx1" presStyleLbl="revTx" presStyleIdx="2" presStyleCnt="11"/>
      <dgm:spPr/>
    </dgm:pt>
    <dgm:pt modelId="{1BF42C2B-096A-4D4B-86F1-52B5F33EADAC}" type="pres">
      <dgm:prSet presAssocID="{E7FBD7E0-FDE3-4AF8-9CB0-B9294C99BCCE}" presName="vert1" presStyleCnt="0"/>
      <dgm:spPr/>
    </dgm:pt>
    <dgm:pt modelId="{7B4307D7-082E-42B6-B164-4536154D7B42}" type="pres">
      <dgm:prSet presAssocID="{1FF8E4A6-815F-4576-B064-95B2FC80AF9E}" presName="thickLine" presStyleLbl="alignNode1" presStyleIdx="3" presStyleCnt="11"/>
      <dgm:spPr/>
    </dgm:pt>
    <dgm:pt modelId="{507258DF-CF1C-448F-B6F9-866ED336EC1D}" type="pres">
      <dgm:prSet presAssocID="{1FF8E4A6-815F-4576-B064-95B2FC80AF9E}" presName="horz1" presStyleCnt="0"/>
      <dgm:spPr/>
    </dgm:pt>
    <dgm:pt modelId="{0671540D-AE7B-46F6-96D6-89FAD77474A5}" type="pres">
      <dgm:prSet presAssocID="{1FF8E4A6-815F-4576-B064-95B2FC80AF9E}" presName="tx1" presStyleLbl="revTx" presStyleIdx="3" presStyleCnt="11"/>
      <dgm:spPr/>
    </dgm:pt>
    <dgm:pt modelId="{0EC0C848-F794-47CB-AC3C-8D20FAA893B0}" type="pres">
      <dgm:prSet presAssocID="{1FF8E4A6-815F-4576-B064-95B2FC80AF9E}" presName="vert1" presStyleCnt="0"/>
      <dgm:spPr/>
    </dgm:pt>
    <dgm:pt modelId="{04BB3408-4EDA-4B22-8404-D3B5B18B787E}" type="pres">
      <dgm:prSet presAssocID="{BA6FFAC4-176E-4D63-8D79-E998B45B871A}" presName="thickLine" presStyleLbl="alignNode1" presStyleIdx="4" presStyleCnt="11"/>
      <dgm:spPr/>
    </dgm:pt>
    <dgm:pt modelId="{A5294314-C060-412F-B6B1-E9CA2A1C57BC}" type="pres">
      <dgm:prSet presAssocID="{BA6FFAC4-176E-4D63-8D79-E998B45B871A}" presName="horz1" presStyleCnt="0"/>
      <dgm:spPr/>
    </dgm:pt>
    <dgm:pt modelId="{7FF40407-8194-450C-ACF4-8B29BD3E8C34}" type="pres">
      <dgm:prSet presAssocID="{BA6FFAC4-176E-4D63-8D79-E998B45B871A}" presName="tx1" presStyleLbl="revTx" presStyleIdx="4" presStyleCnt="11"/>
      <dgm:spPr/>
    </dgm:pt>
    <dgm:pt modelId="{A3D0FD00-BFF1-4155-8EDC-81607752236E}" type="pres">
      <dgm:prSet presAssocID="{BA6FFAC4-176E-4D63-8D79-E998B45B871A}" presName="vert1" presStyleCnt="0"/>
      <dgm:spPr/>
    </dgm:pt>
    <dgm:pt modelId="{78027EF6-BC24-4A57-B4CC-BE6B8EC1EC19}" type="pres">
      <dgm:prSet presAssocID="{DD7D4CF9-16F3-4F0F-82DD-BD951A435382}" presName="thickLine" presStyleLbl="alignNode1" presStyleIdx="5" presStyleCnt="11"/>
      <dgm:spPr/>
    </dgm:pt>
    <dgm:pt modelId="{55F1B88D-C7F0-4FFF-82B8-3A875E999D0E}" type="pres">
      <dgm:prSet presAssocID="{DD7D4CF9-16F3-4F0F-82DD-BD951A435382}" presName="horz1" presStyleCnt="0"/>
      <dgm:spPr/>
    </dgm:pt>
    <dgm:pt modelId="{ADD4B55B-FC70-4BAB-9416-9C7C4B68AC8D}" type="pres">
      <dgm:prSet presAssocID="{DD7D4CF9-16F3-4F0F-82DD-BD951A435382}" presName="tx1" presStyleLbl="revTx" presStyleIdx="5" presStyleCnt="11"/>
      <dgm:spPr/>
    </dgm:pt>
    <dgm:pt modelId="{81126979-9980-46C5-BC24-230AEEB9535D}" type="pres">
      <dgm:prSet presAssocID="{DD7D4CF9-16F3-4F0F-82DD-BD951A435382}" presName="vert1" presStyleCnt="0"/>
      <dgm:spPr/>
    </dgm:pt>
    <dgm:pt modelId="{02DE5A41-E3BE-4DBF-82EF-24DC2437540F}" type="pres">
      <dgm:prSet presAssocID="{28080CD7-563F-408C-BCA2-6CC188FD0C7B}" presName="thickLine" presStyleLbl="alignNode1" presStyleIdx="6" presStyleCnt="11"/>
      <dgm:spPr/>
    </dgm:pt>
    <dgm:pt modelId="{C0C61847-9201-425F-BD41-8E133122708B}" type="pres">
      <dgm:prSet presAssocID="{28080CD7-563F-408C-BCA2-6CC188FD0C7B}" presName="horz1" presStyleCnt="0"/>
      <dgm:spPr/>
    </dgm:pt>
    <dgm:pt modelId="{F39A3893-5E1D-47FB-80A9-346AC45461F7}" type="pres">
      <dgm:prSet presAssocID="{28080CD7-563F-408C-BCA2-6CC188FD0C7B}" presName="tx1" presStyleLbl="revTx" presStyleIdx="6" presStyleCnt="11"/>
      <dgm:spPr/>
    </dgm:pt>
    <dgm:pt modelId="{D381CCF6-3FD8-4770-A002-6FCD20D534D7}" type="pres">
      <dgm:prSet presAssocID="{28080CD7-563F-408C-BCA2-6CC188FD0C7B}" presName="vert1" presStyleCnt="0"/>
      <dgm:spPr/>
    </dgm:pt>
    <dgm:pt modelId="{A99F9E51-9362-41D8-B3FA-C37940A2A597}" type="pres">
      <dgm:prSet presAssocID="{0BC8A3AB-3C14-49E4-B722-2906AD856CAF}" presName="thickLine" presStyleLbl="alignNode1" presStyleIdx="7" presStyleCnt="11"/>
      <dgm:spPr/>
    </dgm:pt>
    <dgm:pt modelId="{F2C4FA9F-62F1-484B-A7FF-5129ADFBFB0D}" type="pres">
      <dgm:prSet presAssocID="{0BC8A3AB-3C14-49E4-B722-2906AD856CAF}" presName="horz1" presStyleCnt="0"/>
      <dgm:spPr/>
    </dgm:pt>
    <dgm:pt modelId="{06491136-8676-45EF-AE8E-28D4A41BFC44}" type="pres">
      <dgm:prSet presAssocID="{0BC8A3AB-3C14-49E4-B722-2906AD856CAF}" presName="tx1" presStyleLbl="revTx" presStyleIdx="7" presStyleCnt="11"/>
      <dgm:spPr/>
    </dgm:pt>
    <dgm:pt modelId="{7CE29288-2F52-434C-8D26-2F7AD0817E2F}" type="pres">
      <dgm:prSet presAssocID="{0BC8A3AB-3C14-49E4-B722-2906AD856CAF}" presName="vert1" presStyleCnt="0"/>
      <dgm:spPr/>
    </dgm:pt>
    <dgm:pt modelId="{8E9814EF-19FD-4AB9-B67B-8E5B87B1FB0F}" type="pres">
      <dgm:prSet presAssocID="{8B599ED4-D743-40FB-AED8-3F17E25AEE04}" presName="thickLine" presStyleLbl="alignNode1" presStyleIdx="8" presStyleCnt="11"/>
      <dgm:spPr/>
    </dgm:pt>
    <dgm:pt modelId="{B36DE942-E150-4E88-BA14-0D3A841CFD7C}" type="pres">
      <dgm:prSet presAssocID="{8B599ED4-D743-40FB-AED8-3F17E25AEE04}" presName="horz1" presStyleCnt="0"/>
      <dgm:spPr/>
    </dgm:pt>
    <dgm:pt modelId="{A34C89F2-554D-4F1B-8411-BA8135B42C03}" type="pres">
      <dgm:prSet presAssocID="{8B599ED4-D743-40FB-AED8-3F17E25AEE04}" presName="tx1" presStyleLbl="revTx" presStyleIdx="8" presStyleCnt="11"/>
      <dgm:spPr/>
    </dgm:pt>
    <dgm:pt modelId="{2CF2B593-11FF-4D8C-B9B2-ABBB347CFEAB}" type="pres">
      <dgm:prSet presAssocID="{8B599ED4-D743-40FB-AED8-3F17E25AEE04}" presName="vert1" presStyleCnt="0"/>
      <dgm:spPr/>
    </dgm:pt>
    <dgm:pt modelId="{FBB97E51-1F2C-444D-9DFD-D294E81E44A7}" type="pres">
      <dgm:prSet presAssocID="{BE9827FD-9BFD-43D6-9D46-4E598009BC58}" presName="thickLine" presStyleLbl="alignNode1" presStyleIdx="9" presStyleCnt="11"/>
      <dgm:spPr/>
    </dgm:pt>
    <dgm:pt modelId="{02BB06DC-076C-4FEE-B885-9560C6326CA8}" type="pres">
      <dgm:prSet presAssocID="{BE9827FD-9BFD-43D6-9D46-4E598009BC58}" presName="horz1" presStyleCnt="0"/>
      <dgm:spPr/>
    </dgm:pt>
    <dgm:pt modelId="{C153A7D1-1DE8-4DB6-84EE-A1A68D848F58}" type="pres">
      <dgm:prSet presAssocID="{BE9827FD-9BFD-43D6-9D46-4E598009BC58}" presName="tx1" presStyleLbl="revTx" presStyleIdx="9" presStyleCnt="11"/>
      <dgm:spPr/>
    </dgm:pt>
    <dgm:pt modelId="{45495FF6-24D1-4368-8B59-A4202DDC04D9}" type="pres">
      <dgm:prSet presAssocID="{BE9827FD-9BFD-43D6-9D46-4E598009BC58}" presName="vert1" presStyleCnt="0"/>
      <dgm:spPr/>
    </dgm:pt>
    <dgm:pt modelId="{960A39BE-63BD-414F-912B-D5B160E3A039}" type="pres">
      <dgm:prSet presAssocID="{D1AF98A1-8BFA-4420-B126-3811BCF18E24}" presName="thickLine" presStyleLbl="alignNode1" presStyleIdx="10" presStyleCnt="11"/>
      <dgm:spPr/>
    </dgm:pt>
    <dgm:pt modelId="{C3C6EA65-1C0B-445F-875E-07DE62064A1A}" type="pres">
      <dgm:prSet presAssocID="{D1AF98A1-8BFA-4420-B126-3811BCF18E24}" presName="horz1" presStyleCnt="0"/>
      <dgm:spPr/>
    </dgm:pt>
    <dgm:pt modelId="{B4CD7453-C9DF-48C1-AD54-E4C62A58E6F1}" type="pres">
      <dgm:prSet presAssocID="{D1AF98A1-8BFA-4420-B126-3811BCF18E24}" presName="tx1" presStyleLbl="revTx" presStyleIdx="10" presStyleCnt="11"/>
      <dgm:spPr/>
    </dgm:pt>
    <dgm:pt modelId="{82840CDA-1BF7-4F25-98CD-B2280CE5A0ED}" type="pres">
      <dgm:prSet presAssocID="{D1AF98A1-8BFA-4420-B126-3811BCF18E24}" presName="vert1" presStyleCnt="0"/>
      <dgm:spPr/>
    </dgm:pt>
  </dgm:ptLst>
  <dgm:cxnLst>
    <dgm:cxn modelId="{C9F8AD11-4A8A-4E98-B163-42E902717032}" srcId="{2E4D090F-E4B9-400F-AD29-5C52544A2554}" destId="{D1AF98A1-8BFA-4420-B126-3811BCF18E24}" srcOrd="10" destOrd="0" parTransId="{E01C02C0-B036-4E40-A71D-0B656F05DF3F}" sibTransId="{C6B132D2-2C4B-4B71-8436-86E130592EAB}"/>
    <dgm:cxn modelId="{FA59B114-DFAB-4FFD-BED2-2EC40590FA1E}" type="presOf" srcId="{DD7D4CF9-16F3-4F0F-82DD-BD951A435382}" destId="{ADD4B55B-FC70-4BAB-9416-9C7C4B68AC8D}" srcOrd="0" destOrd="0" presId="urn:microsoft.com/office/officeart/2008/layout/LinedList"/>
    <dgm:cxn modelId="{DFB2AD27-CCBA-46FF-A33C-4A323B883D4E}" srcId="{2E4D090F-E4B9-400F-AD29-5C52544A2554}" destId="{DD7D4CF9-16F3-4F0F-82DD-BD951A435382}" srcOrd="5" destOrd="0" parTransId="{4C434EE9-B13C-405C-8EF3-1D975C5F2B3F}" sibTransId="{12FC9EF2-8A7D-4FB7-A803-EAD0344CD5F2}"/>
    <dgm:cxn modelId="{45BE432C-B0FE-4D2D-BC14-69D8A0C80F39}" srcId="{2E4D090F-E4B9-400F-AD29-5C52544A2554}" destId="{28080CD7-563F-408C-BCA2-6CC188FD0C7B}" srcOrd="6" destOrd="0" parTransId="{CB4AF745-B64B-4C82-9CA7-741EF0DB2297}" sibTransId="{1B8F48D1-8913-4ECB-844D-DC65C494897C}"/>
    <dgm:cxn modelId="{973A0539-12A0-4612-925A-A39308441B38}" srcId="{2E4D090F-E4B9-400F-AD29-5C52544A2554}" destId="{8B599ED4-D743-40FB-AED8-3F17E25AEE04}" srcOrd="8" destOrd="0" parTransId="{96F0C969-3767-4C32-8F29-F56ACC9C349C}" sibTransId="{57C08B1D-19E9-49C2-AC74-E9793767E0EE}"/>
    <dgm:cxn modelId="{8EAC2E64-0B4E-4FA4-8A29-3F38FA920DF9}" srcId="{2E4D090F-E4B9-400F-AD29-5C52544A2554}" destId="{6AAB7241-48B8-42D6-95FE-7CC223770818}" srcOrd="1" destOrd="0" parTransId="{108BF144-C677-4BBC-9534-84BC6E91CD71}" sibTransId="{9CB2E442-A4DC-4FBF-A5AF-C748CBE6EFE7}"/>
    <dgm:cxn modelId="{01775E65-F292-46BB-953E-22BE8FF88119}" srcId="{2E4D090F-E4B9-400F-AD29-5C52544A2554}" destId="{BE9827FD-9BFD-43D6-9D46-4E598009BC58}" srcOrd="9" destOrd="0" parTransId="{9DC2331E-AC4D-4E3A-B20C-ABC559A7C36E}" sibTransId="{E024745D-472E-4BF2-8D52-FDDE0D699816}"/>
    <dgm:cxn modelId="{FEF8BC67-1773-4C85-9016-FECAB7ACA13E}" srcId="{2E4D090F-E4B9-400F-AD29-5C52544A2554}" destId="{E7FBD7E0-FDE3-4AF8-9CB0-B9294C99BCCE}" srcOrd="2" destOrd="0" parTransId="{6A516798-0B11-4DDC-90D3-3ED96F87F854}" sibTransId="{ABFFD496-983C-402E-8795-0AD2DFB535D6}"/>
    <dgm:cxn modelId="{6F75C069-BD48-4557-AC02-2180C785843A}" type="presOf" srcId="{0BC8A3AB-3C14-49E4-B722-2906AD856CAF}" destId="{06491136-8676-45EF-AE8E-28D4A41BFC44}" srcOrd="0" destOrd="0" presId="urn:microsoft.com/office/officeart/2008/layout/LinedList"/>
    <dgm:cxn modelId="{D27AD553-3C18-4CB2-AE8F-818EFE04EE72}" srcId="{2E4D090F-E4B9-400F-AD29-5C52544A2554}" destId="{1FF8E4A6-815F-4576-B064-95B2FC80AF9E}" srcOrd="3" destOrd="0" parTransId="{1CC7FEF2-2FAE-4984-B8A0-DC1C5F19FD15}" sibTransId="{8763D844-68C9-49E6-A62F-F99B2F1FAC1A}"/>
    <dgm:cxn modelId="{26DB2554-27AC-4564-ACF7-DC693223FFD3}" type="presOf" srcId="{8B599ED4-D743-40FB-AED8-3F17E25AEE04}" destId="{A34C89F2-554D-4F1B-8411-BA8135B42C03}" srcOrd="0" destOrd="0" presId="urn:microsoft.com/office/officeart/2008/layout/LinedList"/>
    <dgm:cxn modelId="{EB50BD78-EA86-4C93-ADC2-157C4C844FB6}" type="presOf" srcId="{DD6A9890-A895-40F7-A635-9965C7CE448C}" destId="{CA44F941-2E39-40DF-9515-F449C6B9C274}" srcOrd="0" destOrd="0" presId="urn:microsoft.com/office/officeart/2008/layout/LinedList"/>
    <dgm:cxn modelId="{8D0DA28F-CB56-446C-9FD7-31DCCDAC5A4B}" type="presOf" srcId="{28080CD7-563F-408C-BCA2-6CC188FD0C7B}" destId="{F39A3893-5E1D-47FB-80A9-346AC45461F7}" srcOrd="0" destOrd="0" presId="urn:microsoft.com/office/officeart/2008/layout/LinedList"/>
    <dgm:cxn modelId="{5E1738A0-259F-437D-93A3-C496415A072E}" srcId="{2E4D090F-E4B9-400F-AD29-5C52544A2554}" destId="{0BC8A3AB-3C14-49E4-B722-2906AD856CAF}" srcOrd="7" destOrd="0" parTransId="{DC3E7888-3289-4550-9917-AB8A62D1A3D1}" sibTransId="{1F6785C1-B7CE-4122-9803-F9BD1BA77B77}"/>
    <dgm:cxn modelId="{84971AAB-AD47-4043-9D18-4AD1E4719DBB}" srcId="{2E4D090F-E4B9-400F-AD29-5C52544A2554}" destId="{DD6A9890-A895-40F7-A635-9965C7CE448C}" srcOrd="0" destOrd="0" parTransId="{85760A51-2329-444C-9D96-F8AC6652C7E3}" sibTransId="{A9C5DC77-B06C-4678-88AA-817CE3E0084F}"/>
    <dgm:cxn modelId="{6EA4A6B5-87BA-47D4-9925-B5371CEF2350}" type="presOf" srcId="{6AAB7241-48B8-42D6-95FE-7CC223770818}" destId="{51128E3D-34DA-45A9-B526-48BDEE0342C5}" srcOrd="0" destOrd="0" presId="urn:microsoft.com/office/officeart/2008/layout/LinedList"/>
    <dgm:cxn modelId="{A8EFDFC2-3E2B-4FFC-89D0-1514CC9913A9}" type="presOf" srcId="{2E4D090F-E4B9-400F-AD29-5C52544A2554}" destId="{F7F0F3F5-7AC9-45C9-8603-19A41BACB9F9}" srcOrd="0" destOrd="0" presId="urn:microsoft.com/office/officeart/2008/layout/LinedList"/>
    <dgm:cxn modelId="{93E8F5C7-D822-4383-9AEB-0F6F1CF3D4F6}" type="presOf" srcId="{BA6FFAC4-176E-4D63-8D79-E998B45B871A}" destId="{7FF40407-8194-450C-ACF4-8B29BD3E8C34}" srcOrd="0" destOrd="0" presId="urn:microsoft.com/office/officeart/2008/layout/LinedList"/>
    <dgm:cxn modelId="{7623B6D1-A9CC-4BC8-94C6-D954AD4146B3}" srcId="{2E4D090F-E4B9-400F-AD29-5C52544A2554}" destId="{BA6FFAC4-176E-4D63-8D79-E998B45B871A}" srcOrd="4" destOrd="0" parTransId="{A91E70E9-C16B-4CF9-9B65-2BA63C1911E4}" sibTransId="{5A37596E-680E-4B94-9445-91625A6A9DFB}"/>
    <dgm:cxn modelId="{7025B9DA-2E8F-43F9-A035-076FF914E6D6}" type="presOf" srcId="{BE9827FD-9BFD-43D6-9D46-4E598009BC58}" destId="{C153A7D1-1DE8-4DB6-84EE-A1A68D848F58}" srcOrd="0" destOrd="0" presId="urn:microsoft.com/office/officeart/2008/layout/LinedList"/>
    <dgm:cxn modelId="{A4FBECDB-29B1-436E-8BD3-928B08A53021}" type="presOf" srcId="{1FF8E4A6-815F-4576-B064-95B2FC80AF9E}" destId="{0671540D-AE7B-46F6-96D6-89FAD77474A5}" srcOrd="0" destOrd="0" presId="urn:microsoft.com/office/officeart/2008/layout/LinedList"/>
    <dgm:cxn modelId="{B71665E7-3153-4FEE-9581-EA93DA29E96C}" type="presOf" srcId="{E7FBD7E0-FDE3-4AF8-9CB0-B9294C99BCCE}" destId="{C83C8FF4-3483-4350-8849-8143DFAF5378}" srcOrd="0" destOrd="0" presId="urn:microsoft.com/office/officeart/2008/layout/LinedList"/>
    <dgm:cxn modelId="{A80CEAEC-A730-4C3B-8EA2-F98E05EF89C4}" type="presOf" srcId="{D1AF98A1-8BFA-4420-B126-3811BCF18E24}" destId="{B4CD7453-C9DF-48C1-AD54-E4C62A58E6F1}" srcOrd="0" destOrd="0" presId="urn:microsoft.com/office/officeart/2008/layout/LinedList"/>
    <dgm:cxn modelId="{48459936-F6BB-4FFA-8747-D507494030BA}" type="presParOf" srcId="{F7F0F3F5-7AC9-45C9-8603-19A41BACB9F9}" destId="{940580A7-AA86-40D8-8646-1808F7D573D8}" srcOrd="0" destOrd="0" presId="urn:microsoft.com/office/officeart/2008/layout/LinedList"/>
    <dgm:cxn modelId="{0F919FDA-B64E-4F99-B0CF-9C50245B7597}" type="presParOf" srcId="{F7F0F3F5-7AC9-45C9-8603-19A41BACB9F9}" destId="{51C662F3-CFA6-43B1-B696-AF9358C5EDB4}" srcOrd="1" destOrd="0" presId="urn:microsoft.com/office/officeart/2008/layout/LinedList"/>
    <dgm:cxn modelId="{C4EF70C6-9C42-4D32-8873-C15E325D6D55}" type="presParOf" srcId="{51C662F3-CFA6-43B1-B696-AF9358C5EDB4}" destId="{CA44F941-2E39-40DF-9515-F449C6B9C274}" srcOrd="0" destOrd="0" presId="urn:microsoft.com/office/officeart/2008/layout/LinedList"/>
    <dgm:cxn modelId="{C8421AE5-9029-4183-997F-779E0011EE78}" type="presParOf" srcId="{51C662F3-CFA6-43B1-B696-AF9358C5EDB4}" destId="{C111CFF6-C2F6-405F-9439-DFD2B66D91AD}" srcOrd="1" destOrd="0" presId="urn:microsoft.com/office/officeart/2008/layout/LinedList"/>
    <dgm:cxn modelId="{4AE39F2E-F50C-472D-BE66-FB262224A925}" type="presParOf" srcId="{F7F0F3F5-7AC9-45C9-8603-19A41BACB9F9}" destId="{1E71BCD1-F239-49EB-980E-487EB12DE47F}" srcOrd="2" destOrd="0" presId="urn:microsoft.com/office/officeart/2008/layout/LinedList"/>
    <dgm:cxn modelId="{F6125FA9-01C0-4498-9C9F-4A9F9E1723D5}" type="presParOf" srcId="{F7F0F3F5-7AC9-45C9-8603-19A41BACB9F9}" destId="{D5B822D5-DC0C-4CD5-BD8E-2FE729C48BAB}" srcOrd="3" destOrd="0" presId="urn:microsoft.com/office/officeart/2008/layout/LinedList"/>
    <dgm:cxn modelId="{19DB952B-5048-4E12-B0AF-4E55C6650C03}" type="presParOf" srcId="{D5B822D5-DC0C-4CD5-BD8E-2FE729C48BAB}" destId="{51128E3D-34DA-45A9-B526-48BDEE0342C5}" srcOrd="0" destOrd="0" presId="urn:microsoft.com/office/officeart/2008/layout/LinedList"/>
    <dgm:cxn modelId="{E2EF5C94-A851-4F77-9386-6C81B4B892CB}" type="presParOf" srcId="{D5B822D5-DC0C-4CD5-BD8E-2FE729C48BAB}" destId="{FB00A2AF-A04C-41A5-9C68-76880580A79C}" srcOrd="1" destOrd="0" presId="urn:microsoft.com/office/officeart/2008/layout/LinedList"/>
    <dgm:cxn modelId="{972009F9-3249-45AA-9523-32007594B715}" type="presParOf" srcId="{F7F0F3F5-7AC9-45C9-8603-19A41BACB9F9}" destId="{B04E9594-F01D-4CEF-9A3D-4A1B4D338C4A}" srcOrd="4" destOrd="0" presId="urn:microsoft.com/office/officeart/2008/layout/LinedList"/>
    <dgm:cxn modelId="{8A35E988-FC6A-4724-B8C0-38930D3372B5}" type="presParOf" srcId="{F7F0F3F5-7AC9-45C9-8603-19A41BACB9F9}" destId="{A9DA5351-92B0-4375-A8A1-2F9DD9426504}" srcOrd="5" destOrd="0" presId="urn:microsoft.com/office/officeart/2008/layout/LinedList"/>
    <dgm:cxn modelId="{1434E3E2-EC01-4C85-B06A-A2C22E156C93}" type="presParOf" srcId="{A9DA5351-92B0-4375-A8A1-2F9DD9426504}" destId="{C83C8FF4-3483-4350-8849-8143DFAF5378}" srcOrd="0" destOrd="0" presId="urn:microsoft.com/office/officeart/2008/layout/LinedList"/>
    <dgm:cxn modelId="{7A5FF345-7C6F-477B-B2C4-4EAC61AA9595}" type="presParOf" srcId="{A9DA5351-92B0-4375-A8A1-2F9DD9426504}" destId="{1BF42C2B-096A-4D4B-86F1-52B5F33EADAC}" srcOrd="1" destOrd="0" presId="urn:microsoft.com/office/officeart/2008/layout/LinedList"/>
    <dgm:cxn modelId="{3B373FDB-7084-41D6-A63E-360B3A506AA6}" type="presParOf" srcId="{F7F0F3F5-7AC9-45C9-8603-19A41BACB9F9}" destId="{7B4307D7-082E-42B6-B164-4536154D7B42}" srcOrd="6" destOrd="0" presId="urn:microsoft.com/office/officeart/2008/layout/LinedList"/>
    <dgm:cxn modelId="{D63A02E0-B71C-48A8-9CFC-5AC118C17541}" type="presParOf" srcId="{F7F0F3F5-7AC9-45C9-8603-19A41BACB9F9}" destId="{507258DF-CF1C-448F-B6F9-866ED336EC1D}" srcOrd="7" destOrd="0" presId="urn:microsoft.com/office/officeart/2008/layout/LinedList"/>
    <dgm:cxn modelId="{66F258EF-AD53-4BA7-AFED-F357519471E2}" type="presParOf" srcId="{507258DF-CF1C-448F-B6F9-866ED336EC1D}" destId="{0671540D-AE7B-46F6-96D6-89FAD77474A5}" srcOrd="0" destOrd="0" presId="urn:microsoft.com/office/officeart/2008/layout/LinedList"/>
    <dgm:cxn modelId="{19A0064C-4E5D-4483-A44D-CA40671B5CDF}" type="presParOf" srcId="{507258DF-CF1C-448F-B6F9-866ED336EC1D}" destId="{0EC0C848-F794-47CB-AC3C-8D20FAA893B0}" srcOrd="1" destOrd="0" presId="urn:microsoft.com/office/officeart/2008/layout/LinedList"/>
    <dgm:cxn modelId="{B0BE8555-8FC9-4DAD-AC82-AD174A426B44}" type="presParOf" srcId="{F7F0F3F5-7AC9-45C9-8603-19A41BACB9F9}" destId="{04BB3408-4EDA-4B22-8404-D3B5B18B787E}" srcOrd="8" destOrd="0" presId="urn:microsoft.com/office/officeart/2008/layout/LinedList"/>
    <dgm:cxn modelId="{D2AABBBE-FAFB-46E4-8DBF-74DC3EF6DAC9}" type="presParOf" srcId="{F7F0F3F5-7AC9-45C9-8603-19A41BACB9F9}" destId="{A5294314-C060-412F-B6B1-E9CA2A1C57BC}" srcOrd="9" destOrd="0" presId="urn:microsoft.com/office/officeart/2008/layout/LinedList"/>
    <dgm:cxn modelId="{5D9ED724-A875-4305-B00F-B69D0FD311FB}" type="presParOf" srcId="{A5294314-C060-412F-B6B1-E9CA2A1C57BC}" destId="{7FF40407-8194-450C-ACF4-8B29BD3E8C34}" srcOrd="0" destOrd="0" presId="urn:microsoft.com/office/officeart/2008/layout/LinedList"/>
    <dgm:cxn modelId="{4941F633-8302-4E11-B329-41C6507620E0}" type="presParOf" srcId="{A5294314-C060-412F-B6B1-E9CA2A1C57BC}" destId="{A3D0FD00-BFF1-4155-8EDC-81607752236E}" srcOrd="1" destOrd="0" presId="urn:microsoft.com/office/officeart/2008/layout/LinedList"/>
    <dgm:cxn modelId="{2D33501C-6910-4016-8BDD-D5922B056F68}" type="presParOf" srcId="{F7F0F3F5-7AC9-45C9-8603-19A41BACB9F9}" destId="{78027EF6-BC24-4A57-B4CC-BE6B8EC1EC19}" srcOrd="10" destOrd="0" presId="urn:microsoft.com/office/officeart/2008/layout/LinedList"/>
    <dgm:cxn modelId="{8C8E642B-E2CB-4B42-B358-934E8F71BF20}" type="presParOf" srcId="{F7F0F3F5-7AC9-45C9-8603-19A41BACB9F9}" destId="{55F1B88D-C7F0-4FFF-82B8-3A875E999D0E}" srcOrd="11" destOrd="0" presId="urn:microsoft.com/office/officeart/2008/layout/LinedList"/>
    <dgm:cxn modelId="{4C017E33-6303-4F4A-897F-5408A9EBE61B}" type="presParOf" srcId="{55F1B88D-C7F0-4FFF-82B8-3A875E999D0E}" destId="{ADD4B55B-FC70-4BAB-9416-9C7C4B68AC8D}" srcOrd="0" destOrd="0" presId="urn:microsoft.com/office/officeart/2008/layout/LinedList"/>
    <dgm:cxn modelId="{3CE9F228-3D5A-4990-BAB4-5C46B7FEC214}" type="presParOf" srcId="{55F1B88D-C7F0-4FFF-82B8-3A875E999D0E}" destId="{81126979-9980-46C5-BC24-230AEEB9535D}" srcOrd="1" destOrd="0" presId="urn:microsoft.com/office/officeart/2008/layout/LinedList"/>
    <dgm:cxn modelId="{99B3D536-CC5F-4164-BABD-785E4C0DD6D0}" type="presParOf" srcId="{F7F0F3F5-7AC9-45C9-8603-19A41BACB9F9}" destId="{02DE5A41-E3BE-4DBF-82EF-24DC2437540F}" srcOrd="12" destOrd="0" presId="urn:microsoft.com/office/officeart/2008/layout/LinedList"/>
    <dgm:cxn modelId="{1A5E17DB-36DD-4150-86A4-9AAE9DD9DEE5}" type="presParOf" srcId="{F7F0F3F5-7AC9-45C9-8603-19A41BACB9F9}" destId="{C0C61847-9201-425F-BD41-8E133122708B}" srcOrd="13" destOrd="0" presId="urn:microsoft.com/office/officeart/2008/layout/LinedList"/>
    <dgm:cxn modelId="{FECB2CF9-2C66-49E5-ABFF-95731DDFA4DA}" type="presParOf" srcId="{C0C61847-9201-425F-BD41-8E133122708B}" destId="{F39A3893-5E1D-47FB-80A9-346AC45461F7}" srcOrd="0" destOrd="0" presId="urn:microsoft.com/office/officeart/2008/layout/LinedList"/>
    <dgm:cxn modelId="{7F68E6D4-E4EC-4BCD-8EEA-EA9153008244}" type="presParOf" srcId="{C0C61847-9201-425F-BD41-8E133122708B}" destId="{D381CCF6-3FD8-4770-A002-6FCD20D534D7}" srcOrd="1" destOrd="0" presId="urn:microsoft.com/office/officeart/2008/layout/LinedList"/>
    <dgm:cxn modelId="{BC3F10C3-86A5-454E-9C19-15F4F67770A5}" type="presParOf" srcId="{F7F0F3F5-7AC9-45C9-8603-19A41BACB9F9}" destId="{A99F9E51-9362-41D8-B3FA-C37940A2A597}" srcOrd="14" destOrd="0" presId="urn:microsoft.com/office/officeart/2008/layout/LinedList"/>
    <dgm:cxn modelId="{A8396128-6445-4BF8-BAA3-536BC80D9EF1}" type="presParOf" srcId="{F7F0F3F5-7AC9-45C9-8603-19A41BACB9F9}" destId="{F2C4FA9F-62F1-484B-A7FF-5129ADFBFB0D}" srcOrd="15" destOrd="0" presId="urn:microsoft.com/office/officeart/2008/layout/LinedList"/>
    <dgm:cxn modelId="{5DDB9875-0331-4130-A487-38293CC93725}" type="presParOf" srcId="{F2C4FA9F-62F1-484B-A7FF-5129ADFBFB0D}" destId="{06491136-8676-45EF-AE8E-28D4A41BFC44}" srcOrd="0" destOrd="0" presId="urn:microsoft.com/office/officeart/2008/layout/LinedList"/>
    <dgm:cxn modelId="{226D6CB2-4383-418D-8C97-C5B4D456745A}" type="presParOf" srcId="{F2C4FA9F-62F1-484B-A7FF-5129ADFBFB0D}" destId="{7CE29288-2F52-434C-8D26-2F7AD0817E2F}" srcOrd="1" destOrd="0" presId="urn:microsoft.com/office/officeart/2008/layout/LinedList"/>
    <dgm:cxn modelId="{A4BC9A0A-BA25-432B-9570-F26E73FA1FE2}" type="presParOf" srcId="{F7F0F3F5-7AC9-45C9-8603-19A41BACB9F9}" destId="{8E9814EF-19FD-4AB9-B67B-8E5B87B1FB0F}" srcOrd="16" destOrd="0" presId="urn:microsoft.com/office/officeart/2008/layout/LinedList"/>
    <dgm:cxn modelId="{A345F924-D2C8-44EE-9CA3-BAA768072934}" type="presParOf" srcId="{F7F0F3F5-7AC9-45C9-8603-19A41BACB9F9}" destId="{B36DE942-E150-4E88-BA14-0D3A841CFD7C}" srcOrd="17" destOrd="0" presId="urn:microsoft.com/office/officeart/2008/layout/LinedList"/>
    <dgm:cxn modelId="{BD25BC40-F7B7-4DFF-ADCE-A5C48E324D28}" type="presParOf" srcId="{B36DE942-E150-4E88-BA14-0D3A841CFD7C}" destId="{A34C89F2-554D-4F1B-8411-BA8135B42C03}" srcOrd="0" destOrd="0" presId="urn:microsoft.com/office/officeart/2008/layout/LinedList"/>
    <dgm:cxn modelId="{3EA6401B-7F39-4D89-9E3C-917C9B3D3395}" type="presParOf" srcId="{B36DE942-E150-4E88-BA14-0D3A841CFD7C}" destId="{2CF2B593-11FF-4D8C-B9B2-ABBB347CFEAB}" srcOrd="1" destOrd="0" presId="urn:microsoft.com/office/officeart/2008/layout/LinedList"/>
    <dgm:cxn modelId="{8513A136-117A-4ECE-9CB2-D162136193B1}" type="presParOf" srcId="{F7F0F3F5-7AC9-45C9-8603-19A41BACB9F9}" destId="{FBB97E51-1F2C-444D-9DFD-D294E81E44A7}" srcOrd="18" destOrd="0" presId="urn:microsoft.com/office/officeart/2008/layout/LinedList"/>
    <dgm:cxn modelId="{B1D99FB6-3FE6-442C-A077-292906FEA9AC}" type="presParOf" srcId="{F7F0F3F5-7AC9-45C9-8603-19A41BACB9F9}" destId="{02BB06DC-076C-4FEE-B885-9560C6326CA8}" srcOrd="19" destOrd="0" presId="urn:microsoft.com/office/officeart/2008/layout/LinedList"/>
    <dgm:cxn modelId="{A71F5AA6-6713-4D1D-9B2D-3196DEFCFC3A}" type="presParOf" srcId="{02BB06DC-076C-4FEE-B885-9560C6326CA8}" destId="{C153A7D1-1DE8-4DB6-84EE-A1A68D848F58}" srcOrd="0" destOrd="0" presId="urn:microsoft.com/office/officeart/2008/layout/LinedList"/>
    <dgm:cxn modelId="{8BE8ACEA-3DF1-424D-A078-211EBE4DF2A5}" type="presParOf" srcId="{02BB06DC-076C-4FEE-B885-9560C6326CA8}" destId="{45495FF6-24D1-4368-8B59-A4202DDC04D9}" srcOrd="1" destOrd="0" presId="urn:microsoft.com/office/officeart/2008/layout/LinedList"/>
    <dgm:cxn modelId="{9300CA8E-485F-482F-B419-C55B6D5C45B2}" type="presParOf" srcId="{F7F0F3F5-7AC9-45C9-8603-19A41BACB9F9}" destId="{960A39BE-63BD-414F-912B-D5B160E3A039}" srcOrd="20" destOrd="0" presId="urn:microsoft.com/office/officeart/2008/layout/LinedList"/>
    <dgm:cxn modelId="{98086A3C-3FE8-4348-BFAF-D7ECC7039B99}" type="presParOf" srcId="{F7F0F3F5-7AC9-45C9-8603-19A41BACB9F9}" destId="{C3C6EA65-1C0B-445F-875E-07DE62064A1A}" srcOrd="21" destOrd="0" presId="urn:microsoft.com/office/officeart/2008/layout/LinedList"/>
    <dgm:cxn modelId="{89C6DC5A-5EB3-470E-8C9D-36CEA6EADC10}" type="presParOf" srcId="{C3C6EA65-1C0B-445F-875E-07DE62064A1A}" destId="{B4CD7453-C9DF-48C1-AD54-E4C62A58E6F1}" srcOrd="0" destOrd="0" presId="urn:microsoft.com/office/officeart/2008/layout/LinedList"/>
    <dgm:cxn modelId="{EF0AD887-E3CC-4BD3-BA4E-BFAA7C092B4E}" type="presParOf" srcId="{C3C6EA65-1C0B-445F-875E-07DE62064A1A}" destId="{82840CDA-1BF7-4F25-98CD-B2280CE5A0E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0580A7-AA86-40D8-8646-1808F7D573D8}">
      <dsp:nvSpPr>
        <dsp:cNvPr id="0" name=""/>
        <dsp:cNvSpPr/>
      </dsp:nvSpPr>
      <dsp:spPr>
        <a:xfrm>
          <a:off x="0" y="2881"/>
          <a:ext cx="12115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44F941-2E39-40DF-9515-F449C6B9C274}">
      <dsp:nvSpPr>
        <dsp:cNvPr id="0" name=""/>
        <dsp:cNvSpPr/>
      </dsp:nvSpPr>
      <dsp:spPr>
        <a:xfrm>
          <a:off x="0" y="2881"/>
          <a:ext cx="12115800" cy="53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[1] Amines Hazra, </a:t>
          </a:r>
          <a:r>
            <a:rPr lang="en-US" sz="1500" b="0" i="0" kern="1200" dirty="0" err="1"/>
            <a:t>Arkomita</a:t>
          </a:r>
          <a:r>
            <a:rPr lang="en-US" sz="1500" b="0" i="0" kern="1200" dirty="0"/>
            <a:t>  Mukherjee, Amit Gupta, Asmita Mukherjee, “Heart Disease Prediction Using Machine Learning and Data Mining Techniques: A Review”, Research Gate Publications, July 2017, pp.2137-2149. </a:t>
          </a:r>
          <a:endParaRPr lang="en-US" sz="1500" kern="1200" dirty="0"/>
        </a:p>
      </dsp:txBody>
      <dsp:txXfrm>
        <a:off x="0" y="2881"/>
        <a:ext cx="12115800" cy="535954"/>
      </dsp:txXfrm>
    </dsp:sp>
    <dsp:sp modelId="{1E71BCD1-F239-49EB-980E-487EB12DE47F}">
      <dsp:nvSpPr>
        <dsp:cNvPr id="0" name=""/>
        <dsp:cNvSpPr/>
      </dsp:nvSpPr>
      <dsp:spPr>
        <a:xfrm>
          <a:off x="0" y="538836"/>
          <a:ext cx="12115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128E3D-34DA-45A9-B526-48BDEE0342C5}">
      <dsp:nvSpPr>
        <dsp:cNvPr id="0" name=""/>
        <dsp:cNvSpPr/>
      </dsp:nvSpPr>
      <dsp:spPr>
        <a:xfrm>
          <a:off x="0" y="538836"/>
          <a:ext cx="12115800" cy="53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[2] V. Krishnaiah, Narsimha,  Heart Disease Prediction System using Machine learning Techniques and  it is utilizing the Intelligent  of The  Fuzzy Approach methods way in a Review paper International Journal based paper  of Computer are Applied in Applications, 14 February 2017 </a:t>
          </a:r>
          <a:endParaRPr lang="en-US" sz="1500" kern="1200" dirty="0"/>
        </a:p>
      </dsp:txBody>
      <dsp:txXfrm>
        <a:off x="0" y="538836"/>
        <a:ext cx="12115800" cy="535954"/>
      </dsp:txXfrm>
    </dsp:sp>
    <dsp:sp modelId="{B04E9594-F01D-4CEF-9A3D-4A1B4D338C4A}">
      <dsp:nvSpPr>
        <dsp:cNvPr id="0" name=""/>
        <dsp:cNvSpPr/>
      </dsp:nvSpPr>
      <dsp:spPr>
        <a:xfrm>
          <a:off x="0" y="1074790"/>
          <a:ext cx="12115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3C8FF4-3483-4350-8849-8143DFAF5378}">
      <dsp:nvSpPr>
        <dsp:cNvPr id="0" name=""/>
        <dsp:cNvSpPr/>
      </dsp:nvSpPr>
      <dsp:spPr>
        <a:xfrm>
          <a:off x="0" y="1074790"/>
          <a:ext cx="12115800" cy="53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[3] Guizhou Hu, Martin M. Root, "Building heart disease Prediction Models for Coronary  artery Heart Disease by Synthesizing Multiple Longitudinal Research Findings”, European Science of Cardiology, 11 May 2005. </a:t>
          </a:r>
          <a:endParaRPr lang="en-US" sz="1500" kern="1200" dirty="0"/>
        </a:p>
      </dsp:txBody>
      <dsp:txXfrm>
        <a:off x="0" y="1074790"/>
        <a:ext cx="12115800" cy="535954"/>
      </dsp:txXfrm>
    </dsp:sp>
    <dsp:sp modelId="{7B4307D7-082E-42B6-B164-4536154D7B42}">
      <dsp:nvSpPr>
        <dsp:cNvPr id="0" name=""/>
        <dsp:cNvSpPr/>
      </dsp:nvSpPr>
      <dsp:spPr>
        <a:xfrm>
          <a:off x="0" y="1610745"/>
          <a:ext cx="12115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1540D-AE7B-46F6-96D6-89FAD77474A5}">
      <dsp:nvSpPr>
        <dsp:cNvPr id="0" name=""/>
        <dsp:cNvSpPr/>
      </dsp:nvSpPr>
      <dsp:spPr>
        <a:xfrm>
          <a:off x="0" y="1610745"/>
          <a:ext cx="12115800" cy="53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[4] Mythili, Dev Mukherji, Nikita Padilla and Abhi ram</a:t>
          </a:r>
          <a:r>
            <a:rPr lang="en-US" sz="1500" kern="1200" dirty="0"/>
            <a:t> </a:t>
          </a:r>
          <a:r>
            <a:rPr lang="en-US" sz="1500" b="0" i="0" kern="1200" dirty="0"/>
            <a:t>Naidu, “A Heart Disease Prediction Model using SVM- Decision Trees- Logistic Regression (SDL)”,International Journal of Computer Applications, vol.68,15 April 2013</a:t>
          </a:r>
          <a:endParaRPr lang="en-US" sz="1500" kern="1200" dirty="0"/>
        </a:p>
      </dsp:txBody>
      <dsp:txXfrm>
        <a:off x="0" y="1610745"/>
        <a:ext cx="12115800" cy="535954"/>
      </dsp:txXfrm>
    </dsp:sp>
    <dsp:sp modelId="{04BB3408-4EDA-4B22-8404-D3B5B18B787E}">
      <dsp:nvSpPr>
        <dsp:cNvPr id="0" name=""/>
        <dsp:cNvSpPr/>
      </dsp:nvSpPr>
      <dsp:spPr>
        <a:xfrm>
          <a:off x="0" y="2146700"/>
          <a:ext cx="12115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F40407-8194-450C-ACF4-8B29BD3E8C34}">
      <dsp:nvSpPr>
        <dsp:cNvPr id="0" name=""/>
        <dsp:cNvSpPr/>
      </dsp:nvSpPr>
      <dsp:spPr>
        <a:xfrm>
          <a:off x="0" y="2146700"/>
          <a:ext cx="12115800" cy="53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[5] Nimai Chand Das Adhikari, </a:t>
          </a:r>
          <a:r>
            <a:rPr lang="en-US" sz="1500" b="0" i="0" kern="1200" dirty="0" err="1"/>
            <a:t>Arpana</a:t>
          </a:r>
          <a:r>
            <a:rPr lang="en-US" sz="1500" b="0" i="0" kern="1200" dirty="0"/>
            <a:t> Alka, and Rajat Garg, “HPPS: Heart  disease Problem Prediction System using Machine Learning”. </a:t>
          </a:r>
          <a:endParaRPr lang="en-US" sz="1500" kern="1200" dirty="0"/>
        </a:p>
      </dsp:txBody>
      <dsp:txXfrm>
        <a:off x="0" y="2146700"/>
        <a:ext cx="12115800" cy="535954"/>
      </dsp:txXfrm>
    </dsp:sp>
    <dsp:sp modelId="{78027EF6-BC24-4A57-B4CC-BE6B8EC1EC19}">
      <dsp:nvSpPr>
        <dsp:cNvPr id="0" name=""/>
        <dsp:cNvSpPr/>
      </dsp:nvSpPr>
      <dsp:spPr>
        <a:xfrm>
          <a:off x="0" y="2682654"/>
          <a:ext cx="12115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D4B55B-FC70-4BAB-9416-9C7C4B68AC8D}">
      <dsp:nvSpPr>
        <dsp:cNvPr id="0" name=""/>
        <dsp:cNvSpPr/>
      </dsp:nvSpPr>
      <dsp:spPr>
        <a:xfrm>
          <a:off x="0" y="2682654"/>
          <a:ext cx="12115800" cy="53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[6] K. </a:t>
          </a:r>
          <a:r>
            <a:rPr lang="en-US" sz="1500" b="0" i="0" kern="1200" dirty="0" err="1"/>
            <a:t>Polaraju</a:t>
          </a:r>
          <a:r>
            <a:rPr lang="en-US" sz="1500" b="0" i="0" kern="1200" dirty="0"/>
            <a:t>, D. Durga Prasad, “Heart Disease Predication of using Multiple Linear Regression Model", International Journal of Engineering Development and Research Development, ISSN:2322-9939, 2017. </a:t>
          </a:r>
          <a:endParaRPr lang="en-US" sz="1500" kern="1200" dirty="0"/>
        </a:p>
      </dsp:txBody>
      <dsp:txXfrm>
        <a:off x="0" y="2682654"/>
        <a:ext cx="12115800" cy="535954"/>
      </dsp:txXfrm>
    </dsp:sp>
    <dsp:sp modelId="{02DE5A41-E3BE-4DBF-82EF-24DC2437540F}">
      <dsp:nvSpPr>
        <dsp:cNvPr id="0" name=""/>
        <dsp:cNvSpPr/>
      </dsp:nvSpPr>
      <dsp:spPr>
        <a:xfrm>
          <a:off x="0" y="3218609"/>
          <a:ext cx="12115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9A3893-5E1D-47FB-80A9-346AC45461F7}">
      <dsp:nvSpPr>
        <dsp:cNvPr id="0" name=""/>
        <dsp:cNvSpPr/>
      </dsp:nvSpPr>
      <dsp:spPr>
        <a:xfrm>
          <a:off x="0" y="3218609"/>
          <a:ext cx="12115800" cy="53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[7] </a:t>
          </a:r>
          <a:r>
            <a:rPr lang="en-US" sz="1500" b="0" i="0" kern="1200" dirty="0" err="1"/>
            <a:t>Marjia</a:t>
          </a:r>
          <a:r>
            <a:rPr lang="en-US" sz="1500" b="0" i="0" kern="1200" dirty="0"/>
            <a:t> Sultana, Afrin Haider, “Heart Disease Prediction model using WEKA tool and 10-Fold cross-validation”, The Institute of Electrical and Electronics Engineers, 18 March 2017. </a:t>
          </a:r>
          <a:endParaRPr lang="en-US" sz="1500" kern="1200" dirty="0"/>
        </a:p>
      </dsp:txBody>
      <dsp:txXfrm>
        <a:off x="0" y="3218609"/>
        <a:ext cx="12115800" cy="535954"/>
      </dsp:txXfrm>
    </dsp:sp>
    <dsp:sp modelId="{A99F9E51-9362-41D8-B3FA-C37940A2A597}">
      <dsp:nvSpPr>
        <dsp:cNvPr id="0" name=""/>
        <dsp:cNvSpPr/>
      </dsp:nvSpPr>
      <dsp:spPr>
        <a:xfrm>
          <a:off x="0" y="3754563"/>
          <a:ext cx="12115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491136-8676-45EF-AE8E-28D4A41BFC44}">
      <dsp:nvSpPr>
        <dsp:cNvPr id="0" name=""/>
        <dsp:cNvSpPr/>
      </dsp:nvSpPr>
      <dsp:spPr>
        <a:xfrm>
          <a:off x="0" y="3754563"/>
          <a:ext cx="12115800" cy="53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[8] </a:t>
          </a:r>
          <a:r>
            <a:rPr lang="en-US" sz="1500" b="0" i="0" kern="1200" dirty="0" err="1"/>
            <a:t>Dr.S.Seema</a:t>
          </a:r>
          <a:r>
            <a:rPr lang="en-US" sz="1500" b="0" i="0" kern="1200" dirty="0"/>
            <a:t> </a:t>
          </a:r>
          <a:r>
            <a:rPr lang="en-US" sz="1500" b="0" i="0" kern="1200" dirty="0" err="1"/>
            <a:t>Shedole</a:t>
          </a:r>
          <a:r>
            <a:rPr lang="en-US" sz="1500" b="0" i="0" kern="1200" dirty="0"/>
            <a:t>, Kumari Deepika, “Predictive analytics to prevent and control chronic of heart disease”, https://www.researchgate.net/punlication/316530781,January 2016.</a:t>
          </a:r>
          <a:endParaRPr lang="en-US" sz="1500" kern="1200" dirty="0"/>
        </a:p>
      </dsp:txBody>
      <dsp:txXfrm>
        <a:off x="0" y="3754563"/>
        <a:ext cx="12115800" cy="535954"/>
      </dsp:txXfrm>
    </dsp:sp>
    <dsp:sp modelId="{8E9814EF-19FD-4AB9-B67B-8E5B87B1FB0F}">
      <dsp:nvSpPr>
        <dsp:cNvPr id="0" name=""/>
        <dsp:cNvSpPr/>
      </dsp:nvSpPr>
      <dsp:spPr>
        <a:xfrm>
          <a:off x="0" y="4290518"/>
          <a:ext cx="12115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4C89F2-554D-4F1B-8411-BA8135B42C03}">
      <dsp:nvSpPr>
        <dsp:cNvPr id="0" name=""/>
        <dsp:cNvSpPr/>
      </dsp:nvSpPr>
      <dsp:spPr>
        <a:xfrm>
          <a:off x="0" y="4290518"/>
          <a:ext cx="12115800" cy="53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[9] Ashok kumar Dwivedi, “To Evaluate the performance of different types of machine learning techniques for prediction of heart disease using ten-fold And cross-validation 16 September 2016. </a:t>
          </a:r>
          <a:endParaRPr lang="en-US" sz="1500" kern="1200" dirty="0"/>
        </a:p>
      </dsp:txBody>
      <dsp:txXfrm>
        <a:off x="0" y="4290518"/>
        <a:ext cx="12115800" cy="535954"/>
      </dsp:txXfrm>
    </dsp:sp>
    <dsp:sp modelId="{FBB97E51-1F2C-444D-9DFD-D294E81E44A7}">
      <dsp:nvSpPr>
        <dsp:cNvPr id="0" name=""/>
        <dsp:cNvSpPr/>
      </dsp:nvSpPr>
      <dsp:spPr>
        <a:xfrm>
          <a:off x="0" y="4826473"/>
          <a:ext cx="12115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53A7D1-1DE8-4DB6-84EE-A1A68D848F58}">
      <dsp:nvSpPr>
        <dsp:cNvPr id="0" name=""/>
        <dsp:cNvSpPr/>
      </dsp:nvSpPr>
      <dsp:spPr>
        <a:xfrm>
          <a:off x="0" y="4826473"/>
          <a:ext cx="12115800" cy="53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[10] Megha Shahi, R. Kaur </a:t>
          </a:r>
          <a:r>
            <a:rPr lang="en-US" sz="1500" b="0" i="0" kern="1200" dirty="0" err="1"/>
            <a:t>Gurm</a:t>
          </a:r>
          <a:r>
            <a:rPr lang="en-US" sz="1500" b="0" i="0" kern="1200" dirty="0"/>
            <a:t>, “Heart Disease Prediction System using Data Mining Techniques and Machine Learning Algorithms Techniques ”, Orient J. Computer Science Technology, vol.5 2018, pp.467-466</a:t>
          </a:r>
          <a:endParaRPr lang="en-US" sz="1500" kern="1200" dirty="0"/>
        </a:p>
      </dsp:txBody>
      <dsp:txXfrm>
        <a:off x="0" y="4826473"/>
        <a:ext cx="12115800" cy="535954"/>
      </dsp:txXfrm>
    </dsp:sp>
    <dsp:sp modelId="{960A39BE-63BD-414F-912B-D5B160E3A039}">
      <dsp:nvSpPr>
        <dsp:cNvPr id="0" name=""/>
        <dsp:cNvSpPr/>
      </dsp:nvSpPr>
      <dsp:spPr>
        <a:xfrm>
          <a:off x="0" y="5362427"/>
          <a:ext cx="12115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CD7453-C9DF-48C1-AD54-E4C62A58E6F1}">
      <dsp:nvSpPr>
        <dsp:cNvPr id="0" name=""/>
        <dsp:cNvSpPr/>
      </dsp:nvSpPr>
      <dsp:spPr>
        <a:xfrm>
          <a:off x="0" y="5362427"/>
          <a:ext cx="12115800" cy="53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[11] Purushottam, Prof. (Dr.) Kanak Saxena, Richa Sharma, “ The Efficient  Problem of Heart Disease Prediction System”, 2017, pp.962-969</a:t>
          </a:r>
          <a:endParaRPr lang="en-US" sz="1500" kern="1200" dirty="0"/>
        </a:p>
      </dsp:txBody>
      <dsp:txXfrm>
        <a:off x="0" y="5362427"/>
        <a:ext cx="12115800" cy="53595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A310FD-265A-47FE-A330-D4B436131129}" type="datetimeFigureOut">
              <a:rPr lang="en-US" smtClean="0"/>
              <a:t>3/10/2024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7AFA9-D8C2-4959-80AC-0703004DA057}" type="slidenum">
              <a:rPr lang="en-US" smtClean="0"/>
              <a:t>‹#›</a:t>
            </a:fld>
            <a:endParaRPr lang="en-US"/>
          </a:p>
        </p:txBody>
      </p:sp>
    </p:spTree>
    <p:extLst>
      <p:ext uri="{BB962C8B-B14F-4D97-AF65-F5344CB8AC3E}">
        <p14:creationId xmlns:p14="http://schemas.microsoft.com/office/powerpoint/2010/main" val="327635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37AFA9-D8C2-4959-80AC-0703004DA057}" type="slidenum">
              <a:rPr lang="en-US" smtClean="0"/>
              <a:t>7</a:t>
            </a:fld>
            <a:endParaRPr lang="en-US"/>
          </a:p>
        </p:txBody>
      </p:sp>
    </p:spTree>
    <p:extLst>
      <p:ext uri="{BB962C8B-B14F-4D97-AF65-F5344CB8AC3E}">
        <p14:creationId xmlns:p14="http://schemas.microsoft.com/office/powerpoint/2010/main" val="918789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B3FF8-5725-2BB2-040C-191EC1D016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D5BF49-719A-7FAB-B51D-CA039857B9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540E12-9FE5-88E9-2B58-11C48307AC2E}"/>
              </a:ext>
            </a:extLst>
          </p:cNvPr>
          <p:cNvSpPr>
            <a:spLocks noGrp="1"/>
          </p:cNvSpPr>
          <p:nvPr>
            <p:ph type="dt" sz="half" idx="10"/>
          </p:nvPr>
        </p:nvSpPr>
        <p:spPr/>
        <p:txBody>
          <a:bodyPr/>
          <a:lstStyle/>
          <a:p>
            <a:fld id="{82B0D324-97D6-439E-838D-D84C4D5234D9}" type="datetimeFigureOut">
              <a:rPr lang="en-US" smtClean="0"/>
              <a:t>3/10/2024</a:t>
            </a:fld>
            <a:endParaRPr lang="en-US"/>
          </a:p>
        </p:txBody>
      </p:sp>
      <p:sp>
        <p:nvSpPr>
          <p:cNvPr id="5" name="Footer Placeholder 4">
            <a:extLst>
              <a:ext uri="{FF2B5EF4-FFF2-40B4-BE49-F238E27FC236}">
                <a16:creationId xmlns:a16="http://schemas.microsoft.com/office/drawing/2014/main" id="{6E2E00E8-AE1B-4941-1F8F-65835F653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16D43-937A-3229-3A9F-2C1E3FF2DCD0}"/>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420785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A989A-E1E7-EB3F-F0A9-13EDCF0324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F9B43F-79C0-34B8-3344-506C6431E9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74493-9383-7DF9-D401-CB16FAE7C5EA}"/>
              </a:ext>
            </a:extLst>
          </p:cNvPr>
          <p:cNvSpPr>
            <a:spLocks noGrp="1"/>
          </p:cNvSpPr>
          <p:nvPr>
            <p:ph type="dt" sz="half" idx="10"/>
          </p:nvPr>
        </p:nvSpPr>
        <p:spPr/>
        <p:txBody>
          <a:bodyPr/>
          <a:lstStyle/>
          <a:p>
            <a:fld id="{82B0D324-97D6-439E-838D-D84C4D5234D9}" type="datetimeFigureOut">
              <a:rPr lang="en-US" smtClean="0"/>
              <a:t>3/10/2024</a:t>
            </a:fld>
            <a:endParaRPr lang="en-US"/>
          </a:p>
        </p:txBody>
      </p:sp>
      <p:sp>
        <p:nvSpPr>
          <p:cNvPr id="5" name="Footer Placeholder 4">
            <a:extLst>
              <a:ext uri="{FF2B5EF4-FFF2-40B4-BE49-F238E27FC236}">
                <a16:creationId xmlns:a16="http://schemas.microsoft.com/office/drawing/2014/main" id="{E6084659-F3C2-2DF8-8198-06249D5374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E84B5-B8EC-23EB-995C-6E8BFB9FA042}"/>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149454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F98A5C-50A2-E7D0-DBB8-8A9F61D9A6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1102D5-536D-C81C-31E7-996BE5B0C9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A90631-3AF7-108F-1DA4-FA6315952B59}"/>
              </a:ext>
            </a:extLst>
          </p:cNvPr>
          <p:cNvSpPr>
            <a:spLocks noGrp="1"/>
          </p:cNvSpPr>
          <p:nvPr>
            <p:ph type="dt" sz="half" idx="10"/>
          </p:nvPr>
        </p:nvSpPr>
        <p:spPr/>
        <p:txBody>
          <a:bodyPr/>
          <a:lstStyle/>
          <a:p>
            <a:fld id="{82B0D324-97D6-439E-838D-D84C4D5234D9}" type="datetimeFigureOut">
              <a:rPr lang="en-US" smtClean="0"/>
              <a:t>3/10/2024</a:t>
            </a:fld>
            <a:endParaRPr lang="en-US"/>
          </a:p>
        </p:txBody>
      </p:sp>
      <p:sp>
        <p:nvSpPr>
          <p:cNvPr id="5" name="Footer Placeholder 4">
            <a:extLst>
              <a:ext uri="{FF2B5EF4-FFF2-40B4-BE49-F238E27FC236}">
                <a16:creationId xmlns:a16="http://schemas.microsoft.com/office/drawing/2014/main" id="{7E61EF11-620B-70A9-B4C4-C7ED8B3C89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47B97-B3B5-29B8-5C5B-D984D0D5A15A}"/>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3919808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C4B1-F998-BFC8-9ADD-0AC3257B8B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6410E5-252D-92D8-2A86-F2EBC452B5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4BCEBD-969B-EED9-E1D3-CA9AA237CBFF}"/>
              </a:ext>
            </a:extLst>
          </p:cNvPr>
          <p:cNvSpPr>
            <a:spLocks noGrp="1"/>
          </p:cNvSpPr>
          <p:nvPr>
            <p:ph type="dt" sz="half" idx="10"/>
          </p:nvPr>
        </p:nvSpPr>
        <p:spPr/>
        <p:txBody>
          <a:bodyPr/>
          <a:lstStyle/>
          <a:p>
            <a:fld id="{82B0D324-97D6-439E-838D-D84C4D5234D9}" type="datetimeFigureOut">
              <a:rPr lang="en-US" smtClean="0"/>
              <a:t>3/10/2024</a:t>
            </a:fld>
            <a:endParaRPr lang="en-US"/>
          </a:p>
        </p:txBody>
      </p:sp>
      <p:sp>
        <p:nvSpPr>
          <p:cNvPr id="5" name="Footer Placeholder 4">
            <a:extLst>
              <a:ext uri="{FF2B5EF4-FFF2-40B4-BE49-F238E27FC236}">
                <a16:creationId xmlns:a16="http://schemas.microsoft.com/office/drawing/2014/main" id="{DEA13306-1EAC-8FF8-2F7E-8A357332C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7B5D-BB5A-93A6-2C51-0C21CADAB2E1}"/>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3653721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1A85-15A7-1500-58CF-F6C464568A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B5E905-DECE-43BA-C4E6-2B43B00456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A0BA90-C044-F2A3-62C7-46E465AF22FD}"/>
              </a:ext>
            </a:extLst>
          </p:cNvPr>
          <p:cNvSpPr>
            <a:spLocks noGrp="1"/>
          </p:cNvSpPr>
          <p:nvPr>
            <p:ph type="dt" sz="half" idx="10"/>
          </p:nvPr>
        </p:nvSpPr>
        <p:spPr/>
        <p:txBody>
          <a:bodyPr/>
          <a:lstStyle/>
          <a:p>
            <a:fld id="{82B0D324-97D6-439E-838D-D84C4D5234D9}" type="datetimeFigureOut">
              <a:rPr lang="en-US" smtClean="0"/>
              <a:t>3/10/2024</a:t>
            </a:fld>
            <a:endParaRPr lang="en-US"/>
          </a:p>
        </p:txBody>
      </p:sp>
      <p:sp>
        <p:nvSpPr>
          <p:cNvPr id="5" name="Footer Placeholder 4">
            <a:extLst>
              <a:ext uri="{FF2B5EF4-FFF2-40B4-BE49-F238E27FC236}">
                <a16:creationId xmlns:a16="http://schemas.microsoft.com/office/drawing/2014/main" id="{3D051433-DA4C-D2F5-59FF-01CD70362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F48D7-F010-917B-A574-845BF74CF7B3}"/>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3634599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4B05B-1F01-BD0E-4135-94C390D9F4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DAF8A-14CB-F632-7B56-7D8AB2634F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789839-47C8-7F5E-2A96-E840A1E4C9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E5E778-0662-9F72-98AF-2F89CC6C2045}"/>
              </a:ext>
            </a:extLst>
          </p:cNvPr>
          <p:cNvSpPr>
            <a:spLocks noGrp="1"/>
          </p:cNvSpPr>
          <p:nvPr>
            <p:ph type="dt" sz="half" idx="10"/>
          </p:nvPr>
        </p:nvSpPr>
        <p:spPr/>
        <p:txBody>
          <a:bodyPr/>
          <a:lstStyle/>
          <a:p>
            <a:fld id="{82B0D324-97D6-439E-838D-D84C4D5234D9}" type="datetimeFigureOut">
              <a:rPr lang="en-US" smtClean="0"/>
              <a:t>3/10/2024</a:t>
            </a:fld>
            <a:endParaRPr lang="en-US"/>
          </a:p>
        </p:txBody>
      </p:sp>
      <p:sp>
        <p:nvSpPr>
          <p:cNvPr id="6" name="Footer Placeholder 5">
            <a:extLst>
              <a:ext uri="{FF2B5EF4-FFF2-40B4-BE49-F238E27FC236}">
                <a16:creationId xmlns:a16="http://schemas.microsoft.com/office/drawing/2014/main" id="{85D17323-C6A6-F896-0355-4C2AFF163B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40E3E1-070A-CB16-4B68-7874A531209C}"/>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3610541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D2557-5818-0FCA-2829-F74D6580DA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49FDF-F544-E5CB-A0C9-571EC2D73E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E57552-A108-3DEF-3DFB-11F67747AE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4C23B1-5016-9BE7-B253-0E24D0A2FD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6A9D50-9226-6F8E-D3AD-5F8C4130E2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1BF67A-56FF-01A2-9A89-6DED05062F61}"/>
              </a:ext>
            </a:extLst>
          </p:cNvPr>
          <p:cNvSpPr>
            <a:spLocks noGrp="1"/>
          </p:cNvSpPr>
          <p:nvPr>
            <p:ph type="dt" sz="half" idx="10"/>
          </p:nvPr>
        </p:nvSpPr>
        <p:spPr/>
        <p:txBody>
          <a:bodyPr/>
          <a:lstStyle/>
          <a:p>
            <a:fld id="{82B0D324-97D6-439E-838D-D84C4D5234D9}" type="datetimeFigureOut">
              <a:rPr lang="en-US" smtClean="0"/>
              <a:t>3/10/2024</a:t>
            </a:fld>
            <a:endParaRPr lang="en-US"/>
          </a:p>
        </p:txBody>
      </p:sp>
      <p:sp>
        <p:nvSpPr>
          <p:cNvPr id="8" name="Footer Placeholder 7">
            <a:extLst>
              <a:ext uri="{FF2B5EF4-FFF2-40B4-BE49-F238E27FC236}">
                <a16:creationId xmlns:a16="http://schemas.microsoft.com/office/drawing/2014/main" id="{BC45F007-EAF5-6810-33B8-1508D06B0D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3781E0-418F-618C-9C32-9747B18C66D4}"/>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199926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820A-7C48-D8E0-378A-94832B12AE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D2C0F1-5525-0624-25B1-EED1079E3E3C}"/>
              </a:ext>
            </a:extLst>
          </p:cNvPr>
          <p:cNvSpPr>
            <a:spLocks noGrp="1"/>
          </p:cNvSpPr>
          <p:nvPr>
            <p:ph type="dt" sz="half" idx="10"/>
          </p:nvPr>
        </p:nvSpPr>
        <p:spPr/>
        <p:txBody>
          <a:bodyPr/>
          <a:lstStyle/>
          <a:p>
            <a:fld id="{82B0D324-97D6-439E-838D-D84C4D5234D9}" type="datetimeFigureOut">
              <a:rPr lang="en-US" smtClean="0"/>
              <a:t>3/10/2024</a:t>
            </a:fld>
            <a:endParaRPr lang="en-US"/>
          </a:p>
        </p:txBody>
      </p:sp>
      <p:sp>
        <p:nvSpPr>
          <p:cNvPr id="4" name="Footer Placeholder 3">
            <a:extLst>
              <a:ext uri="{FF2B5EF4-FFF2-40B4-BE49-F238E27FC236}">
                <a16:creationId xmlns:a16="http://schemas.microsoft.com/office/drawing/2014/main" id="{7FF9AD9C-5C34-372D-4F4C-385A8F5152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131A93-E74A-7A89-6F10-B0E7E9196179}"/>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4041388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8FB76-3F5D-B791-C7C1-B62C543A57A5}"/>
              </a:ext>
            </a:extLst>
          </p:cNvPr>
          <p:cNvSpPr>
            <a:spLocks noGrp="1"/>
          </p:cNvSpPr>
          <p:nvPr>
            <p:ph type="dt" sz="half" idx="10"/>
          </p:nvPr>
        </p:nvSpPr>
        <p:spPr/>
        <p:txBody>
          <a:bodyPr/>
          <a:lstStyle/>
          <a:p>
            <a:fld id="{82B0D324-97D6-439E-838D-D84C4D5234D9}" type="datetimeFigureOut">
              <a:rPr lang="en-US" smtClean="0"/>
              <a:t>3/10/2024</a:t>
            </a:fld>
            <a:endParaRPr lang="en-US"/>
          </a:p>
        </p:txBody>
      </p:sp>
      <p:sp>
        <p:nvSpPr>
          <p:cNvPr id="3" name="Footer Placeholder 2">
            <a:extLst>
              <a:ext uri="{FF2B5EF4-FFF2-40B4-BE49-F238E27FC236}">
                <a16:creationId xmlns:a16="http://schemas.microsoft.com/office/drawing/2014/main" id="{A1CBFF68-3E1B-7A35-1A04-626C495E79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597E9E-9B47-96F8-5BDA-3E193DCDA040}"/>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124050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0C9F5-2BC8-DDB7-F3D8-E9D7261879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69E4E1-B969-C165-C37B-16F8767288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434148-DC2F-AFA1-B5CF-A817FA7F3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A943FD-B84B-B01B-1937-5AAB340BAC0C}"/>
              </a:ext>
            </a:extLst>
          </p:cNvPr>
          <p:cNvSpPr>
            <a:spLocks noGrp="1"/>
          </p:cNvSpPr>
          <p:nvPr>
            <p:ph type="dt" sz="half" idx="10"/>
          </p:nvPr>
        </p:nvSpPr>
        <p:spPr/>
        <p:txBody>
          <a:bodyPr/>
          <a:lstStyle/>
          <a:p>
            <a:fld id="{82B0D324-97D6-439E-838D-D84C4D5234D9}" type="datetimeFigureOut">
              <a:rPr lang="en-US" smtClean="0"/>
              <a:t>3/10/2024</a:t>
            </a:fld>
            <a:endParaRPr lang="en-US"/>
          </a:p>
        </p:txBody>
      </p:sp>
      <p:sp>
        <p:nvSpPr>
          <p:cNvPr id="6" name="Footer Placeholder 5">
            <a:extLst>
              <a:ext uri="{FF2B5EF4-FFF2-40B4-BE49-F238E27FC236}">
                <a16:creationId xmlns:a16="http://schemas.microsoft.com/office/drawing/2014/main" id="{E752E499-D205-50C2-FA73-39BBD37F50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6D2A34-65F9-6FF1-90C5-F93F771E5DD1}"/>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94473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7B26D-A26B-1B8A-1EDD-4514F882CC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645A68-B33C-E992-F2D9-7EEA4992BF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69CF10-7419-618B-B12F-47A8E8BF60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FAE2B-B392-69B0-9D80-7CEF8D8E7229}"/>
              </a:ext>
            </a:extLst>
          </p:cNvPr>
          <p:cNvSpPr>
            <a:spLocks noGrp="1"/>
          </p:cNvSpPr>
          <p:nvPr>
            <p:ph type="dt" sz="half" idx="10"/>
          </p:nvPr>
        </p:nvSpPr>
        <p:spPr/>
        <p:txBody>
          <a:bodyPr/>
          <a:lstStyle/>
          <a:p>
            <a:fld id="{82B0D324-97D6-439E-838D-D84C4D5234D9}" type="datetimeFigureOut">
              <a:rPr lang="en-US" smtClean="0"/>
              <a:t>3/10/2024</a:t>
            </a:fld>
            <a:endParaRPr lang="en-US"/>
          </a:p>
        </p:txBody>
      </p:sp>
      <p:sp>
        <p:nvSpPr>
          <p:cNvPr id="6" name="Footer Placeholder 5">
            <a:extLst>
              <a:ext uri="{FF2B5EF4-FFF2-40B4-BE49-F238E27FC236}">
                <a16:creationId xmlns:a16="http://schemas.microsoft.com/office/drawing/2014/main" id="{6E723F08-9566-19A4-2CEA-86710217C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1ABE2-1CE5-E125-164B-E3D72267C22D}"/>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154121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0BD44-8110-5C3C-BE51-1C0ADC0C39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7A918C-AF99-E097-3412-A99356D38A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F6245-4FF5-2817-DA89-66A73708BD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0D324-97D6-439E-838D-D84C4D5234D9}" type="datetimeFigureOut">
              <a:rPr lang="en-US" smtClean="0"/>
              <a:t>3/10/2024</a:t>
            </a:fld>
            <a:endParaRPr lang="en-US"/>
          </a:p>
        </p:txBody>
      </p:sp>
      <p:sp>
        <p:nvSpPr>
          <p:cNvPr id="5" name="Footer Placeholder 4">
            <a:extLst>
              <a:ext uri="{FF2B5EF4-FFF2-40B4-BE49-F238E27FC236}">
                <a16:creationId xmlns:a16="http://schemas.microsoft.com/office/drawing/2014/main" id="{70E1180A-76AD-5777-4877-BFC26F2331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3E6D8F-1D37-AFCF-E7CF-4F13CF5B14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50348D-67C6-416A-B96A-958F3E15C5DA}" type="slidenum">
              <a:rPr lang="en-US" smtClean="0"/>
              <a:t>‹#›</a:t>
            </a:fld>
            <a:endParaRPr lang="en-US"/>
          </a:p>
        </p:txBody>
      </p:sp>
    </p:spTree>
    <p:extLst>
      <p:ext uri="{BB962C8B-B14F-4D97-AF65-F5344CB8AC3E}">
        <p14:creationId xmlns:p14="http://schemas.microsoft.com/office/powerpoint/2010/main" val="4139086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A0A2B7F3-65A0-4CC5-8310-3252C59E0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609D2B-7360-1957-5E26-0CACEA70F4D7}"/>
              </a:ext>
            </a:extLst>
          </p:cNvPr>
          <p:cNvSpPr>
            <a:spLocks noGrp="1"/>
          </p:cNvSpPr>
          <p:nvPr>
            <p:ph type="ctrTitle"/>
          </p:nvPr>
        </p:nvSpPr>
        <p:spPr>
          <a:xfrm>
            <a:off x="778933" y="4282006"/>
            <a:ext cx="10574867" cy="950393"/>
          </a:xfrm>
        </p:spPr>
        <p:txBody>
          <a:bodyPr>
            <a:normAutofit/>
          </a:bodyPr>
          <a:lstStyle/>
          <a:p>
            <a:r>
              <a:rPr lang="en-US" sz="3700">
                <a:solidFill>
                  <a:schemeClr val="accent1"/>
                </a:solidFill>
              </a:rPr>
              <a:t>ABHAY KUMAR </a:t>
            </a:r>
          </a:p>
        </p:txBody>
      </p:sp>
      <p:sp>
        <p:nvSpPr>
          <p:cNvPr id="3" name="Subtitle 2">
            <a:extLst>
              <a:ext uri="{FF2B5EF4-FFF2-40B4-BE49-F238E27FC236}">
                <a16:creationId xmlns:a16="http://schemas.microsoft.com/office/drawing/2014/main" id="{DC366D72-7A33-2A81-09EF-71A4C483C6DE}"/>
              </a:ext>
            </a:extLst>
          </p:cNvPr>
          <p:cNvSpPr>
            <a:spLocks noGrp="1"/>
          </p:cNvSpPr>
          <p:nvPr>
            <p:ph type="subTitle" idx="1"/>
          </p:nvPr>
        </p:nvSpPr>
        <p:spPr>
          <a:xfrm>
            <a:off x="838200" y="5629274"/>
            <a:ext cx="10515600" cy="1228726"/>
          </a:xfrm>
        </p:spPr>
        <p:txBody>
          <a:bodyPr>
            <a:normAutofit lnSpcReduction="10000"/>
          </a:bodyPr>
          <a:lstStyle/>
          <a:p>
            <a:r>
              <a:rPr lang="en-US">
                <a:solidFill>
                  <a:schemeClr val="accent1"/>
                </a:solidFill>
              </a:rPr>
              <a:t>REGISTRATION NUMBER : (42310001)</a:t>
            </a:r>
          </a:p>
          <a:p>
            <a:r>
              <a:rPr lang="en-US">
                <a:solidFill>
                  <a:schemeClr val="accent1"/>
                </a:solidFill>
              </a:rPr>
              <a:t>ROLL NUMBER : (22S315008)</a:t>
            </a:r>
          </a:p>
          <a:p>
            <a:r>
              <a:rPr lang="en-US">
                <a:solidFill>
                  <a:schemeClr val="accent1"/>
                </a:solidFill>
              </a:rPr>
              <a:t>M.E : (CSE)</a:t>
            </a:r>
          </a:p>
          <a:p>
            <a:endParaRPr lang="en-US"/>
          </a:p>
        </p:txBody>
      </p:sp>
      <p:pic>
        <p:nvPicPr>
          <p:cNvPr id="5" name="Picture 4" descr="A logo of a university&#10;&#10;Description automatically generated">
            <a:extLst>
              <a:ext uri="{FF2B5EF4-FFF2-40B4-BE49-F238E27FC236}">
                <a16:creationId xmlns:a16="http://schemas.microsoft.com/office/drawing/2014/main" id="{1A3CC078-8E94-0031-E480-7A9BF9DA889A}"/>
              </a:ext>
            </a:extLst>
          </p:cNvPr>
          <p:cNvPicPr>
            <a:picLocks noChangeAspect="1"/>
          </p:cNvPicPr>
          <p:nvPr/>
        </p:nvPicPr>
        <p:blipFill rotWithShape="1">
          <a:blip r:embed="rId2">
            <a:extLst>
              <a:ext uri="{28A0092B-C50C-407E-A947-70E740481C1C}">
                <a14:useLocalDpi xmlns:a14="http://schemas.microsoft.com/office/drawing/2010/main" val="0"/>
              </a:ext>
            </a:extLst>
          </a:blip>
          <a:srcRect t="2928" r="-2" b="16864"/>
          <a:stretch/>
        </p:blipFill>
        <p:spPr>
          <a:xfrm>
            <a:off x="1185333" y="347135"/>
            <a:ext cx="9838267" cy="3672406"/>
          </a:xfrm>
          <a:custGeom>
            <a:avLst/>
            <a:gdLst/>
            <a:ahLst/>
            <a:cxnLst/>
            <a:rect l="l" t="t" r="r" b="b"/>
            <a:pathLst>
              <a:path w="9392179" h="3672406">
                <a:moveTo>
                  <a:pt x="8328426" y="0"/>
                </a:moveTo>
                <a:cubicBezTo>
                  <a:pt x="8306669" y="212063"/>
                  <a:pt x="8209966" y="234386"/>
                  <a:pt x="8156780" y="365530"/>
                </a:cubicBezTo>
                <a:cubicBezTo>
                  <a:pt x="8193044" y="376692"/>
                  <a:pt x="8224472" y="390643"/>
                  <a:pt x="8255900" y="396224"/>
                </a:cubicBezTo>
                <a:cubicBezTo>
                  <a:pt x="8379195" y="424127"/>
                  <a:pt x="8497654" y="496675"/>
                  <a:pt x="8608861" y="619448"/>
                </a:cubicBezTo>
                <a:cubicBezTo>
                  <a:pt x="8693475" y="711528"/>
                  <a:pt x="8785341" y="750593"/>
                  <a:pt x="8877208" y="756173"/>
                </a:cubicBezTo>
                <a:cubicBezTo>
                  <a:pt x="8923141" y="758964"/>
                  <a:pt x="8971492" y="761754"/>
                  <a:pt x="9012590" y="795238"/>
                </a:cubicBezTo>
                <a:cubicBezTo>
                  <a:pt x="9053688" y="828721"/>
                  <a:pt x="9133466" y="814770"/>
                  <a:pt x="9106875" y="996140"/>
                </a:cubicBezTo>
                <a:cubicBezTo>
                  <a:pt x="9210828" y="1068688"/>
                  <a:pt x="9167313" y="1283542"/>
                  <a:pt x="9215663" y="1417476"/>
                </a:cubicBezTo>
                <a:cubicBezTo>
                  <a:pt x="9268849" y="1565363"/>
                  <a:pt x="9300277" y="1746734"/>
                  <a:pt x="9370386" y="1872297"/>
                </a:cubicBezTo>
                <a:cubicBezTo>
                  <a:pt x="9396979" y="1916942"/>
                  <a:pt x="9396979" y="1967168"/>
                  <a:pt x="9382473" y="2014603"/>
                </a:cubicBezTo>
                <a:cubicBezTo>
                  <a:pt x="9355881" y="2115054"/>
                  <a:pt x="9322035" y="2201554"/>
                  <a:pt x="9276102" y="2268521"/>
                </a:cubicBezTo>
                <a:cubicBezTo>
                  <a:pt x="9106875" y="2514068"/>
                  <a:pt x="8932811" y="2756825"/>
                  <a:pt x="8746660" y="2949356"/>
                </a:cubicBezTo>
                <a:cubicBezTo>
                  <a:pt x="8536335" y="3169790"/>
                  <a:pt x="8304251" y="3289774"/>
                  <a:pt x="8069749" y="3384644"/>
                </a:cubicBezTo>
                <a:cubicBezTo>
                  <a:pt x="7624922" y="3566014"/>
                  <a:pt x="7172842" y="3632982"/>
                  <a:pt x="6713509" y="3649724"/>
                </a:cubicBezTo>
                <a:cubicBezTo>
                  <a:pt x="6406482" y="3660885"/>
                  <a:pt x="6101872" y="3674836"/>
                  <a:pt x="5794844" y="3672046"/>
                </a:cubicBezTo>
                <a:cubicBezTo>
                  <a:pt x="5526498" y="3669256"/>
                  <a:pt x="5258151" y="3638562"/>
                  <a:pt x="4987387" y="3599498"/>
                </a:cubicBezTo>
                <a:cubicBezTo>
                  <a:pt x="4636843" y="3546482"/>
                  <a:pt x="3362799" y="3312096"/>
                  <a:pt x="2920390" y="3220016"/>
                </a:cubicBezTo>
                <a:cubicBezTo>
                  <a:pt x="2702811" y="3175371"/>
                  <a:pt x="1498875" y="2762406"/>
                  <a:pt x="1472282" y="2695438"/>
                </a:cubicBezTo>
                <a:cubicBezTo>
                  <a:pt x="1554478" y="2650793"/>
                  <a:pt x="1634257" y="2728922"/>
                  <a:pt x="1721289" y="2681487"/>
                </a:cubicBezTo>
                <a:cubicBezTo>
                  <a:pt x="1571401" y="2578245"/>
                  <a:pt x="1399756" y="2625681"/>
                  <a:pt x="1257121" y="2555923"/>
                </a:cubicBezTo>
                <a:cubicBezTo>
                  <a:pt x="1259538" y="2488955"/>
                  <a:pt x="1322394" y="2508488"/>
                  <a:pt x="1332064" y="2463843"/>
                </a:cubicBezTo>
                <a:cubicBezTo>
                  <a:pt x="1061300" y="2335488"/>
                  <a:pt x="759108" y="2341069"/>
                  <a:pt x="483508" y="2229457"/>
                </a:cubicBezTo>
                <a:cubicBezTo>
                  <a:pt x="734932" y="2184812"/>
                  <a:pt x="981521" y="2232247"/>
                  <a:pt x="1235363" y="2240618"/>
                </a:cubicBezTo>
                <a:cubicBezTo>
                  <a:pt x="1211188" y="2182021"/>
                  <a:pt x="1167672" y="2187602"/>
                  <a:pt x="1138662" y="2168069"/>
                </a:cubicBezTo>
                <a:cubicBezTo>
                  <a:pt x="1099981" y="2142957"/>
                  <a:pt x="1068553" y="2120635"/>
                  <a:pt x="1092728" y="2056458"/>
                </a:cubicBezTo>
                <a:cubicBezTo>
                  <a:pt x="1116903" y="1995071"/>
                  <a:pt x="1085475" y="1978329"/>
                  <a:pt x="1039542" y="1956007"/>
                </a:cubicBezTo>
                <a:cubicBezTo>
                  <a:pt x="923501" y="1894620"/>
                  <a:pt x="795371" y="1914152"/>
                  <a:pt x="674494" y="1894620"/>
                </a:cubicBezTo>
                <a:cubicBezTo>
                  <a:pt x="618891" y="1886249"/>
                  <a:pt x="529441" y="1900200"/>
                  <a:pt x="514936" y="1852765"/>
                </a:cubicBezTo>
                <a:cubicBezTo>
                  <a:pt x="464168" y="1699298"/>
                  <a:pt x="362631" y="1743943"/>
                  <a:pt x="268347" y="1735572"/>
                </a:cubicBezTo>
                <a:cubicBezTo>
                  <a:pt x="171646" y="1727201"/>
                  <a:pt x="152305" y="1657444"/>
                  <a:pt x="200656" y="1529089"/>
                </a:cubicBezTo>
                <a:cubicBezTo>
                  <a:pt x="149887" y="1467702"/>
                  <a:pt x="65273" y="1537459"/>
                  <a:pt x="0" y="1453750"/>
                </a:cubicBezTo>
                <a:cubicBezTo>
                  <a:pt x="502848" y="1411896"/>
                  <a:pt x="993609" y="1450960"/>
                  <a:pt x="1479534" y="1330977"/>
                </a:cubicBezTo>
                <a:cubicBezTo>
                  <a:pt x="1324812" y="1336557"/>
                  <a:pt x="1172507" y="1286332"/>
                  <a:pt x="1017784" y="1317025"/>
                </a:cubicBezTo>
                <a:cubicBezTo>
                  <a:pt x="993609" y="1322606"/>
                  <a:pt x="964599" y="1317025"/>
                  <a:pt x="940423" y="1311445"/>
                </a:cubicBezTo>
                <a:cubicBezTo>
                  <a:pt x="913830" y="1305864"/>
                  <a:pt x="889655" y="1294703"/>
                  <a:pt x="889655" y="1255638"/>
                </a:cubicBezTo>
                <a:cubicBezTo>
                  <a:pt x="889655" y="1227735"/>
                  <a:pt x="908995" y="1213784"/>
                  <a:pt x="928335" y="1202623"/>
                </a:cubicBezTo>
                <a:cubicBezTo>
                  <a:pt x="981521" y="1171929"/>
                  <a:pt x="1039542" y="1163558"/>
                  <a:pt x="1092728" y="1194252"/>
                </a:cubicBezTo>
                <a:cubicBezTo>
                  <a:pt x="1153167" y="1227735"/>
                  <a:pt x="1201518" y="1219364"/>
                  <a:pt x="1247451" y="1160768"/>
                </a:cubicBezTo>
                <a:cubicBezTo>
                  <a:pt x="1307889" y="1085430"/>
                  <a:pt x="1394920" y="1113333"/>
                  <a:pt x="1467447" y="1088220"/>
                </a:cubicBezTo>
                <a:cubicBezTo>
                  <a:pt x="1547226" y="1063107"/>
                  <a:pt x="1631840" y="1077059"/>
                  <a:pt x="1735794" y="1032414"/>
                </a:cubicBezTo>
                <a:cubicBezTo>
                  <a:pt x="1559313" y="982188"/>
                  <a:pt x="1397338" y="1057527"/>
                  <a:pt x="1218440" y="1007301"/>
                </a:cubicBezTo>
                <a:cubicBezTo>
                  <a:pt x="1290966" y="937543"/>
                  <a:pt x="1356240" y="957076"/>
                  <a:pt x="1416678" y="945914"/>
                </a:cubicBezTo>
                <a:cubicBezTo>
                  <a:pt x="1489204" y="931963"/>
                  <a:pt x="1561731" y="929172"/>
                  <a:pt x="1634257" y="915221"/>
                </a:cubicBezTo>
                <a:cubicBezTo>
                  <a:pt x="1701949" y="904060"/>
                  <a:pt x="1767223" y="884528"/>
                  <a:pt x="1834914" y="873366"/>
                </a:cubicBezTo>
                <a:cubicBezTo>
                  <a:pt x="1900187" y="862205"/>
                  <a:pt x="1967878" y="876157"/>
                  <a:pt x="2028317" y="814770"/>
                </a:cubicBezTo>
                <a:cubicBezTo>
                  <a:pt x="1863924" y="691996"/>
                  <a:pt x="1677773" y="750593"/>
                  <a:pt x="1484370" y="719899"/>
                </a:cubicBezTo>
                <a:cubicBezTo>
                  <a:pt x="1535138" y="661303"/>
                  <a:pt x="1588324" y="672464"/>
                  <a:pt x="1631840" y="655722"/>
                </a:cubicBezTo>
                <a:cubicBezTo>
                  <a:pt x="1651180" y="650142"/>
                  <a:pt x="1675355" y="650142"/>
                  <a:pt x="1682608" y="622239"/>
                </a:cubicBezTo>
                <a:cubicBezTo>
                  <a:pt x="1692278" y="585965"/>
                  <a:pt x="1670520" y="563642"/>
                  <a:pt x="1646344" y="552481"/>
                </a:cubicBezTo>
                <a:cubicBezTo>
                  <a:pt x="1537556" y="499465"/>
                  <a:pt x="1421514" y="471562"/>
                  <a:pt x="1305472" y="443659"/>
                </a:cubicBezTo>
                <a:cubicBezTo>
                  <a:pt x="1240198" y="429707"/>
                  <a:pt x="1170090" y="438078"/>
                  <a:pt x="1112068" y="393433"/>
                </a:cubicBezTo>
                <a:cubicBezTo>
                  <a:pt x="1324812" y="200902"/>
                  <a:pt x="1561731" y="237176"/>
                  <a:pt x="1801068" y="248337"/>
                </a:cubicBezTo>
                <a:cubicBezTo>
                  <a:pt x="2190293" y="265079"/>
                  <a:pt x="2579516" y="281821"/>
                  <a:pt x="2971158" y="253918"/>
                </a:cubicBezTo>
                <a:cubicBezTo>
                  <a:pt x="3287854" y="200902"/>
                  <a:pt x="3609388" y="195322"/>
                  <a:pt x="3930923" y="175789"/>
                </a:cubicBezTo>
                <a:cubicBezTo>
                  <a:pt x="4283882" y="150677"/>
                  <a:pt x="4641678" y="170209"/>
                  <a:pt x="4997057" y="172999"/>
                </a:cubicBezTo>
                <a:cubicBezTo>
                  <a:pt x="5253316" y="175789"/>
                  <a:pt x="5511992" y="200902"/>
                  <a:pt x="5768252" y="178580"/>
                </a:cubicBezTo>
                <a:cubicBezTo>
                  <a:pt x="6068027" y="153467"/>
                  <a:pt x="6372637" y="172999"/>
                  <a:pt x="6674829" y="164628"/>
                </a:cubicBezTo>
                <a:cubicBezTo>
                  <a:pt x="6810212" y="161838"/>
                  <a:pt x="6945593" y="139515"/>
                  <a:pt x="7080976" y="122774"/>
                </a:cubicBezTo>
                <a:cubicBezTo>
                  <a:pt x="7334817" y="89290"/>
                  <a:pt x="7591076" y="44645"/>
                  <a:pt x="7847336" y="58596"/>
                </a:cubicBezTo>
                <a:cubicBezTo>
                  <a:pt x="8006894" y="66967"/>
                  <a:pt x="8164034" y="66967"/>
                  <a:pt x="8328426" y="0"/>
                </a:cubicBezTo>
                <a:close/>
              </a:path>
            </a:pathLst>
          </a:custGeom>
        </p:spPr>
      </p:pic>
    </p:spTree>
    <p:extLst>
      <p:ext uri="{BB962C8B-B14F-4D97-AF65-F5344CB8AC3E}">
        <p14:creationId xmlns:p14="http://schemas.microsoft.com/office/powerpoint/2010/main" val="82245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par>
                                <p:cTn id="18" presetID="10" presetClass="entr" presetSubtype="0" fill="hold" grpId="0" nodeType="withEffect">
                                  <p:stCondLst>
                                    <p:cond delay="1000"/>
                                  </p:stCondLst>
                                  <p:iterate type="lt">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13DA4BE-A944-6CFD-AF06-4AEC1E63401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100" kern="1200">
                <a:solidFill>
                  <a:srgbClr val="FFFFFF"/>
                </a:solidFill>
                <a:latin typeface="+mj-lt"/>
                <a:ea typeface="+mj-ea"/>
                <a:cs typeface="+mj-cs"/>
              </a:rPr>
              <a:t>ANALYSIS OF POSITIVE HEART ATTACK IN MEN OUT OF TOTAL MEN AND WOMEN OUT OF TOTAL WOMEN:</a:t>
            </a:r>
          </a:p>
        </p:txBody>
      </p:sp>
      <p:pic>
        <p:nvPicPr>
          <p:cNvPr id="5" name="Content Placeholder 4" descr="A diagram of a heart attack&#10;&#10;Description automatically generated">
            <a:extLst>
              <a:ext uri="{FF2B5EF4-FFF2-40B4-BE49-F238E27FC236}">
                <a16:creationId xmlns:a16="http://schemas.microsoft.com/office/drawing/2014/main" id="{8C6F81B7-8E9F-4817-530E-9B77C84E9C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3724" y="467208"/>
            <a:ext cx="5195453" cy="5923584"/>
          </a:xfrm>
          <a:prstGeom prst="rect">
            <a:avLst/>
          </a:prstGeom>
        </p:spPr>
      </p:pic>
    </p:spTree>
    <p:extLst>
      <p:ext uri="{BB962C8B-B14F-4D97-AF65-F5344CB8AC3E}">
        <p14:creationId xmlns:p14="http://schemas.microsoft.com/office/powerpoint/2010/main" val="2874142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332640-A049-77E8-5299-B040A13313F1}"/>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Distribution of people vs age:</a:t>
            </a:r>
          </a:p>
        </p:txBody>
      </p:sp>
      <p:pic>
        <p:nvPicPr>
          <p:cNvPr id="5" name="Content Placeholder 4" descr="A comparison of a graph and a diagram&#10;&#10;Description automatically generated">
            <a:extLst>
              <a:ext uri="{FF2B5EF4-FFF2-40B4-BE49-F238E27FC236}">
                <a16:creationId xmlns:a16="http://schemas.microsoft.com/office/drawing/2014/main" id="{5C1BB09C-576A-C8B5-7FC8-2C2BC72CED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7260" y="457199"/>
            <a:ext cx="5004698" cy="5899152"/>
          </a:xfrm>
          <a:prstGeom prst="rect">
            <a:avLst/>
          </a:prstGeom>
        </p:spPr>
      </p:pic>
    </p:spTree>
    <p:extLst>
      <p:ext uri="{BB962C8B-B14F-4D97-AF65-F5344CB8AC3E}">
        <p14:creationId xmlns:p14="http://schemas.microsoft.com/office/powerpoint/2010/main" val="3772609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7FFE9E8-6971-3AF3-F825-9F757907F2C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Distribution serum cholesterol in mg/dl:</a:t>
            </a:r>
          </a:p>
        </p:txBody>
      </p:sp>
      <p:pic>
        <p:nvPicPr>
          <p:cNvPr id="5" name="Content Placeholder 4" descr="A comparison of a normal distribution of cholesterol&#10;&#10;Description automatically generated">
            <a:extLst>
              <a:ext uri="{FF2B5EF4-FFF2-40B4-BE49-F238E27FC236}">
                <a16:creationId xmlns:a16="http://schemas.microsoft.com/office/drawing/2014/main" id="{11E742CF-4247-C3C7-F7AC-BCDE8D9779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467208"/>
            <a:ext cx="4220095" cy="5923584"/>
          </a:xfrm>
          <a:prstGeom prst="rect">
            <a:avLst/>
          </a:prstGeom>
        </p:spPr>
      </p:pic>
    </p:spTree>
    <p:extLst>
      <p:ext uri="{BB962C8B-B14F-4D97-AF65-F5344CB8AC3E}">
        <p14:creationId xmlns:p14="http://schemas.microsoft.com/office/powerpoint/2010/main" val="2967438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F8E294C-785B-252E-2815-AE36D013238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Distribution of maximum heart rate achieved:</a:t>
            </a:r>
          </a:p>
        </p:txBody>
      </p:sp>
      <p:pic>
        <p:nvPicPr>
          <p:cNvPr id="5" name="Content Placeholder 4" descr="A comparison of a graph&#10;&#10;Description automatically generated">
            <a:extLst>
              <a:ext uri="{FF2B5EF4-FFF2-40B4-BE49-F238E27FC236}">
                <a16:creationId xmlns:a16="http://schemas.microsoft.com/office/drawing/2014/main" id="{301C19AD-3755-C450-3331-B0409D80FF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1" y="467208"/>
            <a:ext cx="4419600" cy="5923584"/>
          </a:xfrm>
          <a:prstGeom prst="rect">
            <a:avLst/>
          </a:prstGeom>
        </p:spPr>
      </p:pic>
    </p:spTree>
    <p:extLst>
      <p:ext uri="{BB962C8B-B14F-4D97-AF65-F5344CB8AC3E}">
        <p14:creationId xmlns:p14="http://schemas.microsoft.com/office/powerpoint/2010/main" val="1244520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D92FA22-0BAD-5A92-1F64-84DE5A1B45D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Distribution of resting blood pressure:</a:t>
            </a:r>
          </a:p>
        </p:txBody>
      </p:sp>
      <p:pic>
        <p:nvPicPr>
          <p:cNvPr id="5" name="Content Placeholder 4" descr="A screenshot of a graph&#10;&#10;Description automatically generated">
            <a:extLst>
              <a:ext uri="{FF2B5EF4-FFF2-40B4-BE49-F238E27FC236}">
                <a16:creationId xmlns:a16="http://schemas.microsoft.com/office/drawing/2014/main" id="{C57AF71A-60AD-229B-9056-290524572A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1059" y="467208"/>
            <a:ext cx="5329290" cy="5923584"/>
          </a:xfrm>
          <a:prstGeom prst="rect">
            <a:avLst/>
          </a:prstGeom>
        </p:spPr>
      </p:pic>
    </p:spTree>
    <p:extLst>
      <p:ext uri="{BB962C8B-B14F-4D97-AF65-F5344CB8AC3E}">
        <p14:creationId xmlns:p14="http://schemas.microsoft.com/office/powerpoint/2010/main" val="554196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D4CC13-9774-39B5-69AB-D7DF58EE8540}"/>
              </a:ext>
            </a:extLst>
          </p:cNvPr>
          <p:cNvSpPr>
            <a:spLocks noGrp="1"/>
          </p:cNvSpPr>
          <p:nvPr>
            <p:ph type="title"/>
          </p:nvPr>
        </p:nvSpPr>
        <p:spPr>
          <a:xfrm>
            <a:off x="1136397" y="502021"/>
            <a:ext cx="4959603" cy="1642969"/>
          </a:xfrm>
        </p:spPr>
        <p:txBody>
          <a:bodyPr anchor="b">
            <a:normAutofit fontScale="90000"/>
          </a:bodyPr>
          <a:lstStyle/>
          <a:p>
            <a:r>
              <a:rPr lang="en-US" sz="4000" dirty="0"/>
              <a:t>Result And Discussion: INPUT AND OUTPUT GUI</a:t>
            </a:r>
          </a:p>
        </p:txBody>
      </p:sp>
      <p:sp>
        <p:nvSpPr>
          <p:cNvPr id="3" name="Content Placeholder 2">
            <a:extLst>
              <a:ext uri="{FF2B5EF4-FFF2-40B4-BE49-F238E27FC236}">
                <a16:creationId xmlns:a16="http://schemas.microsoft.com/office/drawing/2014/main" id="{E243237E-AD85-369B-84B8-BACED2EC6C16}"/>
              </a:ext>
            </a:extLst>
          </p:cNvPr>
          <p:cNvSpPr>
            <a:spLocks noGrp="1"/>
          </p:cNvSpPr>
          <p:nvPr>
            <p:ph idx="1"/>
          </p:nvPr>
        </p:nvSpPr>
        <p:spPr>
          <a:xfrm>
            <a:off x="1136397" y="2418408"/>
            <a:ext cx="4959603" cy="3522569"/>
          </a:xfrm>
        </p:spPr>
        <p:txBody>
          <a:bodyPr anchor="t">
            <a:normAutofit/>
          </a:bodyPr>
          <a:lstStyle/>
          <a:p>
            <a:r>
              <a:rPr lang="en-US" sz="2000" b="0" i="0">
                <a:effectLst/>
                <a:latin typeface="source-serif-pro"/>
              </a:rPr>
              <a:t>Here we are going to create and Predict the patients details through GUI for our project. So, anyone can perform predictions using this GUI.</a:t>
            </a:r>
          </a:p>
          <a:p>
            <a:r>
              <a:rPr lang="en-US" sz="2000">
                <a:latin typeface="source-serif-pro"/>
              </a:rPr>
              <a:t>INPUT:</a:t>
            </a:r>
          </a:p>
          <a:p>
            <a:endParaRPr lang="en-US" sz="2000"/>
          </a:p>
        </p:txBody>
      </p:sp>
      <p:pic>
        <p:nvPicPr>
          <p:cNvPr id="5" name="Picture 4" descr="A screenshot of a computer&#10;&#10;Description automatically generated">
            <a:extLst>
              <a:ext uri="{FF2B5EF4-FFF2-40B4-BE49-F238E27FC236}">
                <a16:creationId xmlns:a16="http://schemas.microsoft.com/office/drawing/2014/main" id="{05A611A1-AF12-56B6-B441-1AB57476A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958" y="489118"/>
            <a:ext cx="3955991" cy="5466007"/>
          </a:xfrm>
          <a:prstGeom prst="rect">
            <a:avLst/>
          </a:prstGeom>
        </p:spPr>
      </p:pic>
      <p:sp>
        <p:nvSpPr>
          <p:cNvPr id="25" name="Rectangle 2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4429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Rectangle 2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9BD69-EA2A-7AA5-86E4-714EEBE33B3C}"/>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OUTPUT</a:t>
            </a:r>
          </a:p>
        </p:txBody>
      </p:sp>
      <p:pic>
        <p:nvPicPr>
          <p:cNvPr id="5" name="Content Placeholder 4" descr="A screenshot of a computer&#10;&#10;Description automatically generated">
            <a:extLst>
              <a:ext uri="{FF2B5EF4-FFF2-40B4-BE49-F238E27FC236}">
                <a16:creationId xmlns:a16="http://schemas.microsoft.com/office/drawing/2014/main" id="{3558B7C2-55EC-FCB9-AB0C-5BC4E4C9CE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8578" y="2181426"/>
            <a:ext cx="2948257" cy="399763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D0FCD2F-BD47-0829-1B9B-64D6C35DF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165" y="2217815"/>
            <a:ext cx="2898428" cy="3997831"/>
          </a:xfrm>
          <a:prstGeom prst="rect">
            <a:avLst/>
          </a:prstGeom>
        </p:spPr>
      </p:pic>
    </p:spTree>
    <p:extLst>
      <p:ext uri="{BB962C8B-B14F-4D97-AF65-F5344CB8AC3E}">
        <p14:creationId xmlns:p14="http://schemas.microsoft.com/office/powerpoint/2010/main" val="1184149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7A1BCD-E17A-F0FE-86BB-E08E5C0E8011}"/>
              </a:ext>
            </a:extLst>
          </p:cNvPr>
          <p:cNvSpPr>
            <a:spLocks noGrp="1"/>
          </p:cNvSpPr>
          <p:nvPr>
            <p:ph type="title"/>
          </p:nvPr>
        </p:nvSpPr>
        <p:spPr>
          <a:xfrm>
            <a:off x="761802" y="240241"/>
            <a:ext cx="10760054" cy="1228299"/>
          </a:xfrm>
        </p:spPr>
        <p:txBody>
          <a:bodyPr>
            <a:normAutofit/>
          </a:bodyPr>
          <a:lstStyle/>
          <a:p>
            <a:r>
              <a:rPr lang="en-US" sz="4000" dirty="0">
                <a:solidFill>
                  <a:schemeClr val="accent1"/>
                </a:solidFill>
              </a:rPr>
              <a:t>RESULTS :</a:t>
            </a:r>
          </a:p>
        </p:txBody>
      </p:sp>
      <p:sp>
        <p:nvSpPr>
          <p:cNvPr id="3" name="Content Placeholder 2">
            <a:extLst>
              <a:ext uri="{FF2B5EF4-FFF2-40B4-BE49-F238E27FC236}">
                <a16:creationId xmlns:a16="http://schemas.microsoft.com/office/drawing/2014/main" id="{377A381B-D880-2C61-9AE2-51EC2F4FF46D}"/>
              </a:ext>
            </a:extLst>
          </p:cNvPr>
          <p:cNvSpPr>
            <a:spLocks noGrp="1"/>
          </p:cNvSpPr>
          <p:nvPr>
            <p:ph idx="1"/>
          </p:nvPr>
        </p:nvSpPr>
        <p:spPr>
          <a:xfrm>
            <a:off x="761802" y="1795549"/>
            <a:ext cx="4864875" cy="4971011"/>
          </a:xfrm>
        </p:spPr>
        <p:txBody>
          <a:bodyPr anchor="ctr">
            <a:normAutofit/>
          </a:bodyPr>
          <a:lstStyle/>
          <a:p>
            <a:r>
              <a:rPr lang="en-US" sz="1900" dirty="0"/>
              <a:t>After  the performing of machine learning Algorithms approach for training and testing we find that accuracy of the Random Forest is better compared to other algorithms. Accuracy Results is calculated with the support of the confusion matrix of each algorithm, here the number count of TP, TN, FP, FN has been  given and using the equation of accuracy, value has been calculated and it is concluded that extreme gradient boosting is best with 95.08% accuracy and the comparison is shown below. </a:t>
            </a:r>
          </a:p>
          <a:p>
            <a:r>
              <a:rPr lang="en-US" sz="1900" dirty="0">
                <a:solidFill>
                  <a:schemeClr val="accent1"/>
                </a:solidFill>
              </a:rPr>
              <a:t>TABLE: Accuracy comparison of algorithms Algorithm Accuracy</a:t>
            </a:r>
          </a:p>
          <a:p>
            <a:pPr marL="0" indent="0">
              <a:buNone/>
            </a:pPr>
            <a:endParaRPr lang="en-US" sz="1900" dirty="0"/>
          </a:p>
        </p:txBody>
      </p:sp>
      <p:graphicFrame>
        <p:nvGraphicFramePr>
          <p:cNvPr id="6" name="Table 5">
            <a:extLst>
              <a:ext uri="{FF2B5EF4-FFF2-40B4-BE49-F238E27FC236}">
                <a16:creationId xmlns:a16="http://schemas.microsoft.com/office/drawing/2014/main" id="{98B99659-49F4-D1D5-3959-0EA28BD44373}"/>
              </a:ext>
            </a:extLst>
          </p:cNvPr>
          <p:cNvGraphicFramePr>
            <a:graphicFrameLocks noGrp="1"/>
          </p:cNvGraphicFramePr>
          <p:nvPr>
            <p:extLst>
              <p:ext uri="{D42A27DB-BD31-4B8C-83A1-F6EECF244321}">
                <p14:modId xmlns:p14="http://schemas.microsoft.com/office/powerpoint/2010/main" val="1241535941"/>
              </p:ext>
            </p:extLst>
          </p:nvPr>
        </p:nvGraphicFramePr>
        <p:xfrm>
          <a:off x="6096001" y="1878675"/>
          <a:ext cx="5799512" cy="4538750"/>
        </p:xfrm>
        <a:graphic>
          <a:graphicData uri="http://schemas.openxmlformats.org/drawingml/2006/table">
            <a:tbl>
              <a:tblPr firstRow="1" bandRow="1">
                <a:tableStyleId>{5C22544A-7EE6-4342-B048-85BDC9FD1C3A}</a:tableStyleId>
              </a:tblPr>
              <a:tblGrid>
                <a:gridCol w="3589734">
                  <a:extLst>
                    <a:ext uri="{9D8B030D-6E8A-4147-A177-3AD203B41FA5}">
                      <a16:colId xmlns:a16="http://schemas.microsoft.com/office/drawing/2014/main" val="2222197388"/>
                    </a:ext>
                  </a:extLst>
                </a:gridCol>
                <a:gridCol w="2209778">
                  <a:extLst>
                    <a:ext uri="{9D8B030D-6E8A-4147-A177-3AD203B41FA5}">
                      <a16:colId xmlns:a16="http://schemas.microsoft.com/office/drawing/2014/main" val="3727831663"/>
                    </a:ext>
                  </a:extLst>
                </a:gridCol>
              </a:tblGrid>
              <a:tr h="453875">
                <a:tc>
                  <a:txBody>
                    <a:bodyPr/>
                    <a:lstStyle/>
                    <a:p>
                      <a:r>
                        <a:rPr lang="en-US" sz="1600"/>
                        <a:t>Algorithms</a:t>
                      </a:r>
                    </a:p>
                  </a:txBody>
                  <a:tcPr marL="81651" marR="81651" marT="40825" marB="40825"/>
                </a:tc>
                <a:tc>
                  <a:txBody>
                    <a:bodyPr/>
                    <a:lstStyle/>
                    <a:p>
                      <a:r>
                        <a:rPr lang="en-US" sz="1600"/>
                        <a:t>Accuracy %</a:t>
                      </a:r>
                    </a:p>
                  </a:txBody>
                  <a:tcPr marL="81651" marR="81651" marT="40825" marB="40825"/>
                </a:tc>
                <a:extLst>
                  <a:ext uri="{0D108BD9-81ED-4DB2-BD59-A6C34878D82A}">
                    <a16:rowId xmlns:a16="http://schemas.microsoft.com/office/drawing/2014/main" val="1112394030"/>
                  </a:ext>
                </a:extLst>
              </a:tr>
              <a:tr h="453875">
                <a:tc>
                  <a:txBody>
                    <a:bodyPr/>
                    <a:lstStyle/>
                    <a:p>
                      <a:r>
                        <a:rPr lang="en-US" sz="1600"/>
                        <a:t>Logistic Regression</a:t>
                      </a:r>
                    </a:p>
                  </a:txBody>
                  <a:tcPr marL="81651" marR="81651" marT="40825" marB="40825"/>
                </a:tc>
                <a:tc>
                  <a:txBody>
                    <a:bodyPr/>
                    <a:lstStyle/>
                    <a:p>
                      <a:r>
                        <a:rPr lang="en-US" sz="1600"/>
                        <a:t>85.25%</a:t>
                      </a:r>
                    </a:p>
                  </a:txBody>
                  <a:tcPr marL="81651" marR="81651" marT="40825" marB="40825"/>
                </a:tc>
                <a:extLst>
                  <a:ext uri="{0D108BD9-81ED-4DB2-BD59-A6C34878D82A}">
                    <a16:rowId xmlns:a16="http://schemas.microsoft.com/office/drawing/2014/main" val="6157759"/>
                  </a:ext>
                </a:extLst>
              </a:tr>
              <a:tr h="453875">
                <a:tc>
                  <a:txBody>
                    <a:bodyPr/>
                    <a:lstStyle/>
                    <a:p>
                      <a:r>
                        <a:rPr lang="en-US" sz="1600"/>
                        <a:t>Naïve Bayes</a:t>
                      </a:r>
                    </a:p>
                  </a:txBody>
                  <a:tcPr marL="81651" marR="81651" marT="40825" marB="40825"/>
                </a:tc>
                <a:tc>
                  <a:txBody>
                    <a:bodyPr/>
                    <a:lstStyle/>
                    <a:p>
                      <a:r>
                        <a:rPr lang="en-US" sz="1600"/>
                        <a:t>85.25%</a:t>
                      </a:r>
                    </a:p>
                  </a:txBody>
                  <a:tcPr marL="81651" marR="81651" marT="40825" marB="40825"/>
                </a:tc>
                <a:extLst>
                  <a:ext uri="{0D108BD9-81ED-4DB2-BD59-A6C34878D82A}">
                    <a16:rowId xmlns:a16="http://schemas.microsoft.com/office/drawing/2014/main" val="2775930275"/>
                  </a:ext>
                </a:extLst>
              </a:tr>
              <a:tr h="453875">
                <a:tc>
                  <a:txBody>
                    <a:bodyPr/>
                    <a:lstStyle/>
                    <a:p>
                      <a:r>
                        <a:rPr lang="en-US" sz="1600"/>
                        <a:t>SVM</a:t>
                      </a:r>
                    </a:p>
                  </a:txBody>
                  <a:tcPr marL="81651" marR="81651" marT="40825" marB="40825"/>
                </a:tc>
                <a:tc>
                  <a:txBody>
                    <a:bodyPr/>
                    <a:lstStyle/>
                    <a:p>
                      <a:r>
                        <a:rPr lang="en-US" sz="1600"/>
                        <a:t>81.97%</a:t>
                      </a:r>
                    </a:p>
                  </a:txBody>
                  <a:tcPr marL="81651" marR="81651" marT="40825" marB="40825"/>
                </a:tc>
                <a:extLst>
                  <a:ext uri="{0D108BD9-81ED-4DB2-BD59-A6C34878D82A}">
                    <a16:rowId xmlns:a16="http://schemas.microsoft.com/office/drawing/2014/main" val="2759450454"/>
                  </a:ext>
                </a:extLst>
              </a:tr>
              <a:tr h="453875">
                <a:tc>
                  <a:txBody>
                    <a:bodyPr/>
                    <a:lstStyle/>
                    <a:p>
                      <a:r>
                        <a:rPr lang="en-US" sz="1600"/>
                        <a:t>K-Nearest Neighbors</a:t>
                      </a:r>
                    </a:p>
                  </a:txBody>
                  <a:tcPr marL="81651" marR="81651" marT="40825" marB="40825"/>
                </a:tc>
                <a:tc>
                  <a:txBody>
                    <a:bodyPr/>
                    <a:lstStyle/>
                    <a:p>
                      <a:r>
                        <a:rPr lang="en-US" sz="1600"/>
                        <a:t>67.21%</a:t>
                      </a:r>
                    </a:p>
                  </a:txBody>
                  <a:tcPr marL="81651" marR="81651" marT="40825" marB="40825"/>
                </a:tc>
                <a:extLst>
                  <a:ext uri="{0D108BD9-81ED-4DB2-BD59-A6C34878D82A}">
                    <a16:rowId xmlns:a16="http://schemas.microsoft.com/office/drawing/2014/main" val="2460502747"/>
                  </a:ext>
                </a:extLst>
              </a:tr>
              <a:tr h="453875">
                <a:tc>
                  <a:txBody>
                    <a:bodyPr/>
                    <a:lstStyle/>
                    <a:p>
                      <a:r>
                        <a:rPr lang="en-US" sz="1600"/>
                        <a:t>Decision Tree</a:t>
                      </a:r>
                    </a:p>
                  </a:txBody>
                  <a:tcPr marL="81651" marR="81651" marT="40825" marB="40825"/>
                </a:tc>
                <a:tc>
                  <a:txBody>
                    <a:bodyPr/>
                    <a:lstStyle/>
                    <a:p>
                      <a:r>
                        <a:rPr lang="en-US" sz="1600"/>
                        <a:t>81.97%</a:t>
                      </a:r>
                    </a:p>
                  </a:txBody>
                  <a:tcPr marL="81651" marR="81651" marT="40825" marB="40825"/>
                </a:tc>
                <a:extLst>
                  <a:ext uri="{0D108BD9-81ED-4DB2-BD59-A6C34878D82A}">
                    <a16:rowId xmlns:a16="http://schemas.microsoft.com/office/drawing/2014/main" val="2544443212"/>
                  </a:ext>
                </a:extLst>
              </a:tr>
              <a:tr h="453875">
                <a:tc>
                  <a:txBody>
                    <a:bodyPr/>
                    <a:lstStyle/>
                    <a:p>
                      <a:r>
                        <a:rPr lang="en-US" sz="1600"/>
                        <a:t>Random Forest</a:t>
                      </a:r>
                    </a:p>
                  </a:txBody>
                  <a:tcPr marL="81651" marR="81651" marT="40825" marB="40825"/>
                </a:tc>
                <a:tc>
                  <a:txBody>
                    <a:bodyPr/>
                    <a:lstStyle/>
                    <a:p>
                      <a:r>
                        <a:rPr lang="en-US" sz="1600"/>
                        <a:t>95.08%</a:t>
                      </a:r>
                    </a:p>
                  </a:txBody>
                  <a:tcPr marL="81651" marR="81651" marT="40825" marB="40825"/>
                </a:tc>
                <a:extLst>
                  <a:ext uri="{0D108BD9-81ED-4DB2-BD59-A6C34878D82A}">
                    <a16:rowId xmlns:a16="http://schemas.microsoft.com/office/drawing/2014/main" val="718556399"/>
                  </a:ext>
                </a:extLst>
              </a:tr>
              <a:tr h="453875">
                <a:tc>
                  <a:txBody>
                    <a:bodyPr/>
                    <a:lstStyle/>
                    <a:p>
                      <a:r>
                        <a:rPr lang="en-US" sz="1600"/>
                        <a:t>XG-Boost</a:t>
                      </a:r>
                    </a:p>
                  </a:txBody>
                  <a:tcPr marL="81651" marR="81651" marT="40825" marB="40825"/>
                </a:tc>
                <a:tc>
                  <a:txBody>
                    <a:bodyPr/>
                    <a:lstStyle/>
                    <a:p>
                      <a:r>
                        <a:rPr lang="en-US" sz="1600"/>
                        <a:t>85.25%</a:t>
                      </a:r>
                    </a:p>
                  </a:txBody>
                  <a:tcPr marL="81651" marR="81651" marT="40825" marB="40825"/>
                </a:tc>
                <a:extLst>
                  <a:ext uri="{0D108BD9-81ED-4DB2-BD59-A6C34878D82A}">
                    <a16:rowId xmlns:a16="http://schemas.microsoft.com/office/drawing/2014/main" val="158565103"/>
                  </a:ext>
                </a:extLst>
              </a:tr>
              <a:tr h="453875">
                <a:tc>
                  <a:txBody>
                    <a:bodyPr/>
                    <a:lstStyle/>
                    <a:p>
                      <a:r>
                        <a:rPr lang="en-US" sz="1600"/>
                        <a:t>Neural Network</a:t>
                      </a:r>
                    </a:p>
                  </a:txBody>
                  <a:tcPr marL="81651" marR="81651" marT="40825" marB="40825"/>
                </a:tc>
                <a:tc>
                  <a:txBody>
                    <a:bodyPr/>
                    <a:lstStyle/>
                    <a:p>
                      <a:r>
                        <a:rPr lang="en-US" sz="1600"/>
                        <a:t>80.33%</a:t>
                      </a:r>
                    </a:p>
                  </a:txBody>
                  <a:tcPr marL="81651" marR="81651" marT="40825" marB="40825"/>
                </a:tc>
                <a:extLst>
                  <a:ext uri="{0D108BD9-81ED-4DB2-BD59-A6C34878D82A}">
                    <a16:rowId xmlns:a16="http://schemas.microsoft.com/office/drawing/2014/main" val="3851236495"/>
                  </a:ext>
                </a:extLst>
              </a:tr>
              <a:tr h="453875">
                <a:tc>
                  <a:txBody>
                    <a:bodyPr/>
                    <a:lstStyle/>
                    <a:p>
                      <a:r>
                        <a:rPr lang="en-US" sz="1600"/>
                        <a:t>Ada-Boost</a:t>
                      </a:r>
                    </a:p>
                  </a:txBody>
                  <a:tcPr marL="81651" marR="81651" marT="40825" marB="40825"/>
                </a:tc>
                <a:tc>
                  <a:txBody>
                    <a:bodyPr/>
                    <a:lstStyle/>
                    <a:p>
                      <a:r>
                        <a:rPr lang="en-US" sz="1600" dirty="0"/>
                        <a:t>73.6%</a:t>
                      </a:r>
                    </a:p>
                  </a:txBody>
                  <a:tcPr marL="81651" marR="81651" marT="40825" marB="40825"/>
                </a:tc>
                <a:extLst>
                  <a:ext uri="{0D108BD9-81ED-4DB2-BD59-A6C34878D82A}">
                    <a16:rowId xmlns:a16="http://schemas.microsoft.com/office/drawing/2014/main" val="2569577179"/>
                  </a:ext>
                </a:extLst>
              </a:tr>
            </a:tbl>
          </a:graphicData>
        </a:graphic>
      </p:graphicFrame>
    </p:spTree>
    <p:extLst>
      <p:ext uri="{BB962C8B-B14F-4D97-AF65-F5344CB8AC3E}">
        <p14:creationId xmlns:p14="http://schemas.microsoft.com/office/powerpoint/2010/main" val="909285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24E989-C40F-1209-C4E3-515E30E5032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CONCLUSION AND FUTURE WORK:</a:t>
            </a:r>
          </a:p>
        </p:txBody>
      </p:sp>
      <p:sp>
        <p:nvSpPr>
          <p:cNvPr id="3" name="Content Placeholder 2">
            <a:extLst>
              <a:ext uri="{FF2B5EF4-FFF2-40B4-BE49-F238E27FC236}">
                <a16:creationId xmlns:a16="http://schemas.microsoft.com/office/drawing/2014/main" id="{430E9112-0590-E4A2-3607-2EDA45104ADB}"/>
              </a:ext>
            </a:extLst>
          </p:cNvPr>
          <p:cNvSpPr>
            <a:spLocks noGrp="1"/>
          </p:cNvSpPr>
          <p:nvPr>
            <p:ph idx="1"/>
          </p:nvPr>
        </p:nvSpPr>
        <p:spPr>
          <a:xfrm>
            <a:off x="0" y="1622745"/>
            <a:ext cx="12191999" cy="5160440"/>
          </a:xfrm>
        </p:spPr>
        <p:txBody>
          <a:bodyPr anchor="ctr">
            <a:normAutofit/>
          </a:bodyPr>
          <a:lstStyle/>
          <a:p>
            <a:pPr marL="0" indent="0">
              <a:buNone/>
            </a:pPr>
            <a:r>
              <a:rPr lang="en-US" sz="1100" dirty="0">
                <a:solidFill>
                  <a:schemeClr val="accent1"/>
                </a:solidFill>
              </a:rPr>
              <a:t>CONCLUSION: </a:t>
            </a:r>
          </a:p>
          <a:p>
            <a:pPr marL="0" indent="0">
              <a:buNone/>
            </a:pPr>
            <a:r>
              <a:rPr lang="en-US" sz="1100" dirty="0"/>
              <a:t>• Heart diseases is a major silent killer in the India and throughout the world, and it’s the application of promising technology like machine learning algorithms is  to be the initial prediction system of heart diseases will be  to a profound impact on society. The early prognosis of heart disease can  be aid in making decisions of lifestyle changes in a high-risk patients and in turn reduce the complications, which can be a great milestone in the field of medicine. The number of people facing heart diseases is on a raise every year. This prompts for its early diagnosis and treatment also. The utilization of suitable technology support in this regard can  be prove to be highly beneficial to the medical fraternity and patients. In this paper, the eleven different machine learning algorithms used to measure the performance are SVM, Decision Tree, Random Forest, Naïve Bayes, Logistic Regression, Adaptive Boosting, and XG  Boost ANN , KNN, Linear Regression, DNN </a:t>
            </a:r>
            <a:r>
              <a:rPr lang="en-US" sz="900" dirty="0"/>
              <a:t>Extreme gradient boosting </a:t>
            </a:r>
            <a:r>
              <a:rPr lang="en-US" sz="1100" dirty="0"/>
              <a:t>  are applied on the dataset. The expected attributes leading to heart disease in patients are available in the dataset which contains 76 features and 14 important features that are useful to evaluate the system are selected among them. If all the features taken into the consideration, then the efficiency of the system the author gets is less. To increase are efficiency, attribute selection is done. In this n features have  to be selected for evaluating the model which are gives more accuracy results. In this The correlation method of some features in the dataset is almost equal and so they are removed. If all the attributes dataset present in the dataset are taken  into account, then the efficiency decreases considerably. All the Eleven machine learning methods accuracies are compared based on which one prediction model is generated. Hence, the aim is to be use various evaluation metrics like confusion matrix, accuracy, precision, recall, and f1-score which predicts the disease efficiently. Comparing all Eleven the extreme gradient boosting classifier gives the highest accuracy of 95.08%</a:t>
            </a:r>
          </a:p>
          <a:p>
            <a:pPr marL="0" indent="0">
              <a:buNone/>
            </a:pPr>
            <a:r>
              <a:rPr lang="en-US" sz="1100" dirty="0">
                <a:solidFill>
                  <a:schemeClr val="accent1"/>
                </a:solidFill>
              </a:rPr>
              <a:t>FUTURE WORK :</a:t>
            </a:r>
          </a:p>
          <a:p>
            <a:pPr marL="0" indent="0">
              <a:buNone/>
            </a:pPr>
            <a:r>
              <a:rPr lang="en-US" sz="1100" dirty="0"/>
              <a:t>The work done here trains the system with a limited number of datasets. The machine learning algorithms become more accurate once they are fed with a huge number of data sets. So, this system can be trained with a huge number of data sets that would increase the accuracy in predicting the heart diseases. The analysis part of the system is done, and in  order to be more useful can be integrated with electronic systems which give the system real-time inputs and would help the patient get the results then and there. There are multiple combinations of algorithms that can be tested against these data sets in  order to yield better results.</a:t>
            </a:r>
          </a:p>
          <a:p>
            <a:pPr marL="0" indent="0">
              <a:buNone/>
            </a:pPr>
            <a:r>
              <a:rPr lang="en-US" sz="1100" dirty="0"/>
              <a:t>For the Future  Scope more machine learning approach will be used for best analysis of the heart diseases and for earlier prediction of diseases so that the rate of  the death cases can be minimized by the awareness regarding the diseases. The analysis part of the system is done, and to be more useful can be integrated with electronic systems which give the system real-time inputs and would help the patient get the results then and there. There are multiple combinations of algorithms that can be tested against these data sets in  order to yield better results.</a:t>
            </a:r>
          </a:p>
          <a:p>
            <a:endParaRPr lang="en-US" sz="1100" dirty="0"/>
          </a:p>
        </p:txBody>
      </p:sp>
    </p:spTree>
    <p:extLst>
      <p:ext uri="{BB962C8B-B14F-4D97-AF65-F5344CB8AC3E}">
        <p14:creationId xmlns:p14="http://schemas.microsoft.com/office/powerpoint/2010/main" val="278817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AE1E-34C7-C7CF-03C5-4DB36DF4651E}"/>
              </a:ext>
            </a:extLst>
          </p:cNvPr>
          <p:cNvSpPr>
            <a:spLocks noGrp="1"/>
          </p:cNvSpPr>
          <p:nvPr>
            <p:ph type="title"/>
          </p:nvPr>
        </p:nvSpPr>
        <p:spPr>
          <a:xfrm>
            <a:off x="440266" y="59268"/>
            <a:ext cx="10515600" cy="762000"/>
          </a:xfrm>
        </p:spPr>
        <p:txBody>
          <a:bodyPr/>
          <a:lstStyle/>
          <a:p>
            <a:r>
              <a:rPr lang="en-US" b="0" i="0" dirty="0">
                <a:solidFill>
                  <a:srgbClr val="FF0000"/>
                </a:solidFill>
                <a:effectLst/>
                <a:latin typeface="ff7"/>
              </a:rPr>
              <a:t>REFERENCES:</a:t>
            </a:r>
            <a:endParaRPr lang="en-US" dirty="0">
              <a:solidFill>
                <a:srgbClr val="FF0000"/>
              </a:solidFill>
            </a:endParaRPr>
          </a:p>
        </p:txBody>
      </p:sp>
      <p:graphicFrame>
        <p:nvGraphicFramePr>
          <p:cNvPr id="5" name="Content Placeholder 2">
            <a:extLst>
              <a:ext uri="{FF2B5EF4-FFF2-40B4-BE49-F238E27FC236}">
                <a16:creationId xmlns:a16="http://schemas.microsoft.com/office/drawing/2014/main" id="{E0EEB9D8-FD08-8088-4717-E1045EDFED43}"/>
              </a:ext>
            </a:extLst>
          </p:cNvPr>
          <p:cNvGraphicFramePr>
            <a:graphicFrameLocks noGrp="1"/>
          </p:cNvGraphicFramePr>
          <p:nvPr>
            <p:ph idx="1"/>
            <p:extLst>
              <p:ext uri="{D42A27DB-BD31-4B8C-83A1-F6EECF244321}">
                <p14:modId xmlns:p14="http://schemas.microsoft.com/office/powerpoint/2010/main" val="1284513515"/>
              </p:ext>
            </p:extLst>
          </p:nvPr>
        </p:nvGraphicFramePr>
        <p:xfrm>
          <a:off x="0" y="897468"/>
          <a:ext cx="12115800" cy="590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1662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3" name="Rectangle 62">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DA281B-32E6-E55F-E3DF-9A5287DDF479}"/>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PROJECT TITLE:</a:t>
            </a:r>
          </a:p>
        </p:txBody>
      </p:sp>
      <p:sp>
        <p:nvSpPr>
          <p:cNvPr id="3" name="Content Placeholder 2">
            <a:extLst>
              <a:ext uri="{FF2B5EF4-FFF2-40B4-BE49-F238E27FC236}">
                <a16:creationId xmlns:a16="http://schemas.microsoft.com/office/drawing/2014/main" id="{BCBEDD10-2427-2479-DCB0-645D80D5414E}"/>
              </a:ext>
            </a:extLst>
          </p:cNvPr>
          <p:cNvSpPr>
            <a:spLocks noGrp="1"/>
          </p:cNvSpPr>
          <p:nvPr>
            <p:ph idx="1"/>
          </p:nvPr>
        </p:nvSpPr>
        <p:spPr>
          <a:xfrm>
            <a:off x="3371161" y="4200522"/>
            <a:ext cx="5449982" cy="682079"/>
          </a:xfrm>
        </p:spPr>
        <p:txBody>
          <a:bodyPr vert="horz" lIns="91440" tIns="45720" rIns="91440" bIns="45720" rtlCol="0">
            <a:normAutofit/>
          </a:bodyPr>
          <a:lstStyle/>
          <a:p>
            <a:pPr marL="0" indent="0" algn="ctr">
              <a:buNone/>
            </a:pPr>
            <a:r>
              <a:rPr lang="en-US" sz="2000" kern="1200">
                <a:solidFill>
                  <a:schemeClr val="tx2"/>
                </a:solidFill>
                <a:latin typeface="+mn-lt"/>
                <a:ea typeface="+mn-ea"/>
                <a:cs typeface="+mn-cs"/>
              </a:rPr>
              <a:t>HEART  DISEASE PERDICATION  USING MACHINE LEARNING ALGORITHMS: </a:t>
            </a:r>
          </a:p>
        </p:txBody>
      </p:sp>
      <p:grpSp>
        <p:nvGrpSpPr>
          <p:cNvPr id="65" name="Group 64">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66" name="Freeform: Shape 65">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72" name="Freeform: Shape 71">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5" name="Freeform: Shape 74">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262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2CCE-6E54-6344-404B-0EC94632A3A8}"/>
              </a:ext>
            </a:extLst>
          </p:cNvPr>
          <p:cNvSpPr>
            <a:spLocks noGrp="1"/>
          </p:cNvSpPr>
          <p:nvPr>
            <p:ph type="title"/>
          </p:nvPr>
        </p:nvSpPr>
        <p:spPr>
          <a:xfrm>
            <a:off x="58189" y="66503"/>
            <a:ext cx="12070080" cy="1105592"/>
          </a:xfrm>
        </p:spPr>
        <p:txBody>
          <a:bodyPr/>
          <a:lstStyle/>
          <a:p>
            <a:r>
              <a:rPr lang="en-US" sz="4400" dirty="0"/>
              <a:t>Presentation Outline</a:t>
            </a:r>
            <a:endParaRPr lang="en-US" dirty="0"/>
          </a:p>
        </p:txBody>
      </p:sp>
      <p:sp>
        <p:nvSpPr>
          <p:cNvPr id="3" name="Content Placeholder 2">
            <a:extLst>
              <a:ext uri="{FF2B5EF4-FFF2-40B4-BE49-F238E27FC236}">
                <a16:creationId xmlns:a16="http://schemas.microsoft.com/office/drawing/2014/main" id="{B1C2DB29-D07D-8EE6-AFEF-5879EE4AC450}"/>
              </a:ext>
            </a:extLst>
          </p:cNvPr>
          <p:cNvSpPr>
            <a:spLocks noGrp="1"/>
          </p:cNvSpPr>
          <p:nvPr>
            <p:ph idx="1"/>
          </p:nvPr>
        </p:nvSpPr>
        <p:spPr>
          <a:xfrm>
            <a:off x="58189" y="1039092"/>
            <a:ext cx="12133811" cy="5818908"/>
          </a:xfrm>
        </p:spPr>
        <p:txBody>
          <a:bodyPr>
            <a:normAutofit/>
          </a:bodyPr>
          <a:lstStyle/>
          <a:p>
            <a:pPr marL="0" indent="0">
              <a:buNone/>
            </a:pPr>
            <a:r>
              <a:rPr lang="en-US" dirty="0"/>
              <a:t> Coadding And Testing</a:t>
            </a:r>
          </a:p>
          <a:p>
            <a:r>
              <a:rPr lang="en-US" dirty="0"/>
              <a:t>Simple Code</a:t>
            </a:r>
          </a:p>
          <a:p>
            <a:r>
              <a:rPr lang="en-US" dirty="0"/>
              <a:t>Results From The Test Data Set</a:t>
            </a:r>
          </a:p>
          <a:p>
            <a:r>
              <a:rPr lang="en-US" dirty="0"/>
              <a:t>Results And Discussion: Input And Output GUI</a:t>
            </a:r>
          </a:p>
          <a:p>
            <a:r>
              <a:rPr lang="en-US" dirty="0"/>
              <a:t>Results</a:t>
            </a:r>
          </a:p>
          <a:p>
            <a:r>
              <a:rPr lang="en-US" dirty="0"/>
              <a:t>Conclusion And Future Work</a:t>
            </a:r>
          </a:p>
          <a:p>
            <a:r>
              <a:rPr lang="en-US" dirty="0"/>
              <a:t>References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435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2221-FF20-D6D4-B1EF-F8C81F54E168}"/>
              </a:ext>
            </a:extLst>
          </p:cNvPr>
          <p:cNvSpPr>
            <a:spLocks noGrp="1"/>
          </p:cNvSpPr>
          <p:nvPr>
            <p:ph type="title"/>
          </p:nvPr>
        </p:nvSpPr>
        <p:spPr>
          <a:xfrm>
            <a:off x="0" y="1"/>
            <a:ext cx="6001789" cy="922712"/>
          </a:xfrm>
        </p:spPr>
        <p:txBody>
          <a:bodyPr/>
          <a:lstStyle/>
          <a:p>
            <a:r>
              <a:rPr lang="en-US" dirty="0">
                <a:solidFill>
                  <a:schemeClr val="accent1"/>
                </a:solidFill>
              </a:rPr>
              <a:t>COADING AND TESTING: </a:t>
            </a:r>
          </a:p>
        </p:txBody>
      </p:sp>
      <p:sp>
        <p:nvSpPr>
          <p:cNvPr id="3" name="Content Placeholder 2">
            <a:extLst>
              <a:ext uri="{FF2B5EF4-FFF2-40B4-BE49-F238E27FC236}">
                <a16:creationId xmlns:a16="http://schemas.microsoft.com/office/drawing/2014/main" id="{E4001573-89EC-36A3-53C6-AEB3E2D5AA97}"/>
              </a:ext>
            </a:extLst>
          </p:cNvPr>
          <p:cNvSpPr>
            <a:spLocks noGrp="1"/>
          </p:cNvSpPr>
          <p:nvPr>
            <p:ph idx="1"/>
          </p:nvPr>
        </p:nvSpPr>
        <p:spPr>
          <a:xfrm>
            <a:off x="0" y="1047404"/>
            <a:ext cx="12192000" cy="5810595"/>
          </a:xfrm>
        </p:spPr>
        <p:txBody>
          <a:bodyPr>
            <a:normAutofit fontScale="62500" lnSpcReduction="20000"/>
          </a:bodyPr>
          <a:lstStyle/>
          <a:p>
            <a:r>
              <a:rPr lang="en-US" dirty="0">
                <a:solidFill>
                  <a:schemeClr val="accent1"/>
                </a:solidFill>
              </a:rPr>
              <a:t>1) Software Requirement:</a:t>
            </a:r>
          </a:p>
          <a:p>
            <a:pPr marL="0" indent="0">
              <a:buNone/>
            </a:pPr>
            <a:r>
              <a:rPr lang="en-US" dirty="0">
                <a:solidFill>
                  <a:schemeClr val="accent1"/>
                </a:solidFill>
              </a:rPr>
              <a:t>1. Anaconda </a:t>
            </a:r>
            <a:r>
              <a:rPr lang="en-US" dirty="0"/>
              <a:t>: It is an open-source software available to us which has been enables us to easily code in using python or R on different operating systems such as the windows, Linux, and Mac OS. It has been millions of users worldwide and is well known as the industry which helps us in developing  the systems, testing them, and training the machines. This  is further enables us to:</a:t>
            </a:r>
          </a:p>
          <a:p>
            <a:pPr marL="0" indent="0">
              <a:buNone/>
            </a:pPr>
            <a:r>
              <a:rPr lang="en-US" dirty="0"/>
              <a:t> • Manage all the imported libraries, And their dependencies, and the environments of developing with Anaconda.</a:t>
            </a:r>
          </a:p>
          <a:p>
            <a:pPr marL="0" indent="0">
              <a:buNone/>
            </a:pPr>
            <a:r>
              <a:rPr lang="en-US" dirty="0"/>
              <a:t> • In developing techniques method to train our machine with TensorFlow, And scikit-learn, etc. </a:t>
            </a:r>
          </a:p>
          <a:p>
            <a:pPr marL="0" indent="0">
              <a:buNone/>
            </a:pPr>
            <a:r>
              <a:rPr lang="en-US" dirty="0"/>
              <a:t>• it is Analyze the datasets and manipulate the with </a:t>
            </a:r>
            <a:r>
              <a:rPr lang="en-US" dirty="0" err="1"/>
              <a:t>Dask</a:t>
            </a:r>
            <a:r>
              <a:rPr lang="en-US" dirty="0"/>
              <a:t>, NumPy, pandas, and Numb </a:t>
            </a:r>
          </a:p>
          <a:p>
            <a:pPr marL="0" indent="0">
              <a:buNone/>
            </a:pPr>
            <a:r>
              <a:rPr lang="en-US" dirty="0"/>
              <a:t>• The Visualize or plot the results with Matplotlib, </a:t>
            </a:r>
            <a:r>
              <a:rPr lang="en-US" dirty="0" err="1"/>
              <a:t>Holoviews</a:t>
            </a:r>
            <a:r>
              <a:rPr lang="en-US" dirty="0"/>
              <a:t>, Bokeh, and Data shader. It is also providing us with </a:t>
            </a:r>
            <a:r>
              <a:rPr lang="en-US" dirty="0" err="1"/>
              <a:t>jupyter</a:t>
            </a:r>
            <a:r>
              <a:rPr lang="en-US" dirty="0"/>
              <a:t> notebooks which has all the in-built libraries embedded in the already. This eases our coding stress, and  also helps us code with more efficiency results. </a:t>
            </a:r>
          </a:p>
          <a:p>
            <a:pPr marL="0" indent="0">
              <a:buNone/>
            </a:pPr>
            <a:r>
              <a:rPr lang="en-US" dirty="0">
                <a:solidFill>
                  <a:schemeClr val="accent1"/>
                </a:solidFill>
              </a:rPr>
              <a:t>2. Python: </a:t>
            </a:r>
            <a:r>
              <a:rPr lang="en-US" dirty="0"/>
              <a:t>The most abundantly used general high level programming language. It is used for both a small scale and big scale systems. It can be easily be interpreted. And It is said to support multiple programming paradigms. It is including features of procedural, object-oriented, and functional programming together. It is already garbage-collected which makes it more efficient. </a:t>
            </a:r>
          </a:p>
          <a:p>
            <a:pPr marL="0" indent="0">
              <a:buNone/>
            </a:pPr>
            <a:r>
              <a:rPr lang="en-US" dirty="0">
                <a:solidFill>
                  <a:schemeClr val="accent1"/>
                </a:solidFill>
              </a:rPr>
              <a:t>3. </a:t>
            </a:r>
            <a:r>
              <a:rPr lang="en-US" dirty="0" err="1">
                <a:solidFill>
                  <a:schemeClr val="accent1"/>
                </a:solidFill>
              </a:rPr>
              <a:t>Numpy</a:t>
            </a:r>
            <a:r>
              <a:rPr lang="en-US" dirty="0">
                <a:solidFill>
                  <a:schemeClr val="accent1"/>
                </a:solidFill>
              </a:rPr>
              <a:t>: </a:t>
            </a:r>
            <a:r>
              <a:rPr lang="en-US" dirty="0"/>
              <a:t>It is a python programming library. This is basically helps us to deal with large datasets, matrices, and multi-dimensional arrays. It  is also providing us with several mathematical functions which help us and ease the calculations. It is an open-source software available to all. </a:t>
            </a:r>
          </a:p>
          <a:p>
            <a:pPr marL="0" indent="0">
              <a:buNone/>
            </a:pPr>
            <a:r>
              <a:rPr lang="en-US" dirty="0">
                <a:solidFill>
                  <a:schemeClr val="accent1"/>
                </a:solidFill>
              </a:rPr>
              <a:t>4. Pandas- </a:t>
            </a:r>
            <a:r>
              <a:rPr lang="en-US" dirty="0"/>
              <a:t>It is a library that is written in python Programming language. It is helps us with the analyzing of data. It  is also providing us with tools and functions to manipulate a large amount of dataset.</a:t>
            </a:r>
          </a:p>
          <a:p>
            <a:pPr marL="0" indent="0">
              <a:buNone/>
            </a:pPr>
            <a:r>
              <a:rPr lang="en-US" dirty="0">
                <a:solidFill>
                  <a:schemeClr val="accent1"/>
                </a:solidFill>
              </a:rPr>
              <a:t>5. </a:t>
            </a:r>
            <a:r>
              <a:rPr lang="en-US" dirty="0" err="1">
                <a:solidFill>
                  <a:schemeClr val="accent1"/>
                </a:solidFill>
              </a:rPr>
              <a:t>Sklearn</a:t>
            </a:r>
            <a:r>
              <a:rPr lang="en-US" dirty="0">
                <a:solidFill>
                  <a:schemeClr val="accent1"/>
                </a:solidFill>
              </a:rPr>
              <a:t> </a:t>
            </a:r>
            <a:r>
              <a:rPr lang="en-US" dirty="0"/>
              <a:t>: It is a library used in machine learning  Algorithms in python programming language. It is mainly helps us with the classification of </a:t>
            </a:r>
            <a:r>
              <a:rPr lang="en-US" dirty="0" err="1"/>
              <a:t>data,And</a:t>
            </a:r>
            <a:r>
              <a:rPr lang="en-US" dirty="0"/>
              <a:t> regression of models, and in clustering algorithms. These algorithms include SVM, random forest etc.</a:t>
            </a:r>
          </a:p>
          <a:p>
            <a:pPr marL="0" indent="0">
              <a:buNone/>
            </a:pPr>
            <a:r>
              <a:rPr lang="en-US" dirty="0">
                <a:solidFill>
                  <a:schemeClr val="accent1"/>
                </a:solidFill>
              </a:rPr>
              <a:t>6. </a:t>
            </a:r>
            <a:r>
              <a:rPr lang="en-US" dirty="0" err="1">
                <a:solidFill>
                  <a:schemeClr val="accent1"/>
                </a:solidFill>
              </a:rPr>
              <a:t>Tensorflow</a:t>
            </a:r>
            <a:r>
              <a:rPr lang="en-US" dirty="0">
                <a:solidFill>
                  <a:schemeClr val="accent1"/>
                </a:solidFill>
              </a:rPr>
              <a:t>- </a:t>
            </a:r>
            <a:r>
              <a:rPr lang="en-US" dirty="0"/>
              <a:t>It is a highly know as open-source software, which is free and available to all. It is used for differentiable programming with a large number of tasks dataset. It is used against large data sets to help us with the dataflow, and its manipulation. It is a basically a math library with various features. </a:t>
            </a:r>
          </a:p>
          <a:p>
            <a:pPr marL="0" indent="0">
              <a:buNone/>
            </a:pPr>
            <a:endParaRPr lang="en-US" dirty="0"/>
          </a:p>
        </p:txBody>
      </p:sp>
    </p:spTree>
    <p:extLst>
      <p:ext uri="{BB962C8B-B14F-4D97-AF65-F5344CB8AC3E}">
        <p14:creationId xmlns:p14="http://schemas.microsoft.com/office/powerpoint/2010/main" val="989625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4EB5A-1812-F839-10E0-41C8B6D74A55}"/>
              </a:ext>
            </a:extLst>
          </p:cNvPr>
          <p:cNvSpPr>
            <a:spLocks noGrp="1"/>
          </p:cNvSpPr>
          <p:nvPr>
            <p:ph type="title"/>
          </p:nvPr>
        </p:nvSpPr>
        <p:spPr>
          <a:xfrm>
            <a:off x="99754" y="1"/>
            <a:ext cx="9035934" cy="1039090"/>
          </a:xfrm>
        </p:spPr>
        <p:txBody>
          <a:bodyPr/>
          <a:lstStyle/>
          <a:p>
            <a:r>
              <a:rPr lang="en-US" dirty="0">
                <a:solidFill>
                  <a:schemeClr val="accent1"/>
                </a:solidFill>
              </a:rPr>
              <a:t>2 )OBJECTIVES AND TYPES OF TESTING:</a:t>
            </a:r>
          </a:p>
        </p:txBody>
      </p:sp>
      <p:sp>
        <p:nvSpPr>
          <p:cNvPr id="3" name="Content Placeholder 2">
            <a:extLst>
              <a:ext uri="{FF2B5EF4-FFF2-40B4-BE49-F238E27FC236}">
                <a16:creationId xmlns:a16="http://schemas.microsoft.com/office/drawing/2014/main" id="{63195207-9B47-65D8-703B-FE57B90D980E}"/>
              </a:ext>
            </a:extLst>
          </p:cNvPr>
          <p:cNvSpPr>
            <a:spLocks noGrp="1"/>
          </p:cNvSpPr>
          <p:nvPr>
            <p:ph idx="1"/>
          </p:nvPr>
        </p:nvSpPr>
        <p:spPr>
          <a:xfrm>
            <a:off x="0" y="1039092"/>
            <a:ext cx="12192000" cy="5752406"/>
          </a:xfrm>
        </p:spPr>
        <p:txBody>
          <a:bodyPr>
            <a:normAutofit fontScale="55000" lnSpcReduction="20000"/>
          </a:bodyPr>
          <a:lstStyle/>
          <a:p>
            <a:r>
              <a:rPr lang="en-US" dirty="0"/>
              <a:t>Testing is the performed so that we can be locate problems. It is the method of identifying all the possible faults of any system. Also, it is acts as method to test the functionality of all the individual components and the system. It is the process of verifying that the hardware system And performs its functionalities and meets user needs and expectations. Testing ensures that even if the product fails, it is fails in a controlled condition that can be managed later. There are various types of test. Each of the test is used to address a particular testing needs.</a:t>
            </a:r>
          </a:p>
          <a:p>
            <a:r>
              <a:rPr lang="en-US" dirty="0">
                <a:solidFill>
                  <a:schemeClr val="accent1"/>
                </a:solidFill>
              </a:rPr>
              <a:t>2.1 UNIT TESTING </a:t>
            </a:r>
            <a:r>
              <a:rPr lang="en-US" dirty="0"/>
              <a:t>This testing means it is including the creation of test scenarios that verify that program is working in the way it can be supposed to. In this type of testing, the objective is to validate that each module or unit is performing the tasks that it is supposed to do. A unit is the smallest part that must be tested.</a:t>
            </a:r>
          </a:p>
          <a:p>
            <a:r>
              <a:rPr lang="en-US" dirty="0">
                <a:solidFill>
                  <a:schemeClr val="accent1"/>
                </a:solidFill>
              </a:rPr>
              <a:t>2.2 INTEGRATION TESTING </a:t>
            </a:r>
            <a:r>
              <a:rPr lang="en-US" dirty="0"/>
              <a:t>These tests are made just to check the different parts after  that they have been integrated to determine whether they are functioning properly as a unit or not. This type of testing is driven by events and is more curious about the outcomes of the component. Integration tests show that although the components are working properly as individual but also the combination of components is also working properly.</a:t>
            </a:r>
          </a:p>
          <a:p>
            <a:r>
              <a:rPr lang="en-US" dirty="0">
                <a:solidFill>
                  <a:schemeClr val="accent1"/>
                </a:solidFill>
              </a:rPr>
              <a:t>2.3 FUNCTIONAL TESTING </a:t>
            </a:r>
            <a:r>
              <a:rPr lang="en-US" dirty="0"/>
              <a:t>These kind of tests are providing systematic demonstration of the functions tested and the proof of their functioning being successful. Functional testing is targeted at a valid input, invalid input, functions, output, procedures. And The preparation on functional tests is focused on the requirements, key functionalities, different and extreme test cases </a:t>
            </a:r>
          </a:p>
          <a:p>
            <a:r>
              <a:rPr lang="en-US" dirty="0">
                <a:solidFill>
                  <a:schemeClr val="accent1"/>
                </a:solidFill>
              </a:rPr>
              <a:t>2.4 SYSTEM TESTING </a:t>
            </a:r>
            <a:r>
              <a:rPr lang="en-US" dirty="0"/>
              <a:t>This is type of tests tells us whether the whole system after all its parts has been joined together meets the need of shareholders. It  is checks and confirms the known and expected results. These kinds of testing are done to check whether the system delivers what it was supposed to. It can be checks whether the all the parts work well with each other or not.</a:t>
            </a:r>
          </a:p>
          <a:p>
            <a:r>
              <a:rPr lang="en-US" dirty="0">
                <a:solidFill>
                  <a:schemeClr val="accent1"/>
                </a:solidFill>
              </a:rPr>
              <a:t>2.5 WHITE BOX TESTING</a:t>
            </a:r>
            <a:r>
              <a:rPr lang="en-US" dirty="0">
                <a:solidFill>
                  <a:srgbClr val="FF0000"/>
                </a:solidFill>
              </a:rPr>
              <a:t> </a:t>
            </a:r>
            <a:r>
              <a:rPr lang="en-US" dirty="0"/>
              <a:t>It is done in a way such that the tester has been information about all the components, workings, structure and architecture of the hardware/software. It is used for deep level testing to ensure that those places that are not accessible by a black box test are covered in white box testing. It basically means that there shall be no blind spots in the system. </a:t>
            </a:r>
          </a:p>
          <a:p>
            <a:r>
              <a:rPr lang="en-US" dirty="0">
                <a:solidFill>
                  <a:schemeClr val="accent1"/>
                </a:solidFill>
              </a:rPr>
              <a:t>2.6 BLACK BOX TESTING </a:t>
            </a:r>
            <a:r>
              <a:rPr lang="en-US" dirty="0"/>
              <a:t>Here the testing that is done on the software/hardware by someone who has been no information on how to operate it. Before a product is developed some documentation is done, they include requirement analysis documents that has all the details about what a product must be. Now these tests are based on those sources only. Imagine a black colored box, you can be not seeing into it. You know nothing about what it contains. This is exactly how the testing is done.</a:t>
            </a:r>
          </a:p>
        </p:txBody>
      </p:sp>
    </p:spTree>
    <p:extLst>
      <p:ext uri="{BB962C8B-B14F-4D97-AF65-F5344CB8AC3E}">
        <p14:creationId xmlns:p14="http://schemas.microsoft.com/office/powerpoint/2010/main" val="1262245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941-C800-01B0-FF18-CF58C274F32E}"/>
              </a:ext>
            </a:extLst>
          </p:cNvPr>
          <p:cNvSpPr>
            <a:spLocks noGrp="1"/>
          </p:cNvSpPr>
          <p:nvPr>
            <p:ph type="title"/>
          </p:nvPr>
        </p:nvSpPr>
        <p:spPr>
          <a:xfrm>
            <a:off x="141316" y="1"/>
            <a:ext cx="8337666" cy="1105592"/>
          </a:xfrm>
        </p:spPr>
        <p:txBody>
          <a:bodyPr/>
          <a:lstStyle/>
          <a:p>
            <a:r>
              <a:rPr lang="en-US" dirty="0">
                <a:solidFill>
                  <a:schemeClr val="accent1"/>
                </a:solidFill>
              </a:rPr>
              <a:t>3) TESTING IN MACHINE LEARNING:</a:t>
            </a:r>
          </a:p>
        </p:txBody>
      </p:sp>
      <p:sp>
        <p:nvSpPr>
          <p:cNvPr id="3" name="Content Placeholder 2">
            <a:extLst>
              <a:ext uri="{FF2B5EF4-FFF2-40B4-BE49-F238E27FC236}">
                <a16:creationId xmlns:a16="http://schemas.microsoft.com/office/drawing/2014/main" id="{5A0E7BE5-F704-22E6-890B-C3E2B2FD1C52}"/>
              </a:ext>
            </a:extLst>
          </p:cNvPr>
          <p:cNvSpPr>
            <a:spLocks noGrp="1"/>
          </p:cNvSpPr>
          <p:nvPr>
            <p:ph idx="1"/>
          </p:nvPr>
        </p:nvSpPr>
        <p:spPr>
          <a:xfrm>
            <a:off x="0" y="931025"/>
            <a:ext cx="12192000" cy="5926974"/>
          </a:xfrm>
        </p:spPr>
        <p:txBody>
          <a:bodyPr>
            <a:normAutofit fontScale="62500" lnSpcReduction="20000"/>
          </a:bodyPr>
          <a:lstStyle/>
          <a:p>
            <a:r>
              <a:rPr lang="en-US" dirty="0"/>
              <a:t>Very easily put, in  machine learning Algorithms is a type of system/application which is based upon models that are use prediction and analysis. Building these systems is a hard task, but testing and validating the entire system is even more difficult. And The Traditional methods of testing are always based on stationary inputs. And The output will also be fixed as the input remains fixed, but in the case of machine learning, the system has been built along with the input, which will be change or modify as we come to know more and more about it, therefore unlike the traditional system, the output here will be never remain fixed. Hence, the strategies for testing a machine learning system must be a bit different. Below are some of these strategies mentioned that can be used in testing the machine learning systems.</a:t>
            </a:r>
          </a:p>
          <a:p>
            <a:r>
              <a:rPr lang="en-US" dirty="0">
                <a:solidFill>
                  <a:schemeClr val="accent1"/>
                </a:solidFill>
              </a:rPr>
              <a:t>1. Development of training datasets:</a:t>
            </a:r>
            <a:r>
              <a:rPr lang="en-US" dirty="0">
                <a:solidFill>
                  <a:srgbClr val="FF0000"/>
                </a:solidFill>
              </a:rPr>
              <a:t> </a:t>
            </a:r>
            <a:r>
              <a:rPr lang="en-US" dirty="0"/>
              <a:t>Here, a subset of dataset  that is used for training purpose, which means it can be used to train the system to obtain the given prediction. It is supervised, i.e., the output is given along with the input. </a:t>
            </a:r>
          </a:p>
          <a:p>
            <a:r>
              <a:rPr lang="en-US" dirty="0">
                <a:solidFill>
                  <a:schemeClr val="accent1"/>
                </a:solidFill>
              </a:rPr>
              <a:t>2. Development of testing data sets</a:t>
            </a:r>
            <a:r>
              <a:rPr lang="en-US" dirty="0">
                <a:solidFill>
                  <a:srgbClr val="FF0000"/>
                </a:solidFill>
              </a:rPr>
              <a:t>: </a:t>
            </a:r>
            <a:r>
              <a:rPr lang="en-US" dirty="0"/>
              <a:t>The testing data set is a training data subset that has been built in an intelligent way to check  the how robustly our system has been trained and to check all the combinations that are possible. The resultant model will be finely tuned according to the outputs of the testing dataset. </a:t>
            </a:r>
          </a:p>
          <a:p>
            <a:r>
              <a:rPr lang="en-US" dirty="0">
                <a:solidFill>
                  <a:schemeClr val="accent1"/>
                </a:solidFill>
              </a:rPr>
              <a:t>3. Development of validation and correction test suite: </a:t>
            </a:r>
            <a:r>
              <a:rPr lang="en-US" dirty="0"/>
              <a:t>This is based on algorithms and test datasets. For e.g., in our Project system scenarios consist of clustering results based upon the different factors/attributes and creating profiles of risk depending upon behaviors and demography.</a:t>
            </a:r>
          </a:p>
          <a:p>
            <a:r>
              <a:rPr lang="en-US" dirty="0">
                <a:solidFill>
                  <a:schemeClr val="accent1"/>
                </a:solidFill>
              </a:rPr>
              <a:t>4. Understanding the algorithm: </a:t>
            </a:r>
            <a:r>
              <a:rPr lang="en-US" dirty="0"/>
              <a:t>All of this is dependent upon calculations and how the different algorithms use different calculations. Some algorithms like regression-based algorithms give some numeric results regressively, or continuously. On the other hand, And there are some algorithms that are calculate the results by dividing the outcomes into different parts or behaviors, and then some algorithms are create to multiple layers between the input and output layer. Continuous mathematically numeric variables such as return on investment. </a:t>
            </a:r>
          </a:p>
          <a:p>
            <a:r>
              <a:rPr lang="en-US" dirty="0">
                <a:solidFill>
                  <a:schemeClr val="accent1"/>
                </a:solidFill>
              </a:rPr>
              <a:t>5. Using Statistics for conveying the results : The </a:t>
            </a:r>
            <a:r>
              <a:rPr lang="en-US" dirty="0"/>
              <a:t>Outcomes are generally predicted in the form of working model, or a numeric value or a working interface or something like that. But in machine learning algorithms, the use of bars, histograms and other statistical diagrams it is used to depict the prediction or analysis in a more comparative or mathematical method way. (The machine learning models will usually have approximate, and not actual results upon validation. In conclusion, software testing is as crucial and important a task in machine learning, as is in any other traditional system, but unlike those systems , our testing is based on more dynamic factors and generally will produce a relative or approximate result which can be best shown statistically).</a:t>
            </a:r>
          </a:p>
        </p:txBody>
      </p:sp>
    </p:spTree>
    <p:extLst>
      <p:ext uri="{BB962C8B-B14F-4D97-AF65-F5344CB8AC3E}">
        <p14:creationId xmlns:p14="http://schemas.microsoft.com/office/powerpoint/2010/main" val="99809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68968-31E9-C966-9E00-501A69DC2B25}"/>
              </a:ext>
            </a:extLst>
          </p:cNvPr>
          <p:cNvSpPr>
            <a:spLocks noGrp="1"/>
          </p:cNvSpPr>
          <p:nvPr>
            <p:ph type="title"/>
          </p:nvPr>
        </p:nvSpPr>
        <p:spPr>
          <a:xfrm>
            <a:off x="108066" y="1"/>
            <a:ext cx="3607724" cy="673330"/>
          </a:xfrm>
        </p:spPr>
        <p:txBody>
          <a:bodyPr>
            <a:normAutofit fontScale="90000"/>
          </a:bodyPr>
          <a:lstStyle/>
          <a:p>
            <a:r>
              <a:rPr lang="en-US" dirty="0">
                <a:solidFill>
                  <a:schemeClr val="accent1"/>
                </a:solidFill>
              </a:rPr>
              <a:t>4) TEST CASES:</a:t>
            </a:r>
          </a:p>
        </p:txBody>
      </p:sp>
      <p:graphicFrame>
        <p:nvGraphicFramePr>
          <p:cNvPr id="4" name="Content Placeholder 3">
            <a:extLst>
              <a:ext uri="{FF2B5EF4-FFF2-40B4-BE49-F238E27FC236}">
                <a16:creationId xmlns:a16="http://schemas.microsoft.com/office/drawing/2014/main" id="{410EF83D-A87C-C50E-71AF-E7895B24D014}"/>
              </a:ext>
            </a:extLst>
          </p:cNvPr>
          <p:cNvGraphicFramePr>
            <a:graphicFrameLocks noGrp="1"/>
          </p:cNvGraphicFramePr>
          <p:nvPr>
            <p:ph idx="1"/>
            <p:extLst>
              <p:ext uri="{D42A27DB-BD31-4B8C-83A1-F6EECF244321}">
                <p14:modId xmlns:p14="http://schemas.microsoft.com/office/powerpoint/2010/main" val="1911912453"/>
              </p:ext>
            </p:extLst>
          </p:nvPr>
        </p:nvGraphicFramePr>
        <p:xfrm>
          <a:off x="0" y="573579"/>
          <a:ext cx="12192000" cy="47650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4053307414"/>
                    </a:ext>
                  </a:extLst>
                </a:gridCol>
                <a:gridCol w="2438400">
                  <a:extLst>
                    <a:ext uri="{9D8B030D-6E8A-4147-A177-3AD203B41FA5}">
                      <a16:colId xmlns:a16="http://schemas.microsoft.com/office/drawing/2014/main" val="1078377089"/>
                    </a:ext>
                  </a:extLst>
                </a:gridCol>
                <a:gridCol w="2438400">
                  <a:extLst>
                    <a:ext uri="{9D8B030D-6E8A-4147-A177-3AD203B41FA5}">
                      <a16:colId xmlns:a16="http://schemas.microsoft.com/office/drawing/2014/main" val="2909311602"/>
                    </a:ext>
                  </a:extLst>
                </a:gridCol>
                <a:gridCol w="2438400">
                  <a:extLst>
                    <a:ext uri="{9D8B030D-6E8A-4147-A177-3AD203B41FA5}">
                      <a16:colId xmlns:a16="http://schemas.microsoft.com/office/drawing/2014/main" val="1598248440"/>
                    </a:ext>
                  </a:extLst>
                </a:gridCol>
                <a:gridCol w="2438400">
                  <a:extLst>
                    <a:ext uri="{9D8B030D-6E8A-4147-A177-3AD203B41FA5}">
                      <a16:colId xmlns:a16="http://schemas.microsoft.com/office/drawing/2014/main" val="591282736"/>
                    </a:ext>
                  </a:extLst>
                </a:gridCol>
              </a:tblGrid>
              <a:tr h="604520">
                <a:tc>
                  <a:txBody>
                    <a:bodyPr/>
                    <a:lstStyle/>
                    <a:p>
                      <a:r>
                        <a:rPr lang="en-US" dirty="0"/>
                        <a:t>SR NO.</a:t>
                      </a:r>
                    </a:p>
                  </a:txBody>
                  <a:tcPr/>
                </a:tc>
                <a:tc>
                  <a:txBody>
                    <a:bodyPr/>
                    <a:lstStyle/>
                    <a:p>
                      <a:r>
                        <a:rPr lang="en-US" dirty="0"/>
                        <a:t>TEST CASE NAME</a:t>
                      </a:r>
                    </a:p>
                  </a:txBody>
                  <a:tcPr/>
                </a:tc>
                <a:tc>
                  <a:txBody>
                    <a:bodyPr/>
                    <a:lstStyle/>
                    <a:p>
                      <a:r>
                        <a:rPr lang="en-US" dirty="0"/>
                        <a:t>TEST CASE DESCRIPTION</a:t>
                      </a:r>
                    </a:p>
                  </a:txBody>
                  <a:tcPr/>
                </a:tc>
                <a:tc>
                  <a:txBody>
                    <a:bodyPr/>
                    <a:lstStyle/>
                    <a:p>
                      <a:r>
                        <a:rPr lang="en-US" dirty="0"/>
                        <a:t>EXAMPLE TEST CASE</a:t>
                      </a:r>
                    </a:p>
                  </a:txBody>
                  <a:tcPr/>
                </a:tc>
                <a:tc>
                  <a:txBody>
                    <a:bodyPr/>
                    <a:lstStyle/>
                    <a:p>
                      <a:r>
                        <a:rPr lang="en-US" dirty="0"/>
                        <a:t>EXPECTED OUTPUT</a:t>
                      </a:r>
                    </a:p>
                  </a:txBody>
                  <a:tcPr/>
                </a:tc>
                <a:extLst>
                  <a:ext uri="{0D108BD9-81ED-4DB2-BD59-A6C34878D82A}">
                    <a16:rowId xmlns:a16="http://schemas.microsoft.com/office/drawing/2014/main" val="3187347235"/>
                  </a:ext>
                </a:extLst>
              </a:tr>
              <a:tr h="2936240">
                <a:tc>
                  <a:txBody>
                    <a:bodyPr/>
                    <a:lstStyle/>
                    <a:p>
                      <a:r>
                        <a:rPr lang="en-US" dirty="0"/>
                        <a:t>1</a:t>
                      </a:r>
                    </a:p>
                  </a:txBody>
                  <a:tcPr/>
                </a:tc>
                <a:tc>
                  <a:txBody>
                    <a:bodyPr/>
                    <a:lstStyle/>
                    <a:p>
                      <a:r>
                        <a:rPr lang="en-US" dirty="0"/>
                        <a:t>Equivalence Partitioning</a:t>
                      </a:r>
                    </a:p>
                  </a:txBody>
                  <a:tcPr/>
                </a:tc>
                <a:tc>
                  <a:txBody>
                    <a:bodyPr/>
                    <a:lstStyle/>
                    <a:p>
                      <a:r>
                        <a:rPr lang="en-US" dirty="0"/>
                        <a:t>This divides the input dataset of a software unit into a partitions of equivalent data from which can be test cases can be derived. </a:t>
                      </a:r>
                    </a:p>
                  </a:txBody>
                  <a:tcPr/>
                </a:tc>
                <a:tc>
                  <a:txBody>
                    <a:bodyPr/>
                    <a:lstStyle/>
                    <a:p>
                      <a:r>
                        <a:rPr lang="en-US" dirty="0"/>
                        <a:t>The dataset can be divided into two classes based on the number mapped with state. The valid partitions are :</a:t>
                      </a:r>
                    </a:p>
                    <a:p>
                      <a:r>
                        <a:rPr lang="en-US" dirty="0"/>
                        <a:t> Mapped State</a:t>
                      </a:r>
                    </a:p>
                    <a:p>
                      <a:r>
                        <a:rPr lang="en-US" dirty="0"/>
                        <a:t>Valid   Invalid</a:t>
                      </a:r>
                    </a:p>
                    <a:p>
                      <a:r>
                        <a:rPr lang="en-US" dirty="0"/>
                        <a:t>0,1        Any no.      other than 0,1. </a:t>
                      </a:r>
                    </a:p>
                  </a:txBody>
                  <a:tcPr/>
                </a:tc>
                <a:tc>
                  <a:txBody>
                    <a:bodyPr/>
                    <a:lstStyle/>
                    <a:p>
                      <a:r>
                        <a:rPr lang="en-US" dirty="0"/>
                        <a:t>If valid: Successful. invalid: Unsuccessful.</a:t>
                      </a:r>
                    </a:p>
                  </a:txBody>
                  <a:tcPr/>
                </a:tc>
                <a:extLst>
                  <a:ext uri="{0D108BD9-81ED-4DB2-BD59-A6C34878D82A}">
                    <a16:rowId xmlns:a16="http://schemas.microsoft.com/office/drawing/2014/main" val="4186815595"/>
                  </a:ext>
                </a:extLst>
              </a:tr>
              <a:tr h="1122679">
                <a:tc>
                  <a:txBody>
                    <a:bodyPr/>
                    <a:lstStyle/>
                    <a:p>
                      <a:r>
                        <a:rPr lang="en-US" dirty="0"/>
                        <a:t>2</a:t>
                      </a:r>
                    </a:p>
                  </a:txBody>
                  <a:tcPr/>
                </a:tc>
                <a:tc>
                  <a:txBody>
                    <a:bodyPr/>
                    <a:lstStyle/>
                    <a:p>
                      <a:r>
                        <a:rPr lang="en-US" dirty="0"/>
                        <a:t>Boundary Value Analysis</a:t>
                      </a:r>
                    </a:p>
                  </a:txBody>
                  <a:tcPr/>
                </a:tc>
                <a:tc>
                  <a:txBody>
                    <a:bodyPr/>
                    <a:lstStyle/>
                    <a:p>
                      <a:r>
                        <a:rPr lang="en-US" dirty="0"/>
                        <a:t>In this we focus on the boundary values of the various valid and invalid inputs data. </a:t>
                      </a:r>
                    </a:p>
                  </a:txBody>
                  <a:tcPr/>
                </a:tc>
                <a:tc>
                  <a:txBody>
                    <a:bodyPr/>
                    <a:lstStyle/>
                    <a:p>
                      <a:r>
                        <a:rPr lang="en-US" dirty="0"/>
                        <a:t>We want to test the value of the age to be a positive integer values. </a:t>
                      </a:r>
                    </a:p>
                  </a:txBody>
                  <a:tcPr/>
                </a:tc>
                <a:tc>
                  <a:txBody>
                    <a:bodyPr/>
                    <a:lstStyle/>
                    <a:p>
                      <a:r>
                        <a:rPr lang="en-US" dirty="0"/>
                        <a:t>If valid: Successful. invalid: Unsuccessful</a:t>
                      </a:r>
                    </a:p>
                  </a:txBody>
                  <a:tcPr/>
                </a:tc>
                <a:extLst>
                  <a:ext uri="{0D108BD9-81ED-4DB2-BD59-A6C34878D82A}">
                    <a16:rowId xmlns:a16="http://schemas.microsoft.com/office/drawing/2014/main" val="3346074771"/>
                  </a:ext>
                </a:extLst>
              </a:tr>
            </a:tbl>
          </a:graphicData>
        </a:graphic>
      </p:graphicFrame>
      <p:graphicFrame>
        <p:nvGraphicFramePr>
          <p:cNvPr id="5" name="Table 4">
            <a:extLst>
              <a:ext uri="{FF2B5EF4-FFF2-40B4-BE49-F238E27FC236}">
                <a16:creationId xmlns:a16="http://schemas.microsoft.com/office/drawing/2014/main" id="{F265B13A-9F60-0D10-FF37-42FEB72EF35A}"/>
              </a:ext>
            </a:extLst>
          </p:cNvPr>
          <p:cNvGraphicFramePr>
            <a:graphicFrameLocks noGrp="1"/>
          </p:cNvGraphicFramePr>
          <p:nvPr>
            <p:extLst>
              <p:ext uri="{D42A27DB-BD31-4B8C-83A1-F6EECF244321}">
                <p14:modId xmlns:p14="http://schemas.microsoft.com/office/powerpoint/2010/main" val="4075845620"/>
              </p:ext>
            </p:extLst>
          </p:nvPr>
        </p:nvGraphicFramePr>
        <p:xfrm>
          <a:off x="0" y="5338619"/>
          <a:ext cx="12192000" cy="2526145"/>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1636125426"/>
                    </a:ext>
                  </a:extLst>
                </a:gridCol>
                <a:gridCol w="2438400">
                  <a:extLst>
                    <a:ext uri="{9D8B030D-6E8A-4147-A177-3AD203B41FA5}">
                      <a16:colId xmlns:a16="http://schemas.microsoft.com/office/drawing/2014/main" val="2243137041"/>
                    </a:ext>
                  </a:extLst>
                </a:gridCol>
                <a:gridCol w="2438400">
                  <a:extLst>
                    <a:ext uri="{9D8B030D-6E8A-4147-A177-3AD203B41FA5}">
                      <a16:colId xmlns:a16="http://schemas.microsoft.com/office/drawing/2014/main" val="2810997177"/>
                    </a:ext>
                  </a:extLst>
                </a:gridCol>
                <a:gridCol w="2438400">
                  <a:extLst>
                    <a:ext uri="{9D8B030D-6E8A-4147-A177-3AD203B41FA5}">
                      <a16:colId xmlns:a16="http://schemas.microsoft.com/office/drawing/2014/main" val="4191679471"/>
                    </a:ext>
                  </a:extLst>
                </a:gridCol>
                <a:gridCol w="2438400">
                  <a:extLst>
                    <a:ext uri="{9D8B030D-6E8A-4147-A177-3AD203B41FA5}">
                      <a16:colId xmlns:a16="http://schemas.microsoft.com/office/drawing/2014/main" val="915971242"/>
                    </a:ext>
                  </a:extLst>
                </a:gridCol>
              </a:tblGrid>
              <a:tr h="788785">
                <a:tc>
                  <a:txBody>
                    <a:bodyPr/>
                    <a:lstStyle/>
                    <a:p>
                      <a:r>
                        <a:rPr lang="en-US" dirty="0"/>
                        <a:t>3</a:t>
                      </a:r>
                    </a:p>
                  </a:txBody>
                  <a:tcPr/>
                </a:tc>
                <a:tc>
                  <a:txBody>
                    <a:bodyPr/>
                    <a:lstStyle/>
                    <a:p>
                      <a:r>
                        <a:rPr lang="en-US" dirty="0"/>
                        <a:t>Data input</a:t>
                      </a:r>
                    </a:p>
                  </a:txBody>
                  <a:tcPr/>
                </a:tc>
                <a:tc>
                  <a:txBody>
                    <a:bodyPr/>
                    <a:lstStyle/>
                    <a:p>
                      <a:r>
                        <a:rPr lang="en-US" dirty="0"/>
                        <a:t>To check what happens when the  data is inputted in the wrong format.</a:t>
                      </a:r>
                    </a:p>
                  </a:txBody>
                  <a:tcPr/>
                </a:tc>
                <a:tc>
                  <a:txBody>
                    <a:bodyPr/>
                    <a:lstStyle/>
                    <a:p>
                      <a:r>
                        <a:rPr lang="en-US" dirty="0"/>
                        <a:t>Instead of giving the input in 0’s and 1’s. The data is fed into the system as alphabets. For example, Sex of the person.</a:t>
                      </a:r>
                    </a:p>
                  </a:txBody>
                  <a:tcPr/>
                </a:tc>
                <a:tc>
                  <a:txBody>
                    <a:bodyPr/>
                    <a:lstStyle/>
                    <a:p>
                      <a:r>
                        <a:rPr lang="en-US" dirty="0"/>
                        <a:t>The code must be throwing an error pertaining to change of format of the data inputted.</a:t>
                      </a:r>
                    </a:p>
                  </a:txBody>
                  <a:tcPr/>
                </a:tc>
                <a:extLst>
                  <a:ext uri="{0D108BD9-81ED-4DB2-BD59-A6C34878D82A}">
                    <a16:rowId xmlns:a16="http://schemas.microsoft.com/office/drawing/2014/main" val="2916568521"/>
                  </a:ext>
                </a:extLst>
              </a:tr>
              <a:tr h="78878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70017143"/>
                  </a:ext>
                </a:extLst>
              </a:tr>
            </a:tbl>
          </a:graphicData>
        </a:graphic>
      </p:graphicFrame>
    </p:spTree>
    <p:extLst>
      <p:ext uri="{BB962C8B-B14F-4D97-AF65-F5344CB8AC3E}">
        <p14:creationId xmlns:p14="http://schemas.microsoft.com/office/powerpoint/2010/main" val="964349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52D9-1D06-A25F-0CC1-5023558C2A69}"/>
              </a:ext>
            </a:extLst>
          </p:cNvPr>
          <p:cNvSpPr>
            <a:spLocks noGrp="1"/>
          </p:cNvSpPr>
          <p:nvPr>
            <p:ph type="title"/>
          </p:nvPr>
        </p:nvSpPr>
        <p:spPr>
          <a:xfrm>
            <a:off x="5868557" y="1138036"/>
            <a:ext cx="5444382" cy="1402470"/>
          </a:xfrm>
        </p:spPr>
        <p:txBody>
          <a:bodyPr anchor="t">
            <a:normAutofit/>
          </a:bodyPr>
          <a:lstStyle/>
          <a:p>
            <a:r>
              <a:rPr lang="en-US" sz="3200" dirty="0">
                <a:solidFill>
                  <a:schemeClr val="accent1"/>
                </a:solidFill>
              </a:rPr>
              <a:t>SIMPLE CODE:</a:t>
            </a:r>
          </a:p>
        </p:txBody>
      </p:sp>
      <p:pic>
        <p:nvPicPr>
          <p:cNvPr id="5" name="Picture 4" descr="Computer script on a screen">
            <a:extLst>
              <a:ext uri="{FF2B5EF4-FFF2-40B4-BE49-F238E27FC236}">
                <a16:creationId xmlns:a16="http://schemas.microsoft.com/office/drawing/2014/main" id="{F9F033E5-B48C-43BF-AD37-08D6B4E94984}"/>
              </a:ext>
            </a:extLst>
          </p:cNvPr>
          <p:cNvPicPr>
            <a:picLocks noChangeAspect="1"/>
          </p:cNvPicPr>
          <p:nvPr/>
        </p:nvPicPr>
        <p:blipFill rotWithShape="1">
          <a:blip r:embed="rId2"/>
          <a:srcRect l="5045" r="44817"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E22CE53-1E4B-FC77-030E-B34B7A4F0B62}"/>
              </a:ext>
            </a:extLst>
          </p:cNvPr>
          <p:cNvSpPr>
            <a:spLocks noGrp="1"/>
          </p:cNvSpPr>
          <p:nvPr>
            <p:ph idx="1"/>
          </p:nvPr>
        </p:nvSpPr>
        <p:spPr>
          <a:xfrm>
            <a:off x="5868557" y="2551176"/>
            <a:ext cx="5444382" cy="3591207"/>
          </a:xfrm>
        </p:spPr>
        <p:txBody>
          <a:bodyPr>
            <a:normAutofit/>
          </a:bodyPr>
          <a:lstStyle/>
          <a:p>
            <a:r>
              <a:rPr lang="en-US" sz="2000" dirty="0"/>
              <a:t>https://github.com/Abhayku18113211/Heart-Disease-Prediction-System-Using-ML</a:t>
            </a:r>
          </a:p>
        </p:txBody>
      </p:sp>
    </p:spTree>
    <p:extLst>
      <p:ext uri="{BB962C8B-B14F-4D97-AF65-F5344CB8AC3E}">
        <p14:creationId xmlns:p14="http://schemas.microsoft.com/office/powerpoint/2010/main" val="1752292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041C30-2BEC-0A20-BC3B-29630843113F}"/>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RESULTS FROM THE TEST DATA SET: </a:t>
            </a:r>
          </a:p>
        </p:txBody>
      </p:sp>
      <p:sp>
        <p:nvSpPr>
          <p:cNvPr id="3" name="Content Placeholder 2">
            <a:extLst>
              <a:ext uri="{FF2B5EF4-FFF2-40B4-BE49-F238E27FC236}">
                <a16:creationId xmlns:a16="http://schemas.microsoft.com/office/drawing/2014/main" id="{A2DB5103-2856-59CE-BDBC-7EA04DF1F92A}"/>
              </a:ext>
            </a:extLst>
          </p:cNvPr>
          <p:cNvSpPr>
            <a:spLocks noGrp="1"/>
          </p:cNvSpPr>
          <p:nvPr>
            <p:ph idx="1"/>
          </p:nvPr>
        </p:nvSpPr>
        <p:spPr>
          <a:xfrm>
            <a:off x="4581727" y="649480"/>
            <a:ext cx="3025303" cy="5546047"/>
          </a:xfrm>
        </p:spPr>
        <p:txBody>
          <a:bodyPr anchor="ctr">
            <a:normAutofit/>
          </a:bodyPr>
          <a:lstStyle/>
          <a:p>
            <a:r>
              <a:rPr lang="en-US" sz="2000" dirty="0"/>
              <a:t>We have done extrapolation of data set in  regards to heart disease on basis of various factors which are Sex, Age, Blood pressure, Serum cholesterol and so.</a:t>
            </a:r>
          </a:p>
          <a:p>
            <a:r>
              <a:rPr lang="en-US" sz="2000" dirty="0"/>
              <a:t> </a:t>
            </a:r>
          </a:p>
          <a:p>
            <a:endParaRPr lang="en-US" sz="2000" dirty="0"/>
          </a:p>
        </p:txBody>
      </p:sp>
      <p:pic>
        <p:nvPicPr>
          <p:cNvPr id="5" name="Picture 4" descr="A close-up of a pie chart&#10;&#10;Description automatically generated">
            <a:extLst>
              <a:ext uri="{FF2B5EF4-FFF2-40B4-BE49-F238E27FC236}">
                <a16:creationId xmlns:a16="http://schemas.microsoft.com/office/drawing/2014/main" id="{E01E0D79-46F9-1D69-E1FD-4FBA4EF31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9502" y="1124539"/>
            <a:ext cx="3615776" cy="4620800"/>
          </a:xfrm>
          <a:prstGeom prst="rect">
            <a:avLst/>
          </a:prstGeom>
        </p:spPr>
      </p:pic>
    </p:spTree>
    <p:extLst>
      <p:ext uri="{BB962C8B-B14F-4D97-AF65-F5344CB8AC3E}">
        <p14:creationId xmlns:p14="http://schemas.microsoft.com/office/powerpoint/2010/main" val="2806099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4945</TotalTime>
  <Words>11366</Words>
  <Application>Microsoft Office PowerPoint</Application>
  <PresentationFormat>Widescreen</PresentationFormat>
  <Paragraphs>864</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ABHAY KUMAR </vt:lpstr>
      <vt:lpstr>PROJECT TITLE:</vt:lpstr>
      <vt:lpstr>Presentation Outline</vt:lpstr>
      <vt:lpstr>COADING AND TESTING: </vt:lpstr>
      <vt:lpstr>2 )OBJECTIVES AND TYPES OF TESTING:</vt:lpstr>
      <vt:lpstr>3) TESTING IN MACHINE LEARNING:</vt:lpstr>
      <vt:lpstr>4) TEST CASES:</vt:lpstr>
      <vt:lpstr>SIMPLE CODE:</vt:lpstr>
      <vt:lpstr>RESULTS FROM THE TEST DATA SET: </vt:lpstr>
      <vt:lpstr>ANALYSIS OF POSITIVE HEART ATTACK IN MEN OUT OF TOTAL MEN AND WOMEN OUT OF TOTAL WOMEN:</vt:lpstr>
      <vt:lpstr>Distribution of people vs age:</vt:lpstr>
      <vt:lpstr>Distribution serum cholesterol in mg/dl:</vt:lpstr>
      <vt:lpstr>Distribution of maximum heart rate achieved:</vt:lpstr>
      <vt:lpstr>Distribution of resting blood pressure:</vt:lpstr>
      <vt:lpstr>Result And Discussion: INPUT AND OUTPUT GUI</vt:lpstr>
      <vt:lpstr>OUTPUT</vt:lpstr>
      <vt:lpstr>RESULTS :</vt:lpstr>
      <vt:lpstr>CONCLUSION AND 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Supervisor : Dr. Ashok Kumar</dc:title>
  <dc:creator>abhay kumar</dc:creator>
  <cp:lastModifiedBy>abhay kumar</cp:lastModifiedBy>
  <cp:revision>2</cp:revision>
  <dcterms:created xsi:type="dcterms:W3CDTF">2023-07-31T13:35:28Z</dcterms:created>
  <dcterms:modified xsi:type="dcterms:W3CDTF">2024-03-10T14:31:10Z</dcterms:modified>
</cp:coreProperties>
</file>