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7"/>
  </p:notesMasterIdLst>
  <p:sldIdLst>
    <p:sldId id="256" r:id="rId2"/>
    <p:sldId id="269" r:id="rId3"/>
    <p:sldId id="332" r:id="rId4"/>
    <p:sldId id="281" r:id="rId5"/>
    <p:sldId id="328" r:id="rId6"/>
    <p:sldId id="317" r:id="rId7"/>
    <p:sldId id="283" r:id="rId8"/>
    <p:sldId id="284" r:id="rId9"/>
    <p:sldId id="285" r:id="rId10"/>
    <p:sldId id="286" r:id="rId11"/>
    <p:sldId id="287" r:id="rId12"/>
    <p:sldId id="288" r:id="rId13"/>
    <p:sldId id="289" r:id="rId14"/>
    <p:sldId id="325" r:id="rId15"/>
    <p:sldId id="290" r:id="rId16"/>
    <p:sldId id="292" r:id="rId17"/>
    <p:sldId id="293" r:id="rId18"/>
    <p:sldId id="294" r:id="rId19"/>
    <p:sldId id="295" r:id="rId20"/>
    <p:sldId id="296" r:id="rId21"/>
    <p:sldId id="326" r:id="rId22"/>
    <p:sldId id="297" r:id="rId23"/>
    <p:sldId id="298" r:id="rId24"/>
    <p:sldId id="299" r:id="rId25"/>
    <p:sldId id="300" r:id="rId26"/>
    <p:sldId id="330" r:id="rId27"/>
    <p:sldId id="331" r:id="rId28"/>
    <p:sldId id="301" r:id="rId29"/>
    <p:sldId id="327" r:id="rId30"/>
    <p:sldId id="302" r:id="rId31"/>
    <p:sldId id="303" r:id="rId32"/>
    <p:sldId id="304" r:id="rId33"/>
    <p:sldId id="305" r:id="rId34"/>
    <p:sldId id="306" r:id="rId35"/>
    <p:sldId id="307" r:id="rId36"/>
    <p:sldId id="308" r:id="rId37"/>
    <p:sldId id="309" r:id="rId38"/>
    <p:sldId id="321" r:id="rId39"/>
    <p:sldId id="311" r:id="rId40"/>
    <p:sldId id="312" r:id="rId41"/>
    <p:sldId id="313" r:id="rId42"/>
    <p:sldId id="314" r:id="rId43"/>
    <p:sldId id="315" r:id="rId44"/>
    <p:sldId id="316" r:id="rId45"/>
    <p:sldId id="323" r:id="rId4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2" d="100"/>
          <a:sy n="92" d="100"/>
        </p:scale>
        <p:origin x="307"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slide" Target="slides/slide25.xml" /><Relationship Id="rId39" Type="http://schemas.openxmlformats.org/officeDocument/2006/relationships/slide" Target="slides/slide38.xml" /><Relationship Id="rId3" Type="http://schemas.openxmlformats.org/officeDocument/2006/relationships/slide" Target="slides/slide2.xml" /><Relationship Id="rId21" Type="http://schemas.openxmlformats.org/officeDocument/2006/relationships/slide" Target="slides/slide20.xml" /><Relationship Id="rId34" Type="http://schemas.openxmlformats.org/officeDocument/2006/relationships/slide" Target="slides/slide33.xml" /><Relationship Id="rId42" Type="http://schemas.openxmlformats.org/officeDocument/2006/relationships/slide" Target="slides/slide41.xml" /><Relationship Id="rId47" Type="http://schemas.openxmlformats.org/officeDocument/2006/relationships/notesMaster" Target="notesMasters/notesMaster1.xml" /><Relationship Id="rId50" Type="http://schemas.openxmlformats.org/officeDocument/2006/relationships/theme" Target="theme/theme1.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33" Type="http://schemas.openxmlformats.org/officeDocument/2006/relationships/slide" Target="slides/slide32.xml" /><Relationship Id="rId38" Type="http://schemas.openxmlformats.org/officeDocument/2006/relationships/slide" Target="slides/slide37.xml" /><Relationship Id="rId46" Type="http://schemas.openxmlformats.org/officeDocument/2006/relationships/slide" Target="slides/slide45.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29" Type="http://schemas.openxmlformats.org/officeDocument/2006/relationships/slide" Target="slides/slide28.xml" /><Relationship Id="rId41" Type="http://schemas.openxmlformats.org/officeDocument/2006/relationships/slide" Target="slides/slide40.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slide" Target="slides/slide23.xml" /><Relationship Id="rId32" Type="http://schemas.openxmlformats.org/officeDocument/2006/relationships/slide" Target="slides/slide31.xml" /><Relationship Id="rId37" Type="http://schemas.openxmlformats.org/officeDocument/2006/relationships/slide" Target="slides/slide36.xml" /><Relationship Id="rId40" Type="http://schemas.openxmlformats.org/officeDocument/2006/relationships/slide" Target="slides/slide39.xml" /><Relationship Id="rId45" Type="http://schemas.openxmlformats.org/officeDocument/2006/relationships/slide" Target="slides/slide44.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slide" Target="slides/slide27.xml" /><Relationship Id="rId36" Type="http://schemas.openxmlformats.org/officeDocument/2006/relationships/slide" Target="slides/slide35.xml" /><Relationship Id="rId49" Type="http://schemas.openxmlformats.org/officeDocument/2006/relationships/viewProps" Target="viewProps.xml" /><Relationship Id="rId10" Type="http://schemas.openxmlformats.org/officeDocument/2006/relationships/slide" Target="slides/slide9.xml" /><Relationship Id="rId19" Type="http://schemas.openxmlformats.org/officeDocument/2006/relationships/slide" Target="slides/slide18.xml" /><Relationship Id="rId31" Type="http://schemas.openxmlformats.org/officeDocument/2006/relationships/slide" Target="slides/slide30.xml" /><Relationship Id="rId44" Type="http://schemas.openxmlformats.org/officeDocument/2006/relationships/slide" Target="slides/slide43.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slide" Target="slides/slide26.xml" /><Relationship Id="rId30" Type="http://schemas.openxmlformats.org/officeDocument/2006/relationships/slide" Target="slides/slide29.xml" /><Relationship Id="rId35" Type="http://schemas.openxmlformats.org/officeDocument/2006/relationships/slide" Target="slides/slide34.xml" /><Relationship Id="rId43" Type="http://schemas.openxmlformats.org/officeDocument/2006/relationships/slide" Target="slides/slide42.xml" /><Relationship Id="rId48" Type="http://schemas.openxmlformats.org/officeDocument/2006/relationships/presProps" Target="presProps.xml" /><Relationship Id="rId8" Type="http://schemas.openxmlformats.org/officeDocument/2006/relationships/slide" Target="slides/slide7.xml" /><Relationship Id="rId51" Type="http://schemas.openxmlformats.org/officeDocument/2006/relationships/tableStyles" Target="tableStyles.xml" /></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EAC0321-CD98-409D-8A24-AAC692AFE062}"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07DAE52C-F826-4736-84B2-6EA863C9C120}">
      <dgm:prSet/>
      <dgm:spPr/>
      <dgm:t>
        <a:bodyPr/>
        <a:lstStyle/>
        <a:p>
          <a:r>
            <a:rPr lang="en-US"/>
            <a:t>• In this work, Eleven  machine leaning algorithms which include</a:t>
          </a:r>
        </a:p>
      </dgm:t>
    </dgm:pt>
    <dgm:pt modelId="{46158B50-762C-4923-A6EA-0D4B94781F1A}" type="parTrans" cxnId="{223C5E67-7603-45CD-BBEE-59D1E9A9DB95}">
      <dgm:prSet/>
      <dgm:spPr/>
      <dgm:t>
        <a:bodyPr/>
        <a:lstStyle/>
        <a:p>
          <a:endParaRPr lang="en-US"/>
        </a:p>
      </dgm:t>
    </dgm:pt>
    <dgm:pt modelId="{03C08C51-C4BF-4203-B59E-5B1DC6B61F94}" type="sibTrans" cxnId="{223C5E67-7603-45CD-BBEE-59D1E9A9DB95}">
      <dgm:prSet/>
      <dgm:spPr/>
      <dgm:t>
        <a:bodyPr/>
        <a:lstStyle/>
        <a:p>
          <a:endParaRPr lang="en-US"/>
        </a:p>
      </dgm:t>
    </dgm:pt>
    <dgm:pt modelId="{84D7F5D7-7FD3-4F48-9FBA-D1479B9D82AE}">
      <dgm:prSet/>
      <dgm:spPr/>
      <dgm:t>
        <a:bodyPr/>
        <a:lstStyle/>
        <a:p>
          <a:r>
            <a:rPr lang="en-US"/>
            <a:t>1) Random Forest</a:t>
          </a:r>
        </a:p>
      </dgm:t>
    </dgm:pt>
    <dgm:pt modelId="{54055805-ACD8-400C-956E-752B5CB972B8}" type="parTrans" cxnId="{9F99F7E6-4AF7-404F-9A92-76200F263C74}">
      <dgm:prSet/>
      <dgm:spPr/>
      <dgm:t>
        <a:bodyPr/>
        <a:lstStyle/>
        <a:p>
          <a:endParaRPr lang="en-US"/>
        </a:p>
      </dgm:t>
    </dgm:pt>
    <dgm:pt modelId="{ADDB7A6D-5C45-47BE-9CFE-95476D0C9B76}" type="sibTrans" cxnId="{9F99F7E6-4AF7-404F-9A92-76200F263C74}">
      <dgm:prSet/>
      <dgm:spPr/>
      <dgm:t>
        <a:bodyPr/>
        <a:lstStyle/>
        <a:p>
          <a:endParaRPr lang="en-US"/>
        </a:p>
      </dgm:t>
    </dgm:pt>
    <dgm:pt modelId="{70482FBA-CEB2-4D77-A1AE-0444E9D82CC0}">
      <dgm:prSet/>
      <dgm:spPr/>
      <dgm:t>
        <a:bodyPr/>
        <a:lstStyle/>
        <a:p>
          <a:r>
            <a:rPr lang="en-US"/>
            <a:t>2) SVM </a:t>
          </a:r>
        </a:p>
      </dgm:t>
    </dgm:pt>
    <dgm:pt modelId="{24493AE3-AF9E-49A2-9983-D6D32D7D3BE2}" type="parTrans" cxnId="{1F07F5E2-F88D-4F5E-9AA8-E4C8A1BCE6AF}">
      <dgm:prSet/>
      <dgm:spPr/>
      <dgm:t>
        <a:bodyPr/>
        <a:lstStyle/>
        <a:p>
          <a:endParaRPr lang="en-US"/>
        </a:p>
      </dgm:t>
    </dgm:pt>
    <dgm:pt modelId="{D272002A-405D-455C-9914-0AEC8C7A4BE9}" type="sibTrans" cxnId="{1F07F5E2-F88D-4F5E-9AA8-E4C8A1BCE6AF}">
      <dgm:prSet/>
      <dgm:spPr/>
      <dgm:t>
        <a:bodyPr/>
        <a:lstStyle/>
        <a:p>
          <a:endParaRPr lang="en-US"/>
        </a:p>
      </dgm:t>
    </dgm:pt>
    <dgm:pt modelId="{50397F55-E414-4B00-8A3B-22A8F8D413F2}">
      <dgm:prSet/>
      <dgm:spPr/>
      <dgm:t>
        <a:bodyPr/>
        <a:lstStyle/>
        <a:p>
          <a:r>
            <a:rPr lang="en-US"/>
            <a:t>3) Decision Tree </a:t>
          </a:r>
          <a:endParaRPr lang="en-US" dirty="0"/>
        </a:p>
      </dgm:t>
    </dgm:pt>
    <dgm:pt modelId="{9F2C2A83-20A4-4D60-B1B5-185B1887DE53}" type="parTrans" cxnId="{C4BA14A6-DF12-4E75-AD90-C0E6CB6579BE}">
      <dgm:prSet/>
      <dgm:spPr/>
      <dgm:t>
        <a:bodyPr/>
        <a:lstStyle/>
        <a:p>
          <a:endParaRPr lang="en-US"/>
        </a:p>
      </dgm:t>
    </dgm:pt>
    <dgm:pt modelId="{90A7D389-A531-4764-945E-7D83B14085B3}" type="sibTrans" cxnId="{C4BA14A6-DF12-4E75-AD90-C0E6CB6579BE}">
      <dgm:prSet/>
      <dgm:spPr/>
      <dgm:t>
        <a:bodyPr/>
        <a:lstStyle/>
        <a:p>
          <a:endParaRPr lang="en-US"/>
        </a:p>
      </dgm:t>
    </dgm:pt>
    <dgm:pt modelId="{A7D2080C-2CA3-4443-A32C-AA09D8A2D0CB}">
      <dgm:prSet/>
      <dgm:spPr/>
      <dgm:t>
        <a:bodyPr/>
        <a:lstStyle/>
        <a:p>
          <a:r>
            <a:rPr lang="en-US"/>
            <a:t>4) Naïve Bayes </a:t>
          </a:r>
          <a:endParaRPr lang="en-US" dirty="0"/>
        </a:p>
      </dgm:t>
    </dgm:pt>
    <dgm:pt modelId="{D9D5EA0F-33F4-4431-928B-4B57220B9EF2}" type="parTrans" cxnId="{B06DD126-E1F6-4B91-8F1D-2A37C80824C7}">
      <dgm:prSet/>
      <dgm:spPr/>
      <dgm:t>
        <a:bodyPr/>
        <a:lstStyle/>
        <a:p>
          <a:endParaRPr lang="en-US"/>
        </a:p>
      </dgm:t>
    </dgm:pt>
    <dgm:pt modelId="{D203B571-1562-4354-AD1D-6A042B4934CB}" type="sibTrans" cxnId="{B06DD126-E1F6-4B91-8F1D-2A37C80824C7}">
      <dgm:prSet/>
      <dgm:spPr/>
      <dgm:t>
        <a:bodyPr/>
        <a:lstStyle/>
        <a:p>
          <a:endParaRPr lang="en-US"/>
        </a:p>
      </dgm:t>
    </dgm:pt>
    <dgm:pt modelId="{30742864-73FC-486F-8A90-9CBE5EDC9A8A}">
      <dgm:prSet/>
      <dgm:spPr/>
      <dgm:t>
        <a:bodyPr/>
        <a:lstStyle/>
        <a:p>
          <a:r>
            <a:rPr lang="en-US"/>
            <a:t>5) ANN</a:t>
          </a:r>
          <a:endParaRPr lang="en-US" dirty="0"/>
        </a:p>
      </dgm:t>
    </dgm:pt>
    <dgm:pt modelId="{42094F5F-7ED2-4D69-9749-0FC5C6ECFCF0}" type="parTrans" cxnId="{338921A4-4225-4D91-9702-75E95017D65C}">
      <dgm:prSet/>
      <dgm:spPr/>
      <dgm:t>
        <a:bodyPr/>
        <a:lstStyle/>
        <a:p>
          <a:endParaRPr lang="en-US"/>
        </a:p>
      </dgm:t>
    </dgm:pt>
    <dgm:pt modelId="{6CE9582A-3093-45DF-BA79-6A3BEA2DD980}" type="sibTrans" cxnId="{338921A4-4225-4D91-9702-75E95017D65C}">
      <dgm:prSet/>
      <dgm:spPr/>
      <dgm:t>
        <a:bodyPr/>
        <a:lstStyle/>
        <a:p>
          <a:endParaRPr lang="en-US"/>
        </a:p>
      </dgm:t>
    </dgm:pt>
    <dgm:pt modelId="{020B5B63-5F08-4754-9391-2466243C74B3}">
      <dgm:prSet/>
      <dgm:spPr/>
      <dgm:t>
        <a:bodyPr/>
        <a:lstStyle/>
        <a:p>
          <a:r>
            <a:rPr lang="en-US"/>
            <a:t>7) KNN </a:t>
          </a:r>
        </a:p>
      </dgm:t>
    </dgm:pt>
    <dgm:pt modelId="{4475D035-F6CF-4ED1-929E-87F465F9C1C1}" type="parTrans" cxnId="{41AB7F4A-B077-4C39-87B6-BE8C341CAAC4}">
      <dgm:prSet/>
      <dgm:spPr/>
      <dgm:t>
        <a:bodyPr/>
        <a:lstStyle/>
        <a:p>
          <a:endParaRPr lang="en-US"/>
        </a:p>
      </dgm:t>
    </dgm:pt>
    <dgm:pt modelId="{A0686CA0-1D0F-4EB8-BDEC-6D5AC3272ABD}" type="sibTrans" cxnId="{41AB7F4A-B077-4C39-87B6-BE8C341CAAC4}">
      <dgm:prSet/>
      <dgm:spPr/>
      <dgm:t>
        <a:bodyPr/>
        <a:lstStyle/>
        <a:p>
          <a:endParaRPr lang="en-US"/>
        </a:p>
      </dgm:t>
    </dgm:pt>
    <dgm:pt modelId="{F5075E9A-D5BF-4407-AB9A-DE3B20059145}">
      <dgm:prSet/>
      <dgm:spPr/>
      <dgm:t>
        <a:bodyPr/>
        <a:lstStyle/>
        <a:p>
          <a:r>
            <a:rPr lang="en-US"/>
            <a:t>8) Logistic Regression </a:t>
          </a:r>
        </a:p>
      </dgm:t>
    </dgm:pt>
    <dgm:pt modelId="{91FA24B4-8CF4-494A-9BD0-CE7B7A8FDEE6}" type="parTrans" cxnId="{A0A6AA11-B582-4D76-A8E7-E739DC6E3F8A}">
      <dgm:prSet/>
      <dgm:spPr/>
      <dgm:t>
        <a:bodyPr/>
        <a:lstStyle/>
        <a:p>
          <a:endParaRPr lang="en-US"/>
        </a:p>
      </dgm:t>
    </dgm:pt>
    <dgm:pt modelId="{A75D2102-3C91-4D9E-96A1-4E5369D1B3B0}" type="sibTrans" cxnId="{A0A6AA11-B582-4D76-A8E7-E739DC6E3F8A}">
      <dgm:prSet/>
      <dgm:spPr/>
      <dgm:t>
        <a:bodyPr/>
        <a:lstStyle/>
        <a:p>
          <a:endParaRPr lang="en-US"/>
        </a:p>
      </dgm:t>
    </dgm:pt>
    <dgm:pt modelId="{FB5B6F8B-E0AB-4123-B9FB-EF8E82AEE222}">
      <dgm:prSet/>
      <dgm:spPr/>
      <dgm:t>
        <a:bodyPr/>
        <a:lstStyle/>
        <a:p>
          <a:r>
            <a:rPr lang="en-US"/>
            <a:t>9) Linear Regression </a:t>
          </a:r>
        </a:p>
      </dgm:t>
    </dgm:pt>
    <dgm:pt modelId="{418E741F-CC24-4A08-9436-02DBA705E013}" type="parTrans" cxnId="{DFFF7C44-D490-4911-986C-5C6EEC883499}">
      <dgm:prSet/>
      <dgm:spPr/>
      <dgm:t>
        <a:bodyPr/>
        <a:lstStyle/>
        <a:p>
          <a:endParaRPr lang="en-US"/>
        </a:p>
      </dgm:t>
    </dgm:pt>
    <dgm:pt modelId="{C987C2DB-7ECE-44C0-96C1-6A84F793CCC1}" type="sibTrans" cxnId="{DFFF7C44-D490-4911-986C-5C6EEC883499}">
      <dgm:prSet/>
      <dgm:spPr/>
      <dgm:t>
        <a:bodyPr/>
        <a:lstStyle/>
        <a:p>
          <a:endParaRPr lang="en-US"/>
        </a:p>
      </dgm:t>
    </dgm:pt>
    <dgm:pt modelId="{23F3BE4D-BB76-4422-9673-B17B7B564C45}">
      <dgm:prSet/>
      <dgm:spPr/>
      <dgm:t>
        <a:bodyPr/>
        <a:lstStyle/>
        <a:p>
          <a:r>
            <a:rPr lang="en-US"/>
            <a:t>10) Ada-boost </a:t>
          </a:r>
        </a:p>
      </dgm:t>
    </dgm:pt>
    <dgm:pt modelId="{51A98C84-50B2-4968-A522-AB8E93DFA06C}" type="parTrans" cxnId="{427E2573-FB7D-4A5B-9D0E-EFCE1EC8E2A8}">
      <dgm:prSet/>
      <dgm:spPr/>
      <dgm:t>
        <a:bodyPr/>
        <a:lstStyle/>
        <a:p>
          <a:endParaRPr lang="en-US"/>
        </a:p>
      </dgm:t>
    </dgm:pt>
    <dgm:pt modelId="{E2BDE652-41A4-4579-A205-5FF6D47009A8}" type="sibTrans" cxnId="{427E2573-FB7D-4A5B-9D0E-EFCE1EC8E2A8}">
      <dgm:prSet/>
      <dgm:spPr/>
      <dgm:t>
        <a:bodyPr/>
        <a:lstStyle/>
        <a:p>
          <a:endParaRPr lang="en-US"/>
        </a:p>
      </dgm:t>
    </dgm:pt>
    <dgm:pt modelId="{12E74265-10EC-454F-B6C7-4BC4AD0A9F5F}">
      <dgm:prSet/>
      <dgm:spPr/>
      <dgm:t>
        <a:bodyPr/>
        <a:lstStyle/>
        <a:p>
          <a:r>
            <a:rPr lang="en-US"/>
            <a:t>11) </a:t>
          </a:r>
          <a:r>
            <a:rPr lang="en-US" err="1"/>
            <a:t>Xg</a:t>
          </a:r>
          <a:r>
            <a:rPr lang="en-US"/>
            <a:t>-boost  </a:t>
          </a:r>
        </a:p>
      </dgm:t>
    </dgm:pt>
    <dgm:pt modelId="{930678F2-FF50-46B4-AD36-5CE64DE1ED6C}" type="parTrans" cxnId="{6ED16C69-8636-4B91-B04D-63BF91D15322}">
      <dgm:prSet/>
      <dgm:spPr/>
      <dgm:t>
        <a:bodyPr/>
        <a:lstStyle/>
        <a:p>
          <a:endParaRPr lang="en-US"/>
        </a:p>
      </dgm:t>
    </dgm:pt>
    <dgm:pt modelId="{FC37C46F-8B73-489C-ABC8-BDFB9D73CA16}" type="sibTrans" cxnId="{6ED16C69-8636-4B91-B04D-63BF91D15322}">
      <dgm:prSet/>
      <dgm:spPr/>
      <dgm:t>
        <a:bodyPr/>
        <a:lstStyle/>
        <a:p>
          <a:endParaRPr lang="en-US"/>
        </a:p>
      </dgm:t>
    </dgm:pt>
    <dgm:pt modelId="{E8332739-A157-4FB7-93E0-FFBCD4B7AA35}">
      <dgm:prSet/>
      <dgm:spPr/>
      <dgm:t>
        <a:bodyPr/>
        <a:lstStyle/>
        <a:p>
          <a:r>
            <a:rPr lang="en-US"/>
            <a:t>These algorithms are used to unfold a prediction system which will analyze and predict whether the particular patient is pertaining to any heart disease or not with best accuracy.</a:t>
          </a:r>
        </a:p>
      </dgm:t>
    </dgm:pt>
    <dgm:pt modelId="{64156EA1-CE23-4F7A-9BAB-1D76D05174E3}" type="parTrans" cxnId="{DFE60629-640B-44D4-960A-62A15D7ED4CF}">
      <dgm:prSet/>
      <dgm:spPr/>
      <dgm:t>
        <a:bodyPr/>
        <a:lstStyle/>
        <a:p>
          <a:endParaRPr lang="en-US"/>
        </a:p>
      </dgm:t>
    </dgm:pt>
    <dgm:pt modelId="{98FE2253-E978-4692-A6BC-D6790B2DAA91}" type="sibTrans" cxnId="{DFE60629-640B-44D4-960A-62A15D7ED4CF}">
      <dgm:prSet/>
      <dgm:spPr/>
      <dgm:t>
        <a:bodyPr/>
        <a:lstStyle/>
        <a:p>
          <a:endParaRPr lang="en-US"/>
        </a:p>
      </dgm:t>
    </dgm:pt>
    <dgm:pt modelId="{9C537468-805C-4B65-88F5-358D877B9AF1}">
      <dgm:prSet/>
      <dgm:spPr/>
      <dgm:t>
        <a:bodyPr/>
        <a:lstStyle/>
        <a:p>
          <a:r>
            <a:rPr lang="en-US" dirty="0"/>
            <a:t>6) DNN </a:t>
          </a:r>
        </a:p>
      </dgm:t>
    </dgm:pt>
    <dgm:pt modelId="{BB2473E5-BB10-46F7-9CC1-D46BA270C8BD}" type="parTrans" cxnId="{31F4E2BC-03DA-E04D-8881-DE08BED02478}">
      <dgm:prSet/>
      <dgm:spPr/>
      <dgm:t>
        <a:bodyPr/>
        <a:lstStyle/>
        <a:p>
          <a:endParaRPr lang="en-US"/>
        </a:p>
      </dgm:t>
    </dgm:pt>
    <dgm:pt modelId="{19A3395F-FBD8-4D79-A9E8-AC86F110A5A5}" type="sibTrans" cxnId="{31F4E2BC-03DA-E04D-8881-DE08BED02478}">
      <dgm:prSet/>
      <dgm:spPr/>
      <dgm:t>
        <a:bodyPr/>
        <a:lstStyle/>
        <a:p>
          <a:endParaRPr lang="en-US"/>
        </a:p>
      </dgm:t>
    </dgm:pt>
    <dgm:pt modelId="{EFC66C24-A696-40BC-AEC7-5C1E912ABB61}" type="pres">
      <dgm:prSet presAssocID="{EEAC0321-CD98-409D-8A24-AAC692AFE062}" presName="linear" presStyleCnt="0">
        <dgm:presLayoutVars>
          <dgm:animLvl val="lvl"/>
          <dgm:resizeHandles val="exact"/>
        </dgm:presLayoutVars>
      </dgm:prSet>
      <dgm:spPr/>
    </dgm:pt>
    <dgm:pt modelId="{94C2F98C-A5E7-479D-A96B-6264B46A17AA}" type="pres">
      <dgm:prSet presAssocID="{07DAE52C-F826-4736-84B2-6EA863C9C120}" presName="parentText" presStyleLbl="node1" presStyleIdx="0" presStyleCnt="2">
        <dgm:presLayoutVars>
          <dgm:chMax val="0"/>
          <dgm:bulletEnabled val="1"/>
        </dgm:presLayoutVars>
      </dgm:prSet>
      <dgm:spPr/>
    </dgm:pt>
    <dgm:pt modelId="{8FA90DAF-F28A-4457-8425-A69A888CDFC9}" type="pres">
      <dgm:prSet presAssocID="{07DAE52C-F826-4736-84B2-6EA863C9C120}" presName="childText" presStyleLbl="revTx" presStyleIdx="0" presStyleCnt="1">
        <dgm:presLayoutVars>
          <dgm:bulletEnabled val="1"/>
        </dgm:presLayoutVars>
      </dgm:prSet>
      <dgm:spPr/>
    </dgm:pt>
    <dgm:pt modelId="{DB65DD4D-E4DB-4637-BDCC-72DA207A605C}" type="pres">
      <dgm:prSet presAssocID="{E8332739-A157-4FB7-93E0-FFBCD4B7AA35}" presName="parentText" presStyleLbl="node1" presStyleIdx="1" presStyleCnt="2">
        <dgm:presLayoutVars>
          <dgm:chMax val="0"/>
          <dgm:bulletEnabled val="1"/>
        </dgm:presLayoutVars>
      </dgm:prSet>
      <dgm:spPr/>
    </dgm:pt>
  </dgm:ptLst>
  <dgm:cxnLst>
    <dgm:cxn modelId="{A9BD0010-1D3D-4932-8ABF-594F89A02384}" type="presOf" srcId="{F5075E9A-D5BF-4407-AB9A-DE3B20059145}" destId="{8FA90DAF-F28A-4457-8425-A69A888CDFC9}" srcOrd="0" destOrd="7" presId="urn:microsoft.com/office/officeart/2005/8/layout/vList2"/>
    <dgm:cxn modelId="{A0A6AA11-B582-4D76-A8E7-E739DC6E3F8A}" srcId="{07DAE52C-F826-4736-84B2-6EA863C9C120}" destId="{F5075E9A-D5BF-4407-AB9A-DE3B20059145}" srcOrd="7" destOrd="0" parTransId="{91FA24B4-8CF4-494A-9BD0-CE7B7A8FDEE6}" sibTransId="{A75D2102-3C91-4D9E-96A1-4E5369D1B3B0}"/>
    <dgm:cxn modelId="{CDF6EF1F-2CBE-40DE-851D-F68036C54330}" type="presOf" srcId="{23F3BE4D-BB76-4422-9673-B17B7B564C45}" destId="{8FA90DAF-F28A-4457-8425-A69A888CDFC9}" srcOrd="0" destOrd="9" presId="urn:microsoft.com/office/officeart/2005/8/layout/vList2"/>
    <dgm:cxn modelId="{B06DD126-E1F6-4B91-8F1D-2A37C80824C7}" srcId="{07DAE52C-F826-4736-84B2-6EA863C9C120}" destId="{A7D2080C-2CA3-4443-A32C-AA09D8A2D0CB}" srcOrd="3" destOrd="0" parTransId="{D9D5EA0F-33F4-4431-928B-4B57220B9EF2}" sibTransId="{D203B571-1562-4354-AD1D-6A042B4934CB}"/>
    <dgm:cxn modelId="{9B1A0728-A74F-45F5-B14B-DD01899DE09E}" type="presOf" srcId="{A7D2080C-2CA3-4443-A32C-AA09D8A2D0CB}" destId="{8FA90DAF-F28A-4457-8425-A69A888CDFC9}" srcOrd="0" destOrd="3" presId="urn:microsoft.com/office/officeart/2005/8/layout/vList2"/>
    <dgm:cxn modelId="{DFE60629-640B-44D4-960A-62A15D7ED4CF}" srcId="{EEAC0321-CD98-409D-8A24-AAC692AFE062}" destId="{E8332739-A157-4FB7-93E0-FFBCD4B7AA35}" srcOrd="1" destOrd="0" parTransId="{64156EA1-CE23-4F7A-9BAB-1D76D05174E3}" sibTransId="{98FE2253-E978-4692-A6BC-D6790B2DAA91}"/>
    <dgm:cxn modelId="{A046BB29-F86B-0F46-9201-34DF8208599C}" type="presOf" srcId="{9C537468-805C-4B65-88F5-358D877B9AF1}" destId="{8FA90DAF-F28A-4457-8425-A69A888CDFC9}" srcOrd="0" destOrd="5" presId="urn:microsoft.com/office/officeart/2005/8/layout/vList2"/>
    <dgm:cxn modelId="{DFFF7C44-D490-4911-986C-5C6EEC883499}" srcId="{07DAE52C-F826-4736-84B2-6EA863C9C120}" destId="{FB5B6F8B-E0AB-4123-B9FB-EF8E82AEE222}" srcOrd="8" destOrd="0" parTransId="{418E741F-CC24-4A08-9436-02DBA705E013}" sibTransId="{C987C2DB-7ECE-44C0-96C1-6A84F793CCC1}"/>
    <dgm:cxn modelId="{223C5E67-7603-45CD-BBEE-59D1E9A9DB95}" srcId="{EEAC0321-CD98-409D-8A24-AAC692AFE062}" destId="{07DAE52C-F826-4736-84B2-6EA863C9C120}" srcOrd="0" destOrd="0" parTransId="{46158B50-762C-4923-A6EA-0D4B94781F1A}" sibTransId="{03C08C51-C4BF-4203-B59E-5B1DC6B61F94}"/>
    <dgm:cxn modelId="{6ED16C69-8636-4B91-B04D-63BF91D15322}" srcId="{07DAE52C-F826-4736-84B2-6EA863C9C120}" destId="{12E74265-10EC-454F-B6C7-4BC4AD0A9F5F}" srcOrd="10" destOrd="0" parTransId="{930678F2-FF50-46B4-AD36-5CE64DE1ED6C}" sibTransId="{FC37C46F-8B73-489C-ABC8-BDFB9D73CA16}"/>
    <dgm:cxn modelId="{41AB7F4A-B077-4C39-87B6-BE8C341CAAC4}" srcId="{07DAE52C-F826-4736-84B2-6EA863C9C120}" destId="{020B5B63-5F08-4754-9391-2466243C74B3}" srcOrd="6" destOrd="0" parTransId="{4475D035-F6CF-4ED1-929E-87F465F9C1C1}" sibTransId="{A0686CA0-1D0F-4EB8-BDEC-6D5AC3272ABD}"/>
    <dgm:cxn modelId="{FE9E4D6E-7A25-4DB8-8685-D83C8BEC3521}" type="presOf" srcId="{E8332739-A157-4FB7-93E0-FFBCD4B7AA35}" destId="{DB65DD4D-E4DB-4637-BDCC-72DA207A605C}" srcOrd="0" destOrd="0" presId="urn:microsoft.com/office/officeart/2005/8/layout/vList2"/>
    <dgm:cxn modelId="{5008D172-6BB2-48CF-B0E2-EC3713A9D6D6}" type="presOf" srcId="{07DAE52C-F826-4736-84B2-6EA863C9C120}" destId="{94C2F98C-A5E7-479D-A96B-6264B46A17AA}" srcOrd="0" destOrd="0" presId="urn:microsoft.com/office/officeart/2005/8/layout/vList2"/>
    <dgm:cxn modelId="{427E2573-FB7D-4A5B-9D0E-EFCE1EC8E2A8}" srcId="{07DAE52C-F826-4736-84B2-6EA863C9C120}" destId="{23F3BE4D-BB76-4422-9673-B17B7B564C45}" srcOrd="9" destOrd="0" parTransId="{51A98C84-50B2-4968-A522-AB8E93DFA06C}" sibTransId="{E2BDE652-41A4-4579-A205-5FF6D47009A8}"/>
    <dgm:cxn modelId="{CD084858-3786-4CAF-8F1F-4A530AEAAB46}" type="presOf" srcId="{84D7F5D7-7FD3-4F48-9FBA-D1479B9D82AE}" destId="{8FA90DAF-F28A-4457-8425-A69A888CDFC9}" srcOrd="0" destOrd="0" presId="urn:microsoft.com/office/officeart/2005/8/layout/vList2"/>
    <dgm:cxn modelId="{92CD177B-231D-4458-BB10-5E5E58B6247E}" type="presOf" srcId="{FB5B6F8B-E0AB-4123-B9FB-EF8E82AEE222}" destId="{8FA90DAF-F28A-4457-8425-A69A888CDFC9}" srcOrd="0" destOrd="8" presId="urn:microsoft.com/office/officeart/2005/8/layout/vList2"/>
    <dgm:cxn modelId="{743A9CA2-BEB1-43B3-BEAC-B7E7737CFED1}" type="presOf" srcId="{30742864-73FC-486F-8A90-9CBE5EDC9A8A}" destId="{8FA90DAF-F28A-4457-8425-A69A888CDFC9}" srcOrd="0" destOrd="4" presId="urn:microsoft.com/office/officeart/2005/8/layout/vList2"/>
    <dgm:cxn modelId="{338921A4-4225-4D91-9702-75E95017D65C}" srcId="{07DAE52C-F826-4736-84B2-6EA863C9C120}" destId="{30742864-73FC-486F-8A90-9CBE5EDC9A8A}" srcOrd="4" destOrd="0" parTransId="{42094F5F-7ED2-4D69-9749-0FC5C6ECFCF0}" sibTransId="{6CE9582A-3093-45DF-BA79-6A3BEA2DD980}"/>
    <dgm:cxn modelId="{C4BA14A6-DF12-4E75-AD90-C0E6CB6579BE}" srcId="{07DAE52C-F826-4736-84B2-6EA863C9C120}" destId="{50397F55-E414-4B00-8A3B-22A8F8D413F2}" srcOrd="2" destOrd="0" parTransId="{9F2C2A83-20A4-4D60-B1B5-185B1887DE53}" sibTransId="{90A7D389-A531-4764-945E-7D83B14085B3}"/>
    <dgm:cxn modelId="{31F4E2BC-03DA-E04D-8881-DE08BED02478}" srcId="{07DAE52C-F826-4736-84B2-6EA863C9C120}" destId="{9C537468-805C-4B65-88F5-358D877B9AF1}" srcOrd="5" destOrd="0" parTransId="{BB2473E5-BB10-46F7-9CC1-D46BA270C8BD}" sibTransId="{19A3395F-FBD8-4D79-A9E8-AC86F110A5A5}"/>
    <dgm:cxn modelId="{84D532C6-8A90-4231-BE64-D4D70F126269}" type="presOf" srcId="{EEAC0321-CD98-409D-8A24-AAC692AFE062}" destId="{EFC66C24-A696-40BC-AEC7-5C1E912ABB61}" srcOrd="0" destOrd="0" presId="urn:microsoft.com/office/officeart/2005/8/layout/vList2"/>
    <dgm:cxn modelId="{9A1129D0-7B08-4648-8712-652E6AF278E8}" type="presOf" srcId="{020B5B63-5F08-4754-9391-2466243C74B3}" destId="{8FA90DAF-F28A-4457-8425-A69A888CDFC9}" srcOrd="0" destOrd="6" presId="urn:microsoft.com/office/officeart/2005/8/layout/vList2"/>
    <dgm:cxn modelId="{B8FC2CD7-5C0E-441D-9B08-7EE4841E4BCE}" type="presOf" srcId="{50397F55-E414-4B00-8A3B-22A8F8D413F2}" destId="{8FA90DAF-F28A-4457-8425-A69A888CDFC9}" srcOrd="0" destOrd="2" presId="urn:microsoft.com/office/officeart/2005/8/layout/vList2"/>
    <dgm:cxn modelId="{1F07F5E2-F88D-4F5E-9AA8-E4C8A1BCE6AF}" srcId="{07DAE52C-F826-4736-84B2-6EA863C9C120}" destId="{70482FBA-CEB2-4D77-A1AE-0444E9D82CC0}" srcOrd="1" destOrd="0" parTransId="{24493AE3-AF9E-49A2-9983-D6D32D7D3BE2}" sibTransId="{D272002A-405D-455C-9914-0AEC8C7A4BE9}"/>
    <dgm:cxn modelId="{9F99F7E6-4AF7-404F-9A92-76200F263C74}" srcId="{07DAE52C-F826-4736-84B2-6EA863C9C120}" destId="{84D7F5D7-7FD3-4F48-9FBA-D1479B9D82AE}" srcOrd="0" destOrd="0" parTransId="{54055805-ACD8-400C-956E-752B5CB972B8}" sibTransId="{ADDB7A6D-5C45-47BE-9CFE-95476D0C9B76}"/>
    <dgm:cxn modelId="{A2929CE9-DEA3-4038-A3C4-B73B2FB31D84}" type="presOf" srcId="{70482FBA-CEB2-4D77-A1AE-0444E9D82CC0}" destId="{8FA90DAF-F28A-4457-8425-A69A888CDFC9}" srcOrd="0" destOrd="1" presId="urn:microsoft.com/office/officeart/2005/8/layout/vList2"/>
    <dgm:cxn modelId="{E122B0FF-BF31-4A10-A7C8-693589A7969F}" type="presOf" srcId="{12E74265-10EC-454F-B6C7-4BC4AD0A9F5F}" destId="{8FA90DAF-F28A-4457-8425-A69A888CDFC9}" srcOrd="0" destOrd="10" presId="urn:microsoft.com/office/officeart/2005/8/layout/vList2"/>
    <dgm:cxn modelId="{771A23A2-6380-4D4A-A3C3-8C168380A31F}" type="presParOf" srcId="{EFC66C24-A696-40BC-AEC7-5C1E912ABB61}" destId="{94C2F98C-A5E7-479D-A96B-6264B46A17AA}" srcOrd="0" destOrd="0" presId="urn:microsoft.com/office/officeart/2005/8/layout/vList2"/>
    <dgm:cxn modelId="{C3D937D7-8BEC-49EA-A359-F638C9EAFACE}" type="presParOf" srcId="{EFC66C24-A696-40BC-AEC7-5C1E912ABB61}" destId="{8FA90DAF-F28A-4457-8425-A69A888CDFC9}" srcOrd="1" destOrd="0" presId="urn:microsoft.com/office/officeart/2005/8/layout/vList2"/>
    <dgm:cxn modelId="{67A87AA8-EEAE-4166-BF66-AA840CF848C4}" type="presParOf" srcId="{EFC66C24-A696-40BC-AEC7-5C1E912ABB61}" destId="{DB65DD4D-E4DB-4637-BDCC-72DA207A605C}"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5BEDFC4-BF7D-413B-9EB5-138E3D9B3F01}"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F16F1401-A418-4D6E-B2CE-8122D45C7991}">
      <dgm:prSet/>
      <dgm:spPr/>
      <dgm:t>
        <a:bodyPr/>
        <a:lstStyle/>
        <a:p>
          <a:r>
            <a:rPr lang="en-US"/>
            <a:t>It works in four steps: </a:t>
          </a:r>
        </a:p>
      </dgm:t>
    </dgm:pt>
    <dgm:pt modelId="{44A1BBEB-EB57-4777-912A-04C78034A3EF}" type="parTrans" cxnId="{EED0DBF7-59F7-45D6-BD9B-A86A8CE7EBA8}">
      <dgm:prSet/>
      <dgm:spPr/>
      <dgm:t>
        <a:bodyPr/>
        <a:lstStyle/>
        <a:p>
          <a:endParaRPr lang="en-US"/>
        </a:p>
      </dgm:t>
    </dgm:pt>
    <dgm:pt modelId="{9D859FE2-036B-49A7-827F-88B22BB4C089}" type="sibTrans" cxnId="{EED0DBF7-59F7-45D6-BD9B-A86A8CE7EBA8}">
      <dgm:prSet/>
      <dgm:spPr/>
      <dgm:t>
        <a:bodyPr/>
        <a:lstStyle/>
        <a:p>
          <a:endParaRPr lang="en-US"/>
        </a:p>
      </dgm:t>
    </dgm:pt>
    <dgm:pt modelId="{74CF4BF8-1A41-4B52-AADE-31B3F645993F}">
      <dgm:prSet/>
      <dgm:spPr/>
      <dgm:t>
        <a:bodyPr/>
        <a:lstStyle/>
        <a:p>
          <a:r>
            <a:rPr lang="en-US"/>
            <a:t>● Select random samples from a given dataset. </a:t>
          </a:r>
        </a:p>
      </dgm:t>
    </dgm:pt>
    <dgm:pt modelId="{E3F26768-6430-4807-9937-0F9C2AE27F21}" type="parTrans" cxnId="{0002EB86-5E08-4B72-89F0-67547EAD4553}">
      <dgm:prSet/>
      <dgm:spPr/>
      <dgm:t>
        <a:bodyPr/>
        <a:lstStyle/>
        <a:p>
          <a:endParaRPr lang="en-US"/>
        </a:p>
      </dgm:t>
    </dgm:pt>
    <dgm:pt modelId="{C93E3645-6CCD-4640-BE3A-26FE3B01BFD6}" type="sibTrans" cxnId="{0002EB86-5E08-4B72-89F0-67547EAD4553}">
      <dgm:prSet/>
      <dgm:spPr/>
      <dgm:t>
        <a:bodyPr/>
        <a:lstStyle/>
        <a:p>
          <a:endParaRPr lang="en-US"/>
        </a:p>
      </dgm:t>
    </dgm:pt>
    <dgm:pt modelId="{00006522-6456-4111-BBAA-16D3954FA38A}">
      <dgm:prSet/>
      <dgm:spPr/>
      <dgm:t>
        <a:bodyPr/>
        <a:lstStyle/>
        <a:p>
          <a:r>
            <a:rPr lang="en-US"/>
            <a:t>● Construct a Decision Tree for each sample and get a prediction result from each Decision Tree. </a:t>
          </a:r>
        </a:p>
      </dgm:t>
    </dgm:pt>
    <dgm:pt modelId="{D1C9D1FA-15AC-4D48-8D59-15AAB22F13F4}" type="parTrans" cxnId="{25B1097D-67B5-4A7A-A9A6-0EC55214C89C}">
      <dgm:prSet/>
      <dgm:spPr/>
      <dgm:t>
        <a:bodyPr/>
        <a:lstStyle/>
        <a:p>
          <a:endParaRPr lang="en-US"/>
        </a:p>
      </dgm:t>
    </dgm:pt>
    <dgm:pt modelId="{31A18A38-53FA-4226-8019-B85230754ABA}" type="sibTrans" cxnId="{25B1097D-67B5-4A7A-A9A6-0EC55214C89C}">
      <dgm:prSet/>
      <dgm:spPr/>
      <dgm:t>
        <a:bodyPr/>
        <a:lstStyle/>
        <a:p>
          <a:endParaRPr lang="en-US"/>
        </a:p>
      </dgm:t>
    </dgm:pt>
    <dgm:pt modelId="{0A233294-9F4B-42DE-A2B8-70E6173FBDBA}">
      <dgm:prSet/>
      <dgm:spPr/>
      <dgm:t>
        <a:bodyPr/>
        <a:lstStyle/>
        <a:p>
          <a:r>
            <a:rPr lang="en-US"/>
            <a:t>● Perform a vote for each predicted result. </a:t>
          </a:r>
        </a:p>
      </dgm:t>
    </dgm:pt>
    <dgm:pt modelId="{B9B999E8-260D-4187-9426-7B724DB561A3}" type="parTrans" cxnId="{ED0723A0-6D7A-4331-8E14-34DD577619F5}">
      <dgm:prSet/>
      <dgm:spPr/>
      <dgm:t>
        <a:bodyPr/>
        <a:lstStyle/>
        <a:p>
          <a:endParaRPr lang="en-US"/>
        </a:p>
      </dgm:t>
    </dgm:pt>
    <dgm:pt modelId="{EA362A99-6BA5-4E5D-85D8-7030FC807C97}" type="sibTrans" cxnId="{ED0723A0-6D7A-4331-8E14-34DD577619F5}">
      <dgm:prSet/>
      <dgm:spPr/>
      <dgm:t>
        <a:bodyPr/>
        <a:lstStyle/>
        <a:p>
          <a:endParaRPr lang="en-US"/>
        </a:p>
      </dgm:t>
    </dgm:pt>
    <dgm:pt modelId="{6C41A584-1771-4DBA-9284-E1D47E68876F}">
      <dgm:prSet/>
      <dgm:spPr/>
      <dgm:t>
        <a:bodyPr/>
        <a:lstStyle/>
        <a:p>
          <a:r>
            <a:rPr lang="en-US"/>
            <a:t>● Select the prediction result with the most votes as the final prediction. </a:t>
          </a:r>
        </a:p>
      </dgm:t>
    </dgm:pt>
    <dgm:pt modelId="{A1BCE70D-774B-497A-B510-60A102983AD2}" type="parTrans" cxnId="{EE823A54-265D-4CE9-92C1-38771546F194}">
      <dgm:prSet/>
      <dgm:spPr/>
      <dgm:t>
        <a:bodyPr/>
        <a:lstStyle/>
        <a:p>
          <a:endParaRPr lang="en-US"/>
        </a:p>
      </dgm:t>
    </dgm:pt>
    <dgm:pt modelId="{5649FEEB-8B2A-4A6E-B32E-05A2EB105808}" type="sibTrans" cxnId="{EE823A54-265D-4CE9-92C1-38771546F194}">
      <dgm:prSet/>
      <dgm:spPr/>
      <dgm:t>
        <a:bodyPr/>
        <a:lstStyle/>
        <a:p>
          <a:endParaRPr lang="en-US"/>
        </a:p>
      </dgm:t>
    </dgm:pt>
    <dgm:pt modelId="{19E01477-8C2F-48D3-AD96-0F5D898D2791}" type="pres">
      <dgm:prSet presAssocID="{85BEDFC4-BF7D-413B-9EB5-138E3D9B3F01}" presName="vert0" presStyleCnt="0">
        <dgm:presLayoutVars>
          <dgm:dir/>
          <dgm:animOne val="branch"/>
          <dgm:animLvl val="lvl"/>
        </dgm:presLayoutVars>
      </dgm:prSet>
      <dgm:spPr/>
    </dgm:pt>
    <dgm:pt modelId="{7A2FFAC3-4B75-4D61-BD5D-251CAA276A46}" type="pres">
      <dgm:prSet presAssocID="{F16F1401-A418-4D6E-B2CE-8122D45C7991}" presName="thickLine" presStyleLbl="alignNode1" presStyleIdx="0" presStyleCnt="5"/>
      <dgm:spPr/>
    </dgm:pt>
    <dgm:pt modelId="{5178F717-9141-4C71-BD56-5556FF1BA823}" type="pres">
      <dgm:prSet presAssocID="{F16F1401-A418-4D6E-B2CE-8122D45C7991}" presName="horz1" presStyleCnt="0"/>
      <dgm:spPr/>
    </dgm:pt>
    <dgm:pt modelId="{2BEBC5FF-D8F2-4438-8CB3-349DBB23671A}" type="pres">
      <dgm:prSet presAssocID="{F16F1401-A418-4D6E-B2CE-8122D45C7991}" presName="tx1" presStyleLbl="revTx" presStyleIdx="0" presStyleCnt="5"/>
      <dgm:spPr/>
    </dgm:pt>
    <dgm:pt modelId="{68447A47-F09E-4F34-BC33-519DAFE03D94}" type="pres">
      <dgm:prSet presAssocID="{F16F1401-A418-4D6E-B2CE-8122D45C7991}" presName="vert1" presStyleCnt="0"/>
      <dgm:spPr/>
    </dgm:pt>
    <dgm:pt modelId="{0864308F-E864-4CA6-A56B-10837C353B94}" type="pres">
      <dgm:prSet presAssocID="{74CF4BF8-1A41-4B52-AADE-31B3F645993F}" presName="thickLine" presStyleLbl="alignNode1" presStyleIdx="1" presStyleCnt="5"/>
      <dgm:spPr/>
    </dgm:pt>
    <dgm:pt modelId="{541DA949-E1C4-4942-8398-5372C17BD89A}" type="pres">
      <dgm:prSet presAssocID="{74CF4BF8-1A41-4B52-AADE-31B3F645993F}" presName="horz1" presStyleCnt="0"/>
      <dgm:spPr/>
    </dgm:pt>
    <dgm:pt modelId="{0FA4F580-1342-4957-8B99-EAE5689A0241}" type="pres">
      <dgm:prSet presAssocID="{74CF4BF8-1A41-4B52-AADE-31B3F645993F}" presName="tx1" presStyleLbl="revTx" presStyleIdx="1" presStyleCnt="5"/>
      <dgm:spPr/>
    </dgm:pt>
    <dgm:pt modelId="{E858C3A5-C057-4BFF-AE66-71809645D3AB}" type="pres">
      <dgm:prSet presAssocID="{74CF4BF8-1A41-4B52-AADE-31B3F645993F}" presName="vert1" presStyleCnt="0"/>
      <dgm:spPr/>
    </dgm:pt>
    <dgm:pt modelId="{47E0118F-314D-46E6-9098-DB74593EEFCB}" type="pres">
      <dgm:prSet presAssocID="{00006522-6456-4111-BBAA-16D3954FA38A}" presName="thickLine" presStyleLbl="alignNode1" presStyleIdx="2" presStyleCnt="5"/>
      <dgm:spPr/>
    </dgm:pt>
    <dgm:pt modelId="{80781449-C928-4EFE-9E24-1C359B854354}" type="pres">
      <dgm:prSet presAssocID="{00006522-6456-4111-BBAA-16D3954FA38A}" presName="horz1" presStyleCnt="0"/>
      <dgm:spPr/>
    </dgm:pt>
    <dgm:pt modelId="{A675E139-9D41-4AAF-B058-78F7CD94C742}" type="pres">
      <dgm:prSet presAssocID="{00006522-6456-4111-BBAA-16D3954FA38A}" presName="tx1" presStyleLbl="revTx" presStyleIdx="2" presStyleCnt="5"/>
      <dgm:spPr/>
    </dgm:pt>
    <dgm:pt modelId="{AB6FB700-4464-4BCD-9540-6CEFD49D396A}" type="pres">
      <dgm:prSet presAssocID="{00006522-6456-4111-BBAA-16D3954FA38A}" presName="vert1" presStyleCnt="0"/>
      <dgm:spPr/>
    </dgm:pt>
    <dgm:pt modelId="{C08611D6-6A8F-449A-A30B-EEDB345BF7D6}" type="pres">
      <dgm:prSet presAssocID="{0A233294-9F4B-42DE-A2B8-70E6173FBDBA}" presName="thickLine" presStyleLbl="alignNode1" presStyleIdx="3" presStyleCnt="5"/>
      <dgm:spPr/>
    </dgm:pt>
    <dgm:pt modelId="{F79B5462-2176-4CCF-B622-96EFC5C80703}" type="pres">
      <dgm:prSet presAssocID="{0A233294-9F4B-42DE-A2B8-70E6173FBDBA}" presName="horz1" presStyleCnt="0"/>
      <dgm:spPr/>
    </dgm:pt>
    <dgm:pt modelId="{C722E4EF-2986-434A-96D1-19B8F1735D90}" type="pres">
      <dgm:prSet presAssocID="{0A233294-9F4B-42DE-A2B8-70E6173FBDBA}" presName="tx1" presStyleLbl="revTx" presStyleIdx="3" presStyleCnt="5"/>
      <dgm:spPr/>
    </dgm:pt>
    <dgm:pt modelId="{B865A2DF-D2DD-45A2-BCD7-BF89C8502D12}" type="pres">
      <dgm:prSet presAssocID="{0A233294-9F4B-42DE-A2B8-70E6173FBDBA}" presName="vert1" presStyleCnt="0"/>
      <dgm:spPr/>
    </dgm:pt>
    <dgm:pt modelId="{E7FEAFC9-31AD-450D-B842-ECC1357B985F}" type="pres">
      <dgm:prSet presAssocID="{6C41A584-1771-4DBA-9284-E1D47E68876F}" presName="thickLine" presStyleLbl="alignNode1" presStyleIdx="4" presStyleCnt="5"/>
      <dgm:spPr/>
    </dgm:pt>
    <dgm:pt modelId="{2CE0810D-11A9-4874-89FD-E8DD2EBE656A}" type="pres">
      <dgm:prSet presAssocID="{6C41A584-1771-4DBA-9284-E1D47E68876F}" presName="horz1" presStyleCnt="0"/>
      <dgm:spPr/>
    </dgm:pt>
    <dgm:pt modelId="{266CCB7F-DB6A-4F53-A8A9-E7A1AA2DEBB4}" type="pres">
      <dgm:prSet presAssocID="{6C41A584-1771-4DBA-9284-E1D47E68876F}" presName="tx1" presStyleLbl="revTx" presStyleIdx="4" presStyleCnt="5"/>
      <dgm:spPr/>
    </dgm:pt>
    <dgm:pt modelId="{7AD2E1E6-4BCB-4D95-BA2B-20768EA2C1FD}" type="pres">
      <dgm:prSet presAssocID="{6C41A584-1771-4DBA-9284-E1D47E68876F}" presName="vert1" presStyleCnt="0"/>
      <dgm:spPr/>
    </dgm:pt>
  </dgm:ptLst>
  <dgm:cxnLst>
    <dgm:cxn modelId="{C7280502-5098-47B8-AF4C-4D7384DE0118}" type="presOf" srcId="{0A233294-9F4B-42DE-A2B8-70E6173FBDBA}" destId="{C722E4EF-2986-434A-96D1-19B8F1735D90}" srcOrd="0" destOrd="0" presId="urn:microsoft.com/office/officeart/2008/layout/LinedList"/>
    <dgm:cxn modelId="{64AAB44B-B8B4-4531-9723-A41B6808CFC8}" type="presOf" srcId="{00006522-6456-4111-BBAA-16D3954FA38A}" destId="{A675E139-9D41-4AAF-B058-78F7CD94C742}" srcOrd="0" destOrd="0" presId="urn:microsoft.com/office/officeart/2008/layout/LinedList"/>
    <dgm:cxn modelId="{EE823A54-265D-4CE9-92C1-38771546F194}" srcId="{85BEDFC4-BF7D-413B-9EB5-138E3D9B3F01}" destId="{6C41A584-1771-4DBA-9284-E1D47E68876F}" srcOrd="4" destOrd="0" parTransId="{A1BCE70D-774B-497A-B510-60A102983AD2}" sibTransId="{5649FEEB-8B2A-4A6E-B32E-05A2EB105808}"/>
    <dgm:cxn modelId="{25B1097D-67B5-4A7A-A9A6-0EC55214C89C}" srcId="{85BEDFC4-BF7D-413B-9EB5-138E3D9B3F01}" destId="{00006522-6456-4111-BBAA-16D3954FA38A}" srcOrd="2" destOrd="0" parTransId="{D1C9D1FA-15AC-4D48-8D59-15AAB22F13F4}" sibTransId="{31A18A38-53FA-4226-8019-B85230754ABA}"/>
    <dgm:cxn modelId="{0002EB86-5E08-4B72-89F0-67547EAD4553}" srcId="{85BEDFC4-BF7D-413B-9EB5-138E3D9B3F01}" destId="{74CF4BF8-1A41-4B52-AADE-31B3F645993F}" srcOrd="1" destOrd="0" parTransId="{E3F26768-6430-4807-9937-0F9C2AE27F21}" sibTransId="{C93E3645-6CCD-4640-BE3A-26FE3B01BFD6}"/>
    <dgm:cxn modelId="{ED0723A0-6D7A-4331-8E14-34DD577619F5}" srcId="{85BEDFC4-BF7D-413B-9EB5-138E3D9B3F01}" destId="{0A233294-9F4B-42DE-A2B8-70E6173FBDBA}" srcOrd="3" destOrd="0" parTransId="{B9B999E8-260D-4187-9426-7B724DB561A3}" sibTransId="{EA362A99-6BA5-4E5D-85D8-7030FC807C97}"/>
    <dgm:cxn modelId="{6577A5A0-08F5-4093-87BC-8D83DB612160}" type="presOf" srcId="{74CF4BF8-1A41-4B52-AADE-31B3F645993F}" destId="{0FA4F580-1342-4957-8B99-EAE5689A0241}" srcOrd="0" destOrd="0" presId="urn:microsoft.com/office/officeart/2008/layout/LinedList"/>
    <dgm:cxn modelId="{C26DEAD9-778F-4AFE-8F91-4FF32EFCD76F}" type="presOf" srcId="{F16F1401-A418-4D6E-B2CE-8122D45C7991}" destId="{2BEBC5FF-D8F2-4438-8CB3-349DBB23671A}" srcOrd="0" destOrd="0" presId="urn:microsoft.com/office/officeart/2008/layout/LinedList"/>
    <dgm:cxn modelId="{E03D06E2-B177-44B4-9FC6-0EE8DC6D29F1}" type="presOf" srcId="{6C41A584-1771-4DBA-9284-E1D47E68876F}" destId="{266CCB7F-DB6A-4F53-A8A9-E7A1AA2DEBB4}" srcOrd="0" destOrd="0" presId="urn:microsoft.com/office/officeart/2008/layout/LinedList"/>
    <dgm:cxn modelId="{3C6988ED-4B77-4304-A701-48A8B2490FCB}" type="presOf" srcId="{85BEDFC4-BF7D-413B-9EB5-138E3D9B3F01}" destId="{19E01477-8C2F-48D3-AD96-0F5D898D2791}" srcOrd="0" destOrd="0" presId="urn:microsoft.com/office/officeart/2008/layout/LinedList"/>
    <dgm:cxn modelId="{EED0DBF7-59F7-45D6-BD9B-A86A8CE7EBA8}" srcId="{85BEDFC4-BF7D-413B-9EB5-138E3D9B3F01}" destId="{F16F1401-A418-4D6E-B2CE-8122D45C7991}" srcOrd="0" destOrd="0" parTransId="{44A1BBEB-EB57-4777-912A-04C78034A3EF}" sibTransId="{9D859FE2-036B-49A7-827F-88B22BB4C089}"/>
    <dgm:cxn modelId="{99079A30-18C5-46A5-BAB2-F7DA3015471A}" type="presParOf" srcId="{19E01477-8C2F-48D3-AD96-0F5D898D2791}" destId="{7A2FFAC3-4B75-4D61-BD5D-251CAA276A46}" srcOrd="0" destOrd="0" presId="urn:microsoft.com/office/officeart/2008/layout/LinedList"/>
    <dgm:cxn modelId="{AE940F0D-783F-4895-9174-B2A9048C397D}" type="presParOf" srcId="{19E01477-8C2F-48D3-AD96-0F5D898D2791}" destId="{5178F717-9141-4C71-BD56-5556FF1BA823}" srcOrd="1" destOrd="0" presId="urn:microsoft.com/office/officeart/2008/layout/LinedList"/>
    <dgm:cxn modelId="{77B0EBB9-023E-4052-B6B6-00AAD4AC0D88}" type="presParOf" srcId="{5178F717-9141-4C71-BD56-5556FF1BA823}" destId="{2BEBC5FF-D8F2-4438-8CB3-349DBB23671A}" srcOrd="0" destOrd="0" presId="urn:microsoft.com/office/officeart/2008/layout/LinedList"/>
    <dgm:cxn modelId="{18459962-D9EB-4428-89B3-B2FFE970D306}" type="presParOf" srcId="{5178F717-9141-4C71-BD56-5556FF1BA823}" destId="{68447A47-F09E-4F34-BC33-519DAFE03D94}" srcOrd="1" destOrd="0" presId="urn:microsoft.com/office/officeart/2008/layout/LinedList"/>
    <dgm:cxn modelId="{BE5D8C12-0794-44C3-A7AE-B0A46F2DE0CD}" type="presParOf" srcId="{19E01477-8C2F-48D3-AD96-0F5D898D2791}" destId="{0864308F-E864-4CA6-A56B-10837C353B94}" srcOrd="2" destOrd="0" presId="urn:microsoft.com/office/officeart/2008/layout/LinedList"/>
    <dgm:cxn modelId="{9A019F52-B0F9-48A7-A406-5A6DA88F6A56}" type="presParOf" srcId="{19E01477-8C2F-48D3-AD96-0F5D898D2791}" destId="{541DA949-E1C4-4942-8398-5372C17BD89A}" srcOrd="3" destOrd="0" presId="urn:microsoft.com/office/officeart/2008/layout/LinedList"/>
    <dgm:cxn modelId="{AFCA3523-A751-451D-9E1D-B646A1B00E88}" type="presParOf" srcId="{541DA949-E1C4-4942-8398-5372C17BD89A}" destId="{0FA4F580-1342-4957-8B99-EAE5689A0241}" srcOrd="0" destOrd="0" presId="urn:microsoft.com/office/officeart/2008/layout/LinedList"/>
    <dgm:cxn modelId="{659CB98A-E4D7-419D-8B74-9944B6AE8E35}" type="presParOf" srcId="{541DA949-E1C4-4942-8398-5372C17BD89A}" destId="{E858C3A5-C057-4BFF-AE66-71809645D3AB}" srcOrd="1" destOrd="0" presId="urn:microsoft.com/office/officeart/2008/layout/LinedList"/>
    <dgm:cxn modelId="{59A64339-CE82-4471-8E98-3123EF3CECEC}" type="presParOf" srcId="{19E01477-8C2F-48D3-AD96-0F5D898D2791}" destId="{47E0118F-314D-46E6-9098-DB74593EEFCB}" srcOrd="4" destOrd="0" presId="urn:microsoft.com/office/officeart/2008/layout/LinedList"/>
    <dgm:cxn modelId="{75667855-E0A1-4808-B615-AC4265264F80}" type="presParOf" srcId="{19E01477-8C2F-48D3-AD96-0F5D898D2791}" destId="{80781449-C928-4EFE-9E24-1C359B854354}" srcOrd="5" destOrd="0" presId="urn:microsoft.com/office/officeart/2008/layout/LinedList"/>
    <dgm:cxn modelId="{B30416E5-4BC3-4B76-B4DA-9BA334639148}" type="presParOf" srcId="{80781449-C928-4EFE-9E24-1C359B854354}" destId="{A675E139-9D41-4AAF-B058-78F7CD94C742}" srcOrd="0" destOrd="0" presId="urn:microsoft.com/office/officeart/2008/layout/LinedList"/>
    <dgm:cxn modelId="{A852D002-5133-4D72-B603-FEBD2CFDA6FF}" type="presParOf" srcId="{80781449-C928-4EFE-9E24-1C359B854354}" destId="{AB6FB700-4464-4BCD-9540-6CEFD49D396A}" srcOrd="1" destOrd="0" presId="urn:microsoft.com/office/officeart/2008/layout/LinedList"/>
    <dgm:cxn modelId="{DC62F3C4-3B43-4796-965C-2412FA42796D}" type="presParOf" srcId="{19E01477-8C2F-48D3-AD96-0F5D898D2791}" destId="{C08611D6-6A8F-449A-A30B-EEDB345BF7D6}" srcOrd="6" destOrd="0" presId="urn:microsoft.com/office/officeart/2008/layout/LinedList"/>
    <dgm:cxn modelId="{074839B4-61F4-48E6-A88F-73BC4C5364FB}" type="presParOf" srcId="{19E01477-8C2F-48D3-AD96-0F5D898D2791}" destId="{F79B5462-2176-4CCF-B622-96EFC5C80703}" srcOrd="7" destOrd="0" presId="urn:microsoft.com/office/officeart/2008/layout/LinedList"/>
    <dgm:cxn modelId="{B7216BB0-3F25-4038-A4B0-329C95D2B87B}" type="presParOf" srcId="{F79B5462-2176-4CCF-B622-96EFC5C80703}" destId="{C722E4EF-2986-434A-96D1-19B8F1735D90}" srcOrd="0" destOrd="0" presId="urn:microsoft.com/office/officeart/2008/layout/LinedList"/>
    <dgm:cxn modelId="{BE7F5E8F-6FDA-410C-AB5C-664359CFC15F}" type="presParOf" srcId="{F79B5462-2176-4CCF-B622-96EFC5C80703}" destId="{B865A2DF-D2DD-45A2-BCD7-BF89C8502D12}" srcOrd="1" destOrd="0" presId="urn:microsoft.com/office/officeart/2008/layout/LinedList"/>
    <dgm:cxn modelId="{BB15EEDC-507B-4DBC-AEFC-6B41AC0A13AD}" type="presParOf" srcId="{19E01477-8C2F-48D3-AD96-0F5D898D2791}" destId="{E7FEAFC9-31AD-450D-B842-ECC1357B985F}" srcOrd="8" destOrd="0" presId="urn:microsoft.com/office/officeart/2008/layout/LinedList"/>
    <dgm:cxn modelId="{275D12C4-02DA-4F25-86BA-64AA1EEA6CEA}" type="presParOf" srcId="{19E01477-8C2F-48D3-AD96-0F5D898D2791}" destId="{2CE0810D-11A9-4874-89FD-E8DD2EBE656A}" srcOrd="9" destOrd="0" presId="urn:microsoft.com/office/officeart/2008/layout/LinedList"/>
    <dgm:cxn modelId="{443A1C69-4CC0-456F-95B4-1CFD422CE7BA}" type="presParOf" srcId="{2CE0810D-11A9-4874-89FD-E8DD2EBE656A}" destId="{266CCB7F-DB6A-4F53-A8A9-E7A1AA2DEBB4}" srcOrd="0" destOrd="0" presId="urn:microsoft.com/office/officeart/2008/layout/LinedList"/>
    <dgm:cxn modelId="{0BF51DFD-9905-458C-B9B7-996BB711EA77}" type="presParOf" srcId="{2CE0810D-11A9-4874-89FD-E8DD2EBE656A}" destId="{7AD2E1E6-4BCB-4D95-BA2B-20768EA2C1FD}"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E4D090F-E4B9-400F-AD29-5C52544A2554}"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DD6A9890-A895-40F7-A635-9965C7CE448C}">
      <dgm:prSet/>
      <dgm:spPr/>
      <dgm:t>
        <a:bodyPr/>
        <a:lstStyle/>
        <a:p>
          <a:r>
            <a:rPr lang="en-US" b="0" i="0"/>
            <a:t>[1] Animesh Hazra, Arkomita Mukherjee, Amit Gupta, Asmita Mukherjee, “Heart Disease Diagnosis and Prediction Using Machine Learning and Data Mining Techniques: A Review”, Research Gate Publications, July 2017, pp.2137-2159. </a:t>
          </a:r>
          <a:endParaRPr lang="en-US"/>
        </a:p>
      </dgm:t>
    </dgm:pt>
    <dgm:pt modelId="{85760A51-2329-444C-9D96-F8AC6652C7E3}" type="parTrans" cxnId="{84971AAB-AD47-4043-9D18-4AD1E4719DBB}">
      <dgm:prSet/>
      <dgm:spPr/>
      <dgm:t>
        <a:bodyPr/>
        <a:lstStyle/>
        <a:p>
          <a:endParaRPr lang="en-US"/>
        </a:p>
      </dgm:t>
    </dgm:pt>
    <dgm:pt modelId="{A9C5DC77-B06C-4678-88AA-817CE3E0084F}" type="sibTrans" cxnId="{84971AAB-AD47-4043-9D18-4AD1E4719DBB}">
      <dgm:prSet/>
      <dgm:spPr/>
      <dgm:t>
        <a:bodyPr/>
        <a:lstStyle/>
        <a:p>
          <a:endParaRPr lang="en-US"/>
        </a:p>
      </dgm:t>
    </dgm:pt>
    <dgm:pt modelId="{6AAB7241-48B8-42D6-95FE-7CC223770818}">
      <dgm:prSet/>
      <dgm:spPr/>
      <dgm:t>
        <a:bodyPr/>
        <a:lstStyle/>
        <a:p>
          <a:r>
            <a:rPr lang="en-US" b="0" i="0"/>
            <a:t>[2] V. Krishnaiah, G. Narsimha, N. Subhash Chandra,“Heart Disease Prediction System using Data Mining Techniques and Intelligent Fuzzy Approach: A Review”,International Journal of Computer Applications,February 2016. </a:t>
          </a:r>
          <a:endParaRPr lang="en-US"/>
        </a:p>
      </dgm:t>
    </dgm:pt>
    <dgm:pt modelId="{108BF144-C677-4BBC-9534-84BC6E91CD71}" type="parTrans" cxnId="{8EAC2E64-0B4E-4FA4-8A29-3F38FA920DF9}">
      <dgm:prSet/>
      <dgm:spPr/>
      <dgm:t>
        <a:bodyPr/>
        <a:lstStyle/>
        <a:p>
          <a:endParaRPr lang="en-US"/>
        </a:p>
      </dgm:t>
    </dgm:pt>
    <dgm:pt modelId="{9CB2E442-A4DC-4FBF-A5AF-C748CBE6EFE7}" type="sibTrans" cxnId="{8EAC2E64-0B4E-4FA4-8A29-3F38FA920DF9}">
      <dgm:prSet/>
      <dgm:spPr/>
      <dgm:t>
        <a:bodyPr/>
        <a:lstStyle/>
        <a:p>
          <a:endParaRPr lang="en-US"/>
        </a:p>
      </dgm:t>
    </dgm:pt>
    <dgm:pt modelId="{E7FBD7E0-FDE3-4AF8-9CB0-B9294C99BCCE}">
      <dgm:prSet/>
      <dgm:spPr/>
      <dgm:t>
        <a:bodyPr/>
        <a:lstStyle/>
        <a:p>
          <a:r>
            <a:rPr lang="en-US" b="0" i="0"/>
            <a:t>[3] Guizhou Hu, Martin M. Root,“Building Prediction Models for Coronary Heart Disease by Synthesizing Multiple Longitudinal Research Findings”, European Science of Cardiology, 10 May 2005. </a:t>
          </a:r>
          <a:endParaRPr lang="en-US"/>
        </a:p>
      </dgm:t>
    </dgm:pt>
    <dgm:pt modelId="{6A516798-0B11-4DDC-90D3-3ED96F87F854}" type="parTrans" cxnId="{FEF8BC67-1773-4C85-9016-FECAB7ACA13E}">
      <dgm:prSet/>
      <dgm:spPr/>
      <dgm:t>
        <a:bodyPr/>
        <a:lstStyle/>
        <a:p>
          <a:endParaRPr lang="en-US"/>
        </a:p>
      </dgm:t>
    </dgm:pt>
    <dgm:pt modelId="{ABFFD496-983C-402E-8795-0AD2DFB535D6}" type="sibTrans" cxnId="{FEF8BC67-1773-4C85-9016-FECAB7ACA13E}">
      <dgm:prSet/>
      <dgm:spPr/>
      <dgm:t>
        <a:bodyPr/>
        <a:lstStyle/>
        <a:p>
          <a:endParaRPr lang="en-US"/>
        </a:p>
      </dgm:t>
    </dgm:pt>
    <dgm:pt modelId="{1FF8E4A6-815F-4576-B064-95B2FC80AF9E}">
      <dgm:prSet/>
      <dgm:spPr/>
      <dgm:t>
        <a:bodyPr/>
        <a:lstStyle/>
        <a:p>
          <a:r>
            <a:rPr lang="en-US" b="0" i="0"/>
            <a:t>[4] T.Mythili, Dev Mukherji, Nikita Padaila and Abhiram</a:t>
          </a:r>
          <a:r>
            <a:rPr lang="en-US"/>
            <a:t> </a:t>
          </a:r>
          <a:r>
            <a:rPr lang="en-US" b="0" i="0"/>
            <a:t>Naidu, “A Heart Disease Prediction Model using SVM- Decision Trees- Logistic Regression (SDL)”,International Journal of Computer Applications, vol.68,16 April 2013</a:t>
          </a:r>
          <a:endParaRPr lang="en-US"/>
        </a:p>
      </dgm:t>
    </dgm:pt>
    <dgm:pt modelId="{1CC7FEF2-2FAE-4984-B8A0-DC1C5F19FD15}" type="parTrans" cxnId="{D27AD553-3C18-4CB2-AE8F-818EFE04EE72}">
      <dgm:prSet/>
      <dgm:spPr/>
      <dgm:t>
        <a:bodyPr/>
        <a:lstStyle/>
        <a:p>
          <a:endParaRPr lang="en-US"/>
        </a:p>
      </dgm:t>
    </dgm:pt>
    <dgm:pt modelId="{8763D844-68C9-49E6-A62F-F99B2F1FAC1A}" type="sibTrans" cxnId="{D27AD553-3C18-4CB2-AE8F-818EFE04EE72}">
      <dgm:prSet/>
      <dgm:spPr/>
      <dgm:t>
        <a:bodyPr/>
        <a:lstStyle/>
        <a:p>
          <a:endParaRPr lang="en-US"/>
        </a:p>
      </dgm:t>
    </dgm:pt>
    <dgm:pt modelId="{BA6FFAC4-176E-4D63-8D79-E998B45B871A}">
      <dgm:prSet/>
      <dgm:spPr/>
      <dgm:t>
        <a:bodyPr/>
        <a:lstStyle/>
        <a:p>
          <a:r>
            <a:rPr lang="en-US" b="0" i="0"/>
            <a:t>[5] Nimai Chand Das Adhikari, Arpana Alka, and rajat Garg, “HPPS: Heart Problem Prediction System using Machine Learning”. </a:t>
          </a:r>
          <a:endParaRPr lang="en-US"/>
        </a:p>
      </dgm:t>
    </dgm:pt>
    <dgm:pt modelId="{A91E70E9-C16B-4CF9-9B65-2BA63C1911E4}" type="parTrans" cxnId="{7623B6D1-A9CC-4BC8-94C6-D954AD4146B3}">
      <dgm:prSet/>
      <dgm:spPr/>
      <dgm:t>
        <a:bodyPr/>
        <a:lstStyle/>
        <a:p>
          <a:endParaRPr lang="en-US"/>
        </a:p>
      </dgm:t>
    </dgm:pt>
    <dgm:pt modelId="{5A37596E-680E-4B94-9445-91625A6A9DFB}" type="sibTrans" cxnId="{7623B6D1-A9CC-4BC8-94C6-D954AD4146B3}">
      <dgm:prSet/>
      <dgm:spPr/>
      <dgm:t>
        <a:bodyPr/>
        <a:lstStyle/>
        <a:p>
          <a:endParaRPr lang="en-US"/>
        </a:p>
      </dgm:t>
    </dgm:pt>
    <dgm:pt modelId="{DD7D4CF9-16F3-4F0F-82DD-BD951A435382}">
      <dgm:prSet/>
      <dgm:spPr/>
      <dgm:t>
        <a:bodyPr/>
        <a:lstStyle/>
        <a:p>
          <a:r>
            <a:rPr lang="en-US" b="0" i="0"/>
            <a:t>[6] K. Polaraju, D. Durga Prasad, “Prediction of Heart Disease using Multiple Linear Regression Model”,International Journal of Engineering Development and Research Development, ISSN:2321-9939, 2017. </a:t>
          </a:r>
          <a:endParaRPr lang="en-US"/>
        </a:p>
      </dgm:t>
    </dgm:pt>
    <dgm:pt modelId="{4C434EE9-B13C-405C-8EF3-1D975C5F2B3F}" type="parTrans" cxnId="{DFB2AD27-CCBA-46FF-A33C-4A323B883D4E}">
      <dgm:prSet/>
      <dgm:spPr/>
      <dgm:t>
        <a:bodyPr/>
        <a:lstStyle/>
        <a:p>
          <a:endParaRPr lang="en-US"/>
        </a:p>
      </dgm:t>
    </dgm:pt>
    <dgm:pt modelId="{12FC9EF2-8A7D-4FB7-A803-EAD0344CD5F2}" type="sibTrans" cxnId="{DFB2AD27-CCBA-46FF-A33C-4A323B883D4E}">
      <dgm:prSet/>
      <dgm:spPr/>
      <dgm:t>
        <a:bodyPr/>
        <a:lstStyle/>
        <a:p>
          <a:endParaRPr lang="en-US"/>
        </a:p>
      </dgm:t>
    </dgm:pt>
    <dgm:pt modelId="{28080CD7-563F-408C-BCA2-6CC188FD0C7B}">
      <dgm:prSet/>
      <dgm:spPr/>
      <dgm:t>
        <a:bodyPr/>
        <a:lstStyle/>
        <a:p>
          <a:r>
            <a:rPr lang="en-US" b="0" i="0"/>
            <a:t>[7] Marjia Sultana, Afrin Haider, “Heart Disease Prediction using WEKA tool and 10-Fold cross-validation”, The Institute of Electrical and Electronics Engineers, March 2017. </a:t>
          </a:r>
          <a:endParaRPr lang="en-US"/>
        </a:p>
      </dgm:t>
    </dgm:pt>
    <dgm:pt modelId="{CB4AF745-B64B-4C82-9CA7-741EF0DB2297}" type="parTrans" cxnId="{45BE432C-B0FE-4D2D-BC14-69D8A0C80F39}">
      <dgm:prSet/>
      <dgm:spPr/>
      <dgm:t>
        <a:bodyPr/>
        <a:lstStyle/>
        <a:p>
          <a:endParaRPr lang="en-US"/>
        </a:p>
      </dgm:t>
    </dgm:pt>
    <dgm:pt modelId="{1B8F48D1-8913-4ECB-844D-DC65C494897C}" type="sibTrans" cxnId="{45BE432C-B0FE-4D2D-BC14-69D8A0C80F39}">
      <dgm:prSet/>
      <dgm:spPr/>
      <dgm:t>
        <a:bodyPr/>
        <a:lstStyle/>
        <a:p>
          <a:endParaRPr lang="en-US"/>
        </a:p>
      </dgm:t>
    </dgm:pt>
    <dgm:pt modelId="{0BC8A3AB-3C14-49E4-B722-2906AD856CAF}">
      <dgm:prSet/>
      <dgm:spPr/>
      <dgm:t>
        <a:bodyPr/>
        <a:lstStyle/>
        <a:p>
          <a:r>
            <a:rPr lang="en-US" b="0" i="0"/>
            <a:t>[8] Dr.S.Seema Shedole, Kumari Deepika, “Predictive analytics to prevent and control chronic disease”, https://www.researchgate.net/punlication/316530782,January 2016.</a:t>
          </a:r>
          <a:endParaRPr lang="en-US"/>
        </a:p>
      </dgm:t>
    </dgm:pt>
    <dgm:pt modelId="{DC3E7888-3289-4550-9917-AB8A62D1A3D1}" type="parTrans" cxnId="{5E1738A0-259F-437D-93A3-C496415A072E}">
      <dgm:prSet/>
      <dgm:spPr/>
      <dgm:t>
        <a:bodyPr/>
        <a:lstStyle/>
        <a:p>
          <a:endParaRPr lang="en-US"/>
        </a:p>
      </dgm:t>
    </dgm:pt>
    <dgm:pt modelId="{1F6785C1-B7CE-4122-9803-F9BD1BA77B77}" type="sibTrans" cxnId="{5E1738A0-259F-437D-93A3-C496415A072E}">
      <dgm:prSet/>
      <dgm:spPr/>
      <dgm:t>
        <a:bodyPr/>
        <a:lstStyle/>
        <a:p>
          <a:endParaRPr lang="en-US"/>
        </a:p>
      </dgm:t>
    </dgm:pt>
    <dgm:pt modelId="{8B599ED4-D743-40FB-AED8-3F17E25AEE04}">
      <dgm:prSet/>
      <dgm:spPr/>
      <dgm:t>
        <a:bodyPr/>
        <a:lstStyle/>
        <a:p>
          <a:r>
            <a:rPr lang="en-US" b="0" i="0"/>
            <a:t>[9] Ashok kumar Dwivedi, “Evaluate the performance of different machine learning techniques for prediction of heart disease using ten-fold cross-validation”, Springer, 17 September 2016. </a:t>
          </a:r>
          <a:endParaRPr lang="en-US"/>
        </a:p>
      </dgm:t>
    </dgm:pt>
    <dgm:pt modelId="{96F0C969-3767-4C32-8F29-F56ACC9C349C}" type="parTrans" cxnId="{973A0539-12A0-4612-925A-A39308441B38}">
      <dgm:prSet/>
      <dgm:spPr/>
      <dgm:t>
        <a:bodyPr/>
        <a:lstStyle/>
        <a:p>
          <a:endParaRPr lang="en-US"/>
        </a:p>
      </dgm:t>
    </dgm:pt>
    <dgm:pt modelId="{57C08B1D-19E9-49C2-AC74-E9793767E0EE}" type="sibTrans" cxnId="{973A0539-12A0-4612-925A-A39308441B38}">
      <dgm:prSet/>
      <dgm:spPr/>
      <dgm:t>
        <a:bodyPr/>
        <a:lstStyle/>
        <a:p>
          <a:endParaRPr lang="en-US"/>
        </a:p>
      </dgm:t>
    </dgm:pt>
    <dgm:pt modelId="{BE9827FD-9BFD-43D6-9D46-4E598009BC58}">
      <dgm:prSet/>
      <dgm:spPr/>
      <dgm:t>
        <a:bodyPr/>
        <a:lstStyle/>
        <a:p>
          <a:r>
            <a:rPr lang="en-US" b="0" i="0"/>
            <a:t>[10] Megha Shahi, R. Kaur Gurm, “Heart Disease Prediction System using Data Mining Techniques”, Orient J. Computer Science Technology, vol.6 2017, pp.457-466</a:t>
          </a:r>
          <a:endParaRPr lang="en-US"/>
        </a:p>
      </dgm:t>
    </dgm:pt>
    <dgm:pt modelId="{9DC2331E-AC4D-4E3A-B20C-ABC559A7C36E}" type="parTrans" cxnId="{01775E65-F292-46BB-953E-22BE8FF88119}">
      <dgm:prSet/>
      <dgm:spPr/>
      <dgm:t>
        <a:bodyPr/>
        <a:lstStyle/>
        <a:p>
          <a:endParaRPr lang="en-US"/>
        </a:p>
      </dgm:t>
    </dgm:pt>
    <dgm:pt modelId="{E024745D-472E-4BF2-8D52-FDDE0D699816}" type="sibTrans" cxnId="{01775E65-F292-46BB-953E-22BE8FF88119}">
      <dgm:prSet/>
      <dgm:spPr/>
      <dgm:t>
        <a:bodyPr/>
        <a:lstStyle/>
        <a:p>
          <a:endParaRPr lang="en-US"/>
        </a:p>
      </dgm:t>
    </dgm:pt>
    <dgm:pt modelId="{D1AF98A1-8BFA-4420-B126-3811BCF18E24}">
      <dgm:prSet/>
      <dgm:spPr/>
      <dgm:t>
        <a:bodyPr/>
        <a:lstStyle/>
        <a:p>
          <a:r>
            <a:rPr lang="en-US" b="0" i="0"/>
            <a:t>[11] Purushottam, Prof. (Dr.) Kanak Saxena, Richa Sharma, “Efficient Heart Disease Prediction System”, 2016, pp.962-969</a:t>
          </a:r>
          <a:endParaRPr lang="en-US"/>
        </a:p>
      </dgm:t>
    </dgm:pt>
    <dgm:pt modelId="{E01C02C0-B036-4E40-A71D-0B656F05DF3F}" type="parTrans" cxnId="{C9F8AD11-4A8A-4E98-B163-42E902717032}">
      <dgm:prSet/>
      <dgm:spPr/>
      <dgm:t>
        <a:bodyPr/>
        <a:lstStyle/>
        <a:p>
          <a:endParaRPr lang="en-US"/>
        </a:p>
      </dgm:t>
    </dgm:pt>
    <dgm:pt modelId="{C6B132D2-2C4B-4B71-8436-86E130592EAB}" type="sibTrans" cxnId="{C9F8AD11-4A8A-4E98-B163-42E902717032}">
      <dgm:prSet/>
      <dgm:spPr/>
      <dgm:t>
        <a:bodyPr/>
        <a:lstStyle/>
        <a:p>
          <a:endParaRPr lang="en-US"/>
        </a:p>
      </dgm:t>
    </dgm:pt>
    <dgm:pt modelId="{F7F0F3F5-7AC9-45C9-8603-19A41BACB9F9}" type="pres">
      <dgm:prSet presAssocID="{2E4D090F-E4B9-400F-AD29-5C52544A2554}" presName="vert0" presStyleCnt="0">
        <dgm:presLayoutVars>
          <dgm:dir/>
          <dgm:animOne val="branch"/>
          <dgm:animLvl val="lvl"/>
        </dgm:presLayoutVars>
      </dgm:prSet>
      <dgm:spPr/>
    </dgm:pt>
    <dgm:pt modelId="{940580A7-AA86-40D8-8646-1808F7D573D8}" type="pres">
      <dgm:prSet presAssocID="{DD6A9890-A895-40F7-A635-9965C7CE448C}" presName="thickLine" presStyleLbl="alignNode1" presStyleIdx="0" presStyleCnt="11"/>
      <dgm:spPr/>
    </dgm:pt>
    <dgm:pt modelId="{51C662F3-CFA6-43B1-B696-AF9358C5EDB4}" type="pres">
      <dgm:prSet presAssocID="{DD6A9890-A895-40F7-A635-9965C7CE448C}" presName="horz1" presStyleCnt="0"/>
      <dgm:spPr/>
    </dgm:pt>
    <dgm:pt modelId="{CA44F941-2E39-40DF-9515-F449C6B9C274}" type="pres">
      <dgm:prSet presAssocID="{DD6A9890-A895-40F7-A635-9965C7CE448C}" presName="tx1" presStyleLbl="revTx" presStyleIdx="0" presStyleCnt="11"/>
      <dgm:spPr/>
    </dgm:pt>
    <dgm:pt modelId="{C111CFF6-C2F6-405F-9439-DFD2B66D91AD}" type="pres">
      <dgm:prSet presAssocID="{DD6A9890-A895-40F7-A635-9965C7CE448C}" presName="vert1" presStyleCnt="0"/>
      <dgm:spPr/>
    </dgm:pt>
    <dgm:pt modelId="{1E71BCD1-F239-49EB-980E-487EB12DE47F}" type="pres">
      <dgm:prSet presAssocID="{6AAB7241-48B8-42D6-95FE-7CC223770818}" presName="thickLine" presStyleLbl="alignNode1" presStyleIdx="1" presStyleCnt="11"/>
      <dgm:spPr/>
    </dgm:pt>
    <dgm:pt modelId="{D5B822D5-DC0C-4CD5-BD8E-2FE729C48BAB}" type="pres">
      <dgm:prSet presAssocID="{6AAB7241-48B8-42D6-95FE-7CC223770818}" presName="horz1" presStyleCnt="0"/>
      <dgm:spPr/>
    </dgm:pt>
    <dgm:pt modelId="{51128E3D-34DA-45A9-B526-48BDEE0342C5}" type="pres">
      <dgm:prSet presAssocID="{6AAB7241-48B8-42D6-95FE-7CC223770818}" presName="tx1" presStyleLbl="revTx" presStyleIdx="1" presStyleCnt="11"/>
      <dgm:spPr/>
    </dgm:pt>
    <dgm:pt modelId="{FB00A2AF-A04C-41A5-9C68-76880580A79C}" type="pres">
      <dgm:prSet presAssocID="{6AAB7241-48B8-42D6-95FE-7CC223770818}" presName="vert1" presStyleCnt="0"/>
      <dgm:spPr/>
    </dgm:pt>
    <dgm:pt modelId="{B04E9594-F01D-4CEF-9A3D-4A1B4D338C4A}" type="pres">
      <dgm:prSet presAssocID="{E7FBD7E0-FDE3-4AF8-9CB0-B9294C99BCCE}" presName="thickLine" presStyleLbl="alignNode1" presStyleIdx="2" presStyleCnt="11"/>
      <dgm:spPr/>
    </dgm:pt>
    <dgm:pt modelId="{A9DA5351-92B0-4375-A8A1-2F9DD9426504}" type="pres">
      <dgm:prSet presAssocID="{E7FBD7E0-FDE3-4AF8-9CB0-B9294C99BCCE}" presName="horz1" presStyleCnt="0"/>
      <dgm:spPr/>
    </dgm:pt>
    <dgm:pt modelId="{C83C8FF4-3483-4350-8849-8143DFAF5378}" type="pres">
      <dgm:prSet presAssocID="{E7FBD7E0-FDE3-4AF8-9CB0-B9294C99BCCE}" presName="tx1" presStyleLbl="revTx" presStyleIdx="2" presStyleCnt="11"/>
      <dgm:spPr/>
    </dgm:pt>
    <dgm:pt modelId="{1BF42C2B-096A-4D4B-86F1-52B5F33EADAC}" type="pres">
      <dgm:prSet presAssocID="{E7FBD7E0-FDE3-4AF8-9CB0-B9294C99BCCE}" presName="vert1" presStyleCnt="0"/>
      <dgm:spPr/>
    </dgm:pt>
    <dgm:pt modelId="{7B4307D7-082E-42B6-B164-4536154D7B42}" type="pres">
      <dgm:prSet presAssocID="{1FF8E4A6-815F-4576-B064-95B2FC80AF9E}" presName="thickLine" presStyleLbl="alignNode1" presStyleIdx="3" presStyleCnt="11"/>
      <dgm:spPr/>
    </dgm:pt>
    <dgm:pt modelId="{507258DF-CF1C-448F-B6F9-866ED336EC1D}" type="pres">
      <dgm:prSet presAssocID="{1FF8E4A6-815F-4576-B064-95B2FC80AF9E}" presName="horz1" presStyleCnt="0"/>
      <dgm:spPr/>
    </dgm:pt>
    <dgm:pt modelId="{0671540D-AE7B-46F6-96D6-89FAD77474A5}" type="pres">
      <dgm:prSet presAssocID="{1FF8E4A6-815F-4576-B064-95B2FC80AF9E}" presName="tx1" presStyleLbl="revTx" presStyleIdx="3" presStyleCnt="11"/>
      <dgm:spPr/>
    </dgm:pt>
    <dgm:pt modelId="{0EC0C848-F794-47CB-AC3C-8D20FAA893B0}" type="pres">
      <dgm:prSet presAssocID="{1FF8E4A6-815F-4576-B064-95B2FC80AF9E}" presName="vert1" presStyleCnt="0"/>
      <dgm:spPr/>
    </dgm:pt>
    <dgm:pt modelId="{04BB3408-4EDA-4B22-8404-D3B5B18B787E}" type="pres">
      <dgm:prSet presAssocID="{BA6FFAC4-176E-4D63-8D79-E998B45B871A}" presName="thickLine" presStyleLbl="alignNode1" presStyleIdx="4" presStyleCnt="11"/>
      <dgm:spPr/>
    </dgm:pt>
    <dgm:pt modelId="{A5294314-C060-412F-B6B1-E9CA2A1C57BC}" type="pres">
      <dgm:prSet presAssocID="{BA6FFAC4-176E-4D63-8D79-E998B45B871A}" presName="horz1" presStyleCnt="0"/>
      <dgm:spPr/>
    </dgm:pt>
    <dgm:pt modelId="{7FF40407-8194-450C-ACF4-8B29BD3E8C34}" type="pres">
      <dgm:prSet presAssocID="{BA6FFAC4-176E-4D63-8D79-E998B45B871A}" presName="tx1" presStyleLbl="revTx" presStyleIdx="4" presStyleCnt="11"/>
      <dgm:spPr/>
    </dgm:pt>
    <dgm:pt modelId="{A3D0FD00-BFF1-4155-8EDC-81607752236E}" type="pres">
      <dgm:prSet presAssocID="{BA6FFAC4-176E-4D63-8D79-E998B45B871A}" presName="vert1" presStyleCnt="0"/>
      <dgm:spPr/>
    </dgm:pt>
    <dgm:pt modelId="{78027EF6-BC24-4A57-B4CC-BE6B8EC1EC19}" type="pres">
      <dgm:prSet presAssocID="{DD7D4CF9-16F3-4F0F-82DD-BD951A435382}" presName="thickLine" presStyleLbl="alignNode1" presStyleIdx="5" presStyleCnt="11"/>
      <dgm:spPr/>
    </dgm:pt>
    <dgm:pt modelId="{55F1B88D-C7F0-4FFF-82B8-3A875E999D0E}" type="pres">
      <dgm:prSet presAssocID="{DD7D4CF9-16F3-4F0F-82DD-BD951A435382}" presName="horz1" presStyleCnt="0"/>
      <dgm:spPr/>
    </dgm:pt>
    <dgm:pt modelId="{ADD4B55B-FC70-4BAB-9416-9C7C4B68AC8D}" type="pres">
      <dgm:prSet presAssocID="{DD7D4CF9-16F3-4F0F-82DD-BD951A435382}" presName="tx1" presStyleLbl="revTx" presStyleIdx="5" presStyleCnt="11"/>
      <dgm:spPr/>
    </dgm:pt>
    <dgm:pt modelId="{81126979-9980-46C5-BC24-230AEEB9535D}" type="pres">
      <dgm:prSet presAssocID="{DD7D4CF9-16F3-4F0F-82DD-BD951A435382}" presName="vert1" presStyleCnt="0"/>
      <dgm:spPr/>
    </dgm:pt>
    <dgm:pt modelId="{02DE5A41-E3BE-4DBF-82EF-24DC2437540F}" type="pres">
      <dgm:prSet presAssocID="{28080CD7-563F-408C-BCA2-6CC188FD0C7B}" presName="thickLine" presStyleLbl="alignNode1" presStyleIdx="6" presStyleCnt="11"/>
      <dgm:spPr/>
    </dgm:pt>
    <dgm:pt modelId="{C0C61847-9201-425F-BD41-8E133122708B}" type="pres">
      <dgm:prSet presAssocID="{28080CD7-563F-408C-BCA2-6CC188FD0C7B}" presName="horz1" presStyleCnt="0"/>
      <dgm:spPr/>
    </dgm:pt>
    <dgm:pt modelId="{F39A3893-5E1D-47FB-80A9-346AC45461F7}" type="pres">
      <dgm:prSet presAssocID="{28080CD7-563F-408C-BCA2-6CC188FD0C7B}" presName="tx1" presStyleLbl="revTx" presStyleIdx="6" presStyleCnt="11"/>
      <dgm:spPr/>
    </dgm:pt>
    <dgm:pt modelId="{D381CCF6-3FD8-4770-A002-6FCD20D534D7}" type="pres">
      <dgm:prSet presAssocID="{28080CD7-563F-408C-BCA2-6CC188FD0C7B}" presName="vert1" presStyleCnt="0"/>
      <dgm:spPr/>
    </dgm:pt>
    <dgm:pt modelId="{A99F9E51-9362-41D8-B3FA-C37940A2A597}" type="pres">
      <dgm:prSet presAssocID="{0BC8A3AB-3C14-49E4-B722-2906AD856CAF}" presName="thickLine" presStyleLbl="alignNode1" presStyleIdx="7" presStyleCnt="11"/>
      <dgm:spPr/>
    </dgm:pt>
    <dgm:pt modelId="{F2C4FA9F-62F1-484B-A7FF-5129ADFBFB0D}" type="pres">
      <dgm:prSet presAssocID="{0BC8A3AB-3C14-49E4-B722-2906AD856CAF}" presName="horz1" presStyleCnt="0"/>
      <dgm:spPr/>
    </dgm:pt>
    <dgm:pt modelId="{06491136-8676-45EF-AE8E-28D4A41BFC44}" type="pres">
      <dgm:prSet presAssocID="{0BC8A3AB-3C14-49E4-B722-2906AD856CAF}" presName="tx1" presStyleLbl="revTx" presStyleIdx="7" presStyleCnt="11"/>
      <dgm:spPr/>
    </dgm:pt>
    <dgm:pt modelId="{7CE29288-2F52-434C-8D26-2F7AD0817E2F}" type="pres">
      <dgm:prSet presAssocID="{0BC8A3AB-3C14-49E4-B722-2906AD856CAF}" presName="vert1" presStyleCnt="0"/>
      <dgm:spPr/>
    </dgm:pt>
    <dgm:pt modelId="{8E9814EF-19FD-4AB9-B67B-8E5B87B1FB0F}" type="pres">
      <dgm:prSet presAssocID="{8B599ED4-D743-40FB-AED8-3F17E25AEE04}" presName="thickLine" presStyleLbl="alignNode1" presStyleIdx="8" presStyleCnt="11"/>
      <dgm:spPr/>
    </dgm:pt>
    <dgm:pt modelId="{B36DE942-E150-4E88-BA14-0D3A841CFD7C}" type="pres">
      <dgm:prSet presAssocID="{8B599ED4-D743-40FB-AED8-3F17E25AEE04}" presName="horz1" presStyleCnt="0"/>
      <dgm:spPr/>
    </dgm:pt>
    <dgm:pt modelId="{A34C89F2-554D-4F1B-8411-BA8135B42C03}" type="pres">
      <dgm:prSet presAssocID="{8B599ED4-D743-40FB-AED8-3F17E25AEE04}" presName="tx1" presStyleLbl="revTx" presStyleIdx="8" presStyleCnt="11"/>
      <dgm:spPr/>
    </dgm:pt>
    <dgm:pt modelId="{2CF2B593-11FF-4D8C-B9B2-ABBB347CFEAB}" type="pres">
      <dgm:prSet presAssocID="{8B599ED4-D743-40FB-AED8-3F17E25AEE04}" presName="vert1" presStyleCnt="0"/>
      <dgm:spPr/>
    </dgm:pt>
    <dgm:pt modelId="{FBB97E51-1F2C-444D-9DFD-D294E81E44A7}" type="pres">
      <dgm:prSet presAssocID="{BE9827FD-9BFD-43D6-9D46-4E598009BC58}" presName="thickLine" presStyleLbl="alignNode1" presStyleIdx="9" presStyleCnt="11"/>
      <dgm:spPr/>
    </dgm:pt>
    <dgm:pt modelId="{02BB06DC-076C-4FEE-B885-9560C6326CA8}" type="pres">
      <dgm:prSet presAssocID="{BE9827FD-9BFD-43D6-9D46-4E598009BC58}" presName="horz1" presStyleCnt="0"/>
      <dgm:spPr/>
    </dgm:pt>
    <dgm:pt modelId="{C153A7D1-1DE8-4DB6-84EE-A1A68D848F58}" type="pres">
      <dgm:prSet presAssocID="{BE9827FD-9BFD-43D6-9D46-4E598009BC58}" presName="tx1" presStyleLbl="revTx" presStyleIdx="9" presStyleCnt="11"/>
      <dgm:spPr/>
    </dgm:pt>
    <dgm:pt modelId="{45495FF6-24D1-4368-8B59-A4202DDC04D9}" type="pres">
      <dgm:prSet presAssocID="{BE9827FD-9BFD-43D6-9D46-4E598009BC58}" presName="vert1" presStyleCnt="0"/>
      <dgm:spPr/>
    </dgm:pt>
    <dgm:pt modelId="{960A39BE-63BD-414F-912B-D5B160E3A039}" type="pres">
      <dgm:prSet presAssocID="{D1AF98A1-8BFA-4420-B126-3811BCF18E24}" presName="thickLine" presStyleLbl="alignNode1" presStyleIdx="10" presStyleCnt="11"/>
      <dgm:spPr/>
    </dgm:pt>
    <dgm:pt modelId="{C3C6EA65-1C0B-445F-875E-07DE62064A1A}" type="pres">
      <dgm:prSet presAssocID="{D1AF98A1-8BFA-4420-B126-3811BCF18E24}" presName="horz1" presStyleCnt="0"/>
      <dgm:spPr/>
    </dgm:pt>
    <dgm:pt modelId="{B4CD7453-C9DF-48C1-AD54-E4C62A58E6F1}" type="pres">
      <dgm:prSet presAssocID="{D1AF98A1-8BFA-4420-B126-3811BCF18E24}" presName="tx1" presStyleLbl="revTx" presStyleIdx="10" presStyleCnt="11"/>
      <dgm:spPr/>
    </dgm:pt>
    <dgm:pt modelId="{82840CDA-1BF7-4F25-98CD-B2280CE5A0ED}" type="pres">
      <dgm:prSet presAssocID="{D1AF98A1-8BFA-4420-B126-3811BCF18E24}" presName="vert1" presStyleCnt="0"/>
      <dgm:spPr/>
    </dgm:pt>
  </dgm:ptLst>
  <dgm:cxnLst>
    <dgm:cxn modelId="{C9F8AD11-4A8A-4E98-B163-42E902717032}" srcId="{2E4D090F-E4B9-400F-AD29-5C52544A2554}" destId="{D1AF98A1-8BFA-4420-B126-3811BCF18E24}" srcOrd="10" destOrd="0" parTransId="{E01C02C0-B036-4E40-A71D-0B656F05DF3F}" sibTransId="{C6B132D2-2C4B-4B71-8436-86E130592EAB}"/>
    <dgm:cxn modelId="{FA59B114-DFAB-4FFD-BED2-2EC40590FA1E}" type="presOf" srcId="{DD7D4CF9-16F3-4F0F-82DD-BD951A435382}" destId="{ADD4B55B-FC70-4BAB-9416-9C7C4B68AC8D}" srcOrd="0" destOrd="0" presId="urn:microsoft.com/office/officeart/2008/layout/LinedList"/>
    <dgm:cxn modelId="{DFB2AD27-CCBA-46FF-A33C-4A323B883D4E}" srcId="{2E4D090F-E4B9-400F-AD29-5C52544A2554}" destId="{DD7D4CF9-16F3-4F0F-82DD-BD951A435382}" srcOrd="5" destOrd="0" parTransId="{4C434EE9-B13C-405C-8EF3-1D975C5F2B3F}" sibTransId="{12FC9EF2-8A7D-4FB7-A803-EAD0344CD5F2}"/>
    <dgm:cxn modelId="{45BE432C-B0FE-4D2D-BC14-69D8A0C80F39}" srcId="{2E4D090F-E4B9-400F-AD29-5C52544A2554}" destId="{28080CD7-563F-408C-BCA2-6CC188FD0C7B}" srcOrd="6" destOrd="0" parTransId="{CB4AF745-B64B-4C82-9CA7-741EF0DB2297}" sibTransId="{1B8F48D1-8913-4ECB-844D-DC65C494897C}"/>
    <dgm:cxn modelId="{973A0539-12A0-4612-925A-A39308441B38}" srcId="{2E4D090F-E4B9-400F-AD29-5C52544A2554}" destId="{8B599ED4-D743-40FB-AED8-3F17E25AEE04}" srcOrd="8" destOrd="0" parTransId="{96F0C969-3767-4C32-8F29-F56ACC9C349C}" sibTransId="{57C08B1D-19E9-49C2-AC74-E9793767E0EE}"/>
    <dgm:cxn modelId="{8EAC2E64-0B4E-4FA4-8A29-3F38FA920DF9}" srcId="{2E4D090F-E4B9-400F-AD29-5C52544A2554}" destId="{6AAB7241-48B8-42D6-95FE-7CC223770818}" srcOrd="1" destOrd="0" parTransId="{108BF144-C677-4BBC-9534-84BC6E91CD71}" sibTransId="{9CB2E442-A4DC-4FBF-A5AF-C748CBE6EFE7}"/>
    <dgm:cxn modelId="{01775E65-F292-46BB-953E-22BE8FF88119}" srcId="{2E4D090F-E4B9-400F-AD29-5C52544A2554}" destId="{BE9827FD-9BFD-43D6-9D46-4E598009BC58}" srcOrd="9" destOrd="0" parTransId="{9DC2331E-AC4D-4E3A-B20C-ABC559A7C36E}" sibTransId="{E024745D-472E-4BF2-8D52-FDDE0D699816}"/>
    <dgm:cxn modelId="{FEF8BC67-1773-4C85-9016-FECAB7ACA13E}" srcId="{2E4D090F-E4B9-400F-AD29-5C52544A2554}" destId="{E7FBD7E0-FDE3-4AF8-9CB0-B9294C99BCCE}" srcOrd="2" destOrd="0" parTransId="{6A516798-0B11-4DDC-90D3-3ED96F87F854}" sibTransId="{ABFFD496-983C-402E-8795-0AD2DFB535D6}"/>
    <dgm:cxn modelId="{6F75C069-BD48-4557-AC02-2180C785843A}" type="presOf" srcId="{0BC8A3AB-3C14-49E4-B722-2906AD856CAF}" destId="{06491136-8676-45EF-AE8E-28D4A41BFC44}" srcOrd="0" destOrd="0" presId="urn:microsoft.com/office/officeart/2008/layout/LinedList"/>
    <dgm:cxn modelId="{D27AD553-3C18-4CB2-AE8F-818EFE04EE72}" srcId="{2E4D090F-E4B9-400F-AD29-5C52544A2554}" destId="{1FF8E4A6-815F-4576-B064-95B2FC80AF9E}" srcOrd="3" destOrd="0" parTransId="{1CC7FEF2-2FAE-4984-B8A0-DC1C5F19FD15}" sibTransId="{8763D844-68C9-49E6-A62F-F99B2F1FAC1A}"/>
    <dgm:cxn modelId="{26DB2554-27AC-4564-ACF7-DC693223FFD3}" type="presOf" srcId="{8B599ED4-D743-40FB-AED8-3F17E25AEE04}" destId="{A34C89F2-554D-4F1B-8411-BA8135B42C03}" srcOrd="0" destOrd="0" presId="urn:microsoft.com/office/officeart/2008/layout/LinedList"/>
    <dgm:cxn modelId="{EB50BD78-EA86-4C93-ADC2-157C4C844FB6}" type="presOf" srcId="{DD6A9890-A895-40F7-A635-9965C7CE448C}" destId="{CA44F941-2E39-40DF-9515-F449C6B9C274}" srcOrd="0" destOrd="0" presId="urn:microsoft.com/office/officeart/2008/layout/LinedList"/>
    <dgm:cxn modelId="{8D0DA28F-CB56-446C-9FD7-31DCCDAC5A4B}" type="presOf" srcId="{28080CD7-563F-408C-BCA2-6CC188FD0C7B}" destId="{F39A3893-5E1D-47FB-80A9-346AC45461F7}" srcOrd="0" destOrd="0" presId="urn:microsoft.com/office/officeart/2008/layout/LinedList"/>
    <dgm:cxn modelId="{5E1738A0-259F-437D-93A3-C496415A072E}" srcId="{2E4D090F-E4B9-400F-AD29-5C52544A2554}" destId="{0BC8A3AB-3C14-49E4-B722-2906AD856CAF}" srcOrd="7" destOrd="0" parTransId="{DC3E7888-3289-4550-9917-AB8A62D1A3D1}" sibTransId="{1F6785C1-B7CE-4122-9803-F9BD1BA77B77}"/>
    <dgm:cxn modelId="{84971AAB-AD47-4043-9D18-4AD1E4719DBB}" srcId="{2E4D090F-E4B9-400F-AD29-5C52544A2554}" destId="{DD6A9890-A895-40F7-A635-9965C7CE448C}" srcOrd="0" destOrd="0" parTransId="{85760A51-2329-444C-9D96-F8AC6652C7E3}" sibTransId="{A9C5DC77-B06C-4678-88AA-817CE3E0084F}"/>
    <dgm:cxn modelId="{6EA4A6B5-87BA-47D4-9925-B5371CEF2350}" type="presOf" srcId="{6AAB7241-48B8-42D6-95FE-7CC223770818}" destId="{51128E3D-34DA-45A9-B526-48BDEE0342C5}" srcOrd="0" destOrd="0" presId="urn:microsoft.com/office/officeart/2008/layout/LinedList"/>
    <dgm:cxn modelId="{A8EFDFC2-3E2B-4FFC-89D0-1514CC9913A9}" type="presOf" srcId="{2E4D090F-E4B9-400F-AD29-5C52544A2554}" destId="{F7F0F3F5-7AC9-45C9-8603-19A41BACB9F9}" srcOrd="0" destOrd="0" presId="urn:microsoft.com/office/officeart/2008/layout/LinedList"/>
    <dgm:cxn modelId="{93E8F5C7-D822-4383-9AEB-0F6F1CF3D4F6}" type="presOf" srcId="{BA6FFAC4-176E-4D63-8D79-E998B45B871A}" destId="{7FF40407-8194-450C-ACF4-8B29BD3E8C34}" srcOrd="0" destOrd="0" presId="urn:microsoft.com/office/officeart/2008/layout/LinedList"/>
    <dgm:cxn modelId="{7623B6D1-A9CC-4BC8-94C6-D954AD4146B3}" srcId="{2E4D090F-E4B9-400F-AD29-5C52544A2554}" destId="{BA6FFAC4-176E-4D63-8D79-E998B45B871A}" srcOrd="4" destOrd="0" parTransId="{A91E70E9-C16B-4CF9-9B65-2BA63C1911E4}" sibTransId="{5A37596E-680E-4B94-9445-91625A6A9DFB}"/>
    <dgm:cxn modelId="{7025B9DA-2E8F-43F9-A035-076FF914E6D6}" type="presOf" srcId="{BE9827FD-9BFD-43D6-9D46-4E598009BC58}" destId="{C153A7D1-1DE8-4DB6-84EE-A1A68D848F58}" srcOrd="0" destOrd="0" presId="urn:microsoft.com/office/officeart/2008/layout/LinedList"/>
    <dgm:cxn modelId="{A4FBECDB-29B1-436E-8BD3-928B08A53021}" type="presOf" srcId="{1FF8E4A6-815F-4576-B064-95B2FC80AF9E}" destId="{0671540D-AE7B-46F6-96D6-89FAD77474A5}" srcOrd="0" destOrd="0" presId="urn:microsoft.com/office/officeart/2008/layout/LinedList"/>
    <dgm:cxn modelId="{B71665E7-3153-4FEE-9581-EA93DA29E96C}" type="presOf" srcId="{E7FBD7E0-FDE3-4AF8-9CB0-B9294C99BCCE}" destId="{C83C8FF4-3483-4350-8849-8143DFAF5378}" srcOrd="0" destOrd="0" presId="urn:microsoft.com/office/officeart/2008/layout/LinedList"/>
    <dgm:cxn modelId="{A80CEAEC-A730-4C3B-8EA2-F98E05EF89C4}" type="presOf" srcId="{D1AF98A1-8BFA-4420-B126-3811BCF18E24}" destId="{B4CD7453-C9DF-48C1-AD54-E4C62A58E6F1}" srcOrd="0" destOrd="0" presId="urn:microsoft.com/office/officeart/2008/layout/LinedList"/>
    <dgm:cxn modelId="{48459936-F6BB-4FFA-8747-D507494030BA}" type="presParOf" srcId="{F7F0F3F5-7AC9-45C9-8603-19A41BACB9F9}" destId="{940580A7-AA86-40D8-8646-1808F7D573D8}" srcOrd="0" destOrd="0" presId="urn:microsoft.com/office/officeart/2008/layout/LinedList"/>
    <dgm:cxn modelId="{0F919FDA-B64E-4F99-B0CF-9C50245B7597}" type="presParOf" srcId="{F7F0F3F5-7AC9-45C9-8603-19A41BACB9F9}" destId="{51C662F3-CFA6-43B1-B696-AF9358C5EDB4}" srcOrd="1" destOrd="0" presId="urn:microsoft.com/office/officeart/2008/layout/LinedList"/>
    <dgm:cxn modelId="{C4EF70C6-9C42-4D32-8873-C15E325D6D55}" type="presParOf" srcId="{51C662F3-CFA6-43B1-B696-AF9358C5EDB4}" destId="{CA44F941-2E39-40DF-9515-F449C6B9C274}" srcOrd="0" destOrd="0" presId="urn:microsoft.com/office/officeart/2008/layout/LinedList"/>
    <dgm:cxn modelId="{C8421AE5-9029-4183-997F-779E0011EE78}" type="presParOf" srcId="{51C662F3-CFA6-43B1-B696-AF9358C5EDB4}" destId="{C111CFF6-C2F6-405F-9439-DFD2B66D91AD}" srcOrd="1" destOrd="0" presId="urn:microsoft.com/office/officeart/2008/layout/LinedList"/>
    <dgm:cxn modelId="{4AE39F2E-F50C-472D-BE66-FB262224A925}" type="presParOf" srcId="{F7F0F3F5-7AC9-45C9-8603-19A41BACB9F9}" destId="{1E71BCD1-F239-49EB-980E-487EB12DE47F}" srcOrd="2" destOrd="0" presId="urn:microsoft.com/office/officeart/2008/layout/LinedList"/>
    <dgm:cxn modelId="{F6125FA9-01C0-4498-9C9F-4A9F9E1723D5}" type="presParOf" srcId="{F7F0F3F5-7AC9-45C9-8603-19A41BACB9F9}" destId="{D5B822D5-DC0C-4CD5-BD8E-2FE729C48BAB}" srcOrd="3" destOrd="0" presId="urn:microsoft.com/office/officeart/2008/layout/LinedList"/>
    <dgm:cxn modelId="{19DB952B-5048-4E12-B0AF-4E55C6650C03}" type="presParOf" srcId="{D5B822D5-DC0C-4CD5-BD8E-2FE729C48BAB}" destId="{51128E3D-34DA-45A9-B526-48BDEE0342C5}" srcOrd="0" destOrd="0" presId="urn:microsoft.com/office/officeart/2008/layout/LinedList"/>
    <dgm:cxn modelId="{E2EF5C94-A851-4F77-9386-6C81B4B892CB}" type="presParOf" srcId="{D5B822D5-DC0C-4CD5-BD8E-2FE729C48BAB}" destId="{FB00A2AF-A04C-41A5-9C68-76880580A79C}" srcOrd="1" destOrd="0" presId="urn:microsoft.com/office/officeart/2008/layout/LinedList"/>
    <dgm:cxn modelId="{972009F9-3249-45AA-9523-32007594B715}" type="presParOf" srcId="{F7F0F3F5-7AC9-45C9-8603-19A41BACB9F9}" destId="{B04E9594-F01D-4CEF-9A3D-4A1B4D338C4A}" srcOrd="4" destOrd="0" presId="urn:microsoft.com/office/officeart/2008/layout/LinedList"/>
    <dgm:cxn modelId="{8A35E988-FC6A-4724-B8C0-38930D3372B5}" type="presParOf" srcId="{F7F0F3F5-7AC9-45C9-8603-19A41BACB9F9}" destId="{A9DA5351-92B0-4375-A8A1-2F9DD9426504}" srcOrd="5" destOrd="0" presId="urn:microsoft.com/office/officeart/2008/layout/LinedList"/>
    <dgm:cxn modelId="{1434E3E2-EC01-4C85-B06A-A2C22E156C93}" type="presParOf" srcId="{A9DA5351-92B0-4375-A8A1-2F9DD9426504}" destId="{C83C8FF4-3483-4350-8849-8143DFAF5378}" srcOrd="0" destOrd="0" presId="urn:microsoft.com/office/officeart/2008/layout/LinedList"/>
    <dgm:cxn modelId="{7A5FF345-7C6F-477B-B2C4-4EAC61AA9595}" type="presParOf" srcId="{A9DA5351-92B0-4375-A8A1-2F9DD9426504}" destId="{1BF42C2B-096A-4D4B-86F1-52B5F33EADAC}" srcOrd="1" destOrd="0" presId="urn:microsoft.com/office/officeart/2008/layout/LinedList"/>
    <dgm:cxn modelId="{3B373FDB-7084-41D6-A63E-360B3A506AA6}" type="presParOf" srcId="{F7F0F3F5-7AC9-45C9-8603-19A41BACB9F9}" destId="{7B4307D7-082E-42B6-B164-4536154D7B42}" srcOrd="6" destOrd="0" presId="urn:microsoft.com/office/officeart/2008/layout/LinedList"/>
    <dgm:cxn modelId="{D63A02E0-B71C-48A8-9CFC-5AC118C17541}" type="presParOf" srcId="{F7F0F3F5-7AC9-45C9-8603-19A41BACB9F9}" destId="{507258DF-CF1C-448F-B6F9-866ED336EC1D}" srcOrd="7" destOrd="0" presId="urn:microsoft.com/office/officeart/2008/layout/LinedList"/>
    <dgm:cxn modelId="{66F258EF-AD53-4BA7-AFED-F357519471E2}" type="presParOf" srcId="{507258DF-CF1C-448F-B6F9-866ED336EC1D}" destId="{0671540D-AE7B-46F6-96D6-89FAD77474A5}" srcOrd="0" destOrd="0" presId="urn:microsoft.com/office/officeart/2008/layout/LinedList"/>
    <dgm:cxn modelId="{19A0064C-4E5D-4483-A44D-CA40671B5CDF}" type="presParOf" srcId="{507258DF-CF1C-448F-B6F9-866ED336EC1D}" destId="{0EC0C848-F794-47CB-AC3C-8D20FAA893B0}" srcOrd="1" destOrd="0" presId="urn:microsoft.com/office/officeart/2008/layout/LinedList"/>
    <dgm:cxn modelId="{B0BE8555-8FC9-4DAD-AC82-AD174A426B44}" type="presParOf" srcId="{F7F0F3F5-7AC9-45C9-8603-19A41BACB9F9}" destId="{04BB3408-4EDA-4B22-8404-D3B5B18B787E}" srcOrd="8" destOrd="0" presId="urn:microsoft.com/office/officeart/2008/layout/LinedList"/>
    <dgm:cxn modelId="{D2AABBBE-FAFB-46E4-8DBF-74DC3EF6DAC9}" type="presParOf" srcId="{F7F0F3F5-7AC9-45C9-8603-19A41BACB9F9}" destId="{A5294314-C060-412F-B6B1-E9CA2A1C57BC}" srcOrd="9" destOrd="0" presId="urn:microsoft.com/office/officeart/2008/layout/LinedList"/>
    <dgm:cxn modelId="{5D9ED724-A875-4305-B00F-B69D0FD311FB}" type="presParOf" srcId="{A5294314-C060-412F-B6B1-E9CA2A1C57BC}" destId="{7FF40407-8194-450C-ACF4-8B29BD3E8C34}" srcOrd="0" destOrd="0" presId="urn:microsoft.com/office/officeart/2008/layout/LinedList"/>
    <dgm:cxn modelId="{4941F633-8302-4E11-B329-41C6507620E0}" type="presParOf" srcId="{A5294314-C060-412F-B6B1-E9CA2A1C57BC}" destId="{A3D0FD00-BFF1-4155-8EDC-81607752236E}" srcOrd="1" destOrd="0" presId="urn:microsoft.com/office/officeart/2008/layout/LinedList"/>
    <dgm:cxn modelId="{2D33501C-6910-4016-8BDD-D5922B056F68}" type="presParOf" srcId="{F7F0F3F5-7AC9-45C9-8603-19A41BACB9F9}" destId="{78027EF6-BC24-4A57-B4CC-BE6B8EC1EC19}" srcOrd="10" destOrd="0" presId="urn:microsoft.com/office/officeart/2008/layout/LinedList"/>
    <dgm:cxn modelId="{8C8E642B-E2CB-4B42-B358-934E8F71BF20}" type="presParOf" srcId="{F7F0F3F5-7AC9-45C9-8603-19A41BACB9F9}" destId="{55F1B88D-C7F0-4FFF-82B8-3A875E999D0E}" srcOrd="11" destOrd="0" presId="urn:microsoft.com/office/officeart/2008/layout/LinedList"/>
    <dgm:cxn modelId="{4C017E33-6303-4F4A-897F-5408A9EBE61B}" type="presParOf" srcId="{55F1B88D-C7F0-4FFF-82B8-3A875E999D0E}" destId="{ADD4B55B-FC70-4BAB-9416-9C7C4B68AC8D}" srcOrd="0" destOrd="0" presId="urn:microsoft.com/office/officeart/2008/layout/LinedList"/>
    <dgm:cxn modelId="{3CE9F228-3D5A-4990-BAB4-5C46B7FEC214}" type="presParOf" srcId="{55F1B88D-C7F0-4FFF-82B8-3A875E999D0E}" destId="{81126979-9980-46C5-BC24-230AEEB9535D}" srcOrd="1" destOrd="0" presId="urn:microsoft.com/office/officeart/2008/layout/LinedList"/>
    <dgm:cxn modelId="{99B3D536-CC5F-4164-BABD-785E4C0DD6D0}" type="presParOf" srcId="{F7F0F3F5-7AC9-45C9-8603-19A41BACB9F9}" destId="{02DE5A41-E3BE-4DBF-82EF-24DC2437540F}" srcOrd="12" destOrd="0" presId="urn:microsoft.com/office/officeart/2008/layout/LinedList"/>
    <dgm:cxn modelId="{1A5E17DB-36DD-4150-86A4-9AAE9DD9DEE5}" type="presParOf" srcId="{F7F0F3F5-7AC9-45C9-8603-19A41BACB9F9}" destId="{C0C61847-9201-425F-BD41-8E133122708B}" srcOrd="13" destOrd="0" presId="urn:microsoft.com/office/officeart/2008/layout/LinedList"/>
    <dgm:cxn modelId="{FECB2CF9-2C66-49E5-ABFF-95731DDFA4DA}" type="presParOf" srcId="{C0C61847-9201-425F-BD41-8E133122708B}" destId="{F39A3893-5E1D-47FB-80A9-346AC45461F7}" srcOrd="0" destOrd="0" presId="urn:microsoft.com/office/officeart/2008/layout/LinedList"/>
    <dgm:cxn modelId="{7F68E6D4-E4EC-4BCD-8EEA-EA9153008244}" type="presParOf" srcId="{C0C61847-9201-425F-BD41-8E133122708B}" destId="{D381CCF6-3FD8-4770-A002-6FCD20D534D7}" srcOrd="1" destOrd="0" presId="urn:microsoft.com/office/officeart/2008/layout/LinedList"/>
    <dgm:cxn modelId="{BC3F10C3-86A5-454E-9C19-15F4F67770A5}" type="presParOf" srcId="{F7F0F3F5-7AC9-45C9-8603-19A41BACB9F9}" destId="{A99F9E51-9362-41D8-B3FA-C37940A2A597}" srcOrd="14" destOrd="0" presId="urn:microsoft.com/office/officeart/2008/layout/LinedList"/>
    <dgm:cxn modelId="{A8396128-6445-4BF8-BAA3-536BC80D9EF1}" type="presParOf" srcId="{F7F0F3F5-7AC9-45C9-8603-19A41BACB9F9}" destId="{F2C4FA9F-62F1-484B-A7FF-5129ADFBFB0D}" srcOrd="15" destOrd="0" presId="urn:microsoft.com/office/officeart/2008/layout/LinedList"/>
    <dgm:cxn modelId="{5DDB9875-0331-4130-A487-38293CC93725}" type="presParOf" srcId="{F2C4FA9F-62F1-484B-A7FF-5129ADFBFB0D}" destId="{06491136-8676-45EF-AE8E-28D4A41BFC44}" srcOrd="0" destOrd="0" presId="urn:microsoft.com/office/officeart/2008/layout/LinedList"/>
    <dgm:cxn modelId="{226D6CB2-4383-418D-8C97-C5B4D456745A}" type="presParOf" srcId="{F2C4FA9F-62F1-484B-A7FF-5129ADFBFB0D}" destId="{7CE29288-2F52-434C-8D26-2F7AD0817E2F}" srcOrd="1" destOrd="0" presId="urn:microsoft.com/office/officeart/2008/layout/LinedList"/>
    <dgm:cxn modelId="{A4BC9A0A-BA25-432B-9570-F26E73FA1FE2}" type="presParOf" srcId="{F7F0F3F5-7AC9-45C9-8603-19A41BACB9F9}" destId="{8E9814EF-19FD-4AB9-B67B-8E5B87B1FB0F}" srcOrd="16" destOrd="0" presId="urn:microsoft.com/office/officeart/2008/layout/LinedList"/>
    <dgm:cxn modelId="{A345F924-D2C8-44EE-9CA3-BAA768072934}" type="presParOf" srcId="{F7F0F3F5-7AC9-45C9-8603-19A41BACB9F9}" destId="{B36DE942-E150-4E88-BA14-0D3A841CFD7C}" srcOrd="17" destOrd="0" presId="urn:microsoft.com/office/officeart/2008/layout/LinedList"/>
    <dgm:cxn modelId="{BD25BC40-F7B7-4DFF-ADCE-A5C48E324D28}" type="presParOf" srcId="{B36DE942-E150-4E88-BA14-0D3A841CFD7C}" destId="{A34C89F2-554D-4F1B-8411-BA8135B42C03}" srcOrd="0" destOrd="0" presId="urn:microsoft.com/office/officeart/2008/layout/LinedList"/>
    <dgm:cxn modelId="{3EA6401B-7F39-4D89-9E3C-917C9B3D3395}" type="presParOf" srcId="{B36DE942-E150-4E88-BA14-0D3A841CFD7C}" destId="{2CF2B593-11FF-4D8C-B9B2-ABBB347CFEAB}" srcOrd="1" destOrd="0" presId="urn:microsoft.com/office/officeart/2008/layout/LinedList"/>
    <dgm:cxn modelId="{8513A136-117A-4ECE-9CB2-D162136193B1}" type="presParOf" srcId="{F7F0F3F5-7AC9-45C9-8603-19A41BACB9F9}" destId="{FBB97E51-1F2C-444D-9DFD-D294E81E44A7}" srcOrd="18" destOrd="0" presId="urn:microsoft.com/office/officeart/2008/layout/LinedList"/>
    <dgm:cxn modelId="{B1D99FB6-3FE6-442C-A077-292906FEA9AC}" type="presParOf" srcId="{F7F0F3F5-7AC9-45C9-8603-19A41BACB9F9}" destId="{02BB06DC-076C-4FEE-B885-9560C6326CA8}" srcOrd="19" destOrd="0" presId="urn:microsoft.com/office/officeart/2008/layout/LinedList"/>
    <dgm:cxn modelId="{A71F5AA6-6713-4D1D-9B2D-3196DEFCFC3A}" type="presParOf" srcId="{02BB06DC-076C-4FEE-B885-9560C6326CA8}" destId="{C153A7D1-1DE8-4DB6-84EE-A1A68D848F58}" srcOrd="0" destOrd="0" presId="urn:microsoft.com/office/officeart/2008/layout/LinedList"/>
    <dgm:cxn modelId="{8BE8ACEA-3DF1-424D-A078-211EBE4DF2A5}" type="presParOf" srcId="{02BB06DC-076C-4FEE-B885-9560C6326CA8}" destId="{45495FF6-24D1-4368-8B59-A4202DDC04D9}" srcOrd="1" destOrd="0" presId="urn:microsoft.com/office/officeart/2008/layout/LinedList"/>
    <dgm:cxn modelId="{9300CA8E-485F-482F-B419-C55B6D5C45B2}" type="presParOf" srcId="{F7F0F3F5-7AC9-45C9-8603-19A41BACB9F9}" destId="{960A39BE-63BD-414F-912B-D5B160E3A039}" srcOrd="20" destOrd="0" presId="urn:microsoft.com/office/officeart/2008/layout/LinedList"/>
    <dgm:cxn modelId="{98086A3C-3FE8-4348-BFAF-D7ECC7039B99}" type="presParOf" srcId="{F7F0F3F5-7AC9-45C9-8603-19A41BACB9F9}" destId="{C3C6EA65-1C0B-445F-875E-07DE62064A1A}" srcOrd="21" destOrd="0" presId="urn:microsoft.com/office/officeart/2008/layout/LinedList"/>
    <dgm:cxn modelId="{89C6DC5A-5EB3-470E-8C9D-36CEA6EADC10}" type="presParOf" srcId="{C3C6EA65-1C0B-445F-875E-07DE62064A1A}" destId="{B4CD7453-C9DF-48C1-AD54-E4C62A58E6F1}" srcOrd="0" destOrd="0" presId="urn:microsoft.com/office/officeart/2008/layout/LinedList"/>
    <dgm:cxn modelId="{EF0AD887-E3CC-4BD3-BA4E-BFAA7C092B4E}" type="presParOf" srcId="{C3C6EA65-1C0B-445F-875E-07DE62064A1A}" destId="{82840CDA-1BF7-4F25-98CD-B2280CE5A0ED}"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C2F98C-A5E7-479D-A96B-6264B46A17AA}">
      <dsp:nvSpPr>
        <dsp:cNvPr id="0" name=""/>
        <dsp:cNvSpPr/>
      </dsp:nvSpPr>
      <dsp:spPr>
        <a:xfrm>
          <a:off x="0" y="109709"/>
          <a:ext cx="11954932" cy="83422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 In this work, Eleven  machine leaning algorithms which include</a:t>
          </a:r>
        </a:p>
      </dsp:txBody>
      <dsp:txXfrm>
        <a:off x="40724" y="150433"/>
        <a:ext cx="11873484" cy="752780"/>
      </dsp:txXfrm>
    </dsp:sp>
    <dsp:sp modelId="{8FA90DAF-F28A-4457-8425-A69A888CDFC9}">
      <dsp:nvSpPr>
        <dsp:cNvPr id="0" name=""/>
        <dsp:cNvSpPr/>
      </dsp:nvSpPr>
      <dsp:spPr>
        <a:xfrm>
          <a:off x="0" y="943937"/>
          <a:ext cx="11954932" cy="30429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79569" tIns="26670" rIns="149352" bIns="26670" numCol="1" spcCol="1270" anchor="t" anchorCtr="0">
          <a:noAutofit/>
        </a:bodyPr>
        <a:lstStyle/>
        <a:p>
          <a:pPr marL="171450" lvl="1" indent="-171450" algn="l" defTabSz="711200">
            <a:lnSpc>
              <a:spcPct val="90000"/>
            </a:lnSpc>
            <a:spcBef>
              <a:spcPct val="0"/>
            </a:spcBef>
            <a:spcAft>
              <a:spcPct val="20000"/>
            </a:spcAft>
            <a:buChar char="•"/>
          </a:pPr>
          <a:r>
            <a:rPr lang="en-US" sz="1600" kern="1200"/>
            <a:t>1) Random Forest</a:t>
          </a:r>
        </a:p>
        <a:p>
          <a:pPr marL="171450" lvl="1" indent="-171450" algn="l" defTabSz="711200">
            <a:lnSpc>
              <a:spcPct val="90000"/>
            </a:lnSpc>
            <a:spcBef>
              <a:spcPct val="0"/>
            </a:spcBef>
            <a:spcAft>
              <a:spcPct val="20000"/>
            </a:spcAft>
            <a:buChar char="•"/>
          </a:pPr>
          <a:r>
            <a:rPr lang="en-US" sz="1600" kern="1200"/>
            <a:t>2) SVM </a:t>
          </a:r>
        </a:p>
        <a:p>
          <a:pPr marL="171450" lvl="1" indent="-171450" algn="l" defTabSz="711200">
            <a:lnSpc>
              <a:spcPct val="90000"/>
            </a:lnSpc>
            <a:spcBef>
              <a:spcPct val="0"/>
            </a:spcBef>
            <a:spcAft>
              <a:spcPct val="20000"/>
            </a:spcAft>
            <a:buChar char="•"/>
          </a:pPr>
          <a:r>
            <a:rPr lang="en-US" sz="1600" kern="1200"/>
            <a:t>3) Decision Tree </a:t>
          </a:r>
          <a:endParaRPr lang="en-US" sz="1600" kern="1200" dirty="0"/>
        </a:p>
        <a:p>
          <a:pPr marL="171450" lvl="1" indent="-171450" algn="l" defTabSz="711200">
            <a:lnSpc>
              <a:spcPct val="90000"/>
            </a:lnSpc>
            <a:spcBef>
              <a:spcPct val="0"/>
            </a:spcBef>
            <a:spcAft>
              <a:spcPct val="20000"/>
            </a:spcAft>
            <a:buChar char="•"/>
          </a:pPr>
          <a:r>
            <a:rPr lang="en-US" sz="1600" kern="1200"/>
            <a:t>4) Naïve Bayes </a:t>
          </a:r>
          <a:endParaRPr lang="en-US" sz="1600" kern="1200" dirty="0"/>
        </a:p>
        <a:p>
          <a:pPr marL="171450" lvl="1" indent="-171450" algn="l" defTabSz="711200">
            <a:lnSpc>
              <a:spcPct val="90000"/>
            </a:lnSpc>
            <a:spcBef>
              <a:spcPct val="0"/>
            </a:spcBef>
            <a:spcAft>
              <a:spcPct val="20000"/>
            </a:spcAft>
            <a:buChar char="•"/>
          </a:pPr>
          <a:r>
            <a:rPr lang="en-US" sz="1600" kern="1200"/>
            <a:t>5) ANN</a:t>
          </a:r>
          <a:endParaRPr lang="en-US" sz="1600" kern="1200" dirty="0"/>
        </a:p>
        <a:p>
          <a:pPr marL="171450" lvl="1" indent="-171450" algn="l" defTabSz="711200">
            <a:lnSpc>
              <a:spcPct val="90000"/>
            </a:lnSpc>
            <a:spcBef>
              <a:spcPct val="0"/>
            </a:spcBef>
            <a:spcAft>
              <a:spcPct val="20000"/>
            </a:spcAft>
            <a:buChar char="•"/>
          </a:pPr>
          <a:r>
            <a:rPr lang="en-US" sz="1600" kern="1200" dirty="0"/>
            <a:t>6) DNN </a:t>
          </a:r>
        </a:p>
        <a:p>
          <a:pPr marL="171450" lvl="1" indent="-171450" algn="l" defTabSz="711200">
            <a:lnSpc>
              <a:spcPct val="90000"/>
            </a:lnSpc>
            <a:spcBef>
              <a:spcPct val="0"/>
            </a:spcBef>
            <a:spcAft>
              <a:spcPct val="20000"/>
            </a:spcAft>
            <a:buChar char="•"/>
          </a:pPr>
          <a:r>
            <a:rPr lang="en-US" sz="1600" kern="1200"/>
            <a:t>7) KNN </a:t>
          </a:r>
        </a:p>
        <a:p>
          <a:pPr marL="171450" lvl="1" indent="-171450" algn="l" defTabSz="711200">
            <a:lnSpc>
              <a:spcPct val="90000"/>
            </a:lnSpc>
            <a:spcBef>
              <a:spcPct val="0"/>
            </a:spcBef>
            <a:spcAft>
              <a:spcPct val="20000"/>
            </a:spcAft>
            <a:buChar char="•"/>
          </a:pPr>
          <a:r>
            <a:rPr lang="en-US" sz="1600" kern="1200"/>
            <a:t>8) Logistic Regression </a:t>
          </a:r>
        </a:p>
        <a:p>
          <a:pPr marL="171450" lvl="1" indent="-171450" algn="l" defTabSz="711200">
            <a:lnSpc>
              <a:spcPct val="90000"/>
            </a:lnSpc>
            <a:spcBef>
              <a:spcPct val="0"/>
            </a:spcBef>
            <a:spcAft>
              <a:spcPct val="20000"/>
            </a:spcAft>
            <a:buChar char="•"/>
          </a:pPr>
          <a:r>
            <a:rPr lang="en-US" sz="1600" kern="1200"/>
            <a:t>9) Linear Regression </a:t>
          </a:r>
        </a:p>
        <a:p>
          <a:pPr marL="171450" lvl="1" indent="-171450" algn="l" defTabSz="711200">
            <a:lnSpc>
              <a:spcPct val="90000"/>
            </a:lnSpc>
            <a:spcBef>
              <a:spcPct val="0"/>
            </a:spcBef>
            <a:spcAft>
              <a:spcPct val="20000"/>
            </a:spcAft>
            <a:buChar char="•"/>
          </a:pPr>
          <a:r>
            <a:rPr lang="en-US" sz="1600" kern="1200"/>
            <a:t>10) Ada-boost </a:t>
          </a:r>
        </a:p>
        <a:p>
          <a:pPr marL="171450" lvl="1" indent="-171450" algn="l" defTabSz="711200">
            <a:lnSpc>
              <a:spcPct val="90000"/>
            </a:lnSpc>
            <a:spcBef>
              <a:spcPct val="0"/>
            </a:spcBef>
            <a:spcAft>
              <a:spcPct val="20000"/>
            </a:spcAft>
            <a:buChar char="•"/>
          </a:pPr>
          <a:r>
            <a:rPr lang="en-US" sz="1600" kern="1200"/>
            <a:t>11) </a:t>
          </a:r>
          <a:r>
            <a:rPr lang="en-US" sz="1600" kern="1200" err="1"/>
            <a:t>Xg</a:t>
          </a:r>
          <a:r>
            <a:rPr lang="en-US" sz="1600" kern="1200"/>
            <a:t>-boost  </a:t>
          </a:r>
        </a:p>
      </dsp:txBody>
      <dsp:txXfrm>
        <a:off x="0" y="943937"/>
        <a:ext cx="11954932" cy="3042900"/>
      </dsp:txXfrm>
    </dsp:sp>
    <dsp:sp modelId="{DB65DD4D-E4DB-4637-BDCC-72DA207A605C}">
      <dsp:nvSpPr>
        <dsp:cNvPr id="0" name=""/>
        <dsp:cNvSpPr/>
      </dsp:nvSpPr>
      <dsp:spPr>
        <a:xfrm>
          <a:off x="0" y="3986837"/>
          <a:ext cx="11954932" cy="83422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These algorithms are used to unfold a prediction system which will analyze and predict whether the particular patient is pertaining to any heart disease or not with best accuracy.</a:t>
          </a:r>
        </a:p>
      </dsp:txBody>
      <dsp:txXfrm>
        <a:off x="40724" y="4027561"/>
        <a:ext cx="11873484" cy="75278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A2FFAC3-4B75-4D61-BD5D-251CAA276A46}">
      <dsp:nvSpPr>
        <dsp:cNvPr id="0" name=""/>
        <dsp:cNvSpPr/>
      </dsp:nvSpPr>
      <dsp:spPr>
        <a:xfrm>
          <a:off x="0" y="531"/>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BEBC5FF-D8F2-4438-8CB3-349DBB23671A}">
      <dsp:nvSpPr>
        <dsp:cNvPr id="0" name=""/>
        <dsp:cNvSpPr/>
      </dsp:nvSpPr>
      <dsp:spPr>
        <a:xfrm>
          <a:off x="0" y="531"/>
          <a:ext cx="10515600" cy="8700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a:t>It works in four steps: </a:t>
          </a:r>
        </a:p>
      </dsp:txBody>
      <dsp:txXfrm>
        <a:off x="0" y="531"/>
        <a:ext cx="10515600" cy="870055"/>
      </dsp:txXfrm>
    </dsp:sp>
    <dsp:sp modelId="{0864308F-E864-4CA6-A56B-10837C353B94}">
      <dsp:nvSpPr>
        <dsp:cNvPr id="0" name=""/>
        <dsp:cNvSpPr/>
      </dsp:nvSpPr>
      <dsp:spPr>
        <a:xfrm>
          <a:off x="0" y="870586"/>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FA4F580-1342-4957-8B99-EAE5689A0241}">
      <dsp:nvSpPr>
        <dsp:cNvPr id="0" name=""/>
        <dsp:cNvSpPr/>
      </dsp:nvSpPr>
      <dsp:spPr>
        <a:xfrm>
          <a:off x="0" y="870586"/>
          <a:ext cx="10515600" cy="8700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a:t>● Select random samples from a given dataset. </a:t>
          </a:r>
        </a:p>
      </dsp:txBody>
      <dsp:txXfrm>
        <a:off x="0" y="870586"/>
        <a:ext cx="10515600" cy="870055"/>
      </dsp:txXfrm>
    </dsp:sp>
    <dsp:sp modelId="{47E0118F-314D-46E6-9098-DB74593EEFCB}">
      <dsp:nvSpPr>
        <dsp:cNvPr id="0" name=""/>
        <dsp:cNvSpPr/>
      </dsp:nvSpPr>
      <dsp:spPr>
        <a:xfrm>
          <a:off x="0" y="1740641"/>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675E139-9D41-4AAF-B058-78F7CD94C742}">
      <dsp:nvSpPr>
        <dsp:cNvPr id="0" name=""/>
        <dsp:cNvSpPr/>
      </dsp:nvSpPr>
      <dsp:spPr>
        <a:xfrm>
          <a:off x="0" y="1740641"/>
          <a:ext cx="10515600" cy="8700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a:t>● Construct a Decision Tree for each sample and get a prediction result from each Decision Tree. </a:t>
          </a:r>
        </a:p>
      </dsp:txBody>
      <dsp:txXfrm>
        <a:off x="0" y="1740641"/>
        <a:ext cx="10515600" cy="870055"/>
      </dsp:txXfrm>
    </dsp:sp>
    <dsp:sp modelId="{C08611D6-6A8F-449A-A30B-EEDB345BF7D6}">
      <dsp:nvSpPr>
        <dsp:cNvPr id="0" name=""/>
        <dsp:cNvSpPr/>
      </dsp:nvSpPr>
      <dsp:spPr>
        <a:xfrm>
          <a:off x="0" y="2610696"/>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722E4EF-2986-434A-96D1-19B8F1735D90}">
      <dsp:nvSpPr>
        <dsp:cNvPr id="0" name=""/>
        <dsp:cNvSpPr/>
      </dsp:nvSpPr>
      <dsp:spPr>
        <a:xfrm>
          <a:off x="0" y="2610696"/>
          <a:ext cx="10515600" cy="8700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a:t>● Perform a vote for each predicted result. </a:t>
          </a:r>
        </a:p>
      </dsp:txBody>
      <dsp:txXfrm>
        <a:off x="0" y="2610696"/>
        <a:ext cx="10515600" cy="870055"/>
      </dsp:txXfrm>
    </dsp:sp>
    <dsp:sp modelId="{E7FEAFC9-31AD-450D-B842-ECC1357B985F}">
      <dsp:nvSpPr>
        <dsp:cNvPr id="0" name=""/>
        <dsp:cNvSpPr/>
      </dsp:nvSpPr>
      <dsp:spPr>
        <a:xfrm>
          <a:off x="0" y="3480751"/>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66CCB7F-DB6A-4F53-A8A9-E7A1AA2DEBB4}">
      <dsp:nvSpPr>
        <dsp:cNvPr id="0" name=""/>
        <dsp:cNvSpPr/>
      </dsp:nvSpPr>
      <dsp:spPr>
        <a:xfrm>
          <a:off x="0" y="3480751"/>
          <a:ext cx="10515600" cy="8700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a:t>● Select the prediction result with the most votes as the final prediction. </a:t>
          </a:r>
        </a:p>
      </dsp:txBody>
      <dsp:txXfrm>
        <a:off x="0" y="3480751"/>
        <a:ext cx="10515600" cy="87005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0580A7-AA86-40D8-8646-1808F7D573D8}">
      <dsp:nvSpPr>
        <dsp:cNvPr id="0" name=""/>
        <dsp:cNvSpPr/>
      </dsp:nvSpPr>
      <dsp:spPr>
        <a:xfrm>
          <a:off x="0" y="2881"/>
          <a:ext cx="121158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A44F941-2E39-40DF-9515-F449C6B9C274}">
      <dsp:nvSpPr>
        <dsp:cNvPr id="0" name=""/>
        <dsp:cNvSpPr/>
      </dsp:nvSpPr>
      <dsp:spPr>
        <a:xfrm>
          <a:off x="0" y="2881"/>
          <a:ext cx="12115800" cy="5359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b="0" i="0" kern="1200"/>
            <a:t>[1] Animesh Hazra, Arkomita Mukherjee, Amit Gupta, Asmita Mukherjee, “Heart Disease Diagnosis and Prediction Using Machine Learning and Data Mining Techniques: A Review”, Research Gate Publications, July 2017, pp.2137-2159. </a:t>
          </a:r>
          <a:endParaRPr lang="en-US" sz="1500" kern="1200"/>
        </a:p>
      </dsp:txBody>
      <dsp:txXfrm>
        <a:off x="0" y="2881"/>
        <a:ext cx="12115800" cy="535954"/>
      </dsp:txXfrm>
    </dsp:sp>
    <dsp:sp modelId="{1E71BCD1-F239-49EB-980E-487EB12DE47F}">
      <dsp:nvSpPr>
        <dsp:cNvPr id="0" name=""/>
        <dsp:cNvSpPr/>
      </dsp:nvSpPr>
      <dsp:spPr>
        <a:xfrm>
          <a:off x="0" y="538836"/>
          <a:ext cx="121158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1128E3D-34DA-45A9-B526-48BDEE0342C5}">
      <dsp:nvSpPr>
        <dsp:cNvPr id="0" name=""/>
        <dsp:cNvSpPr/>
      </dsp:nvSpPr>
      <dsp:spPr>
        <a:xfrm>
          <a:off x="0" y="538836"/>
          <a:ext cx="12115800" cy="5359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b="0" i="0" kern="1200"/>
            <a:t>[2] V. Krishnaiah, G. Narsimha, N. Subhash Chandra,“Heart Disease Prediction System using Data Mining Techniques and Intelligent Fuzzy Approach: A Review”,International Journal of Computer Applications,February 2016. </a:t>
          </a:r>
          <a:endParaRPr lang="en-US" sz="1500" kern="1200"/>
        </a:p>
      </dsp:txBody>
      <dsp:txXfrm>
        <a:off x="0" y="538836"/>
        <a:ext cx="12115800" cy="535954"/>
      </dsp:txXfrm>
    </dsp:sp>
    <dsp:sp modelId="{B04E9594-F01D-4CEF-9A3D-4A1B4D338C4A}">
      <dsp:nvSpPr>
        <dsp:cNvPr id="0" name=""/>
        <dsp:cNvSpPr/>
      </dsp:nvSpPr>
      <dsp:spPr>
        <a:xfrm>
          <a:off x="0" y="1074790"/>
          <a:ext cx="121158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83C8FF4-3483-4350-8849-8143DFAF5378}">
      <dsp:nvSpPr>
        <dsp:cNvPr id="0" name=""/>
        <dsp:cNvSpPr/>
      </dsp:nvSpPr>
      <dsp:spPr>
        <a:xfrm>
          <a:off x="0" y="1074790"/>
          <a:ext cx="12115800" cy="5359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b="0" i="0" kern="1200"/>
            <a:t>[3] Guizhou Hu, Martin M. Root,“Building Prediction Models for Coronary Heart Disease by Synthesizing Multiple Longitudinal Research Findings”, European Science of Cardiology, 10 May 2005. </a:t>
          </a:r>
          <a:endParaRPr lang="en-US" sz="1500" kern="1200"/>
        </a:p>
      </dsp:txBody>
      <dsp:txXfrm>
        <a:off x="0" y="1074790"/>
        <a:ext cx="12115800" cy="535954"/>
      </dsp:txXfrm>
    </dsp:sp>
    <dsp:sp modelId="{7B4307D7-082E-42B6-B164-4536154D7B42}">
      <dsp:nvSpPr>
        <dsp:cNvPr id="0" name=""/>
        <dsp:cNvSpPr/>
      </dsp:nvSpPr>
      <dsp:spPr>
        <a:xfrm>
          <a:off x="0" y="1610745"/>
          <a:ext cx="121158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671540D-AE7B-46F6-96D6-89FAD77474A5}">
      <dsp:nvSpPr>
        <dsp:cNvPr id="0" name=""/>
        <dsp:cNvSpPr/>
      </dsp:nvSpPr>
      <dsp:spPr>
        <a:xfrm>
          <a:off x="0" y="1610745"/>
          <a:ext cx="12115800" cy="5359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b="0" i="0" kern="1200"/>
            <a:t>[4] T.Mythili, Dev Mukherji, Nikita Padaila and Abhiram</a:t>
          </a:r>
          <a:r>
            <a:rPr lang="en-US" sz="1500" kern="1200"/>
            <a:t> </a:t>
          </a:r>
          <a:r>
            <a:rPr lang="en-US" sz="1500" b="0" i="0" kern="1200"/>
            <a:t>Naidu, “A Heart Disease Prediction Model using SVM- Decision Trees- Logistic Regression (SDL)”,International Journal of Computer Applications, vol.68,16 April 2013</a:t>
          </a:r>
          <a:endParaRPr lang="en-US" sz="1500" kern="1200"/>
        </a:p>
      </dsp:txBody>
      <dsp:txXfrm>
        <a:off x="0" y="1610745"/>
        <a:ext cx="12115800" cy="535954"/>
      </dsp:txXfrm>
    </dsp:sp>
    <dsp:sp modelId="{04BB3408-4EDA-4B22-8404-D3B5B18B787E}">
      <dsp:nvSpPr>
        <dsp:cNvPr id="0" name=""/>
        <dsp:cNvSpPr/>
      </dsp:nvSpPr>
      <dsp:spPr>
        <a:xfrm>
          <a:off x="0" y="2146700"/>
          <a:ext cx="121158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FF40407-8194-450C-ACF4-8B29BD3E8C34}">
      <dsp:nvSpPr>
        <dsp:cNvPr id="0" name=""/>
        <dsp:cNvSpPr/>
      </dsp:nvSpPr>
      <dsp:spPr>
        <a:xfrm>
          <a:off x="0" y="2146700"/>
          <a:ext cx="12115800" cy="5359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b="0" i="0" kern="1200"/>
            <a:t>[5] Nimai Chand Das Adhikari, Arpana Alka, and rajat Garg, “HPPS: Heart Problem Prediction System using Machine Learning”. </a:t>
          </a:r>
          <a:endParaRPr lang="en-US" sz="1500" kern="1200"/>
        </a:p>
      </dsp:txBody>
      <dsp:txXfrm>
        <a:off x="0" y="2146700"/>
        <a:ext cx="12115800" cy="535954"/>
      </dsp:txXfrm>
    </dsp:sp>
    <dsp:sp modelId="{78027EF6-BC24-4A57-B4CC-BE6B8EC1EC19}">
      <dsp:nvSpPr>
        <dsp:cNvPr id="0" name=""/>
        <dsp:cNvSpPr/>
      </dsp:nvSpPr>
      <dsp:spPr>
        <a:xfrm>
          <a:off x="0" y="2682654"/>
          <a:ext cx="121158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DD4B55B-FC70-4BAB-9416-9C7C4B68AC8D}">
      <dsp:nvSpPr>
        <dsp:cNvPr id="0" name=""/>
        <dsp:cNvSpPr/>
      </dsp:nvSpPr>
      <dsp:spPr>
        <a:xfrm>
          <a:off x="0" y="2682654"/>
          <a:ext cx="12115800" cy="5359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b="0" i="0" kern="1200"/>
            <a:t>[6] K. Polaraju, D. Durga Prasad, “Prediction of Heart Disease using Multiple Linear Regression Model”,International Journal of Engineering Development and Research Development, ISSN:2321-9939, 2017. </a:t>
          </a:r>
          <a:endParaRPr lang="en-US" sz="1500" kern="1200"/>
        </a:p>
      </dsp:txBody>
      <dsp:txXfrm>
        <a:off x="0" y="2682654"/>
        <a:ext cx="12115800" cy="535954"/>
      </dsp:txXfrm>
    </dsp:sp>
    <dsp:sp modelId="{02DE5A41-E3BE-4DBF-82EF-24DC2437540F}">
      <dsp:nvSpPr>
        <dsp:cNvPr id="0" name=""/>
        <dsp:cNvSpPr/>
      </dsp:nvSpPr>
      <dsp:spPr>
        <a:xfrm>
          <a:off x="0" y="3218609"/>
          <a:ext cx="121158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39A3893-5E1D-47FB-80A9-346AC45461F7}">
      <dsp:nvSpPr>
        <dsp:cNvPr id="0" name=""/>
        <dsp:cNvSpPr/>
      </dsp:nvSpPr>
      <dsp:spPr>
        <a:xfrm>
          <a:off x="0" y="3218609"/>
          <a:ext cx="12115800" cy="5359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b="0" i="0" kern="1200"/>
            <a:t>[7] Marjia Sultana, Afrin Haider, “Heart Disease Prediction using WEKA tool and 10-Fold cross-validation”, The Institute of Electrical and Electronics Engineers, March 2017. </a:t>
          </a:r>
          <a:endParaRPr lang="en-US" sz="1500" kern="1200"/>
        </a:p>
      </dsp:txBody>
      <dsp:txXfrm>
        <a:off x="0" y="3218609"/>
        <a:ext cx="12115800" cy="535954"/>
      </dsp:txXfrm>
    </dsp:sp>
    <dsp:sp modelId="{A99F9E51-9362-41D8-B3FA-C37940A2A597}">
      <dsp:nvSpPr>
        <dsp:cNvPr id="0" name=""/>
        <dsp:cNvSpPr/>
      </dsp:nvSpPr>
      <dsp:spPr>
        <a:xfrm>
          <a:off x="0" y="3754563"/>
          <a:ext cx="121158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6491136-8676-45EF-AE8E-28D4A41BFC44}">
      <dsp:nvSpPr>
        <dsp:cNvPr id="0" name=""/>
        <dsp:cNvSpPr/>
      </dsp:nvSpPr>
      <dsp:spPr>
        <a:xfrm>
          <a:off x="0" y="3754563"/>
          <a:ext cx="12115800" cy="5359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b="0" i="0" kern="1200"/>
            <a:t>[8] Dr.S.Seema Shedole, Kumari Deepika, “Predictive analytics to prevent and control chronic disease”, https://www.researchgate.net/punlication/316530782,January 2016.</a:t>
          </a:r>
          <a:endParaRPr lang="en-US" sz="1500" kern="1200"/>
        </a:p>
      </dsp:txBody>
      <dsp:txXfrm>
        <a:off x="0" y="3754563"/>
        <a:ext cx="12115800" cy="535954"/>
      </dsp:txXfrm>
    </dsp:sp>
    <dsp:sp modelId="{8E9814EF-19FD-4AB9-B67B-8E5B87B1FB0F}">
      <dsp:nvSpPr>
        <dsp:cNvPr id="0" name=""/>
        <dsp:cNvSpPr/>
      </dsp:nvSpPr>
      <dsp:spPr>
        <a:xfrm>
          <a:off x="0" y="4290518"/>
          <a:ext cx="121158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34C89F2-554D-4F1B-8411-BA8135B42C03}">
      <dsp:nvSpPr>
        <dsp:cNvPr id="0" name=""/>
        <dsp:cNvSpPr/>
      </dsp:nvSpPr>
      <dsp:spPr>
        <a:xfrm>
          <a:off x="0" y="4290518"/>
          <a:ext cx="12115800" cy="5359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b="0" i="0" kern="1200"/>
            <a:t>[9] Ashok kumar Dwivedi, “Evaluate the performance of different machine learning techniques for prediction of heart disease using ten-fold cross-validation”, Springer, 17 September 2016. </a:t>
          </a:r>
          <a:endParaRPr lang="en-US" sz="1500" kern="1200"/>
        </a:p>
      </dsp:txBody>
      <dsp:txXfrm>
        <a:off x="0" y="4290518"/>
        <a:ext cx="12115800" cy="535954"/>
      </dsp:txXfrm>
    </dsp:sp>
    <dsp:sp modelId="{FBB97E51-1F2C-444D-9DFD-D294E81E44A7}">
      <dsp:nvSpPr>
        <dsp:cNvPr id="0" name=""/>
        <dsp:cNvSpPr/>
      </dsp:nvSpPr>
      <dsp:spPr>
        <a:xfrm>
          <a:off x="0" y="4826473"/>
          <a:ext cx="121158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153A7D1-1DE8-4DB6-84EE-A1A68D848F58}">
      <dsp:nvSpPr>
        <dsp:cNvPr id="0" name=""/>
        <dsp:cNvSpPr/>
      </dsp:nvSpPr>
      <dsp:spPr>
        <a:xfrm>
          <a:off x="0" y="4826473"/>
          <a:ext cx="12115800" cy="5359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b="0" i="0" kern="1200"/>
            <a:t>[10] Megha Shahi, R. Kaur Gurm, “Heart Disease Prediction System using Data Mining Techniques”, Orient J. Computer Science Technology, vol.6 2017, pp.457-466</a:t>
          </a:r>
          <a:endParaRPr lang="en-US" sz="1500" kern="1200"/>
        </a:p>
      </dsp:txBody>
      <dsp:txXfrm>
        <a:off x="0" y="4826473"/>
        <a:ext cx="12115800" cy="535954"/>
      </dsp:txXfrm>
    </dsp:sp>
    <dsp:sp modelId="{960A39BE-63BD-414F-912B-D5B160E3A039}">
      <dsp:nvSpPr>
        <dsp:cNvPr id="0" name=""/>
        <dsp:cNvSpPr/>
      </dsp:nvSpPr>
      <dsp:spPr>
        <a:xfrm>
          <a:off x="0" y="5362427"/>
          <a:ext cx="121158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4CD7453-C9DF-48C1-AD54-E4C62A58E6F1}">
      <dsp:nvSpPr>
        <dsp:cNvPr id="0" name=""/>
        <dsp:cNvSpPr/>
      </dsp:nvSpPr>
      <dsp:spPr>
        <a:xfrm>
          <a:off x="0" y="5362427"/>
          <a:ext cx="12115800" cy="5359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b="0" i="0" kern="1200"/>
            <a:t>[11] Purushottam, Prof. (Dr.) Kanak Saxena, Richa Sharma, “Efficient Heart Disease Prediction System”, 2016, pp.962-969</a:t>
          </a:r>
          <a:endParaRPr lang="en-US" sz="1500" kern="1200"/>
        </a:p>
      </dsp:txBody>
      <dsp:txXfrm>
        <a:off x="0" y="5362427"/>
        <a:ext cx="12115800" cy="535954"/>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6A310FD-265A-47FE-A330-D4B436131129}" type="datetimeFigureOut">
              <a:rPr lang="en-US" smtClean="0"/>
              <a:t>3/6/2024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837AFA9-D8C2-4959-80AC-0703004DA057}" type="slidenum">
              <a:rPr lang="en-US" smtClean="0"/>
              <a:t>‹#›</a:t>
            </a:fld>
            <a:endParaRPr lang="en-US"/>
          </a:p>
        </p:txBody>
      </p:sp>
    </p:spTree>
    <p:extLst>
      <p:ext uri="{BB962C8B-B14F-4D97-AF65-F5344CB8AC3E}">
        <p14:creationId xmlns:p14="http://schemas.microsoft.com/office/powerpoint/2010/main" val="32763597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5.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837AFA9-D8C2-4959-80AC-0703004DA057}" type="slidenum">
              <a:rPr lang="en-US" smtClean="0"/>
              <a:t>35</a:t>
            </a:fld>
            <a:endParaRPr lang="en-US"/>
          </a:p>
        </p:txBody>
      </p:sp>
    </p:spTree>
    <p:extLst>
      <p:ext uri="{BB962C8B-B14F-4D97-AF65-F5344CB8AC3E}">
        <p14:creationId xmlns:p14="http://schemas.microsoft.com/office/powerpoint/2010/main" val="39449366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2B3FF8-5725-2BB2-040C-191EC1D016A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9D5BF49-719A-7FAB-B51D-CA039857B9E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7540E12-9FE5-88E9-2B58-11C48307AC2E}"/>
              </a:ext>
            </a:extLst>
          </p:cNvPr>
          <p:cNvSpPr>
            <a:spLocks noGrp="1"/>
          </p:cNvSpPr>
          <p:nvPr>
            <p:ph type="dt" sz="half" idx="10"/>
          </p:nvPr>
        </p:nvSpPr>
        <p:spPr/>
        <p:txBody>
          <a:bodyPr/>
          <a:lstStyle/>
          <a:p>
            <a:fld id="{82B0D324-97D6-439E-838D-D84C4D5234D9}" type="datetimeFigureOut">
              <a:rPr lang="en-US" smtClean="0"/>
              <a:t>3/6/2024</a:t>
            </a:fld>
            <a:endParaRPr lang="en-US"/>
          </a:p>
        </p:txBody>
      </p:sp>
      <p:sp>
        <p:nvSpPr>
          <p:cNvPr id="5" name="Footer Placeholder 4">
            <a:extLst>
              <a:ext uri="{FF2B5EF4-FFF2-40B4-BE49-F238E27FC236}">
                <a16:creationId xmlns:a16="http://schemas.microsoft.com/office/drawing/2014/main" id="{6E2E00E8-AE1B-4941-1F8F-65835F6532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616D43-937A-3229-3A9F-2C1E3FF2DCD0}"/>
              </a:ext>
            </a:extLst>
          </p:cNvPr>
          <p:cNvSpPr>
            <a:spLocks noGrp="1"/>
          </p:cNvSpPr>
          <p:nvPr>
            <p:ph type="sldNum" sz="quarter" idx="12"/>
          </p:nvPr>
        </p:nvSpPr>
        <p:spPr/>
        <p:txBody>
          <a:bodyPr/>
          <a:lstStyle/>
          <a:p>
            <a:fld id="{8D50348D-67C6-416A-B96A-958F3E15C5DA}" type="slidenum">
              <a:rPr lang="en-US" smtClean="0"/>
              <a:t>‹#›</a:t>
            </a:fld>
            <a:endParaRPr lang="en-US"/>
          </a:p>
        </p:txBody>
      </p:sp>
    </p:spTree>
    <p:extLst>
      <p:ext uri="{BB962C8B-B14F-4D97-AF65-F5344CB8AC3E}">
        <p14:creationId xmlns:p14="http://schemas.microsoft.com/office/powerpoint/2010/main" val="42078598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A989A-E1E7-EB3F-F0A9-13EDCF03240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1F9B43F-79C0-34B8-3344-506C6431E9A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C74493-9383-7DF9-D401-CB16FAE7C5EA}"/>
              </a:ext>
            </a:extLst>
          </p:cNvPr>
          <p:cNvSpPr>
            <a:spLocks noGrp="1"/>
          </p:cNvSpPr>
          <p:nvPr>
            <p:ph type="dt" sz="half" idx="10"/>
          </p:nvPr>
        </p:nvSpPr>
        <p:spPr/>
        <p:txBody>
          <a:bodyPr/>
          <a:lstStyle/>
          <a:p>
            <a:fld id="{82B0D324-97D6-439E-838D-D84C4D5234D9}" type="datetimeFigureOut">
              <a:rPr lang="en-US" smtClean="0"/>
              <a:t>3/6/2024</a:t>
            </a:fld>
            <a:endParaRPr lang="en-US"/>
          </a:p>
        </p:txBody>
      </p:sp>
      <p:sp>
        <p:nvSpPr>
          <p:cNvPr id="5" name="Footer Placeholder 4">
            <a:extLst>
              <a:ext uri="{FF2B5EF4-FFF2-40B4-BE49-F238E27FC236}">
                <a16:creationId xmlns:a16="http://schemas.microsoft.com/office/drawing/2014/main" id="{E6084659-F3C2-2DF8-8198-06249D5374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6FE84B5-B8EC-23EB-995C-6E8BFB9FA042}"/>
              </a:ext>
            </a:extLst>
          </p:cNvPr>
          <p:cNvSpPr>
            <a:spLocks noGrp="1"/>
          </p:cNvSpPr>
          <p:nvPr>
            <p:ph type="sldNum" sz="quarter" idx="12"/>
          </p:nvPr>
        </p:nvSpPr>
        <p:spPr/>
        <p:txBody>
          <a:bodyPr/>
          <a:lstStyle/>
          <a:p>
            <a:fld id="{8D50348D-67C6-416A-B96A-958F3E15C5DA}" type="slidenum">
              <a:rPr lang="en-US" smtClean="0"/>
              <a:t>‹#›</a:t>
            </a:fld>
            <a:endParaRPr lang="en-US"/>
          </a:p>
        </p:txBody>
      </p:sp>
    </p:spTree>
    <p:extLst>
      <p:ext uri="{BB962C8B-B14F-4D97-AF65-F5344CB8AC3E}">
        <p14:creationId xmlns:p14="http://schemas.microsoft.com/office/powerpoint/2010/main" val="14945471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1F98A5C-50A2-E7D0-DBB8-8A9F61D9A66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91102D5-536D-C81C-31E7-996BE5B0C9D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A90631-3AF7-108F-1DA4-FA6315952B59}"/>
              </a:ext>
            </a:extLst>
          </p:cNvPr>
          <p:cNvSpPr>
            <a:spLocks noGrp="1"/>
          </p:cNvSpPr>
          <p:nvPr>
            <p:ph type="dt" sz="half" idx="10"/>
          </p:nvPr>
        </p:nvSpPr>
        <p:spPr/>
        <p:txBody>
          <a:bodyPr/>
          <a:lstStyle/>
          <a:p>
            <a:fld id="{82B0D324-97D6-439E-838D-D84C4D5234D9}" type="datetimeFigureOut">
              <a:rPr lang="en-US" smtClean="0"/>
              <a:t>3/6/2024</a:t>
            </a:fld>
            <a:endParaRPr lang="en-US"/>
          </a:p>
        </p:txBody>
      </p:sp>
      <p:sp>
        <p:nvSpPr>
          <p:cNvPr id="5" name="Footer Placeholder 4">
            <a:extLst>
              <a:ext uri="{FF2B5EF4-FFF2-40B4-BE49-F238E27FC236}">
                <a16:creationId xmlns:a16="http://schemas.microsoft.com/office/drawing/2014/main" id="{7E61EF11-620B-70A9-B4C4-C7ED8B3C89F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647B97-B3B5-29B8-5C5B-D984D0D5A15A}"/>
              </a:ext>
            </a:extLst>
          </p:cNvPr>
          <p:cNvSpPr>
            <a:spLocks noGrp="1"/>
          </p:cNvSpPr>
          <p:nvPr>
            <p:ph type="sldNum" sz="quarter" idx="12"/>
          </p:nvPr>
        </p:nvSpPr>
        <p:spPr/>
        <p:txBody>
          <a:bodyPr/>
          <a:lstStyle/>
          <a:p>
            <a:fld id="{8D50348D-67C6-416A-B96A-958F3E15C5DA}" type="slidenum">
              <a:rPr lang="en-US" smtClean="0"/>
              <a:t>‹#›</a:t>
            </a:fld>
            <a:endParaRPr lang="en-US"/>
          </a:p>
        </p:txBody>
      </p:sp>
    </p:spTree>
    <p:extLst>
      <p:ext uri="{BB962C8B-B14F-4D97-AF65-F5344CB8AC3E}">
        <p14:creationId xmlns:p14="http://schemas.microsoft.com/office/powerpoint/2010/main" val="39198085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55C4B1-F998-BFC8-9ADD-0AC3257B8BA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6410E5-252D-92D8-2A86-F2EBC452B5A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14BCEBD-969B-EED9-E1D3-CA9AA237CBFF}"/>
              </a:ext>
            </a:extLst>
          </p:cNvPr>
          <p:cNvSpPr>
            <a:spLocks noGrp="1"/>
          </p:cNvSpPr>
          <p:nvPr>
            <p:ph type="dt" sz="half" idx="10"/>
          </p:nvPr>
        </p:nvSpPr>
        <p:spPr/>
        <p:txBody>
          <a:bodyPr/>
          <a:lstStyle/>
          <a:p>
            <a:fld id="{82B0D324-97D6-439E-838D-D84C4D5234D9}" type="datetimeFigureOut">
              <a:rPr lang="en-US" smtClean="0"/>
              <a:t>3/6/2024</a:t>
            </a:fld>
            <a:endParaRPr lang="en-US"/>
          </a:p>
        </p:txBody>
      </p:sp>
      <p:sp>
        <p:nvSpPr>
          <p:cNvPr id="5" name="Footer Placeholder 4">
            <a:extLst>
              <a:ext uri="{FF2B5EF4-FFF2-40B4-BE49-F238E27FC236}">
                <a16:creationId xmlns:a16="http://schemas.microsoft.com/office/drawing/2014/main" id="{DEA13306-1EAC-8FF8-2F7E-8A357332C05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9C47B5D-BB5A-93A6-2C51-0C21CADAB2E1}"/>
              </a:ext>
            </a:extLst>
          </p:cNvPr>
          <p:cNvSpPr>
            <a:spLocks noGrp="1"/>
          </p:cNvSpPr>
          <p:nvPr>
            <p:ph type="sldNum" sz="quarter" idx="12"/>
          </p:nvPr>
        </p:nvSpPr>
        <p:spPr/>
        <p:txBody>
          <a:bodyPr/>
          <a:lstStyle/>
          <a:p>
            <a:fld id="{8D50348D-67C6-416A-B96A-958F3E15C5DA}" type="slidenum">
              <a:rPr lang="en-US" smtClean="0"/>
              <a:t>‹#›</a:t>
            </a:fld>
            <a:endParaRPr lang="en-US"/>
          </a:p>
        </p:txBody>
      </p:sp>
    </p:spTree>
    <p:extLst>
      <p:ext uri="{BB962C8B-B14F-4D97-AF65-F5344CB8AC3E}">
        <p14:creationId xmlns:p14="http://schemas.microsoft.com/office/powerpoint/2010/main" val="36537212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141A85-15A7-1500-58CF-F6C464568AB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CB5E905-DECE-43BA-C4E6-2B43B004564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6A0BA90-C044-F2A3-62C7-46E465AF22FD}"/>
              </a:ext>
            </a:extLst>
          </p:cNvPr>
          <p:cNvSpPr>
            <a:spLocks noGrp="1"/>
          </p:cNvSpPr>
          <p:nvPr>
            <p:ph type="dt" sz="half" idx="10"/>
          </p:nvPr>
        </p:nvSpPr>
        <p:spPr/>
        <p:txBody>
          <a:bodyPr/>
          <a:lstStyle/>
          <a:p>
            <a:fld id="{82B0D324-97D6-439E-838D-D84C4D5234D9}" type="datetimeFigureOut">
              <a:rPr lang="en-US" smtClean="0"/>
              <a:t>3/6/2024</a:t>
            </a:fld>
            <a:endParaRPr lang="en-US"/>
          </a:p>
        </p:txBody>
      </p:sp>
      <p:sp>
        <p:nvSpPr>
          <p:cNvPr id="5" name="Footer Placeholder 4">
            <a:extLst>
              <a:ext uri="{FF2B5EF4-FFF2-40B4-BE49-F238E27FC236}">
                <a16:creationId xmlns:a16="http://schemas.microsoft.com/office/drawing/2014/main" id="{3D051433-DA4C-D2F5-59FF-01CD703620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BF48D7-F010-917B-A574-845BF74CF7B3}"/>
              </a:ext>
            </a:extLst>
          </p:cNvPr>
          <p:cNvSpPr>
            <a:spLocks noGrp="1"/>
          </p:cNvSpPr>
          <p:nvPr>
            <p:ph type="sldNum" sz="quarter" idx="12"/>
          </p:nvPr>
        </p:nvSpPr>
        <p:spPr/>
        <p:txBody>
          <a:bodyPr/>
          <a:lstStyle/>
          <a:p>
            <a:fld id="{8D50348D-67C6-416A-B96A-958F3E15C5DA}" type="slidenum">
              <a:rPr lang="en-US" smtClean="0"/>
              <a:t>‹#›</a:t>
            </a:fld>
            <a:endParaRPr lang="en-US"/>
          </a:p>
        </p:txBody>
      </p:sp>
    </p:spTree>
    <p:extLst>
      <p:ext uri="{BB962C8B-B14F-4D97-AF65-F5344CB8AC3E}">
        <p14:creationId xmlns:p14="http://schemas.microsoft.com/office/powerpoint/2010/main" val="36345993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A4B05B-1F01-BD0E-4135-94C390D9F46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BEDAF8A-14CB-F632-7B56-7D8AB2634FE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F789839-47C8-7F5E-2A96-E840A1E4C95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DE5E778-0662-9F72-98AF-2F89CC6C2045}"/>
              </a:ext>
            </a:extLst>
          </p:cNvPr>
          <p:cNvSpPr>
            <a:spLocks noGrp="1"/>
          </p:cNvSpPr>
          <p:nvPr>
            <p:ph type="dt" sz="half" idx="10"/>
          </p:nvPr>
        </p:nvSpPr>
        <p:spPr/>
        <p:txBody>
          <a:bodyPr/>
          <a:lstStyle/>
          <a:p>
            <a:fld id="{82B0D324-97D6-439E-838D-D84C4D5234D9}" type="datetimeFigureOut">
              <a:rPr lang="en-US" smtClean="0"/>
              <a:t>3/6/2024</a:t>
            </a:fld>
            <a:endParaRPr lang="en-US"/>
          </a:p>
        </p:txBody>
      </p:sp>
      <p:sp>
        <p:nvSpPr>
          <p:cNvPr id="6" name="Footer Placeholder 5">
            <a:extLst>
              <a:ext uri="{FF2B5EF4-FFF2-40B4-BE49-F238E27FC236}">
                <a16:creationId xmlns:a16="http://schemas.microsoft.com/office/drawing/2014/main" id="{85D17323-C6A6-F896-0355-4C2AFF163B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A40E3E1-070A-CB16-4B68-7874A531209C}"/>
              </a:ext>
            </a:extLst>
          </p:cNvPr>
          <p:cNvSpPr>
            <a:spLocks noGrp="1"/>
          </p:cNvSpPr>
          <p:nvPr>
            <p:ph type="sldNum" sz="quarter" idx="12"/>
          </p:nvPr>
        </p:nvSpPr>
        <p:spPr/>
        <p:txBody>
          <a:bodyPr/>
          <a:lstStyle/>
          <a:p>
            <a:fld id="{8D50348D-67C6-416A-B96A-958F3E15C5DA}" type="slidenum">
              <a:rPr lang="en-US" smtClean="0"/>
              <a:t>‹#›</a:t>
            </a:fld>
            <a:endParaRPr lang="en-US"/>
          </a:p>
        </p:txBody>
      </p:sp>
    </p:spTree>
    <p:extLst>
      <p:ext uri="{BB962C8B-B14F-4D97-AF65-F5344CB8AC3E}">
        <p14:creationId xmlns:p14="http://schemas.microsoft.com/office/powerpoint/2010/main" val="36105419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D2557-5818-0FCA-2829-F74D6580DAE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5B49FDF-F544-E5CB-A0C9-571EC2D73E8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2E57552-A108-3DEF-3DFB-11F67747AE1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A4C23B1-5016-9BE7-B253-0E24D0A2FD2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C6A9D50-9226-6F8E-D3AD-5F8C4130E2C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51BF67A-56FF-01A2-9A89-6DED05062F61}"/>
              </a:ext>
            </a:extLst>
          </p:cNvPr>
          <p:cNvSpPr>
            <a:spLocks noGrp="1"/>
          </p:cNvSpPr>
          <p:nvPr>
            <p:ph type="dt" sz="half" idx="10"/>
          </p:nvPr>
        </p:nvSpPr>
        <p:spPr/>
        <p:txBody>
          <a:bodyPr/>
          <a:lstStyle/>
          <a:p>
            <a:fld id="{82B0D324-97D6-439E-838D-D84C4D5234D9}" type="datetimeFigureOut">
              <a:rPr lang="en-US" smtClean="0"/>
              <a:t>3/6/2024</a:t>
            </a:fld>
            <a:endParaRPr lang="en-US"/>
          </a:p>
        </p:txBody>
      </p:sp>
      <p:sp>
        <p:nvSpPr>
          <p:cNvPr id="8" name="Footer Placeholder 7">
            <a:extLst>
              <a:ext uri="{FF2B5EF4-FFF2-40B4-BE49-F238E27FC236}">
                <a16:creationId xmlns:a16="http://schemas.microsoft.com/office/drawing/2014/main" id="{BC45F007-EAF5-6810-33B8-1508D06B0DE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A3781E0-418F-618C-9C32-9747B18C66D4}"/>
              </a:ext>
            </a:extLst>
          </p:cNvPr>
          <p:cNvSpPr>
            <a:spLocks noGrp="1"/>
          </p:cNvSpPr>
          <p:nvPr>
            <p:ph type="sldNum" sz="quarter" idx="12"/>
          </p:nvPr>
        </p:nvSpPr>
        <p:spPr/>
        <p:txBody>
          <a:bodyPr/>
          <a:lstStyle/>
          <a:p>
            <a:fld id="{8D50348D-67C6-416A-B96A-958F3E15C5DA}" type="slidenum">
              <a:rPr lang="en-US" smtClean="0"/>
              <a:t>‹#›</a:t>
            </a:fld>
            <a:endParaRPr lang="en-US"/>
          </a:p>
        </p:txBody>
      </p:sp>
    </p:spTree>
    <p:extLst>
      <p:ext uri="{BB962C8B-B14F-4D97-AF65-F5344CB8AC3E}">
        <p14:creationId xmlns:p14="http://schemas.microsoft.com/office/powerpoint/2010/main" val="19992651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0820A-7C48-D8E0-378A-94832B12AE9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9D2C0F1-5525-0624-25B1-EED1079E3E3C}"/>
              </a:ext>
            </a:extLst>
          </p:cNvPr>
          <p:cNvSpPr>
            <a:spLocks noGrp="1"/>
          </p:cNvSpPr>
          <p:nvPr>
            <p:ph type="dt" sz="half" idx="10"/>
          </p:nvPr>
        </p:nvSpPr>
        <p:spPr/>
        <p:txBody>
          <a:bodyPr/>
          <a:lstStyle/>
          <a:p>
            <a:fld id="{82B0D324-97D6-439E-838D-D84C4D5234D9}" type="datetimeFigureOut">
              <a:rPr lang="en-US" smtClean="0"/>
              <a:t>3/6/2024</a:t>
            </a:fld>
            <a:endParaRPr lang="en-US"/>
          </a:p>
        </p:txBody>
      </p:sp>
      <p:sp>
        <p:nvSpPr>
          <p:cNvPr id="4" name="Footer Placeholder 3">
            <a:extLst>
              <a:ext uri="{FF2B5EF4-FFF2-40B4-BE49-F238E27FC236}">
                <a16:creationId xmlns:a16="http://schemas.microsoft.com/office/drawing/2014/main" id="{7FF9AD9C-5C34-372D-4F4C-385A8F51529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1131A93-E74A-7A89-6F10-B0E7E9196179}"/>
              </a:ext>
            </a:extLst>
          </p:cNvPr>
          <p:cNvSpPr>
            <a:spLocks noGrp="1"/>
          </p:cNvSpPr>
          <p:nvPr>
            <p:ph type="sldNum" sz="quarter" idx="12"/>
          </p:nvPr>
        </p:nvSpPr>
        <p:spPr/>
        <p:txBody>
          <a:bodyPr/>
          <a:lstStyle/>
          <a:p>
            <a:fld id="{8D50348D-67C6-416A-B96A-958F3E15C5DA}" type="slidenum">
              <a:rPr lang="en-US" smtClean="0"/>
              <a:t>‹#›</a:t>
            </a:fld>
            <a:endParaRPr lang="en-US"/>
          </a:p>
        </p:txBody>
      </p:sp>
    </p:spTree>
    <p:extLst>
      <p:ext uri="{BB962C8B-B14F-4D97-AF65-F5344CB8AC3E}">
        <p14:creationId xmlns:p14="http://schemas.microsoft.com/office/powerpoint/2010/main" val="40413880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DF8FB76-3F5D-B791-C7C1-B62C543A57A5}"/>
              </a:ext>
            </a:extLst>
          </p:cNvPr>
          <p:cNvSpPr>
            <a:spLocks noGrp="1"/>
          </p:cNvSpPr>
          <p:nvPr>
            <p:ph type="dt" sz="half" idx="10"/>
          </p:nvPr>
        </p:nvSpPr>
        <p:spPr/>
        <p:txBody>
          <a:bodyPr/>
          <a:lstStyle/>
          <a:p>
            <a:fld id="{82B0D324-97D6-439E-838D-D84C4D5234D9}" type="datetimeFigureOut">
              <a:rPr lang="en-US" smtClean="0"/>
              <a:t>3/6/2024</a:t>
            </a:fld>
            <a:endParaRPr lang="en-US"/>
          </a:p>
        </p:txBody>
      </p:sp>
      <p:sp>
        <p:nvSpPr>
          <p:cNvPr id="3" name="Footer Placeholder 2">
            <a:extLst>
              <a:ext uri="{FF2B5EF4-FFF2-40B4-BE49-F238E27FC236}">
                <a16:creationId xmlns:a16="http://schemas.microsoft.com/office/drawing/2014/main" id="{A1CBFF68-3E1B-7A35-1A04-626C495E792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C597E9E-9B47-96F8-5BDA-3E193DCDA040}"/>
              </a:ext>
            </a:extLst>
          </p:cNvPr>
          <p:cNvSpPr>
            <a:spLocks noGrp="1"/>
          </p:cNvSpPr>
          <p:nvPr>
            <p:ph type="sldNum" sz="quarter" idx="12"/>
          </p:nvPr>
        </p:nvSpPr>
        <p:spPr/>
        <p:txBody>
          <a:bodyPr/>
          <a:lstStyle/>
          <a:p>
            <a:fld id="{8D50348D-67C6-416A-B96A-958F3E15C5DA}" type="slidenum">
              <a:rPr lang="en-US" smtClean="0"/>
              <a:t>‹#›</a:t>
            </a:fld>
            <a:endParaRPr lang="en-US"/>
          </a:p>
        </p:txBody>
      </p:sp>
    </p:spTree>
    <p:extLst>
      <p:ext uri="{BB962C8B-B14F-4D97-AF65-F5344CB8AC3E}">
        <p14:creationId xmlns:p14="http://schemas.microsoft.com/office/powerpoint/2010/main" val="12405031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50C9F5-2BC8-DDB7-F3D8-E9D7261879D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969E4E1-B969-C165-C37B-16F87672883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A434148-DC2F-AFA1-B5CF-A817FA7F304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FA943FD-B84B-B01B-1937-5AAB340BAC0C}"/>
              </a:ext>
            </a:extLst>
          </p:cNvPr>
          <p:cNvSpPr>
            <a:spLocks noGrp="1"/>
          </p:cNvSpPr>
          <p:nvPr>
            <p:ph type="dt" sz="half" idx="10"/>
          </p:nvPr>
        </p:nvSpPr>
        <p:spPr/>
        <p:txBody>
          <a:bodyPr/>
          <a:lstStyle/>
          <a:p>
            <a:fld id="{82B0D324-97D6-439E-838D-D84C4D5234D9}" type="datetimeFigureOut">
              <a:rPr lang="en-US" smtClean="0"/>
              <a:t>3/6/2024</a:t>
            </a:fld>
            <a:endParaRPr lang="en-US"/>
          </a:p>
        </p:txBody>
      </p:sp>
      <p:sp>
        <p:nvSpPr>
          <p:cNvPr id="6" name="Footer Placeholder 5">
            <a:extLst>
              <a:ext uri="{FF2B5EF4-FFF2-40B4-BE49-F238E27FC236}">
                <a16:creationId xmlns:a16="http://schemas.microsoft.com/office/drawing/2014/main" id="{E752E499-D205-50C2-FA73-39BBD37F50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76D2A34-65F9-6FF1-90C5-F93F771E5DD1}"/>
              </a:ext>
            </a:extLst>
          </p:cNvPr>
          <p:cNvSpPr>
            <a:spLocks noGrp="1"/>
          </p:cNvSpPr>
          <p:nvPr>
            <p:ph type="sldNum" sz="quarter" idx="12"/>
          </p:nvPr>
        </p:nvSpPr>
        <p:spPr/>
        <p:txBody>
          <a:bodyPr/>
          <a:lstStyle/>
          <a:p>
            <a:fld id="{8D50348D-67C6-416A-B96A-958F3E15C5DA}" type="slidenum">
              <a:rPr lang="en-US" smtClean="0"/>
              <a:t>‹#›</a:t>
            </a:fld>
            <a:endParaRPr lang="en-US"/>
          </a:p>
        </p:txBody>
      </p:sp>
    </p:spTree>
    <p:extLst>
      <p:ext uri="{BB962C8B-B14F-4D97-AF65-F5344CB8AC3E}">
        <p14:creationId xmlns:p14="http://schemas.microsoft.com/office/powerpoint/2010/main" val="9447349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57B26D-A26B-1B8A-1EDD-4514F882CC1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0645A68-B33C-E992-F2D9-7EEA4992BFB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369CF10-7419-618B-B12F-47A8E8BF60A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22FAE2B-B392-69B0-9D80-7CEF8D8E7229}"/>
              </a:ext>
            </a:extLst>
          </p:cNvPr>
          <p:cNvSpPr>
            <a:spLocks noGrp="1"/>
          </p:cNvSpPr>
          <p:nvPr>
            <p:ph type="dt" sz="half" idx="10"/>
          </p:nvPr>
        </p:nvSpPr>
        <p:spPr/>
        <p:txBody>
          <a:bodyPr/>
          <a:lstStyle/>
          <a:p>
            <a:fld id="{82B0D324-97D6-439E-838D-D84C4D5234D9}" type="datetimeFigureOut">
              <a:rPr lang="en-US" smtClean="0"/>
              <a:t>3/6/2024</a:t>
            </a:fld>
            <a:endParaRPr lang="en-US"/>
          </a:p>
        </p:txBody>
      </p:sp>
      <p:sp>
        <p:nvSpPr>
          <p:cNvPr id="6" name="Footer Placeholder 5">
            <a:extLst>
              <a:ext uri="{FF2B5EF4-FFF2-40B4-BE49-F238E27FC236}">
                <a16:creationId xmlns:a16="http://schemas.microsoft.com/office/drawing/2014/main" id="{6E723F08-9566-19A4-2CEA-86710217CFD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E71ABE2-1CE5-E125-164B-E3D72267C22D}"/>
              </a:ext>
            </a:extLst>
          </p:cNvPr>
          <p:cNvSpPr>
            <a:spLocks noGrp="1"/>
          </p:cNvSpPr>
          <p:nvPr>
            <p:ph type="sldNum" sz="quarter" idx="12"/>
          </p:nvPr>
        </p:nvSpPr>
        <p:spPr/>
        <p:txBody>
          <a:bodyPr/>
          <a:lstStyle/>
          <a:p>
            <a:fld id="{8D50348D-67C6-416A-B96A-958F3E15C5DA}" type="slidenum">
              <a:rPr lang="en-US" smtClean="0"/>
              <a:t>‹#›</a:t>
            </a:fld>
            <a:endParaRPr lang="en-US"/>
          </a:p>
        </p:txBody>
      </p:sp>
    </p:spTree>
    <p:extLst>
      <p:ext uri="{BB962C8B-B14F-4D97-AF65-F5344CB8AC3E}">
        <p14:creationId xmlns:p14="http://schemas.microsoft.com/office/powerpoint/2010/main" val="15412139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340BD44-8110-5C3C-BE51-1C0ADC0C392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97A918C-AF99-E097-3412-A99356D38A6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59F6245-4FF5-2817-DA89-66A73708BDC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B0D324-97D6-439E-838D-D84C4D5234D9}" type="datetimeFigureOut">
              <a:rPr lang="en-US" smtClean="0"/>
              <a:t>3/6/2024</a:t>
            </a:fld>
            <a:endParaRPr lang="en-US"/>
          </a:p>
        </p:txBody>
      </p:sp>
      <p:sp>
        <p:nvSpPr>
          <p:cNvPr id="5" name="Footer Placeholder 4">
            <a:extLst>
              <a:ext uri="{FF2B5EF4-FFF2-40B4-BE49-F238E27FC236}">
                <a16:creationId xmlns:a16="http://schemas.microsoft.com/office/drawing/2014/main" id="{70E1180A-76AD-5777-4877-BFC26F2331F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63E6D8F-1D37-AFCF-E7CF-4F13CF5B142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D50348D-67C6-416A-B96A-958F3E15C5DA}" type="slidenum">
              <a:rPr lang="en-US" smtClean="0"/>
              <a:t>‹#›</a:t>
            </a:fld>
            <a:endParaRPr lang="en-US"/>
          </a:p>
        </p:txBody>
      </p:sp>
    </p:spTree>
    <p:extLst>
      <p:ext uri="{BB962C8B-B14F-4D97-AF65-F5344CB8AC3E}">
        <p14:creationId xmlns:p14="http://schemas.microsoft.com/office/powerpoint/2010/main" val="41390869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6.svg" /><Relationship Id="rId2" Type="http://schemas.openxmlformats.org/officeDocument/2006/relationships/image" Target="../media/image5.pn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xml" /><Relationship Id="rId2" Type="http://schemas.openxmlformats.org/officeDocument/2006/relationships/diagramData" Target="../diagrams/data1.xml" /><Relationship Id="rId1" Type="http://schemas.openxmlformats.org/officeDocument/2006/relationships/slideLayout" Target="../slideLayouts/slideLayout2.xml" /><Relationship Id="rId6" Type="http://schemas.microsoft.com/office/2007/relationships/diagramDrawing" Target="../diagrams/drawing1.xml" /><Relationship Id="rId5" Type="http://schemas.openxmlformats.org/officeDocument/2006/relationships/diagramColors" Target="../diagrams/colors1.xml" /><Relationship Id="rId4" Type="http://schemas.openxmlformats.org/officeDocument/2006/relationships/diagramQuickStyle" Target="../diagrams/quickStyle1.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2" Type="http://schemas.openxmlformats.org/officeDocument/2006/relationships/image" Target="../media/image8.jpeg" /><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2" Type="http://schemas.openxmlformats.org/officeDocument/2006/relationships/image" Target="../media/image9.jpeg" /><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2" Type="http://schemas.openxmlformats.org/officeDocument/2006/relationships/image" Target="../media/image10.jpeg" /><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2" Type="http://schemas.openxmlformats.org/officeDocument/2006/relationships/image" Target="../media/image11.jpeg"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2.xml" /><Relationship Id="rId2" Type="http://schemas.openxmlformats.org/officeDocument/2006/relationships/diagramData" Target="../diagrams/data2.xml" /><Relationship Id="rId1" Type="http://schemas.openxmlformats.org/officeDocument/2006/relationships/slideLayout" Target="../slideLayouts/slideLayout2.xml" /><Relationship Id="rId6" Type="http://schemas.microsoft.com/office/2007/relationships/diagramDrawing" Target="../diagrams/drawing2.xml" /><Relationship Id="rId5" Type="http://schemas.openxmlformats.org/officeDocument/2006/relationships/diagramColors" Target="../diagrams/colors2.xml" /><Relationship Id="rId4" Type="http://schemas.openxmlformats.org/officeDocument/2006/relationships/diagramQuickStyle" Target="../diagrams/quickStyle2.xml" /></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Relationship Id="rId2" Type="http://schemas.openxmlformats.org/officeDocument/2006/relationships/image" Target="../media/image12.jpeg" /><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Relationship Id="rId2" Type="http://schemas.openxmlformats.org/officeDocument/2006/relationships/image" Target="../media/image13.jpeg" /><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 standalone="yes"?>
<Relationships xmlns="http://schemas.openxmlformats.org/package/2006/relationships"><Relationship Id="rId2" Type="http://schemas.openxmlformats.org/officeDocument/2006/relationships/image" Target="../media/image14.jpeg" /><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Relationship Id="rId2" Type="http://schemas.openxmlformats.org/officeDocument/2006/relationships/image" Target="../media/image15.jpeg" /><Relationship Id="rId1" Type="http://schemas.openxmlformats.org/officeDocument/2006/relationships/slideLayout" Target="../slideLayouts/slideLayout2.xml" /></Relationships>
</file>

<file path=ppt/slides/_rels/slide27.xml.rels><?xml version="1.0" encoding="UTF-8" standalone="yes"?>
<Relationships xmlns="http://schemas.openxmlformats.org/package/2006/relationships"><Relationship Id="rId2" Type="http://schemas.openxmlformats.org/officeDocument/2006/relationships/image" Target="../media/image16.png" /><Relationship Id="rId1" Type="http://schemas.openxmlformats.org/officeDocument/2006/relationships/slideLayout" Target="../slideLayouts/slideLayout2.xml" /></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4.xml.rels><?xml version="1.0" encoding="UTF-8" standalone="yes"?>
<Relationships xmlns="http://schemas.openxmlformats.org/package/2006/relationships"><Relationship Id="rId2" Type="http://schemas.openxmlformats.org/officeDocument/2006/relationships/image" Target="../media/image17.jpeg" /><Relationship Id="rId1" Type="http://schemas.openxmlformats.org/officeDocument/2006/relationships/slideLayout" Target="../slideLayouts/slideLayout2.xml" /></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2.xml" /></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9.xml.rels><?xml version="1.0" encoding="UTF-8" standalone="yes"?>
<Relationships xmlns="http://schemas.openxmlformats.org/package/2006/relationships"><Relationship Id="rId2" Type="http://schemas.openxmlformats.org/officeDocument/2006/relationships/image" Target="../media/image18.jpeg"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2.xml" /></Relationships>
</file>

<file path=ppt/slides/_rels/slide40.xml.rels><?xml version="1.0" encoding="UTF-8" standalone="yes"?>
<Relationships xmlns="http://schemas.openxmlformats.org/package/2006/relationships"><Relationship Id="rId2" Type="http://schemas.openxmlformats.org/officeDocument/2006/relationships/image" Target="../media/image19.png" /><Relationship Id="rId1" Type="http://schemas.openxmlformats.org/officeDocument/2006/relationships/slideLayout" Target="../slideLayouts/slideLayout2.xml" /></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3.xml.rels><?xml version="1.0" encoding="UTF-8" standalone="yes"?>
<Relationships xmlns="http://schemas.openxmlformats.org/package/2006/relationships"><Relationship Id="rId3" Type="http://schemas.openxmlformats.org/officeDocument/2006/relationships/image" Target="../media/image20.jpeg" /><Relationship Id="rId2" Type="http://schemas.openxmlformats.org/officeDocument/2006/relationships/hyperlink" Target="https://www.geeksforgeeks.org/precision-and-recall-in-information-retrieval/" TargetMode="External" /><Relationship Id="rId1" Type="http://schemas.openxmlformats.org/officeDocument/2006/relationships/slideLayout" Target="../slideLayouts/slideLayout2.xml" /></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5.xml.rels><?xml version="1.0" encoding="UTF-8" standalone="yes"?>
<Relationships xmlns="http://schemas.openxmlformats.org/package/2006/relationships"><Relationship Id="rId3" Type="http://schemas.openxmlformats.org/officeDocument/2006/relationships/diagramLayout" Target="../diagrams/layout3.xml" /><Relationship Id="rId2" Type="http://schemas.openxmlformats.org/officeDocument/2006/relationships/diagramData" Target="../diagrams/data3.xml" /><Relationship Id="rId1" Type="http://schemas.openxmlformats.org/officeDocument/2006/relationships/slideLayout" Target="../slideLayouts/slideLayout2.xml" /><Relationship Id="rId6" Type="http://schemas.microsoft.com/office/2007/relationships/diagramDrawing" Target="../diagrams/drawing3.xml" /><Relationship Id="rId5" Type="http://schemas.openxmlformats.org/officeDocument/2006/relationships/diagramColors" Target="../diagrams/colors3.xml" /><Relationship Id="rId4" Type="http://schemas.openxmlformats.org/officeDocument/2006/relationships/diagramQuickStyle" Target="../diagrams/quickStyle3.xml" /></Relationships>
</file>

<file path=ppt/slides/_rels/slide5.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4.jpe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8" name="Rectangle 137">
            <a:extLst>
              <a:ext uri="{FF2B5EF4-FFF2-40B4-BE49-F238E27FC236}">
                <a16:creationId xmlns:a16="http://schemas.microsoft.com/office/drawing/2014/main" id="{A0A2B7F3-65A0-4CC5-8310-3252C59E02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7609D2B-7360-1957-5E26-0CACEA70F4D7}"/>
              </a:ext>
            </a:extLst>
          </p:cNvPr>
          <p:cNvSpPr>
            <a:spLocks noGrp="1"/>
          </p:cNvSpPr>
          <p:nvPr>
            <p:ph type="ctrTitle"/>
          </p:nvPr>
        </p:nvSpPr>
        <p:spPr>
          <a:xfrm>
            <a:off x="778933" y="4282006"/>
            <a:ext cx="10574867" cy="950393"/>
          </a:xfrm>
        </p:spPr>
        <p:txBody>
          <a:bodyPr>
            <a:normAutofit/>
          </a:bodyPr>
          <a:lstStyle/>
          <a:p>
            <a:r>
              <a:rPr lang="en-US" sz="3700">
                <a:solidFill>
                  <a:schemeClr val="accent1"/>
                </a:solidFill>
              </a:rPr>
              <a:t>ABHAY KUMAR </a:t>
            </a:r>
          </a:p>
        </p:txBody>
      </p:sp>
      <p:sp>
        <p:nvSpPr>
          <p:cNvPr id="3" name="Subtitle 2">
            <a:extLst>
              <a:ext uri="{FF2B5EF4-FFF2-40B4-BE49-F238E27FC236}">
                <a16:creationId xmlns:a16="http://schemas.microsoft.com/office/drawing/2014/main" id="{DC366D72-7A33-2A81-09EF-71A4C483C6DE}"/>
              </a:ext>
            </a:extLst>
          </p:cNvPr>
          <p:cNvSpPr>
            <a:spLocks noGrp="1"/>
          </p:cNvSpPr>
          <p:nvPr>
            <p:ph type="subTitle" idx="1"/>
          </p:nvPr>
        </p:nvSpPr>
        <p:spPr>
          <a:xfrm>
            <a:off x="838200" y="5629274"/>
            <a:ext cx="10515600" cy="1228726"/>
          </a:xfrm>
        </p:spPr>
        <p:txBody>
          <a:bodyPr>
            <a:normAutofit lnSpcReduction="10000"/>
          </a:bodyPr>
          <a:lstStyle/>
          <a:p>
            <a:r>
              <a:rPr lang="en-US">
                <a:solidFill>
                  <a:schemeClr val="accent1"/>
                </a:solidFill>
              </a:rPr>
              <a:t>REGISTRATION NUMBER : (42310001)</a:t>
            </a:r>
          </a:p>
          <a:p>
            <a:r>
              <a:rPr lang="en-US">
                <a:solidFill>
                  <a:schemeClr val="accent1"/>
                </a:solidFill>
              </a:rPr>
              <a:t>ROLL NUMBER : (22S315008)</a:t>
            </a:r>
          </a:p>
          <a:p>
            <a:r>
              <a:rPr lang="en-US">
                <a:solidFill>
                  <a:schemeClr val="accent1"/>
                </a:solidFill>
              </a:rPr>
              <a:t>M.E : (CSE)</a:t>
            </a:r>
          </a:p>
          <a:p>
            <a:endParaRPr lang="en-US"/>
          </a:p>
        </p:txBody>
      </p:sp>
      <p:pic>
        <p:nvPicPr>
          <p:cNvPr id="5" name="Picture 4" descr="A logo of a university&#10;&#10;Description automatically generated">
            <a:extLst>
              <a:ext uri="{FF2B5EF4-FFF2-40B4-BE49-F238E27FC236}">
                <a16:creationId xmlns:a16="http://schemas.microsoft.com/office/drawing/2014/main" id="{1A3CC078-8E94-0031-E480-7A9BF9DA889A}"/>
              </a:ext>
            </a:extLst>
          </p:cNvPr>
          <p:cNvPicPr>
            <a:picLocks noChangeAspect="1"/>
          </p:cNvPicPr>
          <p:nvPr/>
        </p:nvPicPr>
        <p:blipFill rotWithShape="1">
          <a:blip r:embed="rId2">
            <a:extLst>
              <a:ext uri="{28A0092B-C50C-407E-A947-70E740481C1C}">
                <a14:useLocalDpi xmlns:a14="http://schemas.microsoft.com/office/drawing/2010/main" val="0"/>
              </a:ext>
            </a:extLst>
          </a:blip>
          <a:srcRect t="2928" r="-2" b="16864"/>
          <a:stretch/>
        </p:blipFill>
        <p:spPr>
          <a:xfrm>
            <a:off x="1185333" y="347135"/>
            <a:ext cx="9838267" cy="3672406"/>
          </a:xfrm>
          <a:custGeom>
            <a:avLst/>
            <a:gdLst/>
            <a:ahLst/>
            <a:cxnLst/>
            <a:rect l="l" t="t" r="r" b="b"/>
            <a:pathLst>
              <a:path w="9392179" h="3672406">
                <a:moveTo>
                  <a:pt x="8328426" y="0"/>
                </a:moveTo>
                <a:cubicBezTo>
                  <a:pt x="8306669" y="212063"/>
                  <a:pt x="8209966" y="234386"/>
                  <a:pt x="8156780" y="365530"/>
                </a:cubicBezTo>
                <a:cubicBezTo>
                  <a:pt x="8193044" y="376692"/>
                  <a:pt x="8224472" y="390643"/>
                  <a:pt x="8255900" y="396224"/>
                </a:cubicBezTo>
                <a:cubicBezTo>
                  <a:pt x="8379195" y="424127"/>
                  <a:pt x="8497654" y="496675"/>
                  <a:pt x="8608861" y="619448"/>
                </a:cubicBezTo>
                <a:cubicBezTo>
                  <a:pt x="8693475" y="711528"/>
                  <a:pt x="8785341" y="750593"/>
                  <a:pt x="8877208" y="756173"/>
                </a:cubicBezTo>
                <a:cubicBezTo>
                  <a:pt x="8923141" y="758964"/>
                  <a:pt x="8971492" y="761754"/>
                  <a:pt x="9012590" y="795238"/>
                </a:cubicBezTo>
                <a:cubicBezTo>
                  <a:pt x="9053688" y="828721"/>
                  <a:pt x="9133466" y="814770"/>
                  <a:pt x="9106875" y="996140"/>
                </a:cubicBezTo>
                <a:cubicBezTo>
                  <a:pt x="9210828" y="1068688"/>
                  <a:pt x="9167313" y="1283542"/>
                  <a:pt x="9215663" y="1417476"/>
                </a:cubicBezTo>
                <a:cubicBezTo>
                  <a:pt x="9268849" y="1565363"/>
                  <a:pt x="9300277" y="1746734"/>
                  <a:pt x="9370386" y="1872297"/>
                </a:cubicBezTo>
                <a:cubicBezTo>
                  <a:pt x="9396979" y="1916942"/>
                  <a:pt x="9396979" y="1967168"/>
                  <a:pt x="9382473" y="2014603"/>
                </a:cubicBezTo>
                <a:cubicBezTo>
                  <a:pt x="9355881" y="2115054"/>
                  <a:pt x="9322035" y="2201554"/>
                  <a:pt x="9276102" y="2268521"/>
                </a:cubicBezTo>
                <a:cubicBezTo>
                  <a:pt x="9106875" y="2514068"/>
                  <a:pt x="8932811" y="2756825"/>
                  <a:pt x="8746660" y="2949356"/>
                </a:cubicBezTo>
                <a:cubicBezTo>
                  <a:pt x="8536335" y="3169790"/>
                  <a:pt x="8304251" y="3289774"/>
                  <a:pt x="8069749" y="3384644"/>
                </a:cubicBezTo>
                <a:cubicBezTo>
                  <a:pt x="7624922" y="3566014"/>
                  <a:pt x="7172842" y="3632982"/>
                  <a:pt x="6713509" y="3649724"/>
                </a:cubicBezTo>
                <a:cubicBezTo>
                  <a:pt x="6406482" y="3660885"/>
                  <a:pt x="6101872" y="3674836"/>
                  <a:pt x="5794844" y="3672046"/>
                </a:cubicBezTo>
                <a:cubicBezTo>
                  <a:pt x="5526498" y="3669256"/>
                  <a:pt x="5258151" y="3638562"/>
                  <a:pt x="4987387" y="3599498"/>
                </a:cubicBezTo>
                <a:cubicBezTo>
                  <a:pt x="4636843" y="3546482"/>
                  <a:pt x="3362799" y="3312096"/>
                  <a:pt x="2920390" y="3220016"/>
                </a:cubicBezTo>
                <a:cubicBezTo>
                  <a:pt x="2702811" y="3175371"/>
                  <a:pt x="1498875" y="2762406"/>
                  <a:pt x="1472282" y="2695438"/>
                </a:cubicBezTo>
                <a:cubicBezTo>
                  <a:pt x="1554478" y="2650793"/>
                  <a:pt x="1634257" y="2728922"/>
                  <a:pt x="1721289" y="2681487"/>
                </a:cubicBezTo>
                <a:cubicBezTo>
                  <a:pt x="1571401" y="2578245"/>
                  <a:pt x="1399756" y="2625681"/>
                  <a:pt x="1257121" y="2555923"/>
                </a:cubicBezTo>
                <a:cubicBezTo>
                  <a:pt x="1259538" y="2488955"/>
                  <a:pt x="1322394" y="2508488"/>
                  <a:pt x="1332064" y="2463843"/>
                </a:cubicBezTo>
                <a:cubicBezTo>
                  <a:pt x="1061300" y="2335488"/>
                  <a:pt x="759108" y="2341069"/>
                  <a:pt x="483508" y="2229457"/>
                </a:cubicBezTo>
                <a:cubicBezTo>
                  <a:pt x="734932" y="2184812"/>
                  <a:pt x="981521" y="2232247"/>
                  <a:pt x="1235363" y="2240618"/>
                </a:cubicBezTo>
                <a:cubicBezTo>
                  <a:pt x="1211188" y="2182021"/>
                  <a:pt x="1167672" y="2187602"/>
                  <a:pt x="1138662" y="2168069"/>
                </a:cubicBezTo>
                <a:cubicBezTo>
                  <a:pt x="1099981" y="2142957"/>
                  <a:pt x="1068553" y="2120635"/>
                  <a:pt x="1092728" y="2056458"/>
                </a:cubicBezTo>
                <a:cubicBezTo>
                  <a:pt x="1116903" y="1995071"/>
                  <a:pt x="1085475" y="1978329"/>
                  <a:pt x="1039542" y="1956007"/>
                </a:cubicBezTo>
                <a:cubicBezTo>
                  <a:pt x="923501" y="1894620"/>
                  <a:pt x="795371" y="1914152"/>
                  <a:pt x="674494" y="1894620"/>
                </a:cubicBezTo>
                <a:cubicBezTo>
                  <a:pt x="618891" y="1886249"/>
                  <a:pt x="529441" y="1900200"/>
                  <a:pt x="514936" y="1852765"/>
                </a:cubicBezTo>
                <a:cubicBezTo>
                  <a:pt x="464168" y="1699298"/>
                  <a:pt x="362631" y="1743943"/>
                  <a:pt x="268347" y="1735572"/>
                </a:cubicBezTo>
                <a:cubicBezTo>
                  <a:pt x="171646" y="1727201"/>
                  <a:pt x="152305" y="1657444"/>
                  <a:pt x="200656" y="1529089"/>
                </a:cubicBezTo>
                <a:cubicBezTo>
                  <a:pt x="149887" y="1467702"/>
                  <a:pt x="65273" y="1537459"/>
                  <a:pt x="0" y="1453750"/>
                </a:cubicBezTo>
                <a:cubicBezTo>
                  <a:pt x="502848" y="1411896"/>
                  <a:pt x="993609" y="1450960"/>
                  <a:pt x="1479534" y="1330977"/>
                </a:cubicBezTo>
                <a:cubicBezTo>
                  <a:pt x="1324812" y="1336557"/>
                  <a:pt x="1172507" y="1286332"/>
                  <a:pt x="1017784" y="1317025"/>
                </a:cubicBezTo>
                <a:cubicBezTo>
                  <a:pt x="993609" y="1322606"/>
                  <a:pt x="964599" y="1317025"/>
                  <a:pt x="940423" y="1311445"/>
                </a:cubicBezTo>
                <a:cubicBezTo>
                  <a:pt x="913830" y="1305864"/>
                  <a:pt x="889655" y="1294703"/>
                  <a:pt x="889655" y="1255638"/>
                </a:cubicBezTo>
                <a:cubicBezTo>
                  <a:pt x="889655" y="1227735"/>
                  <a:pt x="908995" y="1213784"/>
                  <a:pt x="928335" y="1202623"/>
                </a:cubicBezTo>
                <a:cubicBezTo>
                  <a:pt x="981521" y="1171929"/>
                  <a:pt x="1039542" y="1163558"/>
                  <a:pt x="1092728" y="1194252"/>
                </a:cubicBezTo>
                <a:cubicBezTo>
                  <a:pt x="1153167" y="1227735"/>
                  <a:pt x="1201518" y="1219364"/>
                  <a:pt x="1247451" y="1160768"/>
                </a:cubicBezTo>
                <a:cubicBezTo>
                  <a:pt x="1307889" y="1085430"/>
                  <a:pt x="1394920" y="1113333"/>
                  <a:pt x="1467447" y="1088220"/>
                </a:cubicBezTo>
                <a:cubicBezTo>
                  <a:pt x="1547226" y="1063107"/>
                  <a:pt x="1631840" y="1077059"/>
                  <a:pt x="1735794" y="1032414"/>
                </a:cubicBezTo>
                <a:cubicBezTo>
                  <a:pt x="1559313" y="982188"/>
                  <a:pt x="1397338" y="1057527"/>
                  <a:pt x="1218440" y="1007301"/>
                </a:cubicBezTo>
                <a:cubicBezTo>
                  <a:pt x="1290966" y="937543"/>
                  <a:pt x="1356240" y="957076"/>
                  <a:pt x="1416678" y="945914"/>
                </a:cubicBezTo>
                <a:cubicBezTo>
                  <a:pt x="1489204" y="931963"/>
                  <a:pt x="1561731" y="929172"/>
                  <a:pt x="1634257" y="915221"/>
                </a:cubicBezTo>
                <a:cubicBezTo>
                  <a:pt x="1701949" y="904060"/>
                  <a:pt x="1767223" y="884528"/>
                  <a:pt x="1834914" y="873366"/>
                </a:cubicBezTo>
                <a:cubicBezTo>
                  <a:pt x="1900187" y="862205"/>
                  <a:pt x="1967878" y="876157"/>
                  <a:pt x="2028317" y="814770"/>
                </a:cubicBezTo>
                <a:cubicBezTo>
                  <a:pt x="1863924" y="691996"/>
                  <a:pt x="1677773" y="750593"/>
                  <a:pt x="1484370" y="719899"/>
                </a:cubicBezTo>
                <a:cubicBezTo>
                  <a:pt x="1535138" y="661303"/>
                  <a:pt x="1588324" y="672464"/>
                  <a:pt x="1631840" y="655722"/>
                </a:cubicBezTo>
                <a:cubicBezTo>
                  <a:pt x="1651180" y="650142"/>
                  <a:pt x="1675355" y="650142"/>
                  <a:pt x="1682608" y="622239"/>
                </a:cubicBezTo>
                <a:cubicBezTo>
                  <a:pt x="1692278" y="585965"/>
                  <a:pt x="1670520" y="563642"/>
                  <a:pt x="1646344" y="552481"/>
                </a:cubicBezTo>
                <a:cubicBezTo>
                  <a:pt x="1537556" y="499465"/>
                  <a:pt x="1421514" y="471562"/>
                  <a:pt x="1305472" y="443659"/>
                </a:cubicBezTo>
                <a:cubicBezTo>
                  <a:pt x="1240198" y="429707"/>
                  <a:pt x="1170090" y="438078"/>
                  <a:pt x="1112068" y="393433"/>
                </a:cubicBezTo>
                <a:cubicBezTo>
                  <a:pt x="1324812" y="200902"/>
                  <a:pt x="1561731" y="237176"/>
                  <a:pt x="1801068" y="248337"/>
                </a:cubicBezTo>
                <a:cubicBezTo>
                  <a:pt x="2190293" y="265079"/>
                  <a:pt x="2579516" y="281821"/>
                  <a:pt x="2971158" y="253918"/>
                </a:cubicBezTo>
                <a:cubicBezTo>
                  <a:pt x="3287854" y="200902"/>
                  <a:pt x="3609388" y="195322"/>
                  <a:pt x="3930923" y="175789"/>
                </a:cubicBezTo>
                <a:cubicBezTo>
                  <a:pt x="4283882" y="150677"/>
                  <a:pt x="4641678" y="170209"/>
                  <a:pt x="4997057" y="172999"/>
                </a:cubicBezTo>
                <a:cubicBezTo>
                  <a:pt x="5253316" y="175789"/>
                  <a:pt x="5511992" y="200902"/>
                  <a:pt x="5768252" y="178580"/>
                </a:cubicBezTo>
                <a:cubicBezTo>
                  <a:pt x="6068027" y="153467"/>
                  <a:pt x="6372637" y="172999"/>
                  <a:pt x="6674829" y="164628"/>
                </a:cubicBezTo>
                <a:cubicBezTo>
                  <a:pt x="6810212" y="161838"/>
                  <a:pt x="6945593" y="139515"/>
                  <a:pt x="7080976" y="122774"/>
                </a:cubicBezTo>
                <a:cubicBezTo>
                  <a:pt x="7334817" y="89290"/>
                  <a:pt x="7591076" y="44645"/>
                  <a:pt x="7847336" y="58596"/>
                </a:cubicBezTo>
                <a:cubicBezTo>
                  <a:pt x="8006894" y="66967"/>
                  <a:pt x="8164034" y="66967"/>
                  <a:pt x="8328426" y="0"/>
                </a:cubicBezTo>
                <a:close/>
              </a:path>
            </a:pathLst>
          </a:custGeom>
        </p:spPr>
      </p:pic>
    </p:spTree>
    <p:extLst>
      <p:ext uri="{BB962C8B-B14F-4D97-AF65-F5344CB8AC3E}">
        <p14:creationId xmlns:p14="http://schemas.microsoft.com/office/powerpoint/2010/main" val="8224588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2000"/>
                                  </p:stCondLst>
                                  <p:iterate type="lt">
                                    <p:tmPct val="10000"/>
                                  </p:iterate>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4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2000"/>
                                  </p:stCondLst>
                                  <p:iterate type="lt">
                                    <p:tmPct val="10000"/>
                                  </p:iterate>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400"/>
                                        <p:tgtEl>
                                          <p:spTgt spid="3">
                                            <p:txEl>
                                              <p:pRg st="2" end="2"/>
                                            </p:txEl>
                                          </p:spTgt>
                                        </p:tgtEl>
                                      </p:cBhvr>
                                    </p:animEffect>
                                  </p:childTnLst>
                                </p:cTn>
                              </p:par>
                              <p:par>
                                <p:cTn id="18" presetID="10" presetClass="entr" presetSubtype="0" fill="hold" grpId="0" nodeType="withEffect">
                                  <p:stCondLst>
                                    <p:cond delay="1000"/>
                                  </p:stCondLst>
                                  <p:iterate type="lt">
                                    <p:tmPct val="10000"/>
                                  </p:iterate>
                                  <p:childTnLst>
                                    <p:set>
                                      <p:cBhvr>
                                        <p:cTn id="19" dur="1" fill="hold">
                                          <p:stCondLst>
                                            <p:cond delay="0"/>
                                          </p:stCondLst>
                                        </p:cTn>
                                        <p:tgtEl>
                                          <p:spTgt spid="2"/>
                                        </p:tgtEl>
                                        <p:attrNameLst>
                                          <p:attrName>style.visibility</p:attrName>
                                        </p:attrNameLst>
                                      </p:cBhvr>
                                      <p:to>
                                        <p:strVal val="visible"/>
                                      </p:to>
                                    </p:set>
                                    <p:animEffect transition="in" filter="fade">
                                      <p:cBhvr>
                                        <p:cTn id="2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5D7F64A8-D625-4F61-A290-B499BB62AC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B5C0F9E-31FB-FFE3-4EAE-A03382A4ED37}"/>
              </a:ext>
            </a:extLst>
          </p:cNvPr>
          <p:cNvSpPr>
            <a:spLocks noGrp="1"/>
          </p:cNvSpPr>
          <p:nvPr>
            <p:ph type="title"/>
          </p:nvPr>
        </p:nvSpPr>
        <p:spPr>
          <a:xfrm>
            <a:off x="209550" y="314325"/>
            <a:ext cx="8734425" cy="885825"/>
          </a:xfrm>
        </p:spPr>
        <p:txBody>
          <a:bodyPr anchor="b">
            <a:normAutofit/>
          </a:bodyPr>
          <a:lstStyle/>
          <a:p>
            <a:r>
              <a:rPr lang="en-US" sz="4000">
                <a:solidFill>
                  <a:srgbClr val="00B0F0"/>
                </a:solidFill>
              </a:rPr>
              <a:t>3)REINFORCEMENT MACHINE LEARNING:</a:t>
            </a:r>
          </a:p>
        </p:txBody>
      </p:sp>
      <p:sp>
        <p:nvSpPr>
          <p:cNvPr id="3" name="Content Placeholder 2">
            <a:extLst>
              <a:ext uri="{FF2B5EF4-FFF2-40B4-BE49-F238E27FC236}">
                <a16:creationId xmlns:a16="http://schemas.microsoft.com/office/drawing/2014/main" id="{DB4BA5B8-61BC-27C0-6C37-6BF31AAE2998}"/>
              </a:ext>
            </a:extLst>
          </p:cNvPr>
          <p:cNvSpPr>
            <a:spLocks noGrp="1"/>
          </p:cNvSpPr>
          <p:nvPr>
            <p:ph idx="1"/>
          </p:nvPr>
        </p:nvSpPr>
        <p:spPr>
          <a:xfrm>
            <a:off x="325243" y="1514476"/>
            <a:ext cx="7294758" cy="2266950"/>
          </a:xfrm>
        </p:spPr>
        <p:txBody>
          <a:bodyPr>
            <a:normAutofit/>
          </a:bodyPr>
          <a:lstStyle/>
          <a:p>
            <a:pPr marL="0" indent="0">
              <a:buNone/>
            </a:pPr>
            <a:r>
              <a:rPr lang="en-US" sz="2000"/>
              <a:t>• Reinforcement learning is an area of Machine Learning. It is about taking suitable action to maximize reward in a particular situation. It is employed by various software and machines to find the best possible behavior or path it should take in a specific situation.</a:t>
            </a:r>
          </a:p>
        </p:txBody>
      </p:sp>
      <p:pic>
        <p:nvPicPr>
          <p:cNvPr id="9" name="Graphic 8" descr="Laptop Secure">
            <a:extLst>
              <a:ext uri="{FF2B5EF4-FFF2-40B4-BE49-F238E27FC236}">
                <a16:creationId xmlns:a16="http://schemas.microsoft.com/office/drawing/2014/main" id="{8EADA1A1-50C4-42A4-8D51-015E4196967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5000"/>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641431" y="816337"/>
            <a:ext cx="5225327" cy="5225327"/>
          </a:xfrm>
          <a:prstGeom prst="rect">
            <a:avLst/>
          </a:prstGeom>
        </p:spPr>
      </p:pic>
    </p:spTree>
    <p:extLst>
      <p:ext uri="{BB962C8B-B14F-4D97-AF65-F5344CB8AC3E}">
        <p14:creationId xmlns:p14="http://schemas.microsoft.com/office/powerpoint/2010/main" val="35710717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C61025-6B9B-1FBD-86D1-D044684F059B}"/>
              </a:ext>
            </a:extLst>
          </p:cNvPr>
          <p:cNvSpPr>
            <a:spLocks noGrp="1"/>
          </p:cNvSpPr>
          <p:nvPr>
            <p:ph type="title"/>
          </p:nvPr>
        </p:nvSpPr>
        <p:spPr>
          <a:xfrm>
            <a:off x="838200" y="365126"/>
            <a:ext cx="10515600" cy="1175808"/>
          </a:xfrm>
        </p:spPr>
        <p:txBody>
          <a:bodyPr/>
          <a:lstStyle/>
          <a:p>
            <a:r>
              <a:rPr lang="en-US">
                <a:solidFill>
                  <a:srgbClr val="00B0F0"/>
                </a:solidFill>
              </a:rPr>
              <a:t>MACHINE LEARNING ALGORITHMS:</a:t>
            </a:r>
          </a:p>
        </p:txBody>
      </p:sp>
      <p:graphicFrame>
        <p:nvGraphicFramePr>
          <p:cNvPr id="5" name="Content Placeholder 2">
            <a:extLst>
              <a:ext uri="{FF2B5EF4-FFF2-40B4-BE49-F238E27FC236}">
                <a16:creationId xmlns:a16="http://schemas.microsoft.com/office/drawing/2014/main" id="{EC866D44-632F-4C16-76E0-61E57E7ED0AF}"/>
              </a:ext>
            </a:extLst>
          </p:cNvPr>
          <p:cNvGraphicFramePr>
            <a:graphicFrameLocks noGrp="1"/>
          </p:cNvGraphicFramePr>
          <p:nvPr>
            <p:ph idx="1"/>
            <p:extLst>
              <p:ext uri="{D42A27DB-BD31-4B8C-83A1-F6EECF244321}">
                <p14:modId xmlns:p14="http://schemas.microsoft.com/office/powerpoint/2010/main" val="330952159"/>
              </p:ext>
            </p:extLst>
          </p:nvPr>
        </p:nvGraphicFramePr>
        <p:xfrm>
          <a:off x="152401" y="1690688"/>
          <a:ext cx="11954932" cy="49307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224366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tint">
            <a:extLst>
              <a:ext uri="{FF2B5EF4-FFF2-40B4-BE49-F238E27FC236}">
                <a16:creationId xmlns:a16="http://schemas.microsoft.com/office/drawing/2014/main" id="{FB62F605-0D29-07F8-F642-DD2626C788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7" y="0"/>
            <a:ext cx="12193117" cy="6858000"/>
          </a:xfrm>
          <a:prstGeom prst="rect">
            <a:avLst/>
          </a:prstGeom>
          <a:solidFill>
            <a:schemeClr val="bg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Rectangle 13">
            <a:extLst>
              <a:ext uri="{FF2B5EF4-FFF2-40B4-BE49-F238E27FC236}">
                <a16:creationId xmlns:a16="http://schemas.microsoft.com/office/drawing/2014/main" id="{4C22F3F7-C4F6-C120-9D45-79509746AC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7" y="0"/>
            <a:ext cx="11417531" cy="6858000"/>
          </a:xfrm>
          <a:prstGeom prst="rect">
            <a:avLst/>
          </a:prstGeom>
          <a:ln>
            <a:noFill/>
          </a:ln>
          <a:effectLst>
            <a:outerShdw blurRad="317500" dist="127000" dir="2400000" sx="95000" sy="95000" algn="t"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E585663-D0AE-2569-DB5F-DCF37B6A4077}"/>
              </a:ext>
            </a:extLst>
          </p:cNvPr>
          <p:cNvSpPr>
            <a:spLocks noGrp="1"/>
          </p:cNvSpPr>
          <p:nvPr>
            <p:ph type="title"/>
          </p:nvPr>
        </p:nvSpPr>
        <p:spPr>
          <a:xfrm>
            <a:off x="758952" y="762001"/>
            <a:ext cx="9589765" cy="1699942"/>
          </a:xfrm>
        </p:spPr>
        <p:txBody>
          <a:bodyPr>
            <a:normAutofit/>
          </a:bodyPr>
          <a:lstStyle/>
          <a:p>
            <a:r>
              <a:rPr lang="en-US" sz="4000">
                <a:solidFill>
                  <a:srgbClr val="FF0000"/>
                </a:solidFill>
              </a:rPr>
              <a:t>1) Support Vector Machine:</a:t>
            </a:r>
          </a:p>
        </p:txBody>
      </p:sp>
      <p:sp>
        <p:nvSpPr>
          <p:cNvPr id="3" name="Content Placeholder 2">
            <a:extLst>
              <a:ext uri="{FF2B5EF4-FFF2-40B4-BE49-F238E27FC236}">
                <a16:creationId xmlns:a16="http://schemas.microsoft.com/office/drawing/2014/main" id="{1AB8D419-6F1D-39F2-52F1-B38F7D566A38}"/>
              </a:ext>
            </a:extLst>
          </p:cNvPr>
          <p:cNvSpPr>
            <a:spLocks noGrp="1"/>
          </p:cNvSpPr>
          <p:nvPr>
            <p:ph idx="1"/>
          </p:nvPr>
        </p:nvSpPr>
        <p:spPr>
          <a:xfrm>
            <a:off x="758952" y="2470243"/>
            <a:ext cx="9590349" cy="3769833"/>
          </a:xfrm>
        </p:spPr>
        <p:txBody>
          <a:bodyPr anchor="ctr">
            <a:normAutofit/>
          </a:bodyPr>
          <a:lstStyle/>
          <a:p>
            <a:pPr marL="0" indent="0">
              <a:buNone/>
            </a:pPr>
            <a:r>
              <a:rPr lang="en-US" sz="2000"/>
              <a:t>• Support Vector Machine or SVM is one of the most popular Supervised Learning algorithms, which is used for Classification as well as Regression problems. However, primarily, it is used for Classification problems in Machine Learning.</a:t>
            </a:r>
          </a:p>
          <a:p>
            <a:pPr marL="0" indent="0">
              <a:buNone/>
            </a:pPr>
            <a:r>
              <a:rPr lang="en-US" sz="2000"/>
              <a:t> • The main objective of the SVM algorithm is to find the optimal hyperplane in an N-dimensional space that can separate data points into different classes. The hyperplane tries to maximize the margin between the closest points of different classes. The optimal divider is the one that is equidistant from the boundaries of each group. </a:t>
            </a:r>
          </a:p>
          <a:p>
            <a:pPr marL="0" indent="0">
              <a:buNone/>
            </a:pPr>
            <a:r>
              <a:rPr lang="en-US" sz="2000"/>
              <a:t>• SVMs were first introduced in the 1960s and refined in 1990. They are broadly classified into two types: simple or linear SVM and kernel or non-linear SVM </a:t>
            </a:r>
          </a:p>
          <a:p>
            <a:pPr marL="0" indent="0">
              <a:buNone/>
            </a:pPr>
            <a:r>
              <a:rPr lang="en-US" sz="2000"/>
              <a:t>• To train and test a SVM model, the data is divided into train and test data. The data is also scaled to lie between 0 and 1</a:t>
            </a:r>
          </a:p>
        </p:txBody>
      </p:sp>
    </p:spTree>
    <p:extLst>
      <p:ext uri="{BB962C8B-B14F-4D97-AF65-F5344CB8AC3E}">
        <p14:creationId xmlns:p14="http://schemas.microsoft.com/office/powerpoint/2010/main" val="39100331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55DED3-C046-DCFB-FB12-30D1A1715234}"/>
              </a:ext>
            </a:extLst>
          </p:cNvPr>
          <p:cNvSpPr>
            <a:spLocks noGrp="1"/>
          </p:cNvSpPr>
          <p:nvPr>
            <p:ph type="title"/>
          </p:nvPr>
        </p:nvSpPr>
        <p:spPr>
          <a:xfrm>
            <a:off x="262468" y="741392"/>
            <a:ext cx="4848619" cy="1170974"/>
          </a:xfrm>
        </p:spPr>
        <p:txBody>
          <a:bodyPr anchor="b">
            <a:normAutofit/>
          </a:bodyPr>
          <a:lstStyle/>
          <a:p>
            <a:r>
              <a:rPr lang="en-US" sz="3200">
                <a:solidFill>
                  <a:srgbClr val="FF0000"/>
                </a:solidFill>
              </a:rPr>
              <a:t>The followings are important concepts in SVM: </a:t>
            </a:r>
          </a:p>
        </p:txBody>
      </p:sp>
      <p:sp>
        <p:nvSpPr>
          <p:cNvPr id="3" name="Content Placeholder 2">
            <a:extLst>
              <a:ext uri="{FF2B5EF4-FFF2-40B4-BE49-F238E27FC236}">
                <a16:creationId xmlns:a16="http://schemas.microsoft.com/office/drawing/2014/main" id="{2BBBC37C-94CA-5487-BDDE-7B81064C7332}"/>
              </a:ext>
            </a:extLst>
          </p:cNvPr>
          <p:cNvSpPr>
            <a:spLocks noGrp="1"/>
          </p:cNvSpPr>
          <p:nvPr>
            <p:ph idx="1"/>
          </p:nvPr>
        </p:nvSpPr>
        <p:spPr>
          <a:xfrm>
            <a:off x="347133" y="2533475"/>
            <a:ext cx="5147734" cy="3583133"/>
          </a:xfrm>
        </p:spPr>
        <p:txBody>
          <a:bodyPr anchor="t">
            <a:normAutofit/>
          </a:bodyPr>
          <a:lstStyle/>
          <a:p>
            <a:r>
              <a:rPr lang="en-US" sz="1400"/>
              <a:t>1) Support Vectors - Data Points that are closest to the hyperplane are called support vectors. Separating line will be defined with the help of these data points. </a:t>
            </a:r>
          </a:p>
          <a:p>
            <a:r>
              <a:rPr lang="en-US" sz="1400"/>
              <a:t>2) Hyperplane - As we can see in the above diagram, it is a decision plane or space which is divided between a set of objects having different classes. </a:t>
            </a:r>
          </a:p>
          <a:p>
            <a:r>
              <a:rPr lang="en-US" sz="1400"/>
              <a:t>3) Margin - It may be defined as the gap between two lines on the closest data points of different classes. It can be calculated as the perpendicular distance from the line to the support vectors. Large margin is considered as a good margin and small margin is considered as a bad margin.</a:t>
            </a:r>
          </a:p>
        </p:txBody>
      </p:sp>
      <p:pic>
        <p:nvPicPr>
          <p:cNvPr id="5" name="Picture 4" descr="A diagram of a support vector&#10;&#10;Description automatically generated with medium confidence">
            <a:extLst>
              <a:ext uri="{FF2B5EF4-FFF2-40B4-BE49-F238E27FC236}">
                <a16:creationId xmlns:a16="http://schemas.microsoft.com/office/drawing/2014/main" id="{0CE8B04A-00DD-8626-7D49-460A26468F38}"/>
              </a:ext>
            </a:extLst>
          </p:cNvPr>
          <p:cNvPicPr>
            <a:picLocks noChangeAspect="1"/>
          </p:cNvPicPr>
          <p:nvPr/>
        </p:nvPicPr>
        <p:blipFill rotWithShape="1">
          <a:blip r:embed="rId2">
            <a:extLst>
              <a:ext uri="{28A0092B-C50C-407E-A947-70E740481C1C}">
                <a14:useLocalDpi xmlns:a14="http://schemas.microsoft.com/office/drawing/2010/main" val="0"/>
              </a:ext>
            </a:extLst>
          </a:blip>
          <a:srcRect l="2993" r="26715" b="2"/>
          <a:stretch/>
        </p:blipFill>
        <p:spPr>
          <a:xfrm>
            <a:off x="6095999" y="524933"/>
            <a:ext cx="5833533" cy="5825067"/>
          </a:xfrm>
          <a:prstGeom prst="rect">
            <a:avLst/>
          </a:prstGeom>
        </p:spPr>
      </p:pic>
      <p:grpSp>
        <p:nvGrpSpPr>
          <p:cNvPr id="14" name="Group 13">
            <a:extLst>
              <a:ext uri="{FF2B5EF4-FFF2-40B4-BE49-F238E27FC236}">
                <a16:creationId xmlns:a16="http://schemas.microsoft.com/office/drawing/2014/main" id="{434FA563-76F6-CDCF-AEA0-A7B78E44647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025" y="6737718"/>
            <a:ext cx="12207200" cy="123363"/>
            <a:chOff x="-5025" y="6737718"/>
            <a:chExt cx="12207200" cy="123363"/>
          </a:xfrm>
        </p:grpSpPr>
        <p:sp>
          <p:nvSpPr>
            <p:cNvPr id="15" name="Rectangle 14">
              <a:extLst>
                <a:ext uri="{FF2B5EF4-FFF2-40B4-BE49-F238E27FC236}">
                  <a16:creationId xmlns:a16="http://schemas.microsoft.com/office/drawing/2014/main" id="{1D2E3CAA-F1BA-6695-301D-22564C3828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flipH="1">
              <a:off x="6036894" y="695800"/>
              <a:ext cx="123362" cy="12207199"/>
            </a:xfrm>
            <a:prstGeom prst="rect">
              <a:avLst/>
            </a:prstGeom>
            <a:gradFill>
              <a:gsLst>
                <a:gs pos="0">
                  <a:schemeClr val="accent5"/>
                </a:gs>
                <a:gs pos="100000">
                  <a:schemeClr val="accent2"/>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2F3F0F2C-04A5-144D-BDCF-C387072897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9176406" y="3835311"/>
              <a:ext cx="123362" cy="5928176"/>
            </a:xfrm>
            <a:prstGeom prst="rect">
              <a:avLst/>
            </a:prstGeom>
            <a:gradFill>
              <a:gsLst>
                <a:gs pos="19000">
                  <a:schemeClr val="accent5">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9004370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010970-535A-883B-7BFE-67E757FB1177}"/>
              </a:ext>
            </a:extLst>
          </p:cNvPr>
          <p:cNvSpPr>
            <a:spLocks noGrp="1"/>
          </p:cNvSpPr>
          <p:nvPr>
            <p:ph type="title"/>
          </p:nvPr>
        </p:nvSpPr>
        <p:spPr>
          <a:xfrm>
            <a:off x="1371599" y="294538"/>
            <a:ext cx="9895951" cy="1033669"/>
          </a:xfrm>
        </p:spPr>
        <p:txBody>
          <a:bodyPr>
            <a:normAutofit/>
          </a:bodyPr>
          <a:lstStyle/>
          <a:p>
            <a:r>
              <a:rPr lang="en-US" sz="3400">
                <a:solidFill>
                  <a:srgbClr val="FFFFFF"/>
                </a:solidFill>
              </a:rPr>
              <a:t>Advantages And Disadvantages of support vector machines:</a:t>
            </a:r>
          </a:p>
        </p:txBody>
      </p:sp>
      <p:sp>
        <p:nvSpPr>
          <p:cNvPr id="3" name="Content Placeholder 2">
            <a:extLst>
              <a:ext uri="{FF2B5EF4-FFF2-40B4-BE49-F238E27FC236}">
                <a16:creationId xmlns:a16="http://schemas.microsoft.com/office/drawing/2014/main" id="{E1AC5872-2936-DC55-DB9E-F728A04F8060}"/>
              </a:ext>
            </a:extLst>
          </p:cNvPr>
          <p:cNvSpPr>
            <a:spLocks noGrp="1"/>
          </p:cNvSpPr>
          <p:nvPr>
            <p:ph idx="1"/>
          </p:nvPr>
        </p:nvSpPr>
        <p:spPr>
          <a:xfrm>
            <a:off x="1371599" y="2318197"/>
            <a:ext cx="9724031" cy="3683358"/>
          </a:xfrm>
        </p:spPr>
        <p:txBody>
          <a:bodyPr anchor="ctr">
            <a:normAutofit/>
          </a:bodyPr>
          <a:lstStyle/>
          <a:p>
            <a:pPr marL="0" indent="0">
              <a:buNone/>
            </a:pPr>
            <a:r>
              <a:rPr lang="en-US" sz="1900"/>
              <a:t> ADVANTAGES:</a:t>
            </a:r>
          </a:p>
          <a:p>
            <a:pPr marL="0" indent="0">
              <a:buNone/>
            </a:pPr>
            <a:r>
              <a:rPr lang="en-US" sz="1900"/>
              <a:t> ● Effective in high dimensional spaces. </a:t>
            </a:r>
          </a:p>
          <a:p>
            <a:pPr marL="0" indent="0">
              <a:buNone/>
            </a:pPr>
            <a:r>
              <a:rPr lang="en-US" sz="1900"/>
              <a:t>● Still effective in cases where the number of dimensions is greater than the number of samples. </a:t>
            </a:r>
          </a:p>
          <a:p>
            <a:pPr marL="0" indent="0">
              <a:buNone/>
            </a:pPr>
            <a:r>
              <a:rPr lang="en-US" sz="1900"/>
              <a:t>● Uses a subset of training points in the decision function (called support vectors), so it is also memory efficient. </a:t>
            </a:r>
          </a:p>
          <a:p>
            <a:pPr marL="0" indent="0">
              <a:buNone/>
            </a:pPr>
            <a:endParaRPr lang="en-US" sz="1900"/>
          </a:p>
          <a:p>
            <a:pPr marL="0" indent="0">
              <a:buNone/>
            </a:pPr>
            <a:r>
              <a:rPr lang="en-US" sz="1900"/>
              <a:t>DISADVANTAGES: </a:t>
            </a:r>
          </a:p>
          <a:p>
            <a:pPr marL="0" indent="0">
              <a:buNone/>
            </a:pPr>
            <a:r>
              <a:rPr lang="en-US" sz="1900"/>
              <a:t>● If the number of features is much greater than the number of samples, avoid over-fitting in choosing Kernel functions and regularization term is crucial. SVMs do not directly provide probability estimates, these are calculated using an expensive five-fold cross-validation.</a:t>
            </a:r>
          </a:p>
        </p:txBody>
      </p:sp>
    </p:spTree>
    <p:extLst>
      <p:ext uri="{BB962C8B-B14F-4D97-AF65-F5344CB8AC3E}">
        <p14:creationId xmlns:p14="http://schemas.microsoft.com/office/powerpoint/2010/main" val="24273818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Slide Background">
            <a:extLst>
              <a:ext uri="{FF2B5EF4-FFF2-40B4-BE49-F238E27FC236}">
                <a16:creationId xmlns:a16="http://schemas.microsoft.com/office/drawing/2014/main" id="{AF6CB648-9554-488A-B457-99CAAD1DA5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E3ADCBE7-9330-1CDA-00EB-CDD12DB722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4290"/>
            <a:ext cx="12192000" cy="1733407"/>
          </a:xfrm>
          <a:prstGeom prst="rect">
            <a:avLst/>
          </a:prstGeom>
          <a:ln>
            <a:noFill/>
          </a:ln>
          <a:effectLst>
            <a:outerShdw blurRad="254000" dist="38100" dir="5460000" sx="94000" sy="94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A42D50-03A6-357B-B31F-ADCB17FA79B6}"/>
              </a:ext>
            </a:extLst>
          </p:cNvPr>
          <p:cNvSpPr>
            <a:spLocks noGrp="1"/>
          </p:cNvSpPr>
          <p:nvPr>
            <p:ph type="title"/>
          </p:nvPr>
        </p:nvSpPr>
        <p:spPr>
          <a:xfrm>
            <a:off x="381000" y="240241"/>
            <a:ext cx="9696450" cy="1228299"/>
          </a:xfrm>
        </p:spPr>
        <p:txBody>
          <a:bodyPr>
            <a:normAutofit/>
          </a:bodyPr>
          <a:lstStyle/>
          <a:p>
            <a:r>
              <a:rPr lang="en-US" sz="4000">
                <a:solidFill>
                  <a:srgbClr val="FF0000"/>
                </a:solidFill>
              </a:rPr>
              <a:t>2) NAIVE BAYES ALGORITHM:</a:t>
            </a:r>
          </a:p>
        </p:txBody>
      </p:sp>
      <p:sp>
        <p:nvSpPr>
          <p:cNvPr id="3" name="Content Placeholder 2">
            <a:extLst>
              <a:ext uri="{FF2B5EF4-FFF2-40B4-BE49-F238E27FC236}">
                <a16:creationId xmlns:a16="http://schemas.microsoft.com/office/drawing/2014/main" id="{7F423F1C-B758-6C6E-6BD1-278B1325EA0B}"/>
              </a:ext>
            </a:extLst>
          </p:cNvPr>
          <p:cNvSpPr>
            <a:spLocks noGrp="1"/>
          </p:cNvSpPr>
          <p:nvPr>
            <p:ph idx="1"/>
          </p:nvPr>
        </p:nvSpPr>
        <p:spPr>
          <a:xfrm>
            <a:off x="0" y="1729117"/>
            <a:ext cx="6400800" cy="4957433"/>
          </a:xfrm>
        </p:spPr>
        <p:txBody>
          <a:bodyPr anchor="ctr">
            <a:normAutofit/>
          </a:bodyPr>
          <a:lstStyle/>
          <a:p>
            <a:r>
              <a:rPr lang="en-US" sz="1100"/>
              <a:t>It is a machine learning technique that works on the strategy of the Bayes’ Theorem. It basically assumes that there would be no attributes dependent on each other. It is a group of algorithms that have a common principle that every feature is independent of the other. Bayes’ Theorem tells us the probability of an event that will occur when another event has already occurred. The mathematical equation is: </a:t>
            </a:r>
          </a:p>
          <a:p>
            <a:pPr marL="0" indent="0">
              <a:buNone/>
            </a:pPr>
            <a:r>
              <a:rPr lang="en-US" sz="1100"/>
              <a:t>• Probability(</a:t>
            </a:r>
            <a:r>
              <a:rPr lang="en-US" sz="1100" err="1"/>
              <a:t>a|z</a:t>
            </a:r>
            <a:r>
              <a:rPr lang="en-US" sz="1100"/>
              <a:t>) = (Probability(</a:t>
            </a:r>
            <a:r>
              <a:rPr lang="en-US" sz="1100" err="1"/>
              <a:t>z|a</a:t>
            </a:r>
            <a:r>
              <a:rPr lang="en-US" sz="1100"/>
              <a:t>) * Probability(a)) / Probability(z) </a:t>
            </a:r>
          </a:p>
          <a:p>
            <a:pPr marL="0" indent="0">
              <a:buNone/>
            </a:pPr>
            <a:r>
              <a:rPr lang="en-US" sz="1100"/>
              <a:t>• Where :</a:t>
            </a:r>
          </a:p>
          <a:p>
            <a:pPr marL="0" indent="0">
              <a:buNone/>
            </a:pPr>
            <a:r>
              <a:rPr lang="en-US" sz="1100"/>
              <a:t>• Probability(</a:t>
            </a:r>
            <a:r>
              <a:rPr lang="en-US" sz="1100" err="1"/>
              <a:t>a|z</a:t>
            </a:r>
            <a:r>
              <a:rPr lang="en-US" sz="1100"/>
              <a:t>): Gives us the probability of a (the hypothesis) gives the data is a.</a:t>
            </a:r>
          </a:p>
          <a:p>
            <a:pPr marL="0" indent="0">
              <a:buNone/>
            </a:pPr>
            <a:r>
              <a:rPr lang="en-US" sz="1100"/>
              <a:t> • Probability (</a:t>
            </a:r>
            <a:r>
              <a:rPr lang="en-US" sz="1100" err="1"/>
              <a:t>z|a</a:t>
            </a:r>
            <a:r>
              <a:rPr lang="en-US" sz="1100"/>
              <a:t>): Gives the probability of the data when the hypothesis is true.</a:t>
            </a:r>
          </a:p>
          <a:p>
            <a:pPr marL="0" indent="0">
              <a:buNone/>
            </a:pPr>
            <a:r>
              <a:rPr lang="en-US" sz="1100"/>
              <a:t> • Probability (a): Regardless of the data, the hypothesis is said to be true. </a:t>
            </a:r>
          </a:p>
          <a:p>
            <a:pPr marL="0" indent="0">
              <a:buNone/>
            </a:pPr>
            <a:r>
              <a:rPr lang="en-US" sz="1100"/>
              <a:t>• Probability (d): Regardless if the data, the probability of the hypothesis is given.</a:t>
            </a:r>
          </a:p>
        </p:txBody>
      </p:sp>
      <p:pic>
        <p:nvPicPr>
          <p:cNvPr id="5" name="Picture 4" descr="A diagram of a software development process&#10;&#10;Description automatically generated">
            <a:extLst>
              <a:ext uri="{FF2B5EF4-FFF2-40B4-BE49-F238E27FC236}">
                <a16:creationId xmlns:a16="http://schemas.microsoft.com/office/drawing/2014/main" id="{5A6924AB-399C-477A-77F9-32522BE00D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34124" y="1969358"/>
            <a:ext cx="5943601" cy="4802917"/>
          </a:xfrm>
          <a:prstGeom prst="rect">
            <a:avLst/>
          </a:prstGeom>
        </p:spPr>
      </p:pic>
    </p:spTree>
    <p:extLst>
      <p:ext uri="{BB962C8B-B14F-4D97-AF65-F5344CB8AC3E}">
        <p14:creationId xmlns:p14="http://schemas.microsoft.com/office/powerpoint/2010/main" val="23272546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AC7D93-81B9-F82F-3077-C65FF39E03F9}"/>
              </a:ext>
            </a:extLst>
          </p:cNvPr>
          <p:cNvSpPr>
            <a:spLocks noGrp="1"/>
          </p:cNvSpPr>
          <p:nvPr>
            <p:ph type="title"/>
          </p:nvPr>
        </p:nvSpPr>
        <p:spPr>
          <a:xfrm>
            <a:off x="317501" y="291042"/>
            <a:ext cx="5219307" cy="628650"/>
          </a:xfrm>
        </p:spPr>
        <p:txBody>
          <a:bodyPr anchor="b">
            <a:normAutofit/>
          </a:bodyPr>
          <a:lstStyle/>
          <a:p>
            <a:r>
              <a:rPr lang="en-US" sz="3200" dirty="0">
                <a:solidFill>
                  <a:srgbClr val="FF0000"/>
                </a:solidFill>
              </a:rPr>
              <a:t>3</a:t>
            </a:r>
            <a:r>
              <a:rPr lang="en-US" sz="3200">
                <a:solidFill>
                  <a:srgbClr val="FF0000"/>
                </a:solidFill>
              </a:rPr>
              <a:t>) KNN:</a:t>
            </a:r>
          </a:p>
        </p:txBody>
      </p:sp>
      <p:sp>
        <p:nvSpPr>
          <p:cNvPr id="3" name="Content Placeholder 2">
            <a:extLst>
              <a:ext uri="{FF2B5EF4-FFF2-40B4-BE49-F238E27FC236}">
                <a16:creationId xmlns:a16="http://schemas.microsoft.com/office/drawing/2014/main" id="{23D53953-E145-FED7-9D9C-4BE0813FF01C}"/>
              </a:ext>
            </a:extLst>
          </p:cNvPr>
          <p:cNvSpPr>
            <a:spLocks noGrp="1"/>
          </p:cNvSpPr>
          <p:nvPr>
            <p:ph idx="1"/>
          </p:nvPr>
        </p:nvSpPr>
        <p:spPr>
          <a:xfrm>
            <a:off x="59267" y="1430867"/>
            <a:ext cx="6434665" cy="5266265"/>
          </a:xfrm>
        </p:spPr>
        <p:txBody>
          <a:bodyPr anchor="t">
            <a:normAutofit/>
          </a:bodyPr>
          <a:lstStyle/>
          <a:p>
            <a:pPr marL="0" indent="0">
              <a:buNone/>
            </a:pPr>
            <a:r>
              <a:rPr lang="en-US" sz="2000"/>
              <a:t>• K nearest neighbors abbreviated as KNN is an algorithm that clusters data into classes and then classifies it as per their similarity measures. Classification is based on the majority of the votes to its neighbors. Data is assigned to the classes that have the nearest neighbors. As we increase the number of nearest neighbors, I.e. the value of k, the accuracy might increase. KNN is broadly used for pattern recognition and statistical prediction. </a:t>
            </a:r>
          </a:p>
          <a:p>
            <a:pPr marL="0" indent="0">
              <a:buNone/>
            </a:pPr>
            <a:r>
              <a:rPr lang="en-US" sz="2000"/>
              <a:t>• It divides the data into clusters, based upon the distance from the nearest neighbor.</a:t>
            </a:r>
          </a:p>
          <a:p>
            <a:pPr marL="0" indent="0">
              <a:buNone/>
            </a:pPr>
            <a:endParaRPr lang="en-US" sz="2000"/>
          </a:p>
        </p:txBody>
      </p:sp>
      <p:pic>
        <p:nvPicPr>
          <p:cNvPr id="7" name="Picture 6" descr="A diagram of a training distance&#10;&#10;Description automatically generated">
            <a:extLst>
              <a:ext uri="{FF2B5EF4-FFF2-40B4-BE49-F238E27FC236}">
                <a16:creationId xmlns:a16="http://schemas.microsoft.com/office/drawing/2014/main" id="{6CA6EC6C-74BF-C81E-21DA-CDAEC8DD12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08019" y="2173670"/>
            <a:ext cx="5060619" cy="3160330"/>
          </a:xfrm>
          <a:prstGeom prst="rect">
            <a:avLst/>
          </a:prstGeom>
        </p:spPr>
      </p:pic>
      <p:grpSp>
        <p:nvGrpSpPr>
          <p:cNvPr id="12" name="Group 11">
            <a:extLst>
              <a:ext uri="{FF2B5EF4-FFF2-40B4-BE49-F238E27FC236}">
                <a16:creationId xmlns:a16="http://schemas.microsoft.com/office/drawing/2014/main" id="{C54A2A4D-19EF-3552-F383-6AD9587C8AF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2068638" y="0"/>
            <a:ext cx="123362" cy="6858000"/>
            <a:chOff x="12068638" y="0"/>
            <a:chExt cx="123362" cy="6858000"/>
          </a:xfrm>
        </p:grpSpPr>
        <p:sp>
          <p:nvSpPr>
            <p:cNvPr id="13" name="Rectangle 12">
              <a:extLst>
                <a:ext uri="{FF2B5EF4-FFF2-40B4-BE49-F238E27FC236}">
                  <a16:creationId xmlns:a16="http://schemas.microsoft.com/office/drawing/2014/main" id="{A9208F0F-2734-3945-8FD0-EEB19CF41A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0"/>
              <a:ext cx="123362" cy="6858000"/>
            </a:xfrm>
            <a:prstGeom prst="rect">
              <a:avLst/>
            </a:prstGeom>
            <a:gradFill>
              <a:gsLst>
                <a:gs pos="0">
                  <a:schemeClr val="accent2"/>
                </a:gs>
                <a:gs pos="100000">
                  <a:schemeClr val="accent5"/>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62CFF5D9-43B9-9D58-6F3F-25041716D9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3527553"/>
              <a:ext cx="123362" cy="3330447"/>
            </a:xfrm>
            <a:prstGeom prst="rect">
              <a:avLst/>
            </a:prstGeom>
            <a:gradFill>
              <a:gsLst>
                <a:gs pos="19000">
                  <a:schemeClr val="accent5">
                    <a:lumMod val="60000"/>
                    <a:lumOff val="40000"/>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3672937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DD8E25-0B85-34A0-498F-49ECF8181A4D}"/>
              </a:ext>
            </a:extLst>
          </p:cNvPr>
          <p:cNvSpPr>
            <a:spLocks noGrp="1"/>
          </p:cNvSpPr>
          <p:nvPr>
            <p:ph type="title"/>
          </p:nvPr>
        </p:nvSpPr>
        <p:spPr/>
        <p:txBody>
          <a:bodyPr/>
          <a:lstStyle/>
          <a:p>
            <a:r>
              <a:rPr lang="en-US" dirty="0">
                <a:solidFill>
                  <a:srgbClr val="FF0000"/>
                </a:solidFill>
              </a:rPr>
              <a:t>4</a:t>
            </a:r>
            <a:r>
              <a:rPr lang="en-US">
                <a:solidFill>
                  <a:srgbClr val="FF0000"/>
                </a:solidFill>
              </a:rPr>
              <a:t>) Decision Tree : </a:t>
            </a:r>
          </a:p>
        </p:txBody>
      </p:sp>
      <p:sp>
        <p:nvSpPr>
          <p:cNvPr id="3" name="Content Placeholder 2">
            <a:extLst>
              <a:ext uri="{FF2B5EF4-FFF2-40B4-BE49-F238E27FC236}">
                <a16:creationId xmlns:a16="http://schemas.microsoft.com/office/drawing/2014/main" id="{B7E4E495-CE75-1670-8B8E-DE580E8DEAF6}"/>
              </a:ext>
            </a:extLst>
          </p:cNvPr>
          <p:cNvSpPr>
            <a:spLocks noGrp="1"/>
          </p:cNvSpPr>
          <p:nvPr>
            <p:ph idx="1"/>
          </p:nvPr>
        </p:nvSpPr>
        <p:spPr/>
        <p:txBody>
          <a:bodyPr/>
          <a:lstStyle/>
          <a:p>
            <a:pPr marL="0" indent="0">
              <a:buNone/>
            </a:pPr>
            <a:r>
              <a:rPr lang="en-US"/>
              <a:t>• Decision Tree is one of the supervised learning algorithms. In this the data is continuously split based on a certain parameter after which we end up getting the decision nodes and the leaves. What makes it different from the other supervised algorithms is that is can also solve the regression and classification problems easily. The main aim is to create a system that can predict the results that we desire just by learning the decision rules from the prior data, i.e., the training set.</a:t>
            </a:r>
          </a:p>
          <a:p>
            <a:endParaRPr lang="en-US"/>
          </a:p>
        </p:txBody>
      </p:sp>
    </p:spTree>
    <p:extLst>
      <p:ext uri="{BB962C8B-B14F-4D97-AF65-F5344CB8AC3E}">
        <p14:creationId xmlns:p14="http://schemas.microsoft.com/office/powerpoint/2010/main" val="19854819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9E259D-D10D-BDEA-6839-9D5C05E169F6}"/>
              </a:ext>
            </a:extLst>
          </p:cNvPr>
          <p:cNvSpPr>
            <a:spLocks noGrp="1"/>
          </p:cNvSpPr>
          <p:nvPr>
            <p:ph type="title"/>
          </p:nvPr>
        </p:nvSpPr>
        <p:spPr>
          <a:xfrm>
            <a:off x="296334" y="254000"/>
            <a:ext cx="4919134" cy="651933"/>
          </a:xfrm>
        </p:spPr>
        <p:txBody>
          <a:bodyPr anchor="b">
            <a:normAutofit/>
          </a:bodyPr>
          <a:lstStyle/>
          <a:p>
            <a:r>
              <a:rPr lang="en-US" sz="3200">
                <a:solidFill>
                  <a:srgbClr val="FF0000"/>
                </a:solidFill>
              </a:rPr>
              <a:t>Working:</a:t>
            </a:r>
          </a:p>
        </p:txBody>
      </p:sp>
      <p:sp>
        <p:nvSpPr>
          <p:cNvPr id="3" name="Content Placeholder 2">
            <a:extLst>
              <a:ext uri="{FF2B5EF4-FFF2-40B4-BE49-F238E27FC236}">
                <a16:creationId xmlns:a16="http://schemas.microsoft.com/office/drawing/2014/main" id="{484CFFDD-B433-C909-978B-7691330E8977}"/>
              </a:ext>
            </a:extLst>
          </p:cNvPr>
          <p:cNvSpPr>
            <a:spLocks noGrp="1"/>
          </p:cNvSpPr>
          <p:nvPr>
            <p:ph idx="1"/>
          </p:nvPr>
        </p:nvSpPr>
        <p:spPr>
          <a:xfrm>
            <a:off x="0" y="1083733"/>
            <a:ext cx="6443133" cy="5681134"/>
          </a:xfrm>
        </p:spPr>
        <p:txBody>
          <a:bodyPr anchor="t">
            <a:normAutofit/>
          </a:bodyPr>
          <a:lstStyle/>
          <a:p>
            <a:r>
              <a:rPr lang="en-US" sz="1100"/>
              <a:t>In a Decision Tree, for predicting the class of the given dataset, the algorithm starts from the root node of the tree. This algorithm compares the values of the root attribute with the record (real dataset) attribute and based on the comparison, follows the branch and jumps to the next node. For the next node, the algorithm again compares the attribute value with the other sub-nodes and moves further. It continues the process until it reaches the leaf node of the tree. The complete process can be better understood using the below algorithm:</a:t>
            </a:r>
          </a:p>
          <a:p>
            <a:pPr marL="0" indent="0">
              <a:buNone/>
            </a:pPr>
            <a:r>
              <a:rPr lang="en-US" sz="1100"/>
              <a:t>● Step-1: Begin the tree with the root node, says S, which contains the complete dataset. </a:t>
            </a:r>
          </a:p>
          <a:p>
            <a:pPr marL="0" indent="0">
              <a:buNone/>
            </a:pPr>
            <a:r>
              <a:rPr lang="en-US" sz="1100"/>
              <a:t>● Step-2: Find the best attribute in the dataset using Attribute Selection Measure (ASM). </a:t>
            </a:r>
          </a:p>
          <a:p>
            <a:pPr marL="0" indent="0">
              <a:buNone/>
            </a:pPr>
            <a:r>
              <a:rPr lang="en-US" sz="1100"/>
              <a:t>● Step-3: Divide the S into subsets that contains possible values for the best attributes. </a:t>
            </a:r>
          </a:p>
          <a:p>
            <a:pPr marL="0" indent="0">
              <a:buNone/>
            </a:pPr>
            <a:r>
              <a:rPr lang="en-US" sz="1100"/>
              <a:t>● Step-4: Generate the Decision Tree node, which contains the best attribute. </a:t>
            </a:r>
          </a:p>
          <a:p>
            <a:pPr marL="0" indent="0">
              <a:buNone/>
            </a:pPr>
            <a:r>
              <a:rPr lang="en-US" sz="1100"/>
              <a:t>● Step-5: Recursively make new decision trees using the subsets of the dataset created in step -3. Continue this process until a stage is reached where you cannot further classify the nodes and call the final node as a leaf node.</a:t>
            </a:r>
          </a:p>
        </p:txBody>
      </p:sp>
      <p:pic>
        <p:nvPicPr>
          <p:cNvPr id="5" name="Picture 4" descr="A diagram of decision making&#10;&#10;Description automatically generated">
            <a:extLst>
              <a:ext uri="{FF2B5EF4-FFF2-40B4-BE49-F238E27FC236}">
                <a16:creationId xmlns:a16="http://schemas.microsoft.com/office/drawing/2014/main" id="{6097C659-D68F-7F69-4371-B8659596FE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78600" y="677333"/>
            <a:ext cx="5215467" cy="4699000"/>
          </a:xfrm>
          <a:prstGeom prst="rect">
            <a:avLst/>
          </a:prstGeom>
        </p:spPr>
      </p:pic>
      <p:grpSp>
        <p:nvGrpSpPr>
          <p:cNvPr id="10" name="Group 9">
            <a:extLst>
              <a:ext uri="{FF2B5EF4-FFF2-40B4-BE49-F238E27FC236}">
                <a16:creationId xmlns:a16="http://schemas.microsoft.com/office/drawing/2014/main" id="{C54A2A4D-19EF-3552-F383-6AD9587C8AF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2068638" y="0"/>
            <a:ext cx="123362" cy="6858000"/>
            <a:chOff x="12068638" y="0"/>
            <a:chExt cx="123362" cy="6858000"/>
          </a:xfrm>
        </p:grpSpPr>
        <p:sp>
          <p:nvSpPr>
            <p:cNvPr id="11" name="Rectangle 10">
              <a:extLst>
                <a:ext uri="{FF2B5EF4-FFF2-40B4-BE49-F238E27FC236}">
                  <a16:creationId xmlns:a16="http://schemas.microsoft.com/office/drawing/2014/main" id="{A9208F0F-2734-3945-8FD0-EEB19CF41A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0"/>
              <a:ext cx="123362" cy="6858000"/>
            </a:xfrm>
            <a:prstGeom prst="rect">
              <a:avLst/>
            </a:prstGeom>
            <a:gradFill>
              <a:gsLst>
                <a:gs pos="0">
                  <a:schemeClr val="accent2"/>
                </a:gs>
                <a:gs pos="100000">
                  <a:schemeClr val="accent5"/>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2CFF5D9-43B9-9D58-6F3F-25041716D9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3527553"/>
              <a:ext cx="123362" cy="3330447"/>
            </a:xfrm>
            <a:prstGeom prst="rect">
              <a:avLst/>
            </a:prstGeom>
            <a:gradFill>
              <a:gsLst>
                <a:gs pos="19000">
                  <a:schemeClr val="accent5">
                    <a:lumMod val="60000"/>
                    <a:lumOff val="40000"/>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9736873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0C64C4-F158-6B7B-ECA1-394490DA07ED}"/>
              </a:ext>
            </a:extLst>
          </p:cNvPr>
          <p:cNvSpPr>
            <a:spLocks noGrp="1"/>
          </p:cNvSpPr>
          <p:nvPr>
            <p:ph type="title"/>
          </p:nvPr>
        </p:nvSpPr>
        <p:spPr>
          <a:xfrm>
            <a:off x="423334" y="304800"/>
            <a:ext cx="4055533" cy="702733"/>
          </a:xfrm>
        </p:spPr>
        <p:txBody>
          <a:bodyPr anchor="b">
            <a:normAutofit/>
          </a:bodyPr>
          <a:lstStyle/>
          <a:p>
            <a:r>
              <a:rPr lang="en-US" sz="3200" dirty="0">
                <a:solidFill>
                  <a:srgbClr val="FF0000"/>
                </a:solidFill>
              </a:rPr>
              <a:t>5</a:t>
            </a:r>
            <a:r>
              <a:rPr lang="en-US" sz="3200">
                <a:solidFill>
                  <a:srgbClr val="FF0000"/>
                </a:solidFill>
              </a:rPr>
              <a:t>) Random forest:</a:t>
            </a:r>
          </a:p>
        </p:txBody>
      </p:sp>
      <p:sp>
        <p:nvSpPr>
          <p:cNvPr id="3" name="Content Placeholder 2">
            <a:extLst>
              <a:ext uri="{FF2B5EF4-FFF2-40B4-BE49-F238E27FC236}">
                <a16:creationId xmlns:a16="http://schemas.microsoft.com/office/drawing/2014/main" id="{9A5FF1D6-2929-100D-72DC-17A3F216BAEB}"/>
              </a:ext>
            </a:extLst>
          </p:cNvPr>
          <p:cNvSpPr>
            <a:spLocks noGrp="1"/>
          </p:cNvSpPr>
          <p:nvPr>
            <p:ph idx="1"/>
          </p:nvPr>
        </p:nvSpPr>
        <p:spPr>
          <a:xfrm>
            <a:off x="67733" y="1354667"/>
            <a:ext cx="6206266" cy="4626641"/>
          </a:xfrm>
        </p:spPr>
        <p:txBody>
          <a:bodyPr anchor="t">
            <a:normAutofit/>
          </a:bodyPr>
          <a:lstStyle/>
          <a:p>
            <a:pPr marL="0" indent="0">
              <a:buNone/>
            </a:pPr>
            <a:r>
              <a:rPr lang="en-US" sz="1700"/>
              <a:t>• Random Forest, just as the name suggest creates a number of random forest due to which it is also called the random decision forest. It is one of the supervised learning algorithms. It builds random forests that are basically just a group of decision trees. It is mostly trained with the bagging method as it is the most efficient. What the bagging method does is, it combines all the learning models which in turn helps us with the overall result. Just like decision trees, it can be used for both, regression and classification problems</a:t>
            </a:r>
          </a:p>
          <a:p>
            <a:endParaRPr lang="en-US" sz="1700"/>
          </a:p>
        </p:txBody>
      </p:sp>
      <p:pic>
        <p:nvPicPr>
          <p:cNvPr id="5" name="Picture 4" descr="A diagram of a tree diagram&#10;&#10;Description automatically generated">
            <a:extLst>
              <a:ext uri="{FF2B5EF4-FFF2-40B4-BE49-F238E27FC236}">
                <a16:creationId xmlns:a16="http://schemas.microsoft.com/office/drawing/2014/main" id="{AEF43C88-F0F1-6A16-DAF5-4E0DC64EEE9F}"/>
              </a:ext>
            </a:extLst>
          </p:cNvPr>
          <p:cNvPicPr>
            <a:picLocks noChangeAspect="1"/>
          </p:cNvPicPr>
          <p:nvPr/>
        </p:nvPicPr>
        <p:blipFill rotWithShape="1">
          <a:blip r:embed="rId2">
            <a:extLst>
              <a:ext uri="{28A0092B-C50C-407E-A947-70E740481C1C}">
                <a14:useLocalDpi xmlns:a14="http://schemas.microsoft.com/office/drawing/2010/main" val="0"/>
              </a:ext>
            </a:extLst>
          </a:blip>
          <a:srcRect l="12607" r="15184" b="-2"/>
          <a:stretch/>
        </p:blipFill>
        <p:spPr>
          <a:xfrm>
            <a:off x="6857999" y="877414"/>
            <a:ext cx="5266267" cy="3779253"/>
          </a:xfrm>
          <a:prstGeom prst="rect">
            <a:avLst/>
          </a:prstGeom>
        </p:spPr>
      </p:pic>
      <p:grpSp>
        <p:nvGrpSpPr>
          <p:cNvPr id="10" name="Group 9">
            <a:extLst>
              <a:ext uri="{FF2B5EF4-FFF2-40B4-BE49-F238E27FC236}">
                <a16:creationId xmlns:a16="http://schemas.microsoft.com/office/drawing/2014/main" id="{434FA563-76F6-CDCF-AEA0-A7B78E44647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025" y="6737718"/>
            <a:ext cx="12207200" cy="123363"/>
            <a:chOff x="-5025" y="6737718"/>
            <a:chExt cx="12207200" cy="123363"/>
          </a:xfrm>
        </p:grpSpPr>
        <p:sp>
          <p:nvSpPr>
            <p:cNvPr id="11" name="Rectangle 10">
              <a:extLst>
                <a:ext uri="{FF2B5EF4-FFF2-40B4-BE49-F238E27FC236}">
                  <a16:creationId xmlns:a16="http://schemas.microsoft.com/office/drawing/2014/main" id="{1D2E3CAA-F1BA-6695-301D-22564C3828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flipH="1">
              <a:off x="6036894" y="695800"/>
              <a:ext cx="123362" cy="12207199"/>
            </a:xfrm>
            <a:prstGeom prst="rect">
              <a:avLst/>
            </a:prstGeom>
            <a:gradFill>
              <a:gsLst>
                <a:gs pos="0">
                  <a:schemeClr val="accent5"/>
                </a:gs>
                <a:gs pos="100000">
                  <a:schemeClr val="accent2"/>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F3F0F2C-04A5-144D-BDCF-C387072897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9176406" y="3835311"/>
              <a:ext cx="123362" cy="5928176"/>
            </a:xfrm>
            <a:prstGeom prst="rect">
              <a:avLst/>
            </a:prstGeom>
            <a:gradFill>
              <a:gsLst>
                <a:gs pos="19000">
                  <a:schemeClr val="accent5">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4915076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9" name="Rectangle 58">
            <a:extLst>
              <a:ext uri="{FF2B5EF4-FFF2-40B4-BE49-F238E27FC236}">
                <a16:creationId xmlns:a16="http://schemas.microsoft.com/office/drawing/2014/main" id="{73A25D70-4A55-4F72-B9C5-A69CDBF4DB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a:extLst>
              <a:ext uri="{FF2B5EF4-FFF2-40B4-BE49-F238E27FC236}">
                <a16:creationId xmlns:a16="http://schemas.microsoft.com/office/drawing/2014/main" id="{54957100-6D8B-4161-9F2F-C0A949EC84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63" name="Rectangle 62">
            <a:extLst>
              <a:ext uri="{FF2B5EF4-FFF2-40B4-BE49-F238E27FC236}">
                <a16:creationId xmlns:a16="http://schemas.microsoft.com/office/drawing/2014/main" id="{0BD8B065-EE51-4AE2-A94C-86249998FD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0DA281B-32E6-E55F-E3DF-9A5287DDF479}"/>
              </a:ext>
            </a:extLst>
          </p:cNvPr>
          <p:cNvSpPr>
            <a:spLocks noGrp="1"/>
          </p:cNvSpPr>
          <p:nvPr>
            <p:ph type="title"/>
          </p:nvPr>
        </p:nvSpPr>
        <p:spPr>
          <a:xfrm>
            <a:off x="3371787" y="1741337"/>
            <a:ext cx="5448730" cy="2387918"/>
          </a:xfrm>
        </p:spPr>
        <p:txBody>
          <a:bodyPr vert="horz" lIns="91440" tIns="45720" rIns="91440" bIns="45720" rtlCol="0" anchor="b">
            <a:normAutofit/>
          </a:bodyPr>
          <a:lstStyle/>
          <a:p>
            <a:pPr algn="ctr"/>
            <a:r>
              <a:rPr lang="en-US" sz="5200" kern="1200">
                <a:solidFill>
                  <a:schemeClr val="tx2"/>
                </a:solidFill>
                <a:latin typeface="+mj-lt"/>
                <a:ea typeface="+mj-ea"/>
                <a:cs typeface="+mj-cs"/>
              </a:rPr>
              <a:t>PROJECT TITLE:</a:t>
            </a:r>
          </a:p>
        </p:txBody>
      </p:sp>
      <p:sp>
        <p:nvSpPr>
          <p:cNvPr id="3" name="Content Placeholder 2">
            <a:extLst>
              <a:ext uri="{FF2B5EF4-FFF2-40B4-BE49-F238E27FC236}">
                <a16:creationId xmlns:a16="http://schemas.microsoft.com/office/drawing/2014/main" id="{BCBEDD10-2427-2479-DCB0-645D80D5414E}"/>
              </a:ext>
            </a:extLst>
          </p:cNvPr>
          <p:cNvSpPr>
            <a:spLocks noGrp="1"/>
          </p:cNvSpPr>
          <p:nvPr>
            <p:ph idx="1"/>
          </p:nvPr>
        </p:nvSpPr>
        <p:spPr>
          <a:xfrm>
            <a:off x="3371161" y="4200522"/>
            <a:ext cx="5449982" cy="682079"/>
          </a:xfrm>
        </p:spPr>
        <p:txBody>
          <a:bodyPr vert="horz" lIns="91440" tIns="45720" rIns="91440" bIns="45720" rtlCol="0">
            <a:normAutofit/>
          </a:bodyPr>
          <a:lstStyle/>
          <a:p>
            <a:pPr marL="0" indent="0" algn="ctr">
              <a:buNone/>
            </a:pPr>
            <a:r>
              <a:rPr lang="en-US" sz="2000" kern="1200">
                <a:solidFill>
                  <a:schemeClr val="tx2"/>
                </a:solidFill>
                <a:latin typeface="+mn-lt"/>
                <a:ea typeface="+mn-ea"/>
                <a:cs typeface="+mn-cs"/>
              </a:rPr>
              <a:t>HEART  DISEASE PERDICATION  USING MACHINE LEARNING ALGORITHMS: </a:t>
            </a:r>
          </a:p>
        </p:txBody>
      </p:sp>
      <p:grpSp>
        <p:nvGrpSpPr>
          <p:cNvPr id="65" name="Group 64">
            <a:extLst>
              <a:ext uri="{FF2B5EF4-FFF2-40B4-BE49-F238E27FC236}">
                <a16:creationId xmlns:a16="http://schemas.microsoft.com/office/drawing/2014/main" id="{18999293-B054-4B57-A26F-D04C2BB1133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8230" y="-43336"/>
            <a:ext cx="5163047" cy="2657478"/>
            <a:chOff x="6867015" y="-1"/>
            <a:chExt cx="5324985" cy="3251912"/>
          </a:xfrm>
          <a:solidFill>
            <a:schemeClr val="bg1">
              <a:alpha val="30000"/>
            </a:schemeClr>
          </a:solidFill>
        </p:grpSpPr>
        <p:sp>
          <p:nvSpPr>
            <p:cNvPr id="66" name="Freeform: Shape 65">
              <a:extLst>
                <a:ext uri="{FF2B5EF4-FFF2-40B4-BE49-F238E27FC236}">
                  <a16:creationId xmlns:a16="http://schemas.microsoft.com/office/drawing/2014/main" id="{5E505D8A-F41A-450D-A648-E77DF6B8D8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reeform: Shape 66">
              <a:extLst>
                <a:ext uri="{FF2B5EF4-FFF2-40B4-BE49-F238E27FC236}">
                  <a16:creationId xmlns:a16="http://schemas.microsoft.com/office/drawing/2014/main" id="{E2BD6DCE-6A81-4F34-9958-67B578EA16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Shape 67">
              <a:extLst>
                <a:ext uri="{FF2B5EF4-FFF2-40B4-BE49-F238E27FC236}">
                  <a16:creationId xmlns:a16="http://schemas.microsoft.com/office/drawing/2014/main" id="{5C462BE8-CD72-48CF-8A7B-C716D2B99E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Shape 68">
              <a:extLst>
                <a:ext uri="{FF2B5EF4-FFF2-40B4-BE49-F238E27FC236}">
                  <a16:creationId xmlns:a16="http://schemas.microsoft.com/office/drawing/2014/main" id="{1C2CDB70-40F1-4D00-8F17-A532E732EB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1" name="Group 70">
            <a:extLst>
              <a:ext uri="{FF2B5EF4-FFF2-40B4-BE49-F238E27FC236}">
                <a16:creationId xmlns:a16="http://schemas.microsoft.com/office/drawing/2014/main" id="{761945C4-D997-42F3-B59A-984CF006671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058275" y="4146310"/>
            <a:ext cx="3142400" cy="2716805"/>
            <a:chOff x="-305" y="-4155"/>
            <a:chExt cx="2514948" cy="2174333"/>
          </a:xfrm>
          <a:solidFill>
            <a:schemeClr val="bg1">
              <a:alpha val="30000"/>
            </a:schemeClr>
          </a:solidFill>
        </p:grpSpPr>
        <p:sp>
          <p:nvSpPr>
            <p:cNvPr id="72" name="Freeform: Shape 71">
              <a:extLst>
                <a:ext uri="{FF2B5EF4-FFF2-40B4-BE49-F238E27FC236}">
                  <a16:creationId xmlns:a16="http://schemas.microsoft.com/office/drawing/2014/main" id="{4651FE4A-9487-43BE-A388-134535743B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Shape 72">
              <a:extLst>
                <a:ext uri="{FF2B5EF4-FFF2-40B4-BE49-F238E27FC236}">
                  <a16:creationId xmlns:a16="http://schemas.microsoft.com/office/drawing/2014/main" id="{F44B0EF3-9992-4B95-8A43-6206B3FC3F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reeform: Shape 73">
              <a:extLst>
                <a:ext uri="{FF2B5EF4-FFF2-40B4-BE49-F238E27FC236}">
                  <a16:creationId xmlns:a16="http://schemas.microsoft.com/office/drawing/2014/main" id="{041B1C1F-C2FE-4C47-9D74-ADB9B53F4B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75" name="Freeform: Shape 74">
              <a:extLst>
                <a:ext uri="{FF2B5EF4-FFF2-40B4-BE49-F238E27FC236}">
                  <a16:creationId xmlns:a16="http://schemas.microsoft.com/office/drawing/2014/main" id="{1048177B-A49E-4E24-9007-07A0EDD6A2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4126295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A5CB3-6B53-D3FA-8426-6CE4F2296369}"/>
              </a:ext>
            </a:extLst>
          </p:cNvPr>
          <p:cNvSpPr>
            <a:spLocks noGrp="1"/>
          </p:cNvSpPr>
          <p:nvPr>
            <p:ph type="title"/>
          </p:nvPr>
        </p:nvSpPr>
        <p:spPr/>
        <p:txBody>
          <a:bodyPr/>
          <a:lstStyle/>
          <a:p>
            <a:r>
              <a:rPr lang="en-US">
                <a:solidFill>
                  <a:srgbClr val="FF0000"/>
                </a:solidFill>
              </a:rPr>
              <a:t>Algorithm Steps: </a:t>
            </a:r>
          </a:p>
        </p:txBody>
      </p:sp>
      <p:graphicFrame>
        <p:nvGraphicFramePr>
          <p:cNvPr id="5" name="Content Placeholder 2">
            <a:extLst>
              <a:ext uri="{FF2B5EF4-FFF2-40B4-BE49-F238E27FC236}">
                <a16:creationId xmlns:a16="http://schemas.microsoft.com/office/drawing/2014/main" id="{02D09250-CA55-A37A-F249-B93893347193}"/>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18423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8F7D5D2-A637-2801-6DC3-D10D005439A6}"/>
              </a:ext>
            </a:extLst>
          </p:cNvPr>
          <p:cNvSpPr>
            <a:spLocks noGrp="1"/>
          </p:cNvSpPr>
          <p:nvPr>
            <p:ph type="title"/>
          </p:nvPr>
        </p:nvSpPr>
        <p:spPr>
          <a:xfrm>
            <a:off x="1371599" y="294538"/>
            <a:ext cx="9895951" cy="1033669"/>
          </a:xfrm>
        </p:spPr>
        <p:txBody>
          <a:bodyPr>
            <a:normAutofit/>
          </a:bodyPr>
          <a:lstStyle/>
          <a:p>
            <a:r>
              <a:rPr lang="en-US" sz="4000">
                <a:solidFill>
                  <a:srgbClr val="FFFFFF"/>
                </a:solidFill>
              </a:rPr>
              <a:t>Advantages And Disadvantages: </a:t>
            </a:r>
          </a:p>
        </p:txBody>
      </p:sp>
      <p:sp>
        <p:nvSpPr>
          <p:cNvPr id="3" name="Content Placeholder 2">
            <a:extLst>
              <a:ext uri="{FF2B5EF4-FFF2-40B4-BE49-F238E27FC236}">
                <a16:creationId xmlns:a16="http://schemas.microsoft.com/office/drawing/2014/main" id="{8FF40409-A133-F345-C4FA-D31BCC62E4AF}"/>
              </a:ext>
            </a:extLst>
          </p:cNvPr>
          <p:cNvSpPr>
            <a:spLocks noGrp="1"/>
          </p:cNvSpPr>
          <p:nvPr>
            <p:ph idx="1"/>
          </p:nvPr>
        </p:nvSpPr>
        <p:spPr>
          <a:xfrm>
            <a:off x="1371599" y="2318197"/>
            <a:ext cx="9724031" cy="3683358"/>
          </a:xfrm>
        </p:spPr>
        <p:txBody>
          <a:bodyPr anchor="ctr">
            <a:normAutofit/>
          </a:bodyPr>
          <a:lstStyle/>
          <a:p>
            <a:pPr marL="0" indent="0">
              <a:buNone/>
            </a:pPr>
            <a:r>
              <a:rPr lang="en-US" sz="2000"/>
              <a:t> ADVANTAGES: </a:t>
            </a:r>
          </a:p>
          <a:p>
            <a:pPr marL="0" indent="0">
              <a:buNone/>
            </a:pPr>
            <a:r>
              <a:rPr lang="en-US" sz="2000"/>
              <a:t>● Random Forest is capable of performing both Classification and Regression tasks. </a:t>
            </a:r>
          </a:p>
          <a:p>
            <a:pPr marL="0" indent="0">
              <a:buNone/>
            </a:pPr>
            <a:r>
              <a:rPr lang="en-US" sz="2000"/>
              <a:t>● It is capable of handling large datasets with high dimensionality.</a:t>
            </a:r>
          </a:p>
          <a:p>
            <a:pPr marL="0" indent="0">
              <a:buNone/>
            </a:pPr>
            <a:r>
              <a:rPr lang="en-US" sz="2000"/>
              <a:t> ● It enhances the accuracy of the model and prevents the overfitting issue. </a:t>
            </a:r>
          </a:p>
          <a:p>
            <a:pPr marL="0" indent="0">
              <a:buNone/>
            </a:pPr>
            <a:endParaRPr lang="en-US" sz="2000"/>
          </a:p>
          <a:p>
            <a:pPr marL="0" indent="0">
              <a:buNone/>
            </a:pPr>
            <a:r>
              <a:rPr lang="en-US" sz="2000"/>
              <a:t>DISADVANTAGES: </a:t>
            </a:r>
          </a:p>
          <a:p>
            <a:pPr marL="0" indent="0">
              <a:buNone/>
            </a:pPr>
            <a:r>
              <a:rPr lang="en-US" sz="2000"/>
              <a:t>Although Random Forest can be used for both classification and regression tasks, it is not more suitable for Regression tasks.</a:t>
            </a:r>
          </a:p>
        </p:txBody>
      </p:sp>
    </p:spTree>
    <p:extLst>
      <p:ext uri="{BB962C8B-B14F-4D97-AF65-F5344CB8AC3E}">
        <p14:creationId xmlns:p14="http://schemas.microsoft.com/office/powerpoint/2010/main" val="15453685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9427AF5F-9A0E-42B7-A252-FD64C9885F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55B8974-138A-4F5F-14AA-97B2BE2A31A1}"/>
              </a:ext>
            </a:extLst>
          </p:cNvPr>
          <p:cNvSpPr>
            <a:spLocks noGrp="1"/>
          </p:cNvSpPr>
          <p:nvPr>
            <p:ph type="title"/>
          </p:nvPr>
        </p:nvSpPr>
        <p:spPr>
          <a:xfrm>
            <a:off x="228600" y="365126"/>
            <a:ext cx="5351992" cy="735542"/>
          </a:xfrm>
        </p:spPr>
        <p:txBody>
          <a:bodyPr>
            <a:normAutofit/>
          </a:bodyPr>
          <a:lstStyle/>
          <a:p>
            <a:r>
              <a:rPr lang="en-US" sz="4000" dirty="0">
                <a:solidFill>
                  <a:srgbClr val="FF0000"/>
                </a:solidFill>
              </a:rPr>
              <a:t>6</a:t>
            </a:r>
            <a:r>
              <a:rPr lang="en-US" sz="4000">
                <a:solidFill>
                  <a:srgbClr val="FF0000"/>
                </a:solidFill>
              </a:rPr>
              <a:t>) Logistic Regression:</a:t>
            </a:r>
          </a:p>
        </p:txBody>
      </p:sp>
      <p:sp>
        <p:nvSpPr>
          <p:cNvPr id="3" name="Content Placeholder 2">
            <a:extLst>
              <a:ext uri="{FF2B5EF4-FFF2-40B4-BE49-F238E27FC236}">
                <a16:creationId xmlns:a16="http://schemas.microsoft.com/office/drawing/2014/main" id="{0903A561-BFA9-9036-F078-1CD8CD98A876}"/>
              </a:ext>
            </a:extLst>
          </p:cNvPr>
          <p:cNvSpPr>
            <a:spLocks noGrp="1"/>
          </p:cNvSpPr>
          <p:nvPr>
            <p:ph idx="1"/>
          </p:nvPr>
        </p:nvSpPr>
        <p:spPr>
          <a:xfrm>
            <a:off x="0" y="1465794"/>
            <a:ext cx="5994400" cy="5392205"/>
          </a:xfrm>
        </p:spPr>
        <p:txBody>
          <a:bodyPr>
            <a:normAutofit/>
          </a:bodyPr>
          <a:lstStyle/>
          <a:p>
            <a:pPr marL="0" indent="0">
              <a:buNone/>
            </a:pPr>
            <a:r>
              <a:rPr lang="en-US" sz="1700"/>
              <a:t>• Logistic Regression is rather a predictive analysis. It is used to analyze the relation between the data among which one is a dependent variable and the other one is independent. What logistic regression does is, it rounds off all the values of the results to the closest binary value for the ease of prediction. This can sometimes cause a few errors, and not predict very precisely. In order to remove this error, multiple regression is used which helps in getting the closest to the true result. Logistic Regression uses complex cost functions such as the ‘Sigmoid function’. In machine learning sigmoid is used to predict the probabilities.</a:t>
            </a:r>
          </a:p>
          <a:p>
            <a:endParaRPr lang="en-US" sz="1700"/>
          </a:p>
        </p:txBody>
      </p:sp>
      <p:pic>
        <p:nvPicPr>
          <p:cNvPr id="5" name="Picture 4" descr="A graph of a function&#10;&#10;Description automatically generated">
            <a:extLst>
              <a:ext uri="{FF2B5EF4-FFF2-40B4-BE49-F238E27FC236}">
                <a16:creationId xmlns:a16="http://schemas.microsoft.com/office/drawing/2014/main" id="{60619044-08AD-6472-7DC7-3082298D05C5}"/>
              </a:ext>
            </a:extLst>
          </p:cNvPr>
          <p:cNvPicPr>
            <a:picLocks noChangeAspect="1"/>
          </p:cNvPicPr>
          <p:nvPr/>
        </p:nvPicPr>
        <p:blipFill rotWithShape="1">
          <a:blip r:embed="rId2">
            <a:extLst>
              <a:ext uri="{28A0092B-C50C-407E-A947-70E740481C1C}">
                <a14:useLocalDpi xmlns:a14="http://schemas.microsoft.com/office/drawing/2010/main" val="0"/>
              </a:ext>
            </a:extLst>
          </a:blip>
          <a:srcRect l="1782" r="3" b="3"/>
          <a:stretch/>
        </p:blipFill>
        <p:spPr>
          <a:xfrm>
            <a:off x="6696075" y="1346199"/>
            <a:ext cx="5351992" cy="5063067"/>
          </a:xfrm>
          <a:prstGeom prst="rect">
            <a:avLst/>
          </a:prstGeom>
        </p:spPr>
      </p:pic>
    </p:spTree>
    <p:extLst>
      <p:ext uri="{BB962C8B-B14F-4D97-AF65-F5344CB8AC3E}">
        <p14:creationId xmlns:p14="http://schemas.microsoft.com/office/powerpoint/2010/main" val="14816691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427AF5F-9A0E-42B7-A252-FD64C9885F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ED4A47B-58DB-42BF-4350-C3653E19A492}"/>
              </a:ext>
            </a:extLst>
          </p:cNvPr>
          <p:cNvSpPr>
            <a:spLocks noGrp="1"/>
          </p:cNvSpPr>
          <p:nvPr>
            <p:ph type="title"/>
          </p:nvPr>
        </p:nvSpPr>
        <p:spPr>
          <a:xfrm>
            <a:off x="186268" y="143933"/>
            <a:ext cx="5715000" cy="872067"/>
          </a:xfrm>
        </p:spPr>
        <p:txBody>
          <a:bodyPr>
            <a:normAutofit/>
          </a:bodyPr>
          <a:lstStyle/>
          <a:p>
            <a:r>
              <a:rPr lang="en-US" sz="4000" dirty="0">
                <a:solidFill>
                  <a:srgbClr val="FF0000"/>
                </a:solidFill>
              </a:rPr>
              <a:t>7</a:t>
            </a:r>
            <a:r>
              <a:rPr lang="en-US" sz="4000">
                <a:solidFill>
                  <a:srgbClr val="FF0000"/>
                </a:solidFill>
              </a:rPr>
              <a:t>) Linear Regression:</a:t>
            </a:r>
          </a:p>
        </p:txBody>
      </p:sp>
      <p:sp>
        <p:nvSpPr>
          <p:cNvPr id="3" name="Content Placeholder 2">
            <a:extLst>
              <a:ext uri="{FF2B5EF4-FFF2-40B4-BE49-F238E27FC236}">
                <a16:creationId xmlns:a16="http://schemas.microsoft.com/office/drawing/2014/main" id="{0B050888-799D-A72F-2FE5-D26B2E17F714}"/>
              </a:ext>
            </a:extLst>
          </p:cNvPr>
          <p:cNvSpPr>
            <a:spLocks noGrp="1"/>
          </p:cNvSpPr>
          <p:nvPr>
            <p:ph idx="1"/>
          </p:nvPr>
        </p:nvSpPr>
        <p:spPr>
          <a:xfrm>
            <a:off x="-1" y="1618039"/>
            <a:ext cx="6510867" cy="5248273"/>
          </a:xfrm>
        </p:spPr>
        <p:txBody>
          <a:bodyPr>
            <a:normAutofit/>
          </a:bodyPr>
          <a:lstStyle/>
          <a:p>
            <a:pPr marL="0" indent="0">
              <a:buNone/>
            </a:pPr>
            <a:r>
              <a:rPr lang="en-US" sz="1400"/>
              <a:t>• Linear regression is a fundamental machine learning algorithm used for predicting numerical values based on input features. It assumes a linear relationship between the features and the target variable. The model learns the coefficients that best fit the data and can make predictions for new inputs. </a:t>
            </a:r>
          </a:p>
          <a:p>
            <a:pPr marL="0" indent="0">
              <a:buNone/>
            </a:pPr>
            <a:r>
              <a:rPr lang="en-US" sz="1400"/>
              <a:t>• Linear regression algorithm shows a linear relationship between a dependent (y) and one or more independent (y) variables, hence called as linear regression. Since linear regression shows the linear relationship, which means it finds how the value of the dependent variable is changing according to the value of the independent variable. </a:t>
            </a:r>
          </a:p>
          <a:p>
            <a:pPr marL="0" indent="0">
              <a:buNone/>
            </a:pPr>
            <a:r>
              <a:rPr lang="en-US" sz="1400"/>
              <a:t>• The linear regression model provides a sloped straight line representing the relationship between the variables. Consider the below image: </a:t>
            </a:r>
          </a:p>
          <a:p>
            <a:pPr marL="0" indent="0">
              <a:buNone/>
            </a:pPr>
            <a:r>
              <a:rPr lang="en-US" sz="1400"/>
              <a:t>Y= Dependent Variable (Target Variable) X= Independent Variable (predictor Variable)</a:t>
            </a:r>
          </a:p>
          <a:p>
            <a:endParaRPr lang="en-US" sz="1400"/>
          </a:p>
        </p:txBody>
      </p:sp>
      <p:pic>
        <p:nvPicPr>
          <p:cNvPr id="5" name="Picture 4" descr="A diagram of a line of regression&#10;&#10;Description automatically generated">
            <a:extLst>
              <a:ext uri="{FF2B5EF4-FFF2-40B4-BE49-F238E27FC236}">
                <a16:creationId xmlns:a16="http://schemas.microsoft.com/office/drawing/2014/main" id="{51C22C94-9C41-1769-8352-38A87E404483}"/>
              </a:ext>
            </a:extLst>
          </p:cNvPr>
          <p:cNvPicPr>
            <a:picLocks noChangeAspect="1"/>
          </p:cNvPicPr>
          <p:nvPr/>
        </p:nvPicPr>
        <p:blipFill rotWithShape="1">
          <a:blip r:embed="rId2">
            <a:extLst>
              <a:ext uri="{28A0092B-C50C-407E-A947-70E740481C1C}">
                <a14:useLocalDpi xmlns:a14="http://schemas.microsoft.com/office/drawing/2010/main" val="0"/>
              </a:ext>
            </a:extLst>
          </a:blip>
          <a:srcRect t="13550" r="2" b="8422"/>
          <a:stretch/>
        </p:blipFill>
        <p:spPr>
          <a:xfrm>
            <a:off x="6510867" y="1244601"/>
            <a:ext cx="5537200" cy="5248274"/>
          </a:xfrm>
          <a:prstGeom prst="rect">
            <a:avLst/>
          </a:prstGeom>
        </p:spPr>
      </p:pic>
    </p:spTree>
    <p:extLst>
      <p:ext uri="{BB962C8B-B14F-4D97-AF65-F5344CB8AC3E}">
        <p14:creationId xmlns:p14="http://schemas.microsoft.com/office/powerpoint/2010/main" val="42818526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BCA77C-7DED-C165-9996-646DBF34FF68}"/>
              </a:ext>
            </a:extLst>
          </p:cNvPr>
          <p:cNvSpPr>
            <a:spLocks noGrp="1"/>
          </p:cNvSpPr>
          <p:nvPr>
            <p:ph type="title"/>
          </p:nvPr>
        </p:nvSpPr>
        <p:spPr/>
        <p:txBody>
          <a:bodyPr/>
          <a:lstStyle/>
          <a:p>
            <a:r>
              <a:rPr lang="en-US" dirty="0">
                <a:solidFill>
                  <a:srgbClr val="FF0000"/>
                </a:solidFill>
              </a:rPr>
              <a:t>8</a:t>
            </a:r>
            <a:r>
              <a:rPr lang="en-US">
                <a:solidFill>
                  <a:srgbClr val="FF0000"/>
                </a:solidFill>
              </a:rPr>
              <a:t>) Artificial Neural Network (ANN):</a:t>
            </a:r>
          </a:p>
        </p:txBody>
      </p:sp>
      <p:sp>
        <p:nvSpPr>
          <p:cNvPr id="3" name="Content Placeholder 2">
            <a:extLst>
              <a:ext uri="{FF2B5EF4-FFF2-40B4-BE49-F238E27FC236}">
                <a16:creationId xmlns:a16="http://schemas.microsoft.com/office/drawing/2014/main" id="{AEBE9D13-CF36-192B-5848-1264A284D918}"/>
              </a:ext>
            </a:extLst>
          </p:cNvPr>
          <p:cNvSpPr>
            <a:spLocks noGrp="1"/>
          </p:cNvSpPr>
          <p:nvPr>
            <p:ph idx="1"/>
          </p:nvPr>
        </p:nvSpPr>
        <p:spPr/>
        <p:txBody>
          <a:bodyPr/>
          <a:lstStyle/>
          <a:p>
            <a:r>
              <a:rPr lang="en-US"/>
              <a:t>An artificial neural network abbreviated as ANN is a model that works as the human brain or neural network I.e. the neurons. It is called a computational model that processes all the complex data. It isn’t given any task specific goal, but it learns from the examples or data that is given to it just like the brain. It is based on a collection of nodes called the artificial neuron. More the no. Of neurons, better the system. The neurons transmit signals from one to another making a proper connection which resembles the human neural network. </a:t>
            </a:r>
          </a:p>
          <a:p>
            <a:r>
              <a:rPr lang="en-US"/>
              <a:t>A neural network has the following 3 layers:</a:t>
            </a:r>
          </a:p>
        </p:txBody>
      </p:sp>
    </p:spTree>
    <p:extLst>
      <p:ext uri="{BB962C8B-B14F-4D97-AF65-F5344CB8AC3E}">
        <p14:creationId xmlns:p14="http://schemas.microsoft.com/office/powerpoint/2010/main" val="32960133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427AF5F-9A0E-42B7-A252-FD64C9885F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111BD07-AA67-31CB-9383-96163CE4715C}"/>
              </a:ext>
            </a:extLst>
          </p:cNvPr>
          <p:cNvSpPr>
            <a:spLocks noGrp="1"/>
          </p:cNvSpPr>
          <p:nvPr>
            <p:ph type="title"/>
          </p:nvPr>
        </p:nvSpPr>
        <p:spPr>
          <a:xfrm>
            <a:off x="177800" y="365125"/>
            <a:ext cx="2836333" cy="650875"/>
          </a:xfrm>
        </p:spPr>
        <p:txBody>
          <a:bodyPr>
            <a:normAutofit/>
          </a:bodyPr>
          <a:lstStyle/>
          <a:p>
            <a:r>
              <a:rPr lang="en-US" sz="4000">
                <a:solidFill>
                  <a:srgbClr val="FF0000"/>
                </a:solidFill>
              </a:rPr>
              <a:t>3 layers: </a:t>
            </a:r>
          </a:p>
        </p:txBody>
      </p:sp>
      <p:sp>
        <p:nvSpPr>
          <p:cNvPr id="3" name="Content Placeholder 2">
            <a:extLst>
              <a:ext uri="{FF2B5EF4-FFF2-40B4-BE49-F238E27FC236}">
                <a16:creationId xmlns:a16="http://schemas.microsoft.com/office/drawing/2014/main" id="{39B83136-7D37-92EB-97AA-812596934860}"/>
              </a:ext>
            </a:extLst>
          </p:cNvPr>
          <p:cNvSpPr>
            <a:spLocks noGrp="1"/>
          </p:cNvSpPr>
          <p:nvPr>
            <p:ph idx="1"/>
          </p:nvPr>
        </p:nvSpPr>
        <p:spPr>
          <a:xfrm>
            <a:off x="67733" y="1825624"/>
            <a:ext cx="5596467" cy="5032375"/>
          </a:xfrm>
        </p:spPr>
        <p:txBody>
          <a:bodyPr>
            <a:normAutofit/>
          </a:bodyPr>
          <a:lstStyle/>
          <a:p>
            <a:pPr marL="514350" indent="-514350">
              <a:buAutoNum type="arabicParenR"/>
            </a:pPr>
            <a:r>
              <a:rPr lang="en-US" sz="2000">
                <a:solidFill>
                  <a:srgbClr val="FF0000"/>
                </a:solidFill>
              </a:rPr>
              <a:t>• Input layer </a:t>
            </a:r>
            <a:r>
              <a:rPr lang="en-US" sz="2000"/>
              <a:t>– It consists of the complex raw info that we feed to the neurons.</a:t>
            </a:r>
          </a:p>
          <a:p>
            <a:pPr marL="514350" indent="-514350">
              <a:buAutoNum type="arabicParenR"/>
            </a:pPr>
            <a:r>
              <a:rPr lang="en-US" sz="2000">
                <a:solidFill>
                  <a:srgbClr val="FF0000"/>
                </a:solidFill>
              </a:rPr>
              <a:t>• Hidden layer </a:t>
            </a:r>
            <a:r>
              <a:rPr lang="en-US" sz="2000"/>
              <a:t>– These are the computational layers which take the input and the weight of a node from the previous layers, processes it with the activation function, and sends the output to the next layer. </a:t>
            </a:r>
          </a:p>
          <a:p>
            <a:pPr marL="514350" indent="-514350">
              <a:buAutoNum type="arabicParenR"/>
            </a:pPr>
            <a:r>
              <a:rPr lang="en-US" sz="2000">
                <a:solidFill>
                  <a:srgbClr val="FF0000"/>
                </a:solidFill>
              </a:rPr>
              <a:t>• Output layer </a:t>
            </a:r>
            <a:r>
              <a:rPr lang="en-US" sz="2000"/>
              <a:t>– This depends of the output of the hidden layers, and the functions taking place in there.</a:t>
            </a:r>
          </a:p>
          <a:p>
            <a:pPr marL="0" indent="0">
              <a:buNone/>
            </a:pPr>
            <a:r>
              <a:rPr lang="en-US" sz="1400"/>
              <a:t># The basic computational unit is the neuron. It receives inputs from the sources provided, and each input carries a weight, which is given according to the relative importance of all the other inputs. Then the function is applied to</a:t>
            </a:r>
            <a:endParaRPr lang="en-US" sz="2000"/>
          </a:p>
          <a:p>
            <a:pPr marL="0" indent="0">
              <a:buNone/>
            </a:pPr>
            <a:endParaRPr lang="en-US" sz="2000"/>
          </a:p>
        </p:txBody>
      </p:sp>
      <p:pic>
        <p:nvPicPr>
          <p:cNvPr id="5" name="Picture 4" descr="A diagram of a synapse&#10;&#10;Description automatically generated">
            <a:extLst>
              <a:ext uri="{FF2B5EF4-FFF2-40B4-BE49-F238E27FC236}">
                <a16:creationId xmlns:a16="http://schemas.microsoft.com/office/drawing/2014/main" id="{337D193A-9AD1-63F8-D9A7-3286D473257A}"/>
              </a:ext>
            </a:extLst>
          </p:cNvPr>
          <p:cNvPicPr>
            <a:picLocks noChangeAspect="1"/>
          </p:cNvPicPr>
          <p:nvPr/>
        </p:nvPicPr>
        <p:blipFill rotWithShape="1">
          <a:blip r:embed="rId2">
            <a:extLst>
              <a:ext uri="{28A0092B-C50C-407E-A947-70E740481C1C}">
                <a14:useLocalDpi xmlns:a14="http://schemas.microsoft.com/office/drawing/2010/main" val="0"/>
              </a:ext>
            </a:extLst>
          </a:blip>
          <a:srcRect r="2" b="1128"/>
          <a:stretch/>
        </p:blipFill>
        <p:spPr>
          <a:xfrm>
            <a:off x="6096000" y="1904282"/>
            <a:ext cx="5943600" cy="4445718"/>
          </a:xfrm>
          <a:prstGeom prst="rect">
            <a:avLst/>
          </a:prstGeom>
        </p:spPr>
      </p:pic>
    </p:spTree>
    <p:extLst>
      <p:ext uri="{BB962C8B-B14F-4D97-AF65-F5344CB8AC3E}">
        <p14:creationId xmlns:p14="http://schemas.microsoft.com/office/powerpoint/2010/main" val="3318406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bstract background of data">
            <a:extLst>
              <a:ext uri="{FF2B5EF4-FFF2-40B4-BE49-F238E27FC236}">
                <a16:creationId xmlns:a16="http://schemas.microsoft.com/office/drawing/2014/main" id="{588A87B7-2E43-65AD-B3AA-B6619F3BE46C}"/>
              </a:ext>
            </a:extLst>
          </p:cNvPr>
          <p:cNvPicPr>
            <a:picLocks noChangeAspect="1"/>
          </p:cNvPicPr>
          <p:nvPr/>
        </p:nvPicPr>
        <p:blipFill rotWithShape="1">
          <a:blip r:embed="rId2"/>
          <a:srcRect/>
          <a:stretch/>
        </p:blipFill>
        <p:spPr>
          <a:xfrm>
            <a:off x="20" y="10"/>
            <a:ext cx="12191980" cy="6857990"/>
          </a:xfrm>
          <a:prstGeom prst="rect">
            <a:avLst/>
          </a:prstGeom>
        </p:spPr>
      </p:pic>
      <p:sp>
        <p:nvSpPr>
          <p:cNvPr id="9" name="Rectangle 8">
            <a:extLst>
              <a:ext uri="{FF2B5EF4-FFF2-40B4-BE49-F238E27FC236}">
                <a16:creationId xmlns:a16="http://schemas.microsoft.com/office/drawing/2014/main" id="{257363FD-7E77-4145-9483-331A807A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6802" cy="6858000"/>
          </a:xfrm>
          <a:prstGeom prst="rect">
            <a:avLst/>
          </a:prstGeom>
          <a:gradFill flip="none" rotWithShape="1">
            <a:gsLst>
              <a:gs pos="28000">
                <a:schemeClr val="bg2">
                  <a:alpha val="84000"/>
                </a:schemeClr>
              </a:gs>
              <a:gs pos="74000">
                <a:schemeClr val="bg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8792F81-3809-F7DC-12A7-1B0893C41BBE}"/>
              </a:ext>
            </a:extLst>
          </p:cNvPr>
          <p:cNvSpPr>
            <a:spLocks noGrp="1"/>
          </p:cNvSpPr>
          <p:nvPr>
            <p:ph type="title"/>
          </p:nvPr>
        </p:nvSpPr>
        <p:spPr>
          <a:xfrm>
            <a:off x="838200" y="365125"/>
            <a:ext cx="10515600" cy="1325563"/>
          </a:xfrm>
        </p:spPr>
        <p:txBody>
          <a:bodyPr>
            <a:normAutofit/>
          </a:bodyPr>
          <a:lstStyle/>
          <a:p>
            <a:r>
              <a:rPr lang="en-US" dirty="0">
                <a:solidFill>
                  <a:srgbClr val="FF0000"/>
                </a:solidFill>
              </a:rPr>
              <a:t>9) DEEP NEURAL NETWORK:</a:t>
            </a:r>
          </a:p>
        </p:txBody>
      </p:sp>
      <p:sp>
        <p:nvSpPr>
          <p:cNvPr id="3" name="Content Placeholder 2">
            <a:extLst>
              <a:ext uri="{FF2B5EF4-FFF2-40B4-BE49-F238E27FC236}">
                <a16:creationId xmlns:a16="http://schemas.microsoft.com/office/drawing/2014/main" id="{E70E8AEF-FC12-7748-448B-5723E56F2612}"/>
              </a:ext>
            </a:extLst>
          </p:cNvPr>
          <p:cNvSpPr>
            <a:spLocks noGrp="1"/>
          </p:cNvSpPr>
          <p:nvPr>
            <p:ph idx="1"/>
          </p:nvPr>
        </p:nvSpPr>
        <p:spPr>
          <a:xfrm>
            <a:off x="838200" y="1825625"/>
            <a:ext cx="10515600" cy="4351338"/>
          </a:xfrm>
        </p:spPr>
        <p:txBody>
          <a:bodyPr>
            <a:normAutofit/>
          </a:bodyPr>
          <a:lstStyle/>
          <a:p>
            <a:r>
              <a:rPr lang="en-US" sz="2600"/>
              <a:t>Deep Neural Network abbreviated as DNN, is a complex neural network consisting of more than 2 layers. This algorithm uses high level mathematical models for data processing in complex manner. Deep learning is derived from a vaster family of networks of neural methods, such as CNNs. Deep learning can either be unsupervised, supervised or semi- supervised.</a:t>
            </a:r>
          </a:p>
          <a:p>
            <a:r>
              <a:rPr lang="en-US" sz="2600"/>
              <a:t> Deep, Convolutional and recurrent neural networks are utilized in natural language processing, computer vision, audio recognition, recognition, social network filtering, bioinformatics, machine translation, image analysis, drug design, and material inspection, where the outcomes were comparable/superior to some human professionals.</a:t>
            </a:r>
          </a:p>
          <a:p>
            <a:endParaRPr lang="en-US" sz="2600"/>
          </a:p>
        </p:txBody>
      </p:sp>
    </p:spTree>
    <p:extLst>
      <p:ext uri="{BB962C8B-B14F-4D97-AF65-F5344CB8AC3E}">
        <p14:creationId xmlns:p14="http://schemas.microsoft.com/office/powerpoint/2010/main" val="39497548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E50ACA-2BDE-3D7C-54BB-110765F2EF21}"/>
              </a:ext>
            </a:extLst>
          </p:cNvPr>
          <p:cNvSpPr>
            <a:spLocks noGrp="1"/>
          </p:cNvSpPr>
          <p:nvPr>
            <p:ph type="title"/>
          </p:nvPr>
        </p:nvSpPr>
        <p:spPr>
          <a:xfrm>
            <a:off x="83127" y="0"/>
            <a:ext cx="5835535" cy="939338"/>
          </a:xfrm>
        </p:spPr>
        <p:txBody>
          <a:bodyPr/>
          <a:lstStyle/>
          <a:p>
            <a:r>
              <a:rPr lang="en-US" dirty="0">
                <a:solidFill>
                  <a:srgbClr val="FF0000"/>
                </a:solidFill>
              </a:rPr>
              <a:t>Deep Neural Networks:</a:t>
            </a:r>
          </a:p>
        </p:txBody>
      </p:sp>
      <p:sp>
        <p:nvSpPr>
          <p:cNvPr id="3" name="Content Placeholder 2">
            <a:extLst>
              <a:ext uri="{FF2B5EF4-FFF2-40B4-BE49-F238E27FC236}">
                <a16:creationId xmlns:a16="http://schemas.microsoft.com/office/drawing/2014/main" id="{0BE000D4-4AA3-5255-4A31-A78B5F554ECB}"/>
              </a:ext>
            </a:extLst>
          </p:cNvPr>
          <p:cNvSpPr>
            <a:spLocks noGrp="1"/>
          </p:cNvSpPr>
          <p:nvPr>
            <p:ph idx="1"/>
          </p:nvPr>
        </p:nvSpPr>
        <p:spPr>
          <a:xfrm>
            <a:off x="0" y="822961"/>
            <a:ext cx="7664335" cy="6035039"/>
          </a:xfrm>
        </p:spPr>
        <p:txBody>
          <a:bodyPr>
            <a:normAutofit/>
          </a:bodyPr>
          <a:lstStyle/>
          <a:p>
            <a:pPr marL="0" indent="0">
              <a:buNone/>
            </a:pPr>
            <a:r>
              <a:rPr lang="en-US" dirty="0"/>
              <a:t>• Use different layers of nonlinear units of processing for featured extraction as well as transformation. Each of the successive layers uses the previous layer’s output as the input. </a:t>
            </a:r>
          </a:p>
          <a:p>
            <a:pPr marL="0" indent="0">
              <a:buNone/>
            </a:pPr>
            <a:r>
              <a:rPr lang="en-US" dirty="0"/>
              <a:t>• Can either be supervised, unsupervised or semi-supervised </a:t>
            </a:r>
          </a:p>
          <a:p>
            <a:pPr marL="0" indent="0">
              <a:buNone/>
            </a:pPr>
            <a:r>
              <a:rPr lang="en-US" dirty="0"/>
              <a:t>• learn different hierarchies of representations which relate to different hierarchies of abstractions.</a:t>
            </a:r>
          </a:p>
          <a:p>
            <a:pPr marL="0" indent="0">
              <a:buNone/>
            </a:pPr>
            <a:r>
              <a:rPr lang="en-US" dirty="0"/>
              <a:t> • It consists of an input layer, an output layer and between many variable hidden layers. </a:t>
            </a:r>
          </a:p>
          <a:p>
            <a:pPr marL="0" indent="0">
              <a:buNone/>
            </a:pPr>
            <a:r>
              <a:rPr lang="en-US" dirty="0"/>
              <a:t>• Output of one layer goes as the input to other. The activation function used in our module is the </a:t>
            </a:r>
            <a:r>
              <a:rPr lang="en-US" dirty="0" err="1"/>
              <a:t>ReLU</a:t>
            </a:r>
            <a:r>
              <a:rPr lang="en-US" dirty="0"/>
              <a:t> between hidden layers and </a:t>
            </a:r>
            <a:r>
              <a:rPr lang="en-US" dirty="0" err="1"/>
              <a:t>Softmax</a:t>
            </a:r>
            <a:r>
              <a:rPr lang="en-US" dirty="0"/>
              <a:t> at the output layer which takes 0 or 1 .</a:t>
            </a:r>
          </a:p>
        </p:txBody>
      </p:sp>
      <p:pic>
        <p:nvPicPr>
          <p:cNvPr id="5" name="Picture 4" descr="A diagram of a network">
            <a:extLst>
              <a:ext uri="{FF2B5EF4-FFF2-40B4-BE49-F238E27FC236}">
                <a16:creationId xmlns:a16="http://schemas.microsoft.com/office/drawing/2014/main" id="{8585D138-421E-B572-41B6-071216F0B5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47957" y="623455"/>
            <a:ext cx="4728350" cy="4729941"/>
          </a:xfrm>
          <a:prstGeom prst="rect">
            <a:avLst/>
          </a:prstGeom>
        </p:spPr>
      </p:pic>
    </p:spTree>
    <p:extLst>
      <p:ext uri="{BB962C8B-B14F-4D97-AF65-F5344CB8AC3E}">
        <p14:creationId xmlns:p14="http://schemas.microsoft.com/office/powerpoint/2010/main" val="345559027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6F5F48-22F0-CFE4-28BA-055E161DB76F}"/>
              </a:ext>
            </a:extLst>
          </p:cNvPr>
          <p:cNvSpPr>
            <a:spLocks noGrp="1"/>
          </p:cNvSpPr>
          <p:nvPr>
            <p:ph type="title"/>
          </p:nvPr>
        </p:nvSpPr>
        <p:spPr>
          <a:xfrm>
            <a:off x="270933" y="84667"/>
            <a:ext cx="7018867" cy="1032933"/>
          </a:xfrm>
        </p:spPr>
        <p:txBody>
          <a:bodyPr/>
          <a:lstStyle/>
          <a:p>
            <a:r>
              <a:rPr lang="en-US">
                <a:solidFill>
                  <a:srgbClr val="FF0000"/>
                </a:solidFill>
              </a:rPr>
              <a:t>10) ADABOOST ALGORITHM:</a:t>
            </a:r>
          </a:p>
        </p:txBody>
      </p:sp>
      <p:sp>
        <p:nvSpPr>
          <p:cNvPr id="3" name="Content Placeholder 2">
            <a:extLst>
              <a:ext uri="{FF2B5EF4-FFF2-40B4-BE49-F238E27FC236}">
                <a16:creationId xmlns:a16="http://schemas.microsoft.com/office/drawing/2014/main" id="{DD6326CA-0205-5F3E-6AF8-5DACE999D00D}"/>
              </a:ext>
            </a:extLst>
          </p:cNvPr>
          <p:cNvSpPr>
            <a:spLocks noGrp="1"/>
          </p:cNvSpPr>
          <p:nvPr>
            <p:ph idx="1"/>
          </p:nvPr>
        </p:nvSpPr>
        <p:spPr>
          <a:xfrm>
            <a:off x="67733" y="1278468"/>
            <a:ext cx="12039600" cy="5494866"/>
          </a:xfrm>
        </p:spPr>
        <p:txBody>
          <a:bodyPr>
            <a:normAutofit fontScale="85000" lnSpcReduction="20000"/>
          </a:bodyPr>
          <a:lstStyle/>
          <a:p>
            <a:pPr marL="0" indent="0">
              <a:buNone/>
            </a:pPr>
            <a:r>
              <a:rPr lang="en-US"/>
              <a:t>• </a:t>
            </a:r>
            <a:r>
              <a:rPr lang="en-US" err="1"/>
              <a:t>Adaboost</a:t>
            </a:r>
            <a:r>
              <a:rPr lang="en-US"/>
              <a:t> was the first really successful boosting algorithm developed for the purpose of binary classification. </a:t>
            </a:r>
            <a:r>
              <a:rPr lang="en-US" err="1"/>
              <a:t>Adaboost</a:t>
            </a:r>
            <a:r>
              <a:rPr lang="en-US"/>
              <a:t> is short for Adaptive Boosting and is a very popular boosting technique which combines multiple “weak classifiers” into a single “strong classifier”</a:t>
            </a:r>
          </a:p>
          <a:p>
            <a:pPr marL="0" indent="0">
              <a:buNone/>
            </a:pPr>
            <a:r>
              <a:rPr lang="en-US">
                <a:solidFill>
                  <a:srgbClr val="FF0000"/>
                </a:solidFill>
              </a:rPr>
              <a:t>• ALGORITHM:</a:t>
            </a:r>
          </a:p>
          <a:p>
            <a:pPr marL="0" indent="0">
              <a:buNone/>
            </a:pPr>
            <a:endParaRPr lang="en-US">
              <a:solidFill>
                <a:srgbClr val="FF0000"/>
              </a:solidFill>
            </a:endParaRPr>
          </a:p>
          <a:p>
            <a:pPr marL="0" indent="0">
              <a:buNone/>
            </a:pPr>
            <a:r>
              <a:rPr lang="en-US"/>
              <a:t>• 1. Initially, </a:t>
            </a:r>
            <a:r>
              <a:rPr lang="en-US" err="1"/>
              <a:t>Adaboost</a:t>
            </a:r>
            <a:r>
              <a:rPr lang="en-US"/>
              <a:t> selects a training subset randomly.</a:t>
            </a:r>
          </a:p>
          <a:p>
            <a:pPr marL="0" indent="0">
              <a:buNone/>
            </a:pPr>
            <a:r>
              <a:rPr lang="en-US"/>
              <a:t> • 2. It iteratively trains the </a:t>
            </a:r>
            <a:r>
              <a:rPr lang="en-US" err="1"/>
              <a:t>Adaboost</a:t>
            </a:r>
            <a:r>
              <a:rPr lang="en-US"/>
              <a:t> machine learning model by selecting the training set          based on the accurate prediction of the last training.</a:t>
            </a:r>
          </a:p>
          <a:p>
            <a:pPr marL="0" indent="0">
              <a:buNone/>
            </a:pPr>
            <a:r>
              <a:rPr lang="en-US"/>
              <a:t> • 3. It assigns the higher weight to wrong classified observations so that in the next       iteration these observations will get the high probability for classification.</a:t>
            </a:r>
          </a:p>
          <a:p>
            <a:pPr marL="0" indent="0">
              <a:buNone/>
            </a:pPr>
            <a:r>
              <a:rPr lang="en-US"/>
              <a:t> • 4. Also, it assigns the weight to the trained classifier in each iteration according to the accuracy of the classifier. The more accurate classifier will get high weight. </a:t>
            </a:r>
          </a:p>
          <a:p>
            <a:pPr marL="0" indent="0">
              <a:buNone/>
            </a:pPr>
            <a:r>
              <a:rPr lang="en-US"/>
              <a:t>• 5. This process iterates until the complete training data fits without any error or until reached to the specified maximum number of estimators.</a:t>
            </a:r>
          </a:p>
          <a:p>
            <a:pPr marL="0" indent="0">
              <a:buNone/>
            </a:pPr>
            <a:r>
              <a:rPr lang="en-US"/>
              <a:t> • 6. To classify, perform a "vote" across all of the learning algorithms you built</a:t>
            </a:r>
            <a:endParaRPr lang="en-US">
              <a:solidFill>
                <a:srgbClr val="FF0000"/>
              </a:solidFill>
            </a:endParaRPr>
          </a:p>
          <a:p>
            <a:pPr marL="0" indent="0">
              <a:buNone/>
            </a:pPr>
            <a:endParaRPr lang="en-US"/>
          </a:p>
        </p:txBody>
      </p:sp>
    </p:spTree>
    <p:extLst>
      <p:ext uri="{BB962C8B-B14F-4D97-AF65-F5344CB8AC3E}">
        <p14:creationId xmlns:p14="http://schemas.microsoft.com/office/powerpoint/2010/main" val="56595194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20B81C0-D46B-C286-786E-C66C2E23C92A}"/>
              </a:ext>
            </a:extLst>
          </p:cNvPr>
          <p:cNvSpPr>
            <a:spLocks noGrp="1"/>
          </p:cNvSpPr>
          <p:nvPr>
            <p:ph type="title"/>
          </p:nvPr>
        </p:nvSpPr>
        <p:spPr>
          <a:xfrm>
            <a:off x="1371599" y="294538"/>
            <a:ext cx="9895951" cy="1033669"/>
          </a:xfrm>
        </p:spPr>
        <p:txBody>
          <a:bodyPr>
            <a:normAutofit/>
          </a:bodyPr>
          <a:lstStyle/>
          <a:p>
            <a:r>
              <a:rPr lang="en-US" sz="4000">
                <a:solidFill>
                  <a:srgbClr val="FFFFFF"/>
                </a:solidFill>
              </a:rPr>
              <a:t>Advantages And Disadvantages: </a:t>
            </a:r>
          </a:p>
        </p:txBody>
      </p:sp>
      <p:sp>
        <p:nvSpPr>
          <p:cNvPr id="3" name="Content Placeholder 2">
            <a:extLst>
              <a:ext uri="{FF2B5EF4-FFF2-40B4-BE49-F238E27FC236}">
                <a16:creationId xmlns:a16="http://schemas.microsoft.com/office/drawing/2014/main" id="{ADFB351E-0F64-B4CB-615A-58F5404B5572}"/>
              </a:ext>
            </a:extLst>
          </p:cNvPr>
          <p:cNvSpPr>
            <a:spLocks noGrp="1"/>
          </p:cNvSpPr>
          <p:nvPr>
            <p:ph idx="1"/>
          </p:nvPr>
        </p:nvSpPr>
        <p:spPr>
          <a:xfrm>
            <a:off x="0" y="1622744"/>
            <a:ext cx="12191999" cy="5168753"/>
          </a:xfrm>
        </p:spPr>
        <p:txBody>
          <a:bodyPr anchor="ctr">
            <a:normAutofit/>
          </a:bodyPr>
          <a:lstStyle/>
          <a:p>
            <a:pPr marL="0" indent="0">
              <a:buNone/>
            </a:pPr>
            <a:r>
              <a:rPr lang="en-US" sz="1400" dirty="0"/>
              <a:t> Advantages:</a:t>
            </a:r>
          </a:p>
          <a:p>
            <a:pPr marL="0" indent="0">
              <a:buNone/>
            </a:pPr>
            <a:r>
              <a:rPr lang="en-US" sz="1400" dirty="0"/>
              <a:t> • It's easy to implement </a:t>
            </a:r>
          </a:p>
          <a:p>
            <a:pPr marL="0" indent="0">
              <a:buNone/>
            </a:pPr>
            <a:r>
              <a:rPr lang="en-US" sz="1400" dirty="0"/>
              <a:t>• It can be used with any dataset</a:t>
            </a:r>
          </a:p>
          <a:p>
            <a:pPr marL="0" indent="0">
              <a:buNone/>
            </a:pPr>
            <a:r>
              <a:rPr lang="en-US" sz="1400" dirty="0"/>
              <a:t> • It's less prone to overfitting than other algorithms </a:t>
            </a:r>
          </a:p>
          <a:p>
            <a:pPr marL="0" indent="0">
              <a:buNone/>
            </a:pPr>
            <a:r>
              <a:rPr lang="en-US" sz="1400" dirty="0"/>
              <a:t>• It can improve the accuracy of weak classifiers </a:t>
            </a:r>
          </a:p>
          <a:p>
            <a:pPr marL="0" indent="0">
              <a:buNone/>
            </a:pPr>
            <a:r>
              <a:rPr lang="en-US" sz="1400" dirty="0"/>
              <a:t>• It can be used with many base classifiers </a:t>
            </a:r>
          </a:p>
          <a:p>
            <a:pPr marL="0" indent="0">
              <a:buNone/>
            </a:pPr>
            <a:r>
              <a:rPr lang="en-US" sz="1400" dirty="0"/>
              <a:t>• It's easier to use than other algorithms </a:t>
            </a:r>
          </a:p>
          <a:p>
            <a:pPr marL="0" indent="0">
              <a:buNone/>
            </a:pPr>
            <a:r>
              <a:rPr lang="en-US" sz="1400" dirty="0"/>
              <a:t>• It can be used to classify text and images </a:t>
            </a:r>
          </a:p>
          <a:p>
            <a:pPr marL="0" indent="0">
              <a:buNone/>
            </a:pPr>
            <a:endParaRPr lang="en-US" sz="1400" dirty="0"/>
          </a:p>
          <a:p>
            <a:pPr marL="0" indent="0">
              <a:buNone/>
            </a:pPr>
            <a:r>
              <a:rPr lang="en-US" sz="1400" dirty="0"/>
              <a:t>• Disadvantages: </a:t>
            </a:r>
          </a:p>
          <a:p>
            <a:pPr marL="0" indent="0">
              <a:buNone/>
            </a:pPr>
            <a:r>
              <a:rPr lang="en-US" sz="1400" dirty="0"/>
              <a:t>• AdaBoost uses a progressively learning boosting technique. Hence high-quality data is needed in examples of AdaBoost vs Random Forest. It is also very sensitive to outliers and noise in data requiring the elimination of these factors before using the data.</a:t>
            </a:r>
          </a:p>
        </p:txBody>
      </p:sp>
    </p:spTree>
    <p:extLst>
      <p:ext uri="{BB962C8B-B14F-4D97-AF65-F5344CB8AC3E}">
        <p14:creationId xmlns:p14="http://schemas.microsoft.com/office/powerpoint/2010/main" val="40779751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4D2FE-93A2-180A-F893-D3776863743A}"/>
              </a:ext>
            </a:extLst>
          </p:cNvPr>
          <p:cNvSpPr>
            <a:spLocks noGrp="1"/>
          </p:cNvSpPr>
          <p:nvPr>
            <p:ph type="title"/>
          </p:nvPr>
        </p:nvSpPr>
        <p:spPr>
          <a:xfrm>
            <a:off x="241069" y="58190"/>
            <a:ext cx="11870575" cy="1122218"/>
          </a:xfrm>
        </p:spPr>
        <p:txBody>
          <a:bodyPr/>
          <a:lstStyle/>
          <a:p>
            <a:r>
              <a:rPr lang="en-US" sz="4400" dirty="0"/>
              <a:t>Presentation Outline</a:t>
            </a:r>
            <a:endParaRPr lang="en-US" dirty="0"/>
          </a:p>
        </p:txBody>
      </p:sp>
      <p:sp>
        <p:nvSpPr>
          <p:cNvPr id="3" name="Content Placeholder 2">
            <a:extLst>
              <a:ext uri="{FF2B5EF4-FFF2-40B4-BE49-F238E27FC236}">
                <a16:creationId xmlns:a16="http://schemas.microsoft.com/office/drawing/2014/main" id="{62F9F9D3-0D9D-61FF-CE13-000DA5318C13}"/>
              </a:ext>
            </a:extLst>
          </p:cNvPr>
          <p:cNvSpPr>
            <a:spLocks noGrp="1"/>
          </p:cNvSpPr>
          <p:nvPr>
            <p:ph idx="1"/>
          </p:nvPr>
        </p:nvSpPr>
        <p:spPr>
          <a:xfrm>
            <a:off x="66502" y="1014154"/>
            <a:ext cx="12125498" cy="5785656"/>
          </a:xfrm>
        </p:spPr>
        <p:txBody>
          <a:bodyPr>
            <a:normAutofit lnSpcReduction="10000"/>
          </a:bodyPr>
          <a:lstStyle/>
          <a:p>
            <a:r>
              <a:rPr lang="en-US" dirty="0"/>
              <a:t>System Architecture</a:t>
            </a:r>
          </a:p>
          <a:p>
            <a:r>
              <a:rPr lang="en-US" dirty="0"/>
              <a:t>Architecture Of Predication System</a:t>
            </a:r>
          </a:p>
          <a:p>
            <a:r>
              <a:rPr lang="en-US" dirty="0"/>
              <a:t>System Configuration</a:t>
            </a:r>
          </a:p>
          <a:p>
            <a:r>
              <a:rPr lang="en-US" dirty="0"/>
              <a:t>Machine Learning</a:t>
            </a:r>
          </a:p>
          <a:p>
            <a:r>
              <a:rPr lang="en-US" dirty="0"/>
              <a:t>Machine Learning Algorithms</a:t>
            </a:r>
          </a:p>
          <a:p>
            <a:r>
              <a:rPr lang="en-US" dirty="0"/>
              <a:t>Predication Of Disease</a:t>
            </a:r>
          </a:p>
          <a:p>
            <a:r>
              <a:rPr lang="en-US" dirty="0"/>
              <a:t>Data Set Details</a:t>
            </a:r>
          </a:p>
          <a:p>
            <a:r>
              <a:rPr lang="en-US" dirty="0"/>
              <a:t>Example Of Confusion For Matrix Accuracy (Performance Analysis)</a:t>
            </a:r>
          </a:p>
          <a:p>
            <a:r>
              <a:rPr lang="en-US" dirty="0"/>
              <a:t>Machine Learning Algorithms Performance Analysis Results  (1) </a:t>
            </a:r>
            <a:r>
              <a:rPr lang="en-US" dirty="0" err="1"/>
              <a:t>Svm</a:t>
            </a:r>
            <a:r>
              <a:rPr lang="en-US" dirty="0"/>
              <a:t> 2) </a:t>
            </a:r>
            <a:r>
              <a:rPr lang="en-US" dirty="0" err="1"/>
              <a:t>Knn</a:t>
            </a:r>
            <a:r>
              <a:rPr lang="en-US" dirty="0"/>
              <a:t> 3) Random Forest 4) </a:t>
            </a:r>
            <a:r>
              <a:rPr lang="en-US" dirty="0" err="1"/>
              <a:t>Xg</a:t>
            </a:r>
            <a:r>
              <a:rPr lang="en-US" dirty="0"/>
              <a:t>-Boost 5) Ada-Boost) 6) ANN 7) DNN 8) Linear Regression 9) Logistic Regression 10) Naïve Bayes 11) Decision  tree</a:t>
            </a:r>
          </a:p>
          <a:p>
            <a:r>
              <a:rPr lang="en-US" dirty="0"/>
              <a:t>References</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123730337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8DCD5B7-B7B4-BA6C-3451-EA9063AC2BAC}"/>
              </a:ext>
            </a:extLst>
          </p:cNvPr>
          <p:cNvSpPr>
            <a:spLocks noGrp="1"/>
          </p:cNvSpPr>
          <p:nvPr>
            <p:ph type="title"/>
          </p:nvPr>
        </p:nvSpPr>
        <p:spPr>
          <a:xfrm>
            <a:off x="1156851" y="637762"/>
            <a:ext cx="9888496" cy="900131"/>
          </a:xfrm>
        </p:spPr>
        <p:txBody>
          <a:bodyPr anchor="t">
            <a:normAutofit/>
          </a:bodyPr>
          <a:lstStyle/>
          <a:p>
            <a:r>
              <a:rPr lang="en-US" sz="4000">
                <a:solidFill>
                  <a:schemeClr val="bg1"/>
                </a:solidFill>
              </a:rPr>
              <a:t>11) XGBOOST ALGORITHM:</a:t>
            </a:r>
          </a:p>
        </p:txBody>
      </p:sp>
      <p:sp>
        <p:nvSpPr>
          <p:cNvPr id="17" name="Rectangle 16">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594D4DF-8C93-2299-F8B7-6353B475F278}"/>
              </a:ext>
            </a:extLst>
          </p:cNvPr>
          <p:cNvSpPr>
            <a:spLocks noGrp="1"/>
          </p:cNvSpPr>
          <p:nvPr>
            <p:ph idx="1"/>
          </p:nvPr>
        </p:nvSpPr>
        <p:spPr>
          <a:xfrm>
            <a:off x="0" y="2010759"/>
            <a:ext cx="12191990" cy="4847242"/>
          </a:xfrm>
        </p:spPr>
        <p:txBody>
          <a:bodyPr>
            <a:normAutofit/>
          </a:bodyPr>
          <a:lstStyle/>
          <a:p>
            <a:pPr marL="0" indent="0">
              <a:buNone/>
            </a:pPr>
            <a:r>
              <a:rPr lang="en-US" sz="2200"/>
              <a:t>• </a:t>
            </a:r>
            <a:r>
              <a:rPr lang="en-US" sz="2200" err="1"/>
              <a:t>XGBoost</a:t>
            </a:r>
            <a:r>
              <a:rPr lang="en-US" sz="2200"/>
              <a:t> is a robust machine-learning algorithm that can help you understand your data and make better decisions. </a:t>
            </a:r>
            <a:r>
              <a:rPr lang="en-US" sz="2200" err="1"/>
              <a:t>XGBoost</a:t>
            </a:r>
            <a:r>
              <a:rPr lang="en-US" sz="2200"/>
              <a:t> is an implementation of gradient-boosting decision trees. </a:t>
            </a:r>
          </a:p>
          <a:p>
            <a:pPr marL="0" indent="0">
              <a:buNone/>
            </a:pPr>
            <a:r>
              <a:rPr lang="en-US" sz="2200"/>
              <a:t>• XG-boost is an implementation of Gradient Boosted decision trees. It is a type of Software library that was designed basically to improve speed and model performance. In this algorithm, decision trees are created in sequential form. Weights play an important role in XG-boost. Weights are assigned to all the independent variables which are then fed into the decision tree which predicts results. Weight of variables predicted wrong by the tree is increased and these the variables are then fed to the second decision tree. These individual classifiers/predictors then assemble to give a strong and more precise model. It can work on regression, classification, ranking, and user-defined predict.</a:t>
            </a:r>
          </a:p>
        </p:txBody>
      </p:sp>
    </p:spTree>
    <p:extLst>
      <p:ext uri="{BB962C8B-B14F-4D97-AF65-F5344CB8AC3E}">
        <p14:creationId xmlns:p14="http://schemas.microsoft.com/office/powerpoint/2010/main" val="135424517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DEE840C-B0D0-E634-2A6E-E9F436F09B7C}"/>
              </a:ext>
            </a:extLst>
          </p:cNvPr>
          <p:cNvSpPr>
            <a:spLocks noGrp="1"/>
          </p:cNvSpPr>
          <p:nvPr>
            <p:ph type="title"/>
          </p:nvPr>
        </p:nvSpPr>
        <p:spPr>
          <a:xfrm>
            <a:off x="1371599" y="294538"/>
            <a:ext cx="9895951" cy="1033669"/>
          </a:xfrm>
        </p:spPr>
        <p:txBody>
          <a:bodyPr>
            <a:normAutofit/>
          </a:bodyPr>
          <a:lstStyle/>
          <a:p>
            <a:r>
              <a:rPr lang="en-US" sz="4000">
                <a:solidFill>
                  <a:srgbClr val="FFFFFF"/>
                </a:solidFill>
              </a:rPr>
              <a:t>1) Regularization:</a:t>
            </a:r>
          </a:p>
        </p:txBody>
      </p:sp>
      <p:sp>
        <p:nvSpPr>
          <p:cNvPr id="3" name="Content Placeholder 2">
            <a:extLst>
              <a:ext uri="{FF2B5EF4-FFF2-40B4-BE49-F238E27FC236}">
                <a16:creationId xmlns:a16="http://schemas.microsoft.com/office/drawing/2014/main" id="{AEBB2338-A71E-F84C-6B6C-3E45F96ADD14}"/>
              </a:ext>
            </a:extLst>
          </p:cNvPr>
          <p:cNvSpPr>
            <a:spLocks noGrp="1"/>
          </p:cNvSpPr>
          <p:nvPr>
            <p:ph idx="1"/>
          </p:nvPr>
        </p:nvSpPr>
        <p:spPr>
          <a:xfrm>
            <a:off x="0" y="1622746"/>
            <a:ext cx="12191995" cy="5235254"/>
          </a:xfrm>
        </p:spPr>
        <p:txBody>
          <a:bodyPr anchor="ctr">
            <a:normAutofit/>
          </a:bodyPr>
          <a:lstStyle/>
          <a:p>
            <a:pPr marL="0" indent="0">
              <a:buNone/>
            </a:pPr>
            <a:r>
              <a:rPr lang="en-US" sz="1400"/>
              <a:t>• Regularization: </a:t>
            </a:r>
            <a:r>
              <a:rPr lang="en-US" sz="1400" err="1"/>
              <a:t>XGBoost</a:t>
            </a:r>
            <a:r>
              <a:rPr lang="en-US" sz="1400"/>
              <a:t> incorporates regularization techniques to prevent overfitting. It includes both L1 and L2 regularization terms in its objective function, which helps in controlling the complexity of the model and reducing variance. </a:t>
            </a:r>
          </a:p>
          <a:p>
            <a:pPr marL="0" indent="0">
              <a:buNone/>
            </a:pPr>
            <a:r>
              <a:rPr lang="en-US" sz="1400"/>
              <a:t>• gamma: The minimum loss reduction allowed for a split to occur. The optimal value of gamma depends on the data set and other parameter values. </a:t>
            </a:r>
          </a:p>
          <a:p>
            <a:pPr marL="0" indent="0">
              <a:buNone/>
            </a:pPr>
            <a:r>
              <a:rPr lang="en-US" sz="1400"/>
              <a:t>• alpha: L1 regularization on leaf weights. Larger values mean more regularization.</a:t>
            </a:r>
          </a:p>
          <a:p>
            <a:pPr marL="0" indent="0">
              <a:buNone/>
            </a:pPr>
            <a:r>
              <a:rPr lang="en-US" sz="1400"/>
              <a:t> • lambda: L2 regularization. This term is a constant that is added to the second derivative (Hessian) of the loss function during gain and weight (prediction) calculations. </a:t>
            </a:r>
          </a:p>
          <a:p>
            <a:pPr marL="0" indent="0">
              <a:buNone/>
            </a:pPr>
            <a:r>
              <a:rPr lang="en-US" sz="1400"/>
              <a:t>• The regularization term (Ω) is a combination of L1 and L2 regularization terms. It is defined as: </a:t>
            </a:r>
          </a:p>
          <a:p>
            <a:pPr marL="0" indent="0">
              <a:buNone/>
            </a:pPr>
            <a:r>
              <a:rPr lang="en-US" sz="1400"/>
              <a:t>• Ω(F) = λ * Ω1(F) + 0.5 * γ * Ω2(F) </a:t>
            </a:r>
          </a:p>
          <a:p>
            <a:pPr marL="0" indent="0">
              <a:buNone/>
            </a:pPr>
            <a:r>
              <a:rPr lang="en-US" sz="1400"/>
              <a:t>• WHERE: </a:t>
            </a:r>
          </a:p>
          <a:p>
            <a:pPr marL="0" indent="0">
              <a:buNone/>
            </a:pPr>
            <a:r>
              <a:rPr lang="en-US" sz="1400"/>
              <a:t>• Ω1(F) is the L1 norm of the leaf weights </a:t>
            </a:r>
          </a:p>
          <a:p>
            <a:pPr marL="0" indent="0">
              <a:buNone/>
            </a:pPr>
            <a:r>
              <a:rPr lang="en-US" sz="1400"/>
              <a:t>• Ω2(F) is the L2 norm of the leaf weights </a:t>
            </a:r>
          </a:p>
          <a:p>
            <a:pPr marL="0" indent="0">
              <a:buNone/>
            </a:pPr>
            <a:r>
              <a:rPr lang="en-US" sz="1400"/>
              <a:t>• Regularization parameters usually impact tree structure as well as weight values</a:t>
            </a:r>
          </a:p>
        </p:txBody>
      </p:sp>
    </p:spTree>
    <p:extLst>
      <p:ext uri="{BB962C8B-B14F-4D97-AF65-F5344CB8AC3E}">
        <p14:creationId xmlns:p14="http://schemas.microsoft.com/office/powerpoint/2010/main" val="159166251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C22E1B2-F7D9-1BD1-EFD5-048E4EBD672C}"/>
              </a:ext>
            </a:extLst>
          </p:cNvPr>
          <p:cNvSpPr>
            <a:spLocks noGrp="1"/>
          </p:cNvSpPr>
          <p:nvPr>
            <p:ph type="title"/>
          </p:nvPr>
        </p:nvSpPr>
        <p:spPr>
          <a:xfrm>
            <a:off x="1371599" y="294538"/>
            <a:ext cx="9895951" cy="1033669"/>
          </a:xfrm>
        </p:spPr>
        <p:txBody>
          <a:bodyPr>
            <a:normAutofit/>
          </a:bodyPr>
          <a:lstStyle/>
          <a:p>
            <a:r>
              <a:rPr lang="en-US" sz="4000">
                <a:solidFill>
                  <a:srgbClr val="FFFFFF"/>
                </a:solidFill>
              </a:rPr>
              <a:t>2) Parallel processing:</a:t>
            </a:r>
          </a:p>
        </p:txBody>
      </p:sp>
      <p:sp>
        <p:nvSpPr>
          <p:cNvPr id="3" name="Content Placeholder 2">
            <a:extLst>
              <a:ext uri="{FF2B5EF4-FFF2-40B4-BE49-F238E27FC236}">
                <a16:creationId xmlns:a16="http://schemas.microsoft.com/office/drawing/2014/main" id="{0852714C-87B3-277F-BDA7-6F50BB0F0DE9}"/>
              </a:ext>
            </a:extLst>
          </p:cNvPr>
          <p:cNvSpPr>
            <a:spLocks noGrp="1"/>
          </p:cNvSpPr>
          <p:nvPr>
            <p:ph idx="1"/>
          </p:nvPr>
        </p:nvSpPr>
        <p:spPr>
          <a:xfrm>
            <a:off x="1371599" y="2318197"/>
            <a:ext cx="9724031" cy="3683358"/>
          </a:xfrm>
        </p:spPr>
        <p:txBody>
          <a:bodyPr anchor="ctr">
            <a:normAutofit/>
          </a:bodyPr>
          <a:lstStyle/>
          <a:p>
            <a:pPr marL="0" indent="0">
              <a:buNone/>
            </a:pPr>
            <a:r>
              <a:rPr lang="en-US" sz="2000"/>
              <a:t>• Parallelization – The process of sequential tree building is done using the parallelized implementation in the XGBoost algorithm. This is made possible due to the outer and inner loops that are interchangeable. The outer loop lists the leaf nodes of a tree, while the inner loop will calculate the features. </a:t>
            </a:r>
          </a:p>
          <a:p>
            <a:pPr marL="0" indent="0">
              <a:buNone/>
            </a:pPr>
            <a:r>
              <a:rPr lang="en-US" sz="2000"/>
              <a:t>• : XG-boost utilizes the power of parallel processing and that is why it is much faster than GBM. It uses multiple CPU cores to execute the model. While using Scikit Learn libarary, nthread hyper-parameter is used for parallel processing. nthread represents number of CPU cores to be used. If you want to use all the available cores, don't mention any value for nthread and the algorithm will detect automatically. </a:t>
            </a:r>
          </a:p>
        </p:txBody>
      </p:sp>
    </p:spTree>
    <p:extLst>
      <p:ext uri="{BB962C8B-B14F-4D97-AF65-F5344CB8AC3E}">
        <p14:creationId xmlns:p14="http://schemas.microsoft.com/office/powerpoint/2010/main" val="364402927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B5D0FEB-C8E5-6B5F-2AA9-8BBACE554D4E}"/>
              </a:ext>
            </a:extLst>
          </p:cNvPr>
          <p:cNvSpPr>
            <a:spLocks noGrp="1"/>
          </p:cNvSpPr>
          <p:nvPr>
            <p:ph type="title"/>
          </p:nvPr>
        </p:nvSpPr>
        <p:spPr>
          <a:xfrm>
            <a:off x="1371599" y="294538"/>
            <a:ext cx="9895951" cy="1033669"/>
          </a:xfrm>
        </p:spPr>
        <p:txBody>
          <a:bodyPr>
            <a:normAutofit/>
          </a:bodyPr>
          <a:lstStyle/>
          <a:p>
            <a:r>
              <a:rPr lang="en-US" sz="4000">
                <a:solidFill>
                  <a:srgbClr val="FFFFFF"/>
                </a:solidFill>
              </a:rPr>
              <a:t>3) Handling missing values: </a:t>
            </a:r>
          </a:p>
        </p:txBody>
      </p:sp>
      <p:sp>
        <p:nvSpPr>
          <p:cNvPr id="3" name="Content Placeholder 2">
            <a:extLst>
              <a:ext uri="{FF2B5EF4-FFF2-40B4-BE49-F238E27FC236}">
                <a16:creationId xmlns:a16="http://schemas.microsoft.com/office/drawing/2014/main" id="{41AFBDD5-3DF9-B7CA-A4CE-BE8BF763B040}"/>
              </a:ext>
            </a:extLst>
          </p:cNvPr>
          <p:cNvSpPr>
            <a:spLocks noGrp="1"/>
          </p:cNvSpPr>
          <p:nvPr>
            <p:ph idx="1"/>
          </p:nvPr>
        </p:nvSpPr>
        <p:spPr>
          <a:xfrm>
            <a:off x="0" y="1622745"/>
            <a:ext cx="12191995" cy="5092380"/>
          </a:xfrm>
        </p:spPr>
        <p:txBody>
          <a:bodyPr anchor="ctr">
            <a:normAutofit/>
          </a:bodyPr>
          <a:lstStyle/>
          <a:p>
            <a:pPr marL="0" indent="0">
              <a:buNone/>
            </a:pPr>
            <a:r>
              <a:rPr lang="en-US" sz="2000"/>
              <a:t>• XG-boost has an in-built capability to handle missing values. When XG-boost encounters a missing value at a node, it tries both the left and right hand split and learns the way leading to higher loss for each node. It then does the same when working on the testing data.</a:t>
            </a:r>
          </a:p>
          <a:p>
            <a:pPr marL="0" indent="0">
              <a:buNone/>
            </a:pPr>
            <a:endParaRPr lang="en-US" sz="2000"/>
          </a:p>
          <a:p>
            <a:pPr marL="0" indent="0">
              <a:buNone/>
            </a:pPr>
            <a:r>
              <a:rPr lang="en-US" sz="2000">
                <a:solidFill>
                  <a:srgbClr val="FF0000"/>
                </a:solidFill>
              </a:rPr>
              <a:t>4) Cross Validation</a:t>
            </a:r>
            <a:r>
              <a:rPr lang="en-US" sz="2000"/>
              <a:t>: XG-boost allows user to run a cross-validation at each iteration of the boosting process and thus it is easy to get the exact optimum number of boosting iterations in a single run. This is unlike GBM where we have to run a grid-search and only a limited values can be tested.</a:t>
            </a:r>
          </a:p>
        </p:txBody>
      </p:sp>
    </p:spTree>
    <p:extLst>
      <p:ext uri="{BB962C8B-B14F-4D97-AF65-F5344CB8AC3E}">
        <p14:creationId xmlns:p14="http://schemas.microsoft.com/office/powerpoint/2010/main" val="345522794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BFFF789-8738-2EE1-E7CE-28541D5DF7D3}"/>
              </a:ext>
            </a:extLst>
          </p:cNvPr>
          <p:cNvSpPr>
            <a:spLocks noGrp="1"/>
          </p:cNvSpPr>
          <p:nvPr>
            <p:ph type="title"/>
          </p:nvPr>
        </p:nvSpPr>
        <p:spPr>
          <a:xfrm>
            <a:off x="333375" y="502022"/>
            <a:ext cx="5254625" cy="726704"/>
          </a:xfrm>
        </p:spPr>
        <p:txBody>
          <a:bodyPr anchor="b">
            <a:normAutofit/>
          </a:bodyPr>
          <a:lstStyle/>
          <a:p>
            <a:r>
              <a:rPr lang="en-US" sz="4000">
                <a:solidFill>
                  <a:srgbClr val="FF0000"/>
                </a:solidFill>
              </a:rPr>
              <a:t>5) Effective Tree Pruning: </a:t>
            </a:r>
          </a:p>
        </p:txBody>
      </p:sp>
      <p:sp>
        <p:nvSpPr>
          <p:cNvPr id="3" name="Content Placeholder 2">
            <a:extLst>
              <a:ext uri="{FF2B5EF4-FFF2-40B4-BE49-F238E27FC236}">
                <a16:creationId xmlns:a16="http://schemas.microsoft.com/office/drawing/2014/main" id="{F7BD7995-7DFE-C6B4-1E0D-9A1294C80711}"/>
              </a:ext>
            </a:extLst>
          </p:cNvPr>
          <p:cNvSpPr>
            <a:spLocks noGrp="1"/>
          </p:cNvSpPr>
          <p:nvPr>
            <p:ph idx="1"/>
          </p:nvPr>
        </p:nvSpPr>
        <p:spPr>
          <a:xfrm>
            <a:off x="67733" y="1441554"/>
            <a:ext cx="6620933" cy="4499423"/>
          </a:xfrm>
        </p:spPr>
        <p:txBody>
          <a:bodyPr anchor="t">
            <a:normAutofit/>
          </a:bodyPr>
          <a:lstStyle/>
          <a:p>
            <a:pPr marL="0" indent="0">
              <a:buNone/>
            </a:pPr>
            <a:r>
              <a:rPr lang="en-US" sz="1700"/>
              <a:t>• Tree Pruning: </a:t>
            </a:r>
            <a:r>
              <a:rPr lang="en-US" sz="1700" err="1"/>
              <a:t>XGBoost</a:t>
            </a:r>
            <a:r>
              <a:rPr lang="en-US" sz="1700"/>
              <a:t> uses </a:t>
            </a:r>
            <a:r>
              <a:rPr lang="en-US" sz="1700" err="1"/>
              <a:t>max_depth</a:t>
            </a:r>
            <a:r>
              <a:rPr lang="en-US" sz="1700"/>
              <a:t> parameter as specified the stopping criteria for the splitting of the branch, and starts pruning trees backward. This depth-first approach improves computational performance significantly. </a:t>
            </a:r>
          </a:p>
          <a:p>
            <a:pPr marL="0" indent="0">
              <a:buNone/>
            </a:pPr>
            <a:r>
              <a:rPr lang="en-US" sz="1700"/>
              <a:t>• A GBM would stop splitting a node when it encounters a negative loss in the split. Thus it is more of a greedy algorithm. XG-boost on the other hand make splits </a:t>
            </a:r>
            <a:r>
              <a:rPr lang="en-US" sz="1700" err="1"/>
              <a:t>upto</a:t>
            </a:r>
            <a:r>
              <a:rPr lang="en-US" sz="1700"/>
              <a:t> the </a:t>
            </a:r>
            <a:r>
              <a:rPr lang="en-US" sz="1700" err="1"/>
              <a:t>max_depth</a:t>
            </a:r>
            <a:r>
              <a:rPr lang="en-US" sz="1700"/>
              <a:t> specified and then start pruning the tree backwards and remove splits beyond which there is no positive gain.</a:t>
            </a:r>
          </a:p>
          <a:p>
            <a:pPr marL="0" indent="0">
              <a:buNone/>
            </a:pPr>
            <a:endParaRPr lang="en-US" sz="1700"/>
          </a:p>
        </p:txBody>
      </p:sp>
      <p:pic>
        <p:nvPicPr>
          <p:cNvPr id="5" name="Picture 4" descr="A diagram of a classifier&#10;&#10;Description automatically generated">
            <a:extLst>
              <a:ext uri="{FF2B5EF4-FFF2-40B4-BE49-F238E27FC236}">
                <a16:creationId xmlns:a16="http://schemas.microsoft.com/office/drawing/2014/main" id="{C45870B4-E7EF-ADC6-F9AE-75E290A5754A}"/>
              </a:ext>
            </a:extLst>
          </p:cNvPr>
          <p:cNvPicPr>
            <a:picLocks noChangeAspect="1"/>
          </p:cNvPicPr>
          <p:nvPr/>
        </p:nvPicPr>
        <p:blipFill rotWithShape="1">
          <a:blip r:embed="rId2">
            <a:extLst>
              <a:ext uri="{28A0092B-C50C-407E-A947-70E740481C1C}">
                <a14:useLocalDpi xmlns:a14="http://schemas.microsoft.com/office/drawing/2010/main" val="0"/>
              </a:ext>
            </a:extLst>
          </a:blip>
          <a:srcRect l="2235" r="7217" b="3"/>
          <a:stretch/>
        </p:blipFill>
        <p:spPr>
          <a:xfrm>
            <a:off x="6951133" y="982134"/>
            <a:ext cx="4978400" cy="4385734"/>
          </a:xfrm>
          <a:prstGeom prst="rect">
            <a:avLst/>
          </a:prstGeom>
        </p:spPr>
      </p:pic>
      <p:sp>
        <p:nvSpPr>
          <p:cNvPr id="17" name="Rectangle 16">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1983190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5" name="Rectangle 24">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Shape 32">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Rectangle 34">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3B41B05-D67F-2B1D-07A8-0DD604BF4C91}"/>
              </a:ext>
            </a:extLst>
          </p:cNvPr>
          <p:cNvSpPr>
            <a:spLocks noGrp="1"/>
          </p:cNvSpPr>
          <p:nvPr>
            <p:ph type="title"/>
          </p:nvPr>
        </p:nvSpPr>
        <p:spPr>
          <a:xfrm>
            <a:off x="466722" y="586855"/>
            <a:ext cx="3201366" cy="3387497"/>
          </a:xfrm>
        </p:spPr>
        <p:txBody>
          <a:bodyPr anchor="b">
            <a:normAutofit/>
          </a:bodyPr>
          <a:lstStyle/>
          <a:p>
            <a:pPr algn="r"/>
            <a:r>
              <a:rPr lang="en-US" sz="4000">
                <a:solidFill>
                  <a:srgbClr val="FFFFFF"/>
                </a:solidFill>
              </a:rPr>
              <a:t>Predication of Disease:</a:t>
            </a:r>
          </a:p>
        </p:txBody>
      </p:sp>
      <p:sp>
        <p:nvSpPr>
          <p:cNvPr id="3" name="Content Placeholder 2">
            <a:extLst>
              <a:ext uri="{FF2B5EF4-FFF2-40B4-BE49-F238E27FC236}">
                <a16:creationId xmlns:a16="http://schemas.microsoft.com/office/drawing/2014/main" id="{A4835D1C-40B0-DA83-B6F5-8AAAE486AF11}"/>
              </a:ext>
            </a:extLst>
          </p:cNvPr>
          <p:cNvSpPr>
            <a:spLocks noGrp="1"/>
          </p:cNvSpPr>
          <p:nvPr>
            <p:ph idx="1"/>
          </p:nvPr>
        </p:nvSpPr>
        <p:spPr>
          <a:xfrm>
            <a:off x="4037826" y="10138"/>
            <a:ext cx="8151125" cy="6837724"/>
          </a:xfrm>
        </p:spPr>
        <p:txBody>
          <a:bodyPr anchor="ctr">
            <a:normAutofit/>
          </a:bodyPr>
          <a:lstStyle/>
          <a:p>
            <a:pPr marL="0" indent="0">
              <a:buNone/>
            </a:pPr>
            <a:r>
              <a:rPr lang="en-US" sz="1900"/>
              <a:t>• Disease Prediction is a Machine Learning based system which primarily works according to the symptoms given by a user. The disease is predicted using algorithms and comparison of the datasets with the symptoms provided by the user. </a:t>
            </a:r>
          </a:p>
          <a:p>
            <a:pPr marL="0" indent="0">
              <a:buNone/>
            </a:pPr>
            <a:r>
              <a:rPr lang="en-US" sz="1900"/>
              <a:t>• Machine learning (ML) can predict diseases by using algorithms to compare a user's symptoms with datasets. The system takes the user's symptoms as input and outputs the probability of the disease.</a:t>
            </a:r>
          </a:p>
          <a:p>
            <a:pPr marL="0" indent="0">
              <a:buNone/>
            </a:pPr>
            <a:endParaRPr lang="en-US" sz="1900"/>
          </a:p>
          <a:p>
            <a:pPr marL="0" indent="0">
              <a:buNone/>
            </a:pPr>
            <a:r>
              <a:rPr lang="en-US" sz="1900"/>
              <a:t> </a:t>
            </a:r>
            <a:r>
              <a:rPr lang="en-US" sz="1900">
                <a:solidFill>
                  <a:srgbClr val="FF0000"/>
                </a:solidFill>
              </a:rPr>
              <a:t>• Some machine learning algorithms used for disease prediction include: </a:t>
            </a:r>
          </a:p>
          <a:p>
            <a:pPr marL="0" indent="0">
              <a:buNone/>
            </a:pPr>
            <a:endParaRPr lang="en-US" sz="1900"/>
          </a:p>
          <a:p>
            <a:pPr marL="0" indent="0">
              <a:buNone/>
            </a:pPr>
            <a:r>
              <a:rPr lang="en-US" sz="1900"/>
              <a:t>• Naïve Bayes classifier: A supervised machine learning algorithm that calculates the probability of the disease </a:t>
            </a:r>
          </a:p>
          <a:p>
            <a:pPr marL="0" indent="0">
              <a:buNone/>
            </a:pPr>
            <a:r>
              <a:rPr lang="en-US" sz="1900"/>
              <a:t>• Random forest classifier: Used to predict disease likelihood </a:t>
            </a:r>
          </a:p>
          <a:p>
            <a:pPr marL="0" indent="0">
              <a:buNone/>
            </a:pPr>
            <a:r>
              <a:rPr lang="en-US" sz="1900"/>
              <a:t>• Support vector machine: A supervised learning algorithm</a:t>
            </a:r>
          </a:p>
          <a:p>
            <a:pPr marL="0" indent="0">
              <a:buNone/>
            </a:pPr>
            <a:r>
              <a:rPr lang="en-US" sz="1900"/>
              <a:t> • Logistic regression: A supervised learning algorithm </a:t>
            </a:r>
          </a:p>
          <a:p>
            <a:pPr marL="0" indent="0">
              <a:buNone/>
            </a:pPr>
            <a:r>
              <a:rPr lang="en-US" sz="1900"/>
              <a:t>• Artificial neural network: A supervised learning algorithm</a:t>
            </a:r>
          </a:p>
        </p:txBody>
      </p:sp>
    </p:spTree>
    <p:extLst>
      <p:ext uri="{BB962C8B-B14F-4D97-AF65-F5344CB8AC3E}">
        <p14:creationId xmlns:p14="http://schemas.microsoft.com/office/powerpoint/2010/main" val="417438819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D472765-2C2E-F7C7-BDBE-36325E52308A}"/>
              </a:ext>
            </a:extLst>
          </p:cNvPr>
          <p:cNvSpPr>
            <a:spLocks noGrp="1"/>
          </p:cNvSpPr>
          <p:nvPr>
            <p:ph type="title"/>
          </p:nvPr>
        </p:nvSpPr>
        <p:spPr>
          <a:xfrm>
            <a:off x="1371599" y="294538"/>
            <a:ext cx="9895951" cy="1033669"/>
          </a:xfrm>
        </p:spPr>
        <p:txBody>
          <a:bodyPr>
            <a:normAutofit/>
          </a:bodyPr>
          <a:lstStyle/>
          <a:p>
            <a:r>
              <a:rPr lang="en-US" sz="4000">
                <a:solidFill>
                  <a:srgbClr val="FFFFFF"/>
                </a:solidFill>
              </a:rPr>
              <a:t>DATA SET DETAILS :</a:t>
            </a:r>
          </a:p>
        </p:txBody>
      </p:sp>
      <p:sp>
        <p:nvSpPr>
          <p:cNvPr id="3" name="Content Placeholder 2">
            <a:extLst>
              <a:ext uri="{FF2B5EF4-FFF2-40B4-BE49-F238E27FC236}">
                <a16:creationId xmlns:a16="http://schemas.microsoft.com/office/drawing/2014/main" id="{BAC51C63-46DF-9B8C-E82C-62E1B3005A13}"/>
              </a:ext>
            </a:extLst>
          </p:cNvPr>
          <p:cNvSpPr>
            <a:spLocks noGrp="1"/>
          </p:cNvSpPr>
          <p:nvPr>
            <p:ph idx="1"/>
          </p:nvPr>
        </p:nvSpPr>
        <p:spPr>
          <a:xfrm>
            <a:off x="0" y="1622744"/>
            <a:ext cx="12191995" cy="5235255"/>
          </a:xfrm>
        </p:spPr>
        <p:txBody>
          <a:bodyPr anchor="ctr">
            <a:normAutofit/>
          </a:bodyPr>
          <a:lstStyle/>
          <a:p>
            <a:r>
              <a:rPr lang="en-US" sz="2000"/>
              <a:t>For </a:t>
            </a:r>
            <a:r>
              <a:rPr lang="en-US" sz="2000" err="1"/>
              <a:t>eg</a:t>
            </a:r>
            <a:r>
              <a:rPr lang="en-US" sz="2000"/>
              <a:t>: Our system here, uses a dataset to predict the occurrence of heart diseases by dividing the dataset into test data and training data. 70% data is used for training and the rest 30% is used for testing. Now, the input used in our case is the attributes we have used that correspond to factors that result in heart diseases. The output would be a binary digit indicating whether a person is susceptible to heart diseases or not. The algorithms used in the system for prediction, are learning algorithms which will always change over periods of time based on various input factors . Therefore, the results might change when we learn even more about the data fed as input. </a:t>
            </a:r>
          </a:p>
          <a:p>
            <a:pPr marL="0" indent="0">
              <a:buNone/>
            </a:pPr>
            <a:endParaRPr lang="en-US" sz="2000"/>
          </a:p>
          <a:p>
            <a:pPr marL="0" indent="0">
              <a:buNone/>
            </a:pPr>
            <a:endParaRPr lang="en-US" sz="2000"/>
          </a:p>
          <a:p>
            <a:pPr marL="0" indent="0">
              <a:buNone/>
            </a:pPr>
            <a:r>
              <a:rPr lang="en-US" sz="2000"/>
              <a:t>• Heart Disease UCI :https://github.com/Abhayku18113211/Heart-Disease.</a:t>
            </a:r>
          </a:p>
          <a:p>
            <a:endParaRPr lang="en-US" sz="2000"/>
          </a:p>
        </p:txBody>
      </p:sp>
    </p:spTree>
    <p:extLst>
      <p:ext uri="{BB962C8B-B14F-4D97-AF65-F5344CB8AC3E}">
        <p14:creationId xmlns:p14="http://schemas.microsoft.com/office/powerpoint/2010/main" val="367980431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0AF4B2-EB01-47D8-EFE6-FC0D151FF40D}"/>
              </a:ext>
            </a:extLst>
          </p:cNvPr>
          <p:cNvSpPr>
            <a:spLocks noGrp="1"/>
          </p:cNvSpPr>
          <p:nvPr>
            <p:ph type="title"/>
          </p:nvPr>
        </p:nvSpPr>
        <p:spPr>
          <a:xfrm>
            <a:off x="67734" y="0"/>
            <a:ext cx="5122333" cy="694267"/>
          </a:xfrm>
        </p:spPr>
        <p:txBody>
          <a:bodyPr>
            <a:normAutofit fontScale="90000"/>
          </a:bodyPr>
          <a:lstStyle/>
          <a:p>
            <a:r>
              <a:rPr lang="en-US">
                <a:solidFill>
                  <a:srgbClr val="FF0000"/>
                </a:solidFill>
              </a:rPr>
              <a:t>Data set used:</a:t>
            </a:r>
          </a:p>
        </p:txBody>
      </p:sp>
      <p:sp>
        <p:nvSpPr>
          <p:cNvPr id="3" name="Content Placeholder 2">
            <a:extLst>
              <a:ext uri="{FF2B5EF4-FFF2-40B4-BE49-F238E27FC236}">
                <a16:creationId xmlns:a16="http://schemas.microsoft.com/office/drawing/2014/main" id="{75F1129A-E69B-F050-CBD0-5B72FD86C195}"/>
              </a:ext>
            </a:extLst>
          </p:cNvPr>
          <p:cNvSpPr>
            <a:spLocks noGrp="1"/>
          </p:cNvSpPr>
          <p:nvPr>
            <p:ph idx="1"/>
          </p:nvPr>
        </p:nvSpPr>
        <p:spPr>
          <a:xfrm>
            <a:off x="67734" y="694267"/>
            <a:ext cx="12124266" cy="6163733"/>
          </a:xfrm>
        </p:spPr>
        <p:txBody>
          <a:bodyPr>
            <a:normAutofit fontScale="62500" lnSpcReduction="20000"/>
          </a:bodyPr>
          <a:lstStyle/>
          <a:p>
            <a:r>
              <a:rPr lang="en-US"/>
              <a:t>For our system, we have taken dataset that was publicly available on Kaggle for predicting the heart diseases. The parameters used as input for data analysis using Machine learning algorithm are as follows: </a:t>
            </a:r>
          </a:p>
          <a:p>
            <a:r>
              <a:rPr lang="en-US"/>
              <a:t>1. age: which is taken in years </a:t>
            </a:r>
          </a:p>
          <a:p>
            <a:r>
              <a:rPr lang="en-US"/>
              <a:t>2. sex: 1 for male, 0 for female </a:t>
            </a:r>
          </a:p>
          <a:p>
            <a:r>
              <a:rPr lang="en-US"/>
              <a:t>3. cp: short for chest pain </a:t>
            </a:r>
          </a:p>
          <a:p>
            <a:r>
              <a:rPr lang="en-US"/>
              <a:t>4. </a:t>
            </a:r>
            <a:r>
              <a:rPr lang="en-US" err="1"/>
              <a:t>trestbps</a:t>
            </a:r>
            <a:r>
              <a:rPr lang="en-US"/>
              <a:t>: blood pressure taken when the body is resting</a:t>
            </a:r>
          </a:p>
          <a:p>
            <a:r>
              <a:rPr lang="en-US"/>
              <a:t>5. </a:t>
            </a:r>
            <a:r>
              <a:rPr lang="en-US" err="1"/>
              <a:t>chol</a:t>
            </a:r>
            <a:r>
              <a:rPr lang="en-US"/>
              <a:t>: level of cholesterol </a:t>
            </a:r>
          </a:p>
          <a:p>
            <a:r>
              <a:rPr lang="en-US"/>
              <a:t>6. fasting blood sugar: (1 for true; 0 for false) </a:t>
            </a:r>
          </a:p>
          <a:p>
            <a:r>
              <a:rPr lang="en-US"/>
              <a:t>7. resting electrocardiographic results Value 0: normal Value 1: having the ST-T wave which is not normal Value 2: shows the probability of having left ventricular hypertrophy</a:t>
            </a:r>
          </a:p>
          <a:p>
            <a:r>
              <a:rPr lang="en-US"/>
              <a:t> 8. </a:t>
            </a:r>
            <a:r>
              <a:rPr lang="en-US" err="1"/>
              <a:t>thalach</a:t>
            </a:r>
            <a:r>
              <a:rPr lang="en-US"/>
              <a:t>: the max level of heartbeats achieved by heart </a:t>
            </a:r>
          </a:p>
          <a:p>
            <a:r>
              <a:rPr lang="en-US"/>
              <a:t>9. exercise induced angina: 1 for yes, 0 for no </a:t>
            </a:r>
          </a:p>
          <a:p>
            <a:r>
              <a:rPr lang="en-US"/>
              <a:t>10. </a:t>
            </a:r>
            <a:r>
              <a:rPr lang="en-US" err="1"/>
              <a:t>oldpeak</a:t>
            </a:r>
            <a:r>
              <a:rPr lang="en-US"/>
              <a:t>: the depression by exercise compared to the one at rest</a:t>
            </a:r>
          </a:p>
          <a:p>
            <a:r>
              <a:rPr lang="en-US"/>
              <a:t>11. slope: peak of the ST segment during exercise</a:t>
            </a:r>
          </a:p>
          <a:p>
            <a:r>
              <a:rPr lang="en-US"/>
              <a:t> Value 1: no slope </a:t>
            </a:r>
          </a:p>
          <a:p>
            <a:r>
              <a:rPr lang="en-US"/>
              <a:t>Value 2: straight line </a:t>
            </a:r>
          </a:p>
          <a:p>
            <a:r>
              <a:rPr lang="en-US"/>
              <a:t>Value 3: down sloping</a:t>
            </a:r>
          </a:p>
          <a:p>
            <a:r>
              <a:rPr lang="en-US"/>
              <a:t> 12. ca: major vessels (0-3) colored by fluoroscopy</a:t>
            </a:r>
          </a:p>
          <a:p>
            <a:r>
              <a:rPr lang="en-US"/>
              <a:t> 13. </a:t>
            </a:r>
            <a:r>
              <a:rPr lang="en-US" err="1"/>
              <a:t>thal</a:t>
            </a:r>
            <a:r>
              <a:rPr lang="en-US"/>
              <a:t>: 3= perfect; 6=permanently defected; 7=defect can be altered 14. num: heart disease diagnoses</a:t>
            </a:r>
          </a:p>
        </p:txBody>
      </p:sp>
    </p:spTree>
    <p:extLst>
      <p:ext uri="{BB962C8B-B14F-4D97-AF65-F5344CB8AC3E}">
        <p14:creationId xmlns:p14="http://schemas.microsoft.com/office/powerpoint/2010/main" val="53076976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D9225-D19F-8A4A-26B0-D725A29E357A}"/>
              </a:ext>
            </a:extLst>
          </p:cNvPr>
          <p:cNvSpPr>
            <a:spLocks noGrp="1"/>
          </p:cNvSpPr>
          <p:nvPr>
            <p:ph type="title"/>
          </p:nvPr>
        </p:nvSpPr>
        <p:spPr/>
        <p:txBody>
          <a:bodyPr/>
          <a:lstStyle/>
          <a:p>
            <a:r>
              <a:rPr lang="en-US">
                <a:solidFill>
                  <a:srgbClr val="FF0000"/>
                </a:solidFill>
              </a:rPr>
              <a:t>Measure of Accuracy (Performance Analysis):</a:t>
            </a:r>
          </a:p>
        </p:txBody>
      </p:sp>
      <p:sp>
        <p:nvSpPr>
          <p:cNvPr id="3" name="Content Placeholder 2">
            <a:extLst>
              <a:ext uri="{FF2B5EF4-FFF2-40B4-BE49-F238E27FC236}">
                <a16:creationId xmlns:a16="http://schemas.microsoft.com/office/drawing/2014/main" id="{727F8153-6FC1-F978-84DE-5F2FA871F8D8}"/>
              </a:ext>
            </a:extLst>
          </p:cNvPr>
          <p:cNvSpPr>
            <a:spLocks noGrp="1"/>
          </p:cNvSpPr>
          <p:nvPr>
            <p:ph idx="1"/>
          </p:nvPr>
        </p:nvSpPr>
        <p:spPr>
          <a:xfrm>
            <a:off x="59267" y="1825625"/>
            <a:ext cx="12132733" cy="4939242"/>
          </a:xfrm>
        </p:spPr>
        <p:txBody>
          <a:bodyPr>
            <a:normAutofit fontScale="62500" lnSpcReduction="20000"/>
          </a:bodyPr>
          <a:lstStyle/>
          <a:p>
            <a:pPr marL="0" indent="0">
              <a:buNone/>
            </a:pPr>
            <a:r>
              <a:rPr lang="en-US"/>
              <a:t>• In this project, various machine learning algorithms like SVM, Naive Bayes, Decision Tree, Random Forest, Logistic Regression, </a:t>
            </a:r>
            <a:r>
              <a:rPr lang="en-US" err="1"/>
              <a:t>Adaboost</a:t>
            </a:r>
            <a:r>
              <a:rPr lang="en-US"/>
              <a:t> </a:t>
            </a:r>
            <a:r>
              <a:rPr lang="en-US" err="1"/>
              <a:t>Xgboost</a:t>
            </a:r>
            <a:r>
              <a:rPr lang="en-US"/>
              <a:t> are used to predict heart disease. Heart Disease UCI dataset, has a total of 76 attributes, out of those only 14 attributes are considered for the prediction of heart disease. Various attributes of the patient like gender, chest pain type, fasting blood pressure, serum cholesterol, </a:t>
            </a:r>
            <a:r>
              <a:rPr lang="en-US" err="1"/>
              <a:t>exang</a:t>
            </a:r>
            <a:r>
              <a:rPr lang="en-US"/>
              <a:t> </a:t>
            </a:r>
            <a:r>
              <a:rPr lang="en-US" err="1"/>
              <a:t>etc</a:t>
            </a:r>
            <a:r>
              <a:rPr lang="en-US"/>
              <a:t> are considered for this project. The accuracy for individual algorithms has to measure and whichever algorithm is giving the best accuracy that is considered for the heart disease prediction. For evaluating the experiment, various evaluation metrics like accuracy, confusion matrix, precision, recall, and f1-score are considered.</a:t>
            </a:r>
          </a:p>
          <a:p>
            <a:pPr marL="0" indent="0">
              <a:buNone/>
            </a:pPr>
            <a:r>
              <a:rPr lang="en-US"/>
              <a:t> Accuracy- Accuracy is the ratio of the number of correct predictions to the total number of inputs in the dataset.</a:t>
            </a:r>
          </a:p>
          <a:p>
            <a:pPr marL="0" indent="0">
              <a:buNone/>
            </a:pPr>
            <a:endParaRPr lang="en-US"/>
          </a:p>
          <a:p>
            <a:pPr marL="0" indent="0">
              <a:buNone/>
            </a:pPr>
            <a:r>
              <a:rPr lang="en-US">
                <a:solidFill>
                  <a:srgbClr val="FF0000"/>
                </a:solidFill>
              </a:rPr>
              <a:t>• 1) The accuracy rate of each algorithm has been measured and selects the algorithm with the highest accuracy. The accuracy rate is a correct prediction ratio to the total number of given datasets. It is expressed as:</a:t>
            </a:r>
          </a:p>
          <a:p>
            <a:pPr marL="0" indent="0">
              <a:buNone/>
            </a:pPr>
            <a:r>
              <a:rPr lang="en-US"/>
              <a:t> </a:t>
            </a:r>
          </a:p>
          <a:p>
            <a:pPr marL="0" indent="0">
              <a:buNone/>
            </a:pPr>
            <a:r>
              <a:rPr lang="en-US"/>
              <a:t>• Accuracy = (TP + TN) /(TP+FP+FN+TN) </a:t>
            </a:r>
          </a:p>
          <a:p>
            <a:pPr marL="0" indent="0">
              <a:buNone/>
            </a:pPr>
            <a:r>
              <a:rPr lang="en-US"/>
              <a:t>• Where:</a:t>
            </a:r>
          </a:p>
          <a:p>
            <a:pPr marL="0" indent="0">
              <a:buNone/>
            </a:pPr>
            <a:r>
              <a:rPr lang="en-US"/>
              <a:t> • TP: True Positive </a:t>
            </a:r>
          </a:p>
          <a:p>
            <a:pPr marL="0" indent="0">
              <a:buNone/>
            </a:pPr>
            <a:r>
              <a:rPr lang="en-US"/>
              <a:t>• TN: True Negative </a:t>
            </a:r>
          </a:p>
          <a:p>
            <a:pPr marL="0" indent="0">
              <a:buNone/>
            </a:pPr>
            <a:r>
              <a:rPr lang="en-US"/>
              <a:t>• FP: False Positive </a:t>
            </a:r>
          </a:p>
          <a:p>
            <a:pPr marL="0" indent="0">
              <a:buNone/>
            </a:pPr>
            <a:r>
              <a:rPr lang="en-US"/>
              <a:t>• FN: False Negative</a:t>
            </a:r>
          </a:p>
        </p:txBody>
      </p:sp>
    </p:spTree>
    <p:extLst>
      <p:ext uri="{BB962C8B-B14F-4D97-AF65-F5344CB8AC3E}">
        <p14:creationId xmlns:p14="http://schemas.microsoft.com/office/powerpoint/2010/main" val="221767606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8" name="Rectangle 47">
            <a:extLst>
              <a:ext uri="{FF2B5EF4-FFF2-40B4-BE49-F238E27FC236}">
                <a16:creationId xmlns:a16="http://schemas.microsoft.com/office/drawing/2014/main" id="{6EFC920F-B85A-4068-BD93-41064EDE93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0" name="Group 49">
            <a:extLst>
              <a:ext uri="{FF2B5EF4-FFF2-40B4-BE49-F238E27FC236}">
                <a16:creationId xmlns:a16="http://schemas.microsoft.com/office/drawing/2014/main" id="{1C559108-BBAE-426C-8564-051D2BA6DDC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2340441" y="2666183"/>
            <a:ext cx="5860051" cy="527712"/>
            <a:chOff x="6081624" y="1998368"/>
            <a:chExt cx="5613457" cy="782175"/>
          </a:xfrm>
          <a:solidFill>
            <a:schemeClr val="accent4"/>
          </a:solidFill>
        </p:grpSpPr>
        <p:sp>
          <p:nvSpPr>
            <p:cNvPr id="51" name="Rectangle 50">
              <a:extLst>
                <a:ext uri="{FF2B5EF4-FFF2-40B4-BE49-F238E27FC236}">
                  <a16:creationId xmlns:a16="http://schemas.microsoft.com/office/drawing/2014/main" id="{42BC35EE-6650-42D2-AEFB-4B7CD1AFC9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0952C743-9049-4DFB-878B-2AB07B6E4F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6081624" y="1998844"/>
              <a:ext cx="5372968" cy="781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4" name="Rectangle 53">
            <a:extLst>
              <a:ext uri="{FF2B5EF4-FFF2-40B4-BE49-F238E27FC236}">
                <a16:creationId xmlns:a16="http://schemas.microsoft.com/office/drawing/2014/main" id="{CBC4F608-B4B8-48C3-9572-C0F061B1C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922919"/>
            <a:ext cx="11111729" cy="546125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324FE-EE7B-3C64-1B23-DEF06DE6AECD}"/>
              </a:ext>
            </a:extLst>
          </p:cNvPr>
          <p:cNvSpPr>
            <a:spLocks noGrp="1"/>
          </p:cNvSpPr>
          <p:nvPr>
            <p:ph type="title"/>
          </p:nvPr>
        </p:nvSpPr>
        <p:spPr>
          <a:xfrm>
            <a:off x="1099425" y="227458"/>
            <a:ext cx="4709345" cy="695462"/>
          </a:xfrm>
        </p:spPr>
        <p:txBody>
          <a:bodyPr anchor="b">
            <a:normAutofit/>
          </a:bodyPr>
          <a:lstStyle/>
          <a:p>
            <a:r>
              <a:rPr lang="en-US" sz="3800"/>
              <a:t>1)Confusion Matrix:</a:t>
            </a:r>
          </a:p>
        </p:txBody>
      </p:sp>
      <p:sp>
        <p:nvSpPr>
          <p:cNvPr id="56" name="Rectangle 55">
            <a:extLst>
              <a:ext uri="{FF2B5EF4-FFF2-40B4-BE49-F238E27FC236}">
                <a16:creationId xmlns:a16="http://schemas.microsoft.com/office/drawing/2014/main" id="{1382A32C-5B0C-4B1C-A074-76C6DBCC9F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39885" y="2372170"/>
            <a:ext cx="438912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2A10EAA-2B48-C521-48EA-422294CE6D6F}"/>
              </a:ext>
            </a:extLst>
          </p:cNvPr>
          <p:cNvSpPr>
            <a:spLocks noGrp="1"/>
          </p:cNvSpPr>
          <p:nvPr>
            <p:ph idx="1"/>
          </p:nvPr>
        </p:nvSpPr>
        <p:spPr>
          <a:xfrm>
            <a:off x="325728" y="922919"/>
            <a:ext cx="6456072" cy="5217680"/>
          </a:xfrm>
        </p:spPr>
        <p:txBody>
          <a:bodyPr anchor="ctr">
            <a:normAutofit/>
          </a:bodyPr>
          <a:lstStyle/>
          <a:p>
            <a:pPr marL="0" indent="0">
              <a:buNone/>
            </a:pPr>
            <a:r>
              <a:rPr lang="en-US" sz="1100"/>
              <a:t>• It gives us a matrix as output and gives the total performance of the S system. </a:t>
            </a:r>
          </a:p>
          <a:p>
            <a:pPr marL="0" indent="0">
              <a:buNone/>
            </a:pPr>
            <a:r>
              <a:rPr lang="en-US" sz="1100"/>
              <a:t>• It is a binary classifier. A confusion matrix can be of any size depending upon the different number of parameters inputted (labels in our case). </a:t>
            </a:r>
          </a:p>
          <a:p>
            <a:pPr marL="0" indent="0">
              <a:buNone/>
            </a:pPr>
            <a:r>
              <a:rPr lang="en-US" sz="1100"/>
              <a:t>• Where: </a:t>
            </a:r>
          </a:p>
          <a:p>
            <a:pPr marL="0" indent="0">
              <a:buNone/>
            </a:pPr>
            <a:r>
              <a:rPr lang="en-US" sz="1100"/>
              <a:t>• TP: True positive </a:t>
            </a:r>
          </a:p>
          <a:p>
            <a:pPr marL="0" indent="0">
              <a:buNone/>
            </a:pPr>
            <a:r>
              <a:rPr lang="en-US" sz="1100"/>
              <a:t>• FP: False Positive </a:t>
            </a:r>
          </a:p>
          <a:p>
            <a:pPr marL="0" indent="0">
              <a:buNone/>
            </a:pPr>
            <a:r>
              <a:rPr lang="en-US" sz="1100"/>
              <a:t>• FN: False Negative </a:t>
            </a:r>
          </a:p>
          <a:p>
            <a:pPr marL="0" indent="0">
              <a:buNone/>
            </a:pPr>
            <a:r>
              <a:rPr lang="en-US" sz="1100"/>
              <a:t>• TN: True Negative </a:t>
            </a:r>
          </a:p>
          <a:p>
            <a:pPr marL="0" indent="0">
              <a:buNone/>
            </a:pPr>
            <a:r>
              <a:rPr lang="en-US" sz="1100"/>
              <a:t>• The numerical value of TP, FP, TN, FN defines as: </a:t>
            </a:r>
          </a:p>
          <a:p>
            <a:pPr marL="0" indent="0">
              <a:buNone/>
            </a:pPr>
            <a:r>
              <a:rPr lang="en-US" sz="1100"/>
              <a:t>• TP= </a:t>
            </a:r>
            <a:r>
              <a:rPr lang="en-US" sz="1100" b="0" i="0">
                <a:effectLst/>
                <a:latin typeface="Nunito" pitchFamily="2" charset="0"/>
              </a:rPr>
              <a:t> occur when the model accurately predicts a positive data point.</a:t>
            </a:r>
            <a:endParaRPr lang="en-US" sz="1100"/>
          </a:p>
          <a:p>
            <a:pPr marL="0" indent="0">
              <a:buNone/>
            </a:pPr>
            <a:r>
              <a:rPr lang="en-US" sz="1100"/>
              <a:t>• TN= </a:t>
            </a:r>
            <a:r>
              <a:rPr lang="en-US" sz="1100" b="0" i="0">
                <a:effectLst/>
                <a:latin typeface="Nunito" pitchFamily="2" charset="0"/>
              </a:rPr>
              <a:t> occur when the model accurately predicts a negative data point.</a:t>
            </a:r>
            <a:endParaRPr lang="en-US" sz="1100"/>
          </a:p>
          <a:p>
            <a:pPr marL="0" indent="0">
              <a:buNone/>
            </a:pPr>
            <a:r>
              <a:rPr lang="en-US" sz="1100"/>
              <a:t> FP= </a:t>
            </a:r>
            <a:r>
              <a:rPr lang="en-US" sz="1100" b="0" i="0">
                <a:effectLst/>
                <a:latin typeface="Nunito" pitchFamily="2" charset="0"/>
              </a:rPr>
              <a:t>occur when the model predicts a positive data point incorrectly.</a:t>
            </a:r>
            <a:endParaRPr lang="en-US" sz="1100"/>
          </a:p>
          <a:p>
            <a:pPr marL="0" indent="0">
              <a:buNone/>
            </a:pPr>
            <a:r>
              <a:rPr lang="en-US" sz="1100"/>
              <a:t>  FN=</a:t>
            </a:r>
            <a:r>
              <a:rPr lang="en-US" sz="1100" b="0" i="0">
                <a:effectLst/>
                <a:latin typeface="Nunito" pitchFamily="2" charset="0"/>
              </a:rPr>
              <a:t>  occur when the model </a:t>
            </a:r>
            <a:r>
              <a:rPr lang="en-US" sz="1100" b="0" i="0" err="1">
                <a:effectLst/>
                <a:latin typeface="Nunito" pitchFamily="2" charset="0"/>
              </a:rPr>
              <a:t>mispredicts</a:t>
            </a:r>
            <a:r>
              <a:rPr lang="en-US" sz="1100" b="0" i="0">
                <a:effectLst/>
                <a:latin typeface="Nunito" pitchFamily="2" charset="0"/>
              </a:rPr>
              <a:t> a negative data point.</a:t>
            </a:r>
            <a:endParaRPr lang="en-US" sz="1100"/>
          </a:p>
        </p:txBody>
      </p:sp>
      <p:pic>
        <p:nvPicPr>
          <p:cNvPr id="5" name="Picture 4" descr="A diagram of a number of colored squares&#10;&#10;Description automatically generated with medium confidence">
            <a:extLst>
              <a:ext uri="{FF2B5EF4-FFF2-40B4-BE49-F238E27FC236}">
                <a16:creationId xmlns:a16="http://schemas.microsoft.com/office/drawing/2014/main" id="{00E21193-1CC3-21C8-F391-6FAD7618AEF1}"/>
              </a:ext>
            </a:extLst>
          </p:cNvPr>
          <p:cNvPicPr>
            <a:picLocks noChangeAspect="1"/>
          </p:cNvPicPr>
          <p:nvPr/>
        </p:nvPicPr>
        <p:blipFill rotWithShape="1">
          <a:blip r:embed="rId2">
            <a:extLst>
              <a:ext uri="{28A0092B-C50C-407E-A947-70E740481C1C}">
                <a14:useLocalDpi xmlns:a14="http://schemas.microsoft.com/office/drawing/2010/main" val="0"/>
              </a:ext>
            </a:extLst>
          </a:blip>
          <a:srcRect r="5703" b="-2"/>
          <a:stretch/>
        </p:blipFill>
        <p:spPr>
          <a:xfrm>
            <a:off x="6894100" y="581025"/>
            <a:ext cx="5083921" cy="5559583"/>
          </a:xfrm>
          <a:prstGeom prst="rect">
            <a:avLst/>
          </a:prstGeom>
        </p:spPr>
      </p:pic>
    </p:spTree>
    <p:extLst>
      <p:ext uri="{BB962C8B-B14F-4D97-AF65-F5344CB8AC3E}">
        <p14:creationId xmlns:p14="http://schemas.microsoft.com/office/powerpoint/2010/main" val="2936166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CA29B-8280-5520-EB83-38C93EEE864C}"/>
              </a:ext>
            </a:extLst>
          </p:cNvPr>
          <p:cNvSpPr>
            <a:spLocks noGrp="1"/>
          </p:cNvSpPr>
          <p:nvPr>
            <p:ph type="title"/>
          </p:nvPr>
        </p:nvSpPr>
        <p:spPr>
          <a:xfrm>
            <a:off x="352425" y="200026"/>
            <a:ext cx="4752975" cy="819150"/>
          </a:xfrm>
        </p:spPr>
        <p:txBody>
          <a:bodyPr anchor="b">
            <a:normAutofit/>
          </a:bodyPr>
          <a:lstStyle/>
          <a:p>
            <a:r>
              <a:rPr lang="en-US" sz="3200">
                <a:solidFill>
                  <a:srgbClr val="FF0000"/>
                </a:solidFill>
              </a:rPr>
              <a:t>SYSTEM ARCHITECTURE:</a:t>
            </a:r>
          </a:p>
        </p:txBody>
      </p:sp>
      <p:sp>
        <p:nvSpPr>
          <p:cNvPr id="3" name="Content Placeholder 2">
            <a:extLst>
              <a:ext uri="{FF2B5EF4-FFF2-40B4-BE49-F238E27FC236}">
                <a16:creationId xmlns:a16="http://schemas.microsoft.com/office/drawing/2014/main" id="{687A07D6-8420-9D70-F174-C67F82D2E460}"/>
              </a:ext>
            </a:extLst>
          </p:cNvPr>
          <p:cNvSpPr>
            <a:spLocks noGrp="1"/>
          </p:cNvSpPr>
          <p:nvPr>
            <p:ph idx="1"/>
          </p:nvPr>
        </p:nvSpPr>
        <p:spPr>
          <a:xfrm>
            <a:off x="85725" y="1533525"/>
            <a:ext cx="5388714" cy="5010150"/>
          </a:xfrm>
        </p:spPr>
        <p:txBody>
          <a:bodyPr anchor="t">
            <a:normAutofit/>
          </a:bodyPr>
          <a:lstStyle/>
          <a:p>
            <a:r>
              <a:rPr lang="en-US" sz="1600"/>
              <a:t>The system architecture gives an overview of the working of the system.</a:t>
            </a:r>
          </a:p>
          <a:p>
            <a:r>
              <a:rPr lang="en-US" sz="1600">
                <a:solidFill>
                  <a:schemeClr val="accent1"/>
                </a:solidFill>
              </a:rPr>
              <a:t>The working of this system is described as follows:</a:t>
            </a:r>
          </a:p>
          <a:p>
            <a:r>
              <a:rPr lang="en-US" sz="1600"/>
              <a:t>Dataset collection is collecting data which contains patient details. Attributes selection process selects the useful attributes for the prediction of heart disease. After identifying the available data resources, they are further selected, cleaned, made into the desired form. Different classification techniques as stated will be applied on preprocessed data to predict the accuracy of heart disease. Accuracy measure compares the accuracy of different classifiers.</a:t>
            </a:r>
          </a:p>
          <a:p>
            <a:endParaRPr lang="en-US" sz="1600"/>
          </a:p>
        </p:txBody>
      </p:sp>
      <p:pic>
        <p:nvPicPr>
          <p:cNvPr id="7" name="Picture 6" descr="A diagram of a company&#10;&#10;Description automatically generated">
            <a:extLst>
              <a:ext uri="{FF2B5EF4-FFF2-40B4-BE49-F238E27FC236}">
                <a16:creationId xmlns:a16="http://schemas.microsoft.com/office/drawing/2014/main" id="{B7B3ADCE-9AB7-0E83-87C6-2CE8BF5C90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72126" y="200026"/>
            <a:ext cx="6619874" cy="6429374"/>
          </a:xfrm>
          <a:prstGeom prst="rect">
            <a:avLst/>
          </a:prstGeom>
        </p:spPr>
      </p:pic>
      <p:grpSp>
        <p:nvGrpSpPr>
          <p:cNvPr id="12" name="Group 11">
            <a:extLst>
              <a:ext uri="{FF2B5EF4-FFF2-40B4-BE49-F238E27FC236}">
                <a16:creationId xmlns:a16="http://schemas.microsoft.com/office/drawing/2014/main" id="{1FD67D68-9B83-C338-8342-3348D8F2234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025" y="6737718"/>
            <a:ext cx="12207200" cy="123363"/>
            <a:chOff x="-5025" y="6737718"/>
            <a:chExt cx="12207200" cy="123363"/>
          </a:xfrm>
        </p:grpSpPr>
        <p:sp>
          <p:nvSpPr>
            <p:cNvPr id="13" name="Rectangle 12">
              <a:extLst>
                <a:ext uri="{FF2B5EF4-FFF2-40B4-BE49-F238E27FC236}">
                  <a16:creationId xmlns:a16="http://schemas.microsoft.com/office/drawing/2014/main" id="{1E397F34-6B84-0D3B-0F29-B1D134B3B8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flipH="1">
              <a:off x="6036894" y="695800"/>
              <a:ext cx="123362" cy="12207199"/>
            </a:xfrm>
            <a:prstGeom prst="rect">
              <a:avLst/>
            </a:prstGeom>
            <a:gradFill>
              <a:gsLst>
                <a:gs pos="0">
                  <a:schemeClr val="accent5"/>
                </a:gs>
                <a:gs pos="100000">
                  <a:schemeClr val="accent2"/>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9BD98075-BFC1-BE9C-7FB7-23FE55E433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9176406" y="3835311"/>
              <a:ext cx="123362" cy="5928176"/>
            </a:xfrm>
            <a:prstGeom prst="rect">
              <a:avLst/>
            </a:prstGeom>
            <a:gradFill>
              <a:gsLst>
                <a:gs pos="19000">
                  <a:schemeClr val="accent5">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24376701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3CD07-BE28-2610-B9E7-AC5E2BBE0BB3}"/>
              </a:ext>
            </a:extLst>
          </p:cNvPr>
          <p:cNvSpPr>
            <a:spLocks noGrp="1"/>
          </p:cNvSpPr>
          <p:nvPr>
            <p:ph type="title"/>
          </p:nvPr>
        </p:nvSpPr>
        <p:spPr>
          <a:xfrm>
            <a:off x="1" y="1"/>
            <a:ext cx="5474440" cy="876691"/>
          </a:xfrm>
        </p:spPr>
        <p:txBody>
          <a:bodyPr anchor="b">
            <a:normAutofit/>
          </a:bodyPr>
          <a:lstStyle/>
          <a:p>
            <a:r>
              <a:rPr lang="en-US" sz="3200">
                <a:solidFill>
                  <a:srgbClr val="FF0000"/>
                </a:solidFill>
              </a:rPr>
              <a:t>2) Correlation Matrix: </a:t>
            </a:r>
          </a:p>
        </p:txBody>
      </p:sp>
      <p:sp>
        <p:nvSpPr>
          <p:cNvPr id="3" name="Content Placeholder 2">
            <a:extLst>
              <a:ext uri="{FF2B5EF4-FFF2-40B4-BE49-F238E27FC236}">
                <a16:creationId xmlns:a16="http://schemas.microsoft.com/office/drawing/2014/main" id="{6F1E9918-2ED4-A4D2-9534-868B99C58A34}"/>
              </a:ext>
            </a:extLst>
          </p:cNvPr>
          <p:cNvSpPr>
            <a:spLocks noGrp="1"/>
          </p:cNvSpPr>
          <p:nvPr>
            <p:ph idx="1"/>
          </p:nvPr>
        </p:nvSpPr>
        <p:spPr>
          <a:xfrm>
            <a:off x="0" y="1061210"/>
            <a:ext cx="6095999" cy="5676508"/>
          </a:xfrm>
        </p:spPr>
        <p:txBody>
          <a:bodyPr anchor="t">
            <a:normAutofit/>
          </a:bodyPr>
          <a:lstStyle/>
          <a:p>
            <a:r>
              <a:rPr lang="en-US" sz="1700"/>
              <a:t>The correlation matrix in machine learning is used for feature selection. It represents dependency between various attributes. Selection of attributes: Attribute or Feature selection includes the selection of appropriate attributes for the prediction system. This is used to increase the efficiency of the system. Various attributes of the patient like gender, chest pain type, fasting blood pressure, serum cholesterol, </a:t>
            </a:r>
            <a:r>
              <a:rPr lang="en-US" sz="1700" err="1"/>
              <a:t>exang</a:t>
            </a:r>
            <a:r>
              <a:rPr lang="en-US" sz="1700"/>
              <a:t> </a:t>
            </a:r>
            <a:r>
              <a:rPr lang="en-US" sz="1700" err="1"/>
              <a:t>etc</a:t>
            </a:r>
            <a:r>
              <a:rPr lang="en-US" sz="1700"/>
              <a:t> are selected for the prediction. The Correlation matrix is used for attribute selection for this model.</a:t>
            </a:r>
          </a:p>
          <a:p>
            <a:endParaRPr lang="en-US" sz="1700"/>
          </a:p>
        </p:txBody>
      </p:sp>
      <p:pic>
        <p:nvPicPr>
          <p:cNvPr id="5" name="Picture 4" descr="A colorful squares with numbers&#10;&#10;Description automatically generated with medium confidence">
            <a:extLst>
              <a:ext uri="{FF2B5EF4-FFF2-40B4-BE49-F238E27FC236}">
                <a16:creationId xmlns:a16="http://schemas.microsoft.com/office/drawing/2014/main" id="{5CC779E3-CB6E-17D4-59E6-8870DB98CC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95250"/>
            <a:ext cx="6095999" cy="6457950"/>
          </a:xfrm>
          <a:prstGeom prst="rect">
            <a:avLst/>
          </a:prstGeom>
        </p:spPr>
      </p:pic>
      <p:grpSp>
        <p:nvGrpSpPr>
          <p:cNvPr id="10" name="Group 9">
            <a:extLst>
              <a:ext uri="{FF2B5EF4-FFF2-40B4-BE49-F238E27FC236}">
                <a16:creationId xmlns:a16="http://schemas.microsoft.com/office/drawing/2014/main" id="{1FD67D68-9B83-C338-8342-3348D8F2234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025" y="6737718"/>
            <a:ext cx="12207200" cy="123363"/>
            <a:chOff x="-5025" y="6737718"/>
            <a:chExt cx="12207200" cy="123363"/>
          </a:xfrm>
        </p:grpSpPr>
        <p:sp>
          <p:nvSpPr>
            <p:cNvPr id="11" name="Rectangle 10">
              <a:extLst>
                <a:ext uri="{FF2B5EF4-FFF2-40B4-BE49-F238E27FC236}">
                  <a16:creationId xmlns:a16="http://schemas.microsoft.com/office/drawing/2014/main" id="{1E397F34-6B84-0D3B-0F29-B1D134B3B8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flipH="1">
              <a:off x="6036894" y="695800"/>
              <a:ext cx="123362" cy="12207199"/>
            </a:xfrm>
            <a:prstGeom prst="rect">
              <a:avLst/>
            </a:prstGeom>
            <a:gradFill>
              <a:gsLst>
                <a:gs pos="0">
                  <a:schemeClr val="accent5"/>
                </a:gs>
                <a:gs pos="100000">
                  <a:schemeClr val="accent2"/>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BD98075-BFC1-BE9C-7FB7-23FE55E433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9176406" y="3835311"/>
              <a:ext cx="123362" cy="5928176"/>
            </a:xfrm>
            <a:prstGeom prst="rect">
              <a:avLst/>
            </a:prstGeom>
            <a:gradFill>
              <a:gsLst>
                <a:gs pos="19000">
                  <a:schemeClr val="accent5">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05855978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35DED0-C876-2709-81DD-17E629F310C7}"/>
              </a:ext>
            </a:extLst>
          </p:cNvPr>
          <p:cNvSpPr>
            <a:spLocks noGrp="1"/>
          </p:cNvSpPr>
          <p:nvPr>
            <p:ph type="title"/>
          </p:nvPr>
        </p:nvSpPr>
        <p:spPr>
          <a:xfrm>
            <a:off x="0" y="1"/>
            <a:ext cx="11353800" cy="905932"/>
          </a:xfrm>
        </p:spPr>
        <p:txBody>
          <a:bodyPr>
            <a:normAutofit/>
          </a:bodyPr>
          <a:lstStyle/>
          <a:p>
            <a:r>
              <a:rPr lang="en-US">
                <a:solidFill>
                  <a:srgbClr val="FF0000"/>
                </a:solidFill>
              </a:rPr>
              <a:t>3) Precision:</a:t>
            </a:r>
          </a:p>
        </p:txBody>
      </p:sp>
      <p:sp>
        <p:nvSpPr>
          <p:cNvPr id="3" name="Content Placeholder 2">
            <a:extLst>
              <a:ext uri="{FF2B5EF4-FFF2-40B4-BE49-F238E27FC236}">
                <a16:creationId xmlns:a16="http://schemas.microsoft.com/office/drawing/2014/main" id="{63025BBF-7449-97D2-DAAF-BB56626E6ABB}"/>
              </a:ext>
            </a:extLst>
          </p:cNvPr>
          <p:cNvSpPr>
            <a:spLocks noGrp="1"/>
          </p:cNvSpPr>
          <p:nvPr>
            <p:ph idx="1"/>
          </p:nvPr>
        </p:nvSpPr>
        <p:spPr>
          <a:xfrm>
            <a:off x="0" y="982133"/>
            <a:ext cx="12192000" cy="5875866"/>
          </a:xfrm>
        </p:spPr>
        <p:txBody>
          <a:bodyPr>
            <a:normAutofit fontScale="62500" lnSpcReduction="20000"/>
          </a:bodyPr>
          <a:lstStyle/>
          <a:p>
            <a:pPr marL="0" indent="0">
              <a:buNone/>
            </a:pPr>
            <a:r>
              <a:rPr lang="en-US"/>
              <a:t>• - It is the ratio of correct positive results to the total number of positive results predicted by the system. </a:t>
            </a:r>
          </a:p>
          <a:p>
            <a:pPr marL="0" indent="0">
              <a:buNone/>
            </a:pPr>
            <a:r>
              <a:rPr lang="en-US"/>
              <a:t>• 𝑃𝑟𝑒𝑐𝑖𝑠𝑖𝑜𝑛 = 𝑇𝑃/(𝑇𝑃 + 𝐹𝑃) </a:t>
            </a:r>
          </a:p>
          <a:p>
            <a:pPr marL="0" indent="0">
              <a:buNone/>
            </a:pPr>
            <a:r>
              <a:rPr lang="en-US"/>
              <a:t>• It is expressed as:</a:t>
            </a:r>
          </a:p>
          <a:p>
            <a:pPr marL="0" indent="0">
              <a:buNone/>
            </a:pPr>
            <a:endParaRPr lang="en-US"/>
          </a:p>
          <a:p>
            <a:pPr marL="0" indent="0">
              <a:buNone/>
            </a:pPr>
            <a:r>
              <a:rPr lang="en-US">
                <a:solidFill>
                  <a:srgbClr val="FF0000"/>
                </a:solidFill>
              </a:rPr>
              <a:t>• 4) Recall- </a:t>
            </a:r>
          </a:p>
          <a:p>
            <a:pPr marL="0" indent="0">
              <a:buNone/>
            </a:pPr>
            <a:r>
              <a:rPr lang="en-US"/>
              <a:t> It is the ratio of correct positive results to the total number of positive results predicted by the system. </a:t>
            </a:r>
          </a:p>
          <a:p>
            <a:pPr marL="0" indent="0">
              <a:buNone/>
            </a:pPr>
            <a:r>
              <a:rPr lang="en-US"/>
              <a:t>• 𝑅𝑒𝑐𝑎𝑙𝑙 = 𝑇𝑃/(𝑇𝑃 + 𝐹𝑁)</a:t>
            </a:r>
          </a:p>
          <a:p>
            <a:pPr marL="0" indent="0">
              <a:buNone/>
            </a:pPr>
            <a:endParaRPr lang="en-US"/>
          </a:p>
          <a:p>
            <a:pPr marL="0" indent="0">
              <a:buNone/>
            </a:pPr>
            <a:r>
              <a:rPr lang="en-US">
                <a:solidFill>
                  <a:srgbClr val="FF0000"/>
                </a:solidFill>
              </a:rPr>
              <a:t>• 5) F1 score-:</a:t>
            </a:r>
          </a:p>
          <a:p>
            <a:pPr marL="0" indent="0">
              <a:buNone/>
            </a:pPr>
            <a:r>
              <a:rPr lang="en-US"/>
              <a:t> This metric takes into recall and precision and is calculated as below</a:t>
            </a:r>
          </a:p>
          <a:p>
            <a:pPr marL="0" indent="0">
              <a:buNone/>
            </a:pPr>
            <a:r>
              <a:rPr lang="en-US"/>
              <a:t> It is the harmonic mean of Precision and Recall. It measures the test accuracy. The range of this metric is 0 to 1. It is expressed as: </a:t>
            </a:r>
          </a:p>
          <a:p>
            <a:pPr marL="0" indent="0">
              <a:buNone/>
            </a:pPr>
            <a:r>
              <a:rPr lang="en-US"/>
              <a:t>𝐹1 𝑠𝑐𝑜𝑟𝑒 = 2 ∗ (𝑃𝑟𝑒𝑐𝑖𝑠𝑖𝑜𝑛 ∗ 𝑅𝑒𝑐𝑎𝑙𝑙)/(𝑃𝑟𝑒𝑐𝑖𝑠𝑖𝑜𝑛 + 𝑅𝑒𝑐𝑎𝑙𝑙)</a:t>
            </a:r>
          </a:p>
          <a:p>
            <a:pPr marL="0" indent="0">
              <a:buNone/>
            </a:pPr>
            <a:endParaRPr lang="en-US"/>
          </a:p>
          <a:p>
            <a:pPr marL="0" indent="0">
              <a:buNone/>
            </a:pPr>
            <a:r>
              <a:rPr lang="en-US">
                <a:solidFill>
                  <a:srgbClr val="FF0000"/>
                </a:solidFill>
              </a:rPr>
              <a:t>6) MCC: </a:t>
            </a:r>
          </a:p>
          <a:p>
            <a:pPr marL="0" indent="0">
              <a:buNone/>
            </a:pPr>
            <a:r>
              <a:rPr lang="en-US"/>
              <a:t>Matthews Correlation Coefficient considers all four divisions of the confusion matrix when calculated. MCC lies within the range -1 to +1 where a model with a positive score is  considered to be perfect whereas the negative score is poor. This makes this metric really  useful as it is easy to interpret </a:t>
            </a:r>
          </a:p>
          <a:p>
            <a:pPr marL="0" indent="0">
              <a:buNone/>
            </a:pPr>
            <a:r>
              <a:rPr lang="en-US"/>
              <a:t>𝑀𝐶𝐶 = (𝑇𝑃 ∗ 𝑇𝑁 − 𝐹𝑃 ∗ 𝐹𝑁)/√((𝑇𝑃 + 𝐹𝑃) ∗ (𝑇𝑃 + 𝐹𝑁) ∗ (𝑇𝑁 + 𝐹𝑃) ∗ (𝑇𝑁 + 𝐹𝑁)) </a:t>
            </a:r>
          </a:p>
        </p:txBody>
      </p:sp>
    </p:spTree>
    <p:extLst>
      <p:ext uri="{BB962C8B-B14F-4D97-AF65-F5344CB8AC3E}">
        <p14:creationId xmlns:p14="http://schemas.microsoft.com/office/powerpoint/2010/main" val="281193538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977E0-73B2-51A0-EEC9-D69ECEA14C1D}"/>
              </a:ext>
            </a:extLst>
          </p:cNvPr>
          <p:cNvSpPr>
            <a:spLocks noGrp="1"/>
          </p:cNvSpPr>
          <p:nvPr>
            <p:ph type="title"/>
          </p:nvPr>
        </p:nvSpPr>
        <p:spPr>
          <a:xfrm>
            <a:off x="33866" y="88900"/>
            <a:ext cx="12124267" cy="1121833"/>
          </a:xfrm>
        </p:spPr>
        <p:txBody>
          <a:bodyPr>
            <a:normAutofit fontScale="90000"/>
          </a:bodyPr>
          <a:lstStyle/>
          <a:p>
            <a:br>
              <a:rPr lang="en-US" b="1" i="0">
                <a:solidFill>
                  <a:srgbClr val="273239"/>
                </a:solidFill>
                <a:effectLst/>
                <a:latin typeface="Nunito" pitchFamily="2" charset="0"/>
              </a:rPr>
            </a:br>
            <a:r>
              <a:rPr lang="en-US" b="1" i="0">
                <a:solidFill>
                  <a:srgbClr val="FF0000"/>
                </a:solidFill>
                <a:effectLst/>
                <a:latin typeface="Nunito" pitchFamily="2" charset="0"/>
              </a:rPr>
              <a:t>Example Of Confusion Matrix For Measure Accuracy (Performance Analysis):</a:t>
            </a:r>
            <a:br>
              <a:rPr lang="en-US" b="1" i="0">
                <a:solidFill>
                  <a:srgbClr val="FF0000"/>
                </a:solidFill>
                <a:effectLst/>
                <a:latin typeface="Nunito" pitchFamily="2" charset="0"/>
              </a:rPr>
            </a:br>
            <a:endParaRPr lang="en-US">
              <a:solidFill>
                <a:srgbClr val="FF0000"/>
              </a:solidFill>
            </a:endParaRPr>
          </a:p>
        </p:txBody>
      </p:sp>
      <p:sp>
        <p:nvSpPr>
          <p:cNvPr id="3" name="Content Placeholder 2">
            <a:extLst>
              <a:ext uri="{FF2B5EF4-FFF2-40B4-BE49-F238E27FC236}">
                <a16:creationId xmlns:a16="http://schemas.microsoft.com/office/drawing/2014/main" id="{A5E29FFF-9CF9-5628-2501-3D39D3B91161}"/>
              </a:ext>
            </a:extLst>
          </p:cNvPr>
          <p:cNvSpPr>
            <a:spLocks noGrp="1"/>
          </p:cNvSpPr>
          <p:nvPr>
            <p:ph idx="1"/>
          </p:nvPr>
        </p:nvSpPr>
        <p:spPr>
          <a:xfrm>
            <a:off x="67733" y="1329267"/>
            <a:ext cx="12124267" cy="5528734"/>
          </a:xfrm>
        </p:spPr>
        <p:txBody>
          <a:bodyPr/>
          <a:lstStyle/>
          <a:p>
            <a:r>
              <a:rPr lang="en-US" b="0" i="0">
                <a:solidFill>
                  <a:srgbClr val="273239"/>
                </a:solidFill>
                <a:effectLst/>
                <a:latin typeface="Nunito" pitchFamily="2" charset="0"/>
              </a:rPr>
              <a:t>A 2X2 Confusion matrix is shown below for the image recognition having a Heart Patient image or Not Heart Patient image.</a:t>
            </a:r>
          </a:p>
          <a:p>
            <a:pPr marL="0" indent="0">
              <a:buNone/>
            </a:pPr>
            <a:endParaRPr lang="en-US" b="0" i="0">
              <a:solidFill>
                <a:srgbClr val="273239"/>
              </a:solidFill>
              <a:effectLst/>
              <a:latin typeface="Nunito" pitchFamily="2" charset="0"/>
            </a:endParaRPr>
          </a:p>
          <a:p>
            <a:endParaRPr lang="en-US"/>
          </a:p>
        </p:txBody>
      </p:sp>
      <p:graphicFrame>
        <p:nvGraphicFramePr>
          <p:cNvPr id="8" name="Table 7">
            <a:extLst>
              <a:ext uri="{FF2B5EF4-FFF2-40B4-BE49-F238E27FC236}">
                <a16:creationId xmlns:a16="http://schemas.microsoft.com/office/drawing/2014/main" id="{A78CD03D-76D3-0ADA-3EDF-E5141D8EE633}"/>
              </a:ext>
            </a:extLst>
          </p:cNvPr>
          <p:cNvGraphicFramePr>
            <a:graphicFrameLocks noGrp="1"/>
          </p:cNvGraphicFramePr>
          <p:nvPr>
            <p:extLst>
              <p:ext uri="{D42A27DB-BD31-4B8C-83A1-F6EECF244321}">
                <p14:modId xmlns:p14="http://schemas.microsoft.com/office/powerpoint/2010/main" val="481866182"/>
              </p:ext>
            </p:extLst>
          </p:nvPr>
        </p:nvGraphicFramePr>
        <p:xfrm>
          <a:off x="67733" y="2150533"/>
          <a:ext cx="11861803" cy="2387600"/>
        </p:xfrm>
        <a:graphic>
          <a:graphicData uri="http://schemas.openxmlformats.org/drawingml/2006/table">
            <a:tbl>
              <a:tblPr firstRow="1" bandRow="1">
                <a:tableStyleId>{5C22544A-7EE6-4342-B048-85BDC9FD1C3A}</a:tableStyleId>
              </a:tblPr>
              <a:tblGrid>
                <a:gridCol w="1080289">
                  <a:extLst>
                    <a:ext uri="{9D8B030D-6E8A-4147-A177-3AD203B41FA5}">
                      <a16:colId xmlns:a16="http://schemas.microsoft.com/office/drawing/2014/main" val="3014195983"/>
                    </a:ext>
                  </a:extLst>
                </a:gridCol>
                <a:gridCol w="1080289">
                  <a:extLst>
                    <a:ext uri="{9D8B030D-6E8A-4147-A177-3AD203B41FA5}">
                      <a16:colId xmlns:a16="http://schemas.microsoft.com/office/drawing/2014/main" val="3098578476"/>
                    </a:ext>
                  </a:extLst>
                </a:gridCol>
                <a:gridCol w="1080289">
                  <a:extLst>
                    <a:ext uri="{9D8B030D-6E8A-4147-A177-3AD203B41FA5}">
                      <a16:colId xmlns:a16="http://schemas.microsoft.com/office/drawing/2014/main" val="1666245473"/>
                    </a:ext>
                  </a:extLst>
                </a:gridCol>
                <a:gridCol w="1080289">
                  <a:extLst>
                    <a:ext uri="{9D8B030D-6E8A-4147-A177-3AD203B41FA5}">
                      <a16:colId xmlns:a16="http://schemas.microsoft.com/office/drawing/2014/main" val="3138799452"/>
                    </a:ext>
                  </a:extLst>
                </a:gridCol>
                <a:gridCol w="1080289">
                  <a:extLst>
                    <a:ext uri="{9D8B030D-6E8A-4147-A177-3AD203B41FA5}">
                      <a16:colId xmlns:a16="http://schemas.microsoft.com/office/drawing/2014/main" val="3109735172"/>
                    </a:ext>
                  </a:extLst>
                </a:gridCol>
                <a:gridCol w="1085146">
                  <a:extLst>
                    <a:ext uri="{9D8B030D-6E8A-4147-A177-3AD203B41FA5}">
                      <a16:colId xmlns:a16="http://schemas.microsoft.com/office/drawing/2014/main" val="3001197327"/>
                    </a:ext>
                  </a:extLst>
                </a:gridCol>
                <a:gridCol w="1075430">
                  <a:extLst>
                    <a:ext uri="{9D8B030D-6E8A-4147-A177-3AD203B41FA5}">
                      <a16:colId xmlns:a16="http://schemas.microsoft.com/office/drawing/2014/main" val="106349706"/>
                    </a:ext>
                  </a:extLst>
                </a:gridCol>
                <a:gridCol w="1080289">
                  <a:extLst>
                    <a:ext uri="{9D8B030D-6E8A-4147-A177-3AD203B41FA5}">
                      <a16:colId xmlns:a16="http://schemas.microsoft.com/office/drawing/2014/main" val="448215650"/>
                    </a:ext>
                  </a:extLst>
                </a:gridCol>
                <a:gridCol w="1080289">
                  <a:extLst>
                    <a:ext uri="{9D8B030D-6E8A-4147-A177-3AD203B41FA5}">
                      <a16:colId xmlns:a16="http://schemas.microsoft.com/office/drawing/2014/main" val="289393361"/>
                    </a:ext>
                  </a:extLst>
                </a:gridCol>
                <a:gridCol w="1080289">
                  <a:extLst>
                    <a:ext uri="{9D8B030D-6E8A-4147-A177-3AD203B41FA5}">
                      <a16:colId xmlns:a16="http://schemas.microsoft.com/office/drawing/2014/main" val="1090005372"/>
                    </a:ext>
                  </a:extLst>
                </a:gridCol>
                <a:gridCol w="1058915">
                  <a:extLst>
                    <a:ext uri="{9D8B030D-6E8A-4147-A177-3AD203B41FA5}">
                      <a16:colId xmlns:a16="http://schemas.microsoft.com/office/drawing/2014/main" val="1763316548"/>
                    </a:ext>
                  </a:extLst>
                </a:gridCol>
              </a:tblGrid>
              <a:tr h="501556">
                <a:tc>
                  <a:txBody>
                    <a:bodyPr/>
                    <a:lstStyle/>
                    <a:p>
                      <a:r>
                        <a:rPr lang="en-US"/>
                        <a:t>INDEX</a:t>
                      </a:r>
                    </a:p>
                  </a:txBody>
                  <a:tcPr/>
                </a:tc>
                <a:tc>
                  <a:txBody>
                    <a:bodyPr/>
                    <a:lstStyle/>
                    <a:p>
                      <a:r>
                        <a:rPr lang="en-US"/>
                        <a:t>1</a:t>
                      </a:r>
                    </a:p>
                  </a:txBody>
                  <a:tcPr/>
                </a:tc>
                <a:tc>
                  <a:txBody>
                    <a:bodyPr/>
                    <a:lstStyle/>
                    <a:p>
                      <a:r>
                        <a:rPr lang="en-US"/>
                        <a:t>2</a:t>
                      </a:r>
                    </a:p>
                  </a:txBody>
                  <a:tcPr/>
                </a:tc>
                <a:tc>
                  <a:txBody>
                    <a:bodyPr/>
                    <a:lstStyle/>
                    <a:p>
                      <a:r>
                        <a:rPr lang="en-US"/>
                        <a:t>3</a:t>
                      </a:r>
                    </a:p>
                  </a:txBody>
                  <a:tcPr/>
                </a:tc>
                <a:tc>
                  <a:txBody>
                    <a:bodyPr/>
                    <a:lstStyle/>
                    <a:p>
                      <a:r>
                        <a:rPr lang="en-US"/>
                        <a:t>4</a:t>
                      </a:r>
                    </a:p>
                  </a:txBody>
                  <a:tcPr/>
                </a:tc>
                <a:tc>
                  <a:txBody>
                    <a:bodyPr/>
                    <a:lstStyle/>
                    <a:p>
                      <a:r>
                        <a:rPr lang="en-US"/>
                        <a:t>5</a:t>
                      </a:r>
                    </a:p>
                  </a:txBody>
                  <a:tcPr/>
                </a:tc>
                <a:tc>
                  <a:txBody>
                    <a:bodyPr/>
                    <a:lstStyle/>
                    <a:p>
                      <a:r>
                        <a:rPr lang="en-US"/>
                        <a:t>6</a:t>
                      </a:r>
                    </a:p>
                  </a:txBody>
                  <a:tcPr/>
                </a:tc>
                <a:tc>
                  <a:txBody>
                    <a:bodyPr/>
                    <a:lstStyle/>
                    <a:p>
                      <a:r>
                        <a:rPr lang="en-US"/>
                        <a:t>7</a:t>
                      </a:r>
                    </a:p>
                  </a:txBody>
                  <a:tcPr/>
                </a:tc>
                <a:tc>
                  <a:txBody>
                    <a:bodyPr/>
                    <a:lstStyle/>
                    <a:p>
                      <a:r>
                        <a:rPr lang="en-US"/>
                        <a:t>8</a:t>
                      </a:r>
                    </a:p>
                  </a:txBody>
                  <a:tcPr/>
                </a:tc>
                <a:tc>
                  <a:txBody>
                    <a:bodyPr/>
                    <a:lstStyle/>
                    <a:p>
                      <a:r>
                        <a:rPr lang="en-US"/>
                        <a:t>9</a:t>
                      </a:r>
                    </a:p>
                  </a:txBody>
                  <a:tcPr/>
                </a:tc>
                <a:tc>
                  <a:txBody>
                    <a:bodyPr/>
                    <a:lstStyle/>
                    <a:p>
                      <a:r>
                        <a:rPr lang="en-US"/>
                        <a:t>10</a:t>
                      </a:r>
                    </a:p>
                  </a:txBody>
                  <a:tcPr/>
                </a:tc>
                <a:extLst>
                  <a:ext uri="{0D108BD9-81ED-4DB2-BD59-A6C34878D82A}">
                    <a16:rowId xmlns:a16="http://schemas.microsoft.com/office/drawing/2014/main" val="179874723"/>
                  </a:ext>
                </a:extLst>
              </a:tr>
              <a:tr h="692244">
                <a:tc>
                  <a:txBody>
                    <a:bodyPr/>
                    <a:lstStyle/>
                    <a:p>
                      <a:r>
                        <a:rPr lang="en-US"/>
                        <a:t>Actual</a:t>
                      </a:r>
                    </a:p>
                  </a:txBody>
                  <a:tcPr/>
                </a:tc>
                <a:tc>
                  <a:txBody>
                    <a:bodyPr/>
                    <a:lstStyle/>
                    <a:p>
                      <a:r>
                        <a:rPr lang="en-US"/>
                        <a:t>Patient</a:t>
                      </a:r>
                    </a:p>
                  </a:txBody>
                  <a:tcPr/>
                </a:tc>
                <a:tc>
                  <a:txBody>
                    <a:bodyPr/>
                    <a:lstStyle/>
                    <a:p>
                      <a:r>
                        <a:rPr lang="en-US"/>
                        <a:t>Patient</a:t>
                      </a:r>
                    </a:p>
                  </a:txBody>
                  <a:tcPr/>
                </a:tc>
                <a:tc>
                  <a:txBody>
                    <a:bodyPr/>
                    <a:lstStyle/>
                    <a:p>
                      <a:r>
                        <a:rPr lang="en-US"/>
                        <a:t>Patient</a:t>
                      </a:r>
                    </a:p>
                  </a:txBody>
                  <a:tcPr/>
                </a:tc>
                <a:tc>
                  <a:txBody>
                    <a:bodyPr/>
                    <a:lstStyle/>
                    <a:p>
                      <a:r>
                        <a:rPr lang="en-US"/>
                        <a:t>Not Patient</a:t>
                      </a:r>
                    </a:p>
                  </a:txBody>
                  <a:tcPr/>
                </a:tc>
                <a:tc>
                  <a:txBody>
                    <a:bodyPr/>
                    <a:lstStyle/>
                    <a:p>
                      <a:r>
                        <a:rPr lang="en-US"/>
                        <a:t>Patient</a:t>
                      </a:r>
                    </a:p>
                  </a:txBody>
                  <a:tcPr/>
                </a:tc>
                <a:tc>
                  <a:txBody>
                    <a:bodyPr/>
                    <a:lstStyle/>
                    <a:p>
                      <a:r>
                        <a:rPr lang="en-US"/>
                        <a:t>Not Patient</a:t>
                      </a:r>
                    </a:p>
                  </a:txBody>
                  <a:tcPr/>
                </a:tc>
                <a:tc>
                  <a:txBody>
                    <a:bodyPr/>
                    <a:lstStyle/>
                    <a:p>
                      <a:r>
                        <a:rPr lang="en-US"/>
                        <a:t>Patient</a:t>
                      </a:r>
                    </a:p>
                  </a:txBody>
                  <a:tcPr/>
                </a:tc>
                <a:tc>
                  <a:txBody>
                    <a:bodyPr/>
                    <a:lstStyle/>
                    <a:p>
                      <a:r>
                        <a:rPr lang="en-US"/>
                        <a:t>Patient</a:t>
                      </a:r>
                    </a:p>
                  </a:txBody>
                  <a:tcPr/>
                </a:tc>
                <a:tc>
                  <a:txBody>
                    <a:bodyPr/>
                    <a:lstStyle/>
                    <a:p>
                      <a:r>
                        <a:rPr lang="en-US"/>
                        <a:t>Not Patient</a:t>
                      </a:r>
                    </a:p>
                  </a:txBody>
                  <a:tcPr/>
                </a:tc>
                <a:tc>
                  <a:txBody>
                    <a:bodyPr/>
                    <a:lstStyle/>
                    <a:p>
                      <a:r>
                        <a:rPr lang="en-US"/>
                        <a:t>Not Patient</a:t>
                      </a:r>
                    </a:p>
                  </a:txBody>
                  <a:tcPr/>
                </a:tc>
                <a:extLst>
                  <a:ext uri="{0D108BD9-81ED-4DB2-BD59-A6C34878D82A}">
                    <a16:rowId xmlns:a16="http://schemas.microsoft.com/office/drawing/2014/main" val="2058527709"/>
                  </a:ext>
                </a:extLst>
              </a:tr>
              <a:tr h="692244">
                <a:tc>
                  <a:txBody>
                    <a:bodyPr/>
                    <a:lstStyle/>
                    <a:p>
                      <a:r>
                        <a:rPr lang="en-US"/>
                        <a:t>Predicted</a:t>
                      </a:r>
                    </a:p>
                  </a:txBody>
                  <a:tcPr/>
                </a:tc>
                <a:tc>
                  <a:txBody>
                    <a:bodyPr/>
                    <a:lstStyle/>
                    <a:p>
                      <a:r>
                        <a:rPr lang="en-US"/>
                        <a:t>Patient</a:t>
                      </a:r>
                    </a:p>
                  </a:txBody>
                  <a:tcPr/>
                </a:tc>
                <a:tc>
                  <a:txBody>
                    <a:bodyPr/>
                    <a:lstStyle/>
                    <a:p>
                      <a:r>
                        <a:rPr lang="en-US"/>
                        <a:t>Not Patient</a:t>
                      </a:r>
                    </a:p>
                  </a:txBody>
                  <a:tcPr/>
                </a:tc>
                <a:tc>
                  <a:txBody>
                    <a:bodyPr/>
                    <a:lstStyle/>
                    <a:p>
                      <a:r>
                        <a:rPr lang="en-US"/>
                        <a:t>Patient</a:t>
                      </a:r>
                    </a:p>
                  </a:txBody>
                  <a:tcPr/>
                </a:tc>
                <a:tc>
                  <a:txBody>
                    <a:bodyPr/>
                    <a:lstStyle/>
                    <a:p>
                      <a:r>
                        <a:rPr lang="en-US"/>
                        <a:t>Not Patient</a:t>
                      </a:r>
                    </a:p>
                  </a:txBody>
                  <a:tcPr/>
                </a:tc>
                <a:tc>
                  <a:txBody>
                    <a:bodyPr/>
                    <a:lstStyle/>
                    <a:p>
                      <a:r>
                        <a:rPr lang="en-US"/>
                        <a:t>Patient</a:t>
                      </a:r>
                    </a:p>
                  </a:txBody>
                  <a:tcPr/>
                </a:tc>
                <a:tc>
                  <a:txBody>
                    <a:bodyPr/>
                    <a:lstStyle/>
                    <a:p>
                      <a:r>
                        <a:rPr lang="en-US"/>
                        <a:t>Patient</a:t>
                      </a:r>
                    </a:p>
                  </a:txBody>
                  <a:tcPr/>
                </a:tc>
                <a:tc>
                  <a:txBody>
                    <a:bodyPr/>
                    <a:lstStyle/>
                    <a:p>
                      <a:r>
                        <a:rPr lang="en-US"/>
                        <a:t>Patient</a:t>
                      </a:r>
                    </a:p>
                  </a:txBody>
                  <a:tcPr/>
                </a:tc>
                <a:tc>
                  <a:txBody>
                    <a:bodyPr/>
                    <a:lstStyle/>
                    <a:p>
                      <a:r>
                        <a:rPr lang="en-US"/>
                        <a:t>Patient</a:t>
                      </a:r>
                    </a:p>
                  </a:txBody>
                  <a:tcPr/>
                </a:tc>
                <a:tc>
                  <a:txBody>
                    <a:bodyPr/>
                    <a:lstStyle/>
                    <a:p>
                      <a:r>
                        <a:rPr lang="en-US"/>
                        <a:t>Not Patient</a:t>
                      </a:r>
                    </a:p>
                  </a:txBody>
                  <a:tcPr/>
                </a:tc>
                <a:tc>
                  <a:txBody>
                    <a:bodyPr/>
                    <a:lstStyle/>
                    <a:p>
                      <a:r>
                        <a:rPr lang="en-US"/>
                        <a:t>Not Patient</a:t>
                      </a:r>
                    </a:p>
                  </a:txBody>
                  <a:tcPr/>
                </a:tc>
                <a:extLst>
                  <a:ext uri="{0D108BD9-81ED-4DB2-BD59-A6C34878D82A}">
                    <a16:rowId xmlns:a16="http://schemas.microsoft.com/office/drawing/2014/main" val="3297945227"/>
                  </a:ext>
                </a:extLst>
              </a:tr>
              <a:tr h="501556">
                <a:tc>
                  <a:txBody>
                    <a:bodyPr/>
                    <a:lstStyle/>
                    <a:p>
                      <a:r>
                        <a:rPr lang="en-US"/>
                        <a:t>Result</a:t>
                      </a:r>
                    </a:p>
                  </a:txBody>
                  <a:tcPr/>
                </a:tc>
                <a:tc>
                  <a:txBody>
                    <a:bodyPr/>
                    <a:lstStyle/>
                    <a:p>
                      <a:r>
                        <a:rPr lang="en-US"/>
                        <a:t>TP</a:t>
                      </a:r>
                    </a:p>
                  </a:txBody>
                  <a:tcPr/>
                </a:tc>
                <a:tc>
                  <a:txBody>
                    <a:bodyPr/>
                    <a:lstStyle/>
                    <a:p>
                      <a:r>
                        <a:rPr lang="en-US"/>
                        <a:t>FN</a:t>
                      </a:r>
                    </a:p>
                  </a:txBody>
                  <a:tcPr/>
                </a:tc>
                <a:tc>
                  <a:txBody>
                    <a:bodyPr/>
                    <a:lstStyle/>
                    <a:p>
                      <a:r>
                        <a:rPr lang="en-US"/>
                        <a:t>TP</a:t>
                      </a:r>
                    </a:p>
                  </a:txBody>
                  <a:tcPr/>
                </a:tc>
                <a:tc>
                  <a:txBody>
                    <a:bodyPr/>
                    <a:lstStyle/>
                    <a:p>
                      <a:r>
                        <a:rPr lang="en-US"/>
                        <a:t>TN</a:t>
                      </a:r>
                    </a:p>
                  </a:txBody>
                  <a:tcPr/>
                </a:tc>
                <a:tc>
                  <a:txBody>
                    <a:bodyPr/>
                    <a:lstStyle/>
                    <a:p>
                      <a:r>
                        <a:rPr lang="en-US"/>
                        <a:t>TP</a:t>
                      </a:r>
                    </a:p>
                  </a:txBody>
                  <a:tcPr/>
                </a:tc>
                <a:tc>
                  <a:txBody>
                    <a:bodyPr/>
                    <a:lstStyle/>
                    <a:p>
                      <a:r>
                        <a:rPr lang="en-US"/>
                        <a:t>FP</a:t>
                      </a:r>
                    </a:p>
                  </a:txBody>
                  <a:tcPr/>
                </a:tc>
                <a:tc>
                  <a:txBody>
                    <a:bodyPr/>
                    <a:lstStyle/>
                    <a:p>
                      <a:r>
                        <a:rPr lang="en-US"/>
                        <a:t>TP</a:t>
                      </a:r>
                    </a:p>
                  </a:txBody>
                  <a:tcPr/>
                </a:tc>
                <a:tc>
                  <a:txBody>
                    <a:bodyPr/>
                    <a:lstStyle/>
                    <a:p>
                      <a:r>
                        <a:rPr lang="en-US"/>
                        <a:t>TP</a:t>
                      </a:r>
                    </a:p>
                  </a:txBody>
                  <a:tcPr/>
                </a:tc>
                <a:tc>
                  <a:txBody>
                    <a:bodyPr/>
                    <a:lstStyle/>
                    <a:p>
                      <a:r>
                        <a:rPr lang="en-US"/>
                        <a:t>TN</a:t>
                      </a:r>
                    </a:p>
                  </a:txBody>
                  <a:tcPr/>
                </a:tc>
                <a:tc>
                  <a:txBody>
                    <a:bodyPr/>
                    <a:lstStyle/>
                    <a:p>
                      <a:r>
                        <a:rPr lang="en-US"/>
                        <a:t>TN</a:t>
                      </a:r>
                    </a:p>
                  </a:txBody>
                  <a:tcPr/>
                </a:tc>
                <a:extLst>
                  <a:ext uri="{0D108BD9-81ED-4DB2-BD59-A6C34878D82A}">
                    <a16:rowId xmlns:a16="http://schemas.microsoft.com/office/drawing/2014/main" val="1280226047"/>
                  </a:ext>
                </a:extLst>
              </a:tr>
            </a:tbl>
          </a:graphicData>
        </a:graphic>
      </p:graphicFrame>
      <p:sp>
        <p:nvSpPr>
          <p:cNvPr id="14" name="TextBox 13">
            <a:extLst>
              <a:ext uri="{FF2B5EF4-FFF2-40B4-BE49-F238E27FC236}">
                <a16:creationId xmlns:a16="http://schemas.microsoft.com/office/drawing/2014/main" id="{029D069D-95DE-9D73-294D-E39F2D836FDC}"/>
              </a:ext>
            </a:extLst>
          </p:cNvPr>
          <p:cNvSpPr txBox="1"/>
          <p:nvPr/>
        </p:nvSpPr>
        <p:spPr>
          <a:xfrm>
            <a:off x="357717" y="4757403"/>
            <a:ext cx="6269566" cy="1754326"/>
          </a:xfrm>
          <a:prstGeom prst="rect">
            <a:avLst/>
          </a:prstGeom>
          <a:noFill/>
        </p:spPr>
        <p:txBody>
          <a:bodyPr wrap="square">
            <a:spAutoFit/>
          </a:bodyPr>
          <a:lstStyle/>
          <a:p>
            <a:pPr algn="l" fontAlgn="base">
              <a:buFont typeface="Arial" panose="020B0604020202020204" pitchFamily="34" charset="0"/>
              <a:buChar char="•"/>
            </a:pPr>
            <a:r>
              <a:rPr lang="en-US" b="0" i="0">
                <a:solidFill>
                  <a:srgbClr val="273239"/>
                </a:solidFill>
                <a:effectLst/>
                <a:latin typeface="Nunito" pitchFamily="2" charset="0"/>
              </a:rPr>
              <a:t>Actual </a:t>
            </a:r>
            <a:r>
              <a:rPr lang="en-US">
                <a:solidFill>
                  <a:srgbClr val="273239"/>
                </a:solidFill>
                <a:latin typeface="Nunito" pitchFamily="2" charset="0"/>
              </a:rPr>
              <a:t>Patient</a:t>
            </a:r>
            <a:r>
              <a:rPr lang="en-US" b="0" i="0">
                <a:solidFill>
                  <a:srgbClr val="273239"/>
                </a:solidFill>
                <a:effectLst/>
                <a:latin typeface="Nunito" pitchFamily="2" charset="0"/>
              </a:rPr>
              <a:t> Counts = 6 </a:t>
            </a:r>
          </a:p>
          <a:p>
            <a:pPr algn="l" fontAlgn="base">
              <a:buFont typeface="Arial" panose="020B0604020202020204" pitchFamily="34" charset="0"/>
              <a:buChar char="•"/>
            </a:pPr>
            <a:r>
              <a:rPr lang="en-US" b="0" i="0">
                <a:solidFill>
                  <a:srgbClr val="273239"/>
                </a:solidFill>
                <a:effectLst/>
                <a:latin typeface="Nunito" pitchFamily="2" charset="0"/>
              </a:rPr>
              <a:t>Actual Not </a:t>
            </a:r>
            <a:r>
              <a:rPr lang="en-US">
                <a:solidFill>
                  <a:srgbClr val="273239"/>
                </a:solidFill>
                <a:latin typeface="Nunito" pitchFamily="2" charset="0"/>
              </a:rPr>
              <a:t>Patient</a:t>
            </a:r>
            <a:r>
              <a:rPr lang="en-US" b="0" i="0">
                <a:solidFill>
                  <a:srgbClr val="273239"/>
                </a:solidFill>
                <a:effectLst/>
                <a:latin typeface="Nunito" pitchFamily="2" charset="0"/>
              </a:rPr>
              <a:t> Counts = 4</a:t>
            </a:r>
          </a:p>
          <a:p>
            <a:pPr algn="l" fontAlgn="base">
              <a:buFont typeface="Arial" panose="020B0604020202020204" pitchFamily="34" charset="0"/>
              <a:buChar char="•"/>
            </a:pPr>
            <a:r>
              <a:rPr lang="en-US" b="0" i="0">
                <a:solidFill>
                  <a:srgbClr val="273239"/>
                </a:solidFill>
                <a:effectLst/>
                <a:latin typeface="Nunito" pitchFamily="2" charset="0"/>
              </a:rPr>
              <a:t>True Positive Counts = 5</a:t>
            </a:r>
          </a:p>
          <a:p>
            <a:pPr algn="l" fontAlgn="base">
              <a:buFont typeface="Arial" panose="020B0604020202020204" pitchFamily="34" charset="0"/>
              <a:buChar char="•"/>
            </a:pPr>
            <a:r>
              <a:rPr lang="en-US" b="0" i="0">
                <a:solidFill>
                  <a:srgbClr val="273239"/>
                </a:solidFill>
                <a:effectLst/>
                <a:latin typeface="Nunito" pitchFamily="2" charset="0"/>
              </a:rPr>
              <a:t>False Positive Counts = 1</a:t>
            </a:r>
          </a:p>
          <a:p>
            <a:pPr algn="l" fontAlgn="base">
              <a:buFont typeface="Arial" panose="020B0604020202020204" pitchFamily="34" charset="0"/>
              <a:buChar char="•"/>
            </a:pPr>
            <a:r>
              <a:rPr lang="en-US" b="0" i="0">
                <a:solidFill>
                  <a:srgbClr val="273239"/>
                </a:solidFill>
                <a:effectLst/>
                <a:latin typeface="Nunito" pitchFamily="2" charset="0"/>
              </a:rPr>
              <a:t>True Negative Counts = 3</a:t>
            </a:r>
          </a:p>
          <a:p>
            <a:pPr algn="l" fontAlgn="base">
              <a:buFont typeface="Arial" panose="020B0604020202020204" pitchFamily="34" charset="0"/>
              <a:buChar char="•"/>
            </a:pPr>
            <a:r>
              <a:rPr lang="en-US" b="0" i="0">
                <a:solidFill>
                  <a:srgbClr val="273239"/>
                </a:solidFill>
                <a:effectLst/>
                <a:latin typeface="Nunito" pitchFamily="2" charset="0"/>
              </a:rPr>
              <a:t>False Negative Counts = 1</a:t>
            </a:r>
          </a:p>
        </p:txBody>
      </p:sp>
    </p:spTree>
    <p:extLst>
      <p:ext uri="{BB962C8B-B14F-4D97-AF65-F5344CB8AC3E}">
        <p14:creationId xmlns:p14="http://schemas.microsoft.com/office/powerpoint/2010/main" val="310468249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45C133-7D9F-5A17-7D66-EF184B6F2B1E}"/>
              </a:ext>
            </a:extLst>
          </p:cNvPr>
          <p:cNvSpPr>
            <a:spLocks noGrp="1"/>
          </p:cNvSpPr>
          <p:nvPr>
            <p:ph type="title"/>
          </p:nvPr>
        </p:nvSpPr>
        <p:spPr>
          <a:xfrm>
            <a:off x="79375" y="79375"/>
            <a:ext cx="11274425" cy="1224492"/>
          </a:xfrm>
        </p:spPr>
        <p:txBody>
          <a:bodyPr>
            <a:normAutofit fontScale="90000"/>
          </a:bodyPr>
          <a:lstStyle/>
          <a:p>
            <a:r>
              <a:rPr lang="en-US" b="1" i="0">
                <a:solidFill>
                  <a:srgbClr val="FF0000"/>
                </a:solidFill>
                <a:effectLst/>
                <a:latin typeface="Nunito" pitchFamily="2" charset="0"/>
              </a:rPr>
              <a:t>Metrics based on Confusion Matrix Data:</a:t>
            </a:r>
            <a:br>
              <a:rPr lang="en-US" b="1" i="0">
                <a:solidFill>
                  <a:srgbClr val="FF0000"/>
                </a:solidFill>
                <a:effectLst/>
                <a:latin typeface="Nunito" pitchFamily="2" charset="0"/>
              </a:rPr>
            </a:br>
            <a:endParaRPr lang="en-US">
              <a:solidFill>
                <a:srgbClr val="FF0000"/>
              </a:solidFill>
            </a:endParaRPr>
          </a:p>
        </p:txBody>
      </p:sp>
      <p:sp>
        <p:nvSpPr>
          <p:cNvPr id="7" name="Content Placeholder 6">
            <a:extLst>
              <a:ext uri="{FF2B5EF4-FFF2-40B4-BE49-F238E27FC236}">
                <a16:creationId xmlns:a16="http://schemas.microsoft.com/office/drawing/2014/main" id="{0170E230-AFBC-F347-4DC3-AEC4C50BD0F7}"/>
              </a:ext>
            </a:extLst>
          </p:cNvPr>
          <p:cNvSpPr>
            <a:spLocks noGrp="1"/>
          </p:cNvSpPr>
          <p:nvPr>
            <p:ph idx="1"/>
          </p:nvPr>
        </p:nvSpPr>
        <p:spPr>
          <a:xfrm>
            <a:off x="0" y="1109133"/>
            <a:ext cx="12192000" cy="5669492"/>
          </a:xfrm>
        </p:spPr>
        <p:txBody>
          <a:bodyPr>
            <a:normAutofit fontScale="92500" lnSpcReduction="10000"/>
          </a:bodyPr>
          <a:lstStyle/>
          <a:p>
            <a:pPr marL="0" indent="0" fontAlgn="base">
              <a:buNone/>
            </a:pPr>
            <a:endParaRPr lang="en-US" b="0" i="0">
              <a:solidFill>
                <a:srgbClr val="273239"/>
              </a:solidFill>
              <a:effectLst/>
              <a:latin typeface="Nunito" pitchFamily="2" charset="0"/>
            </a:endParaRPr>
          </a:p>
          <a:p>
            <a:pPr fontAlgn="base"/>
            <a:endParaRPr lang="en-US">
              <a:solidFill>
                <a:srgbClr val="273239"/>
              </a:solidFill>
              <a:latin typeface="Nunito" pitchFamily="2" charset="0"/>
            </a:endParaRPr>
          </a:p>
          <a:p>
            <a:pPr fontAlgn="base"/>
            <a:endParaRPr lang="en-US" b="1">
              <a:solidFill>
                <a:srgbClr val="273239"/>
              </a:solidFill>
              <a:latin typeface="Nunito" pitchFamily="2" charset="0"/>
            </a:endParaRPr>
          </a:p>
          <a:p>
            <a:pPr fontAlgn="base"/>
            <a:endParaRPr lang="en-US" b="1" i="0">
              <a:solidFill>
                <a:srgbClr val="273239"/>
              </a:solidFill>
              <a:effectLst/>
              <a:latin typeface="Nunito" pitchFamily="2" charset="0"/>
            </a:endParaRPr>
          </a:p>
          <a:p>
            <a:pPr algn="l" fontAlgn="base">
              <a:buFont typeface="Arial" panose="020B0604020202020204" pitchFamily="34" charset="0"/>
              <a:buChar char="•"/>
            </a:pPr>
            <a:endParaRPr lang="en-US" b="0" i="0">
              <a:solidFill>
                <a:srgbClr val="273239"/>
              </a:solidFill>
              <a:effectLst/>
              <a:latin typeface="Nunito" pitchFamily="2" charset="0"/>
            </a:endParaRPr>
          </a:p>
          <a:p>
            <a:pPr algn="l" fontAlgn="base">
              <a:buFont typeface="Arial" panose="020B0604020202020204" pitchFamily="34" charset="0"/>
              <a:buChar char="•"/>
            </a:pPr>
            <a:endParaRPr lang="en-US" b="0" i="0">
              <a:solidFill>
                <a:srgbClr val="273239"/>
              </a:solidFill>
              <a:effectLst/>
              <a:latin typeface="Nunito" pitchFamily="2" charset="0"/>
            </a:endParaRPr>
          </a:p>
          <a:p>
            <a:endParaRPr lang="en-US"/>
          </a:p>
          <a:p>
            <a:pPr algn="l" fontAlgn="base"/>
            <a:r>
              <a:rPr lang="en-US" b="1" i="0">
                <a:solidFill>
                  <a:srgbClr val="273239"/>
                </a:solidFill>
                <a:effectLst/>
                <a:latin typeface="Nunito" pitchFamily="2" charset="0"/>
              </a:rPr>
              <a:t>2. Precision</a:t>
            </a:r>
          </a:p>
          <a:p>
            <a:pPr algn="l" rtl="0" fontAlgn="base"/>
            <a:r>
              <a:rPr lang="en-US" b="0" i="0" u="sng">
                <a:solidFill>
                  <a:srgbClr val="FF0000"/>
                </a:solidFill>
                <a:effectLst/>
                <a:latin typeface="Nunito" pitchFamily="2" charset="0"/>
                <a:hlinkClick r:id="rId2">
                  <a:extLst>
                    <a:ext uri="{A12FA001-AC4F-418D-AE19-62706E023703}">
                      <ahyp:hlinkClr xmlns:ahyp="http://schemas.microsoft.com/office/drawing/2018/hyperlinkcolor" val="tx"/>
                    </a:ext>
                  </a:extLst>
                </a:hlinkClick>
              </a:rPr>
              <a:t>2) Precision</a:t>
            </a:r>
            <a:r>
              <a:rPr lang="en-US" b="0" i="0">
                <a:solidFill>
                  <a:srgbClr val="FF0000"/>
                </a:solidFill>
                <a:effectLst/>
                <a:latin typeface="Nunito" pitchFamily="2" charset="0"/>
              </a:rPr>
              <a:t> </a:t>
            </a:r>
            <a:r>
              <a:rPr lang="en-US" b="0" i="0">
                <a:solidFill>
                  <a:srgbClr val="273239"/>
                </a:solidFill>
                <a:effectLst/>
                <a:latin typeface="Nunito" pitchFamily="2" charset="0"/>
              </a:rPr>
              <a:t>: is a measure of how accurate a model’s positive predictions are. It is defined as the ratio of true positive predictions to the total number of positive predictions made by the model.</a:t>
            </a:r>
          </a:p>
          <a:p>
            <a:pPr algn="l" rtl="0" fontAlgn="base"/>
            <a:r>
              <a:rPr lang="en-US"/>
              <a:t>𝑇𝑃/(𝑇𝑃 + 𝐹𝑃)</a:t>
            </a:r>
          </a:p>
          <a:p>
            <a:pPr algn="l" rtl="0" fontAlgn="base"/>
            <a:r>
              <a:rPr lang="en-US" b="0" i="0">
                <a:solidFill>
                  <a:srgbClr val="273239"/>
                </a:solidFill>
                <a:effectLst/>
                <a:latin typeface="Nunito" pitchFamily="2" charset="0"/>
              </a:rPr>
              <a:t>For the above case: </a:t>
            </a:r>
            <a:r>
              <a:rPr lang="it-IT" b="0" i="0">
                <a:solidFill>
                  <a:srgbClr val="273239"/>
                </a:solidFill>
                <a:effectLst/>
                <a:latin typeface="Nunito" pitchFamily="2" charset="0"/>
              </a:rPr>
              <a:t>Precision = 5/(5+1) =5/6 = 0.8333</a:t>
            </a:r>
            <a:endParaRPr lang="en-US" b="0" i="0">
              <a:solidFill>
                <a:srgbClr val="273239"/>
              </a:solidFill>
              <a:effectLst/>
              <a:latin typeface="Nunito" pitchFamily="2" charset="0"/>
            </a:endParaRPr>
          </a:p>
          <a:p>
            <a:pPr marL="0" indent="0" algn="l" rtl="0" fontAlgn="base">
              <a:buNone/>
            </a:pPr>
            <a:endParaRPr lang="en-US" b="0" i="0">
              <a:solidFill>
                <a:srgbClr val="273239"/>
              </a:solidFill>
              <a:effectLst/>
              <a:latin typeface="Nunito" pitchFamily="2" charset="0"/>
            </a:endParaRPr>
          </a:p>
          <a:p>
            <a:pPr algn="l" rtl="0" fontAlgn="base"/>
            <a:endParaRPr lang="en-US" b="0" i="0">
              <a:solidFill>
                <a:srgbClr val="273239"/>
              </a:solidFill>
              <a:effectLst/>
              <a:latin typeface="Nunito" pitchFamily="2" charset="0"/>
            </a:endParaRPr>
          </a:p>
          <a:p>
            <a:pPr algn="l" rtl="0" fontAlgn="base"/>
            <a:endParaRPr lang="en-US" b="0" i="0">
              <a:solidFill>
                <a:srgbClr val="273239"/>
              </a:solidFill>
              <a:effectLst/>
              <a:latin typeface="Nunito" pitchFamily="2" charset="0"/>
            </a:endParaRPr>
          </a:p>
          <a:p>
            <a:endParaRPr lang="en-US"/>
          </a:p>
        </p:txBody>
      </p:sp>
      <p:sp>
        <p:nvSpPr>
          <p:cNvPr id="11" name="AutoShape 2" descr="Accuracy = \frac {TP+TN}{TP+TN+FP+FN}               ">
            <a:extLst>
              <a:ext uri="{FF2B5EF4-FFF2-40B4-BE49-F238E27FC236}">
                <a16:creationId xmlns:a16="http://schemas.microsoft.com/office/drawing/2014/main" id="{1769B9F3-1839-56F1-EEDE-B9846D5E9314}"/>
              </a:ext>
            </a:extLst>
          </p:cNvPr>
          <p:cNvSpPr>
            <a:spLocks noChangeAspect="1" noChangeArrowheads="1"/>
          </p:cNvSpPr>
          <p:nvPr/>
        </p:nvSpPr>
        <p:spPr bwMode="auto">
          <a:xfrm>
            <a:off x="79375" y="-244475"/>
            <a:ext cx="3105150" cy="3238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TextBox 14">
            <a:extLst>
              <a:ext uri="{FF2B5EF4-FFF2-40B4-BE49-F238E27FC236}">
                <a16:creationId xmlns:a16="http://schemas.microsoft.com/office/drawing/2014/main" id="{7547DA1B-2F3A-CCD6-07FB-2BFB559F7419}"/>
              </a:ext>
            </a:extLst>
          </p:cNvPr>
          <p:cNvSpPr txBox="1"/>
          <p:nvPr/>
        </p:nvSpPr>
        <p:spPr>
          <a:xfrm>
            <a:off x="6011332" y="2429070"/>
            <a:ext cx="6028267" cy="3139321"/>
          </a:xfrm>
          <a:prstGeom prst="rect">
            <a:avLst/>
          </a:prstGeom>
          <a:noFill/>
        </p:spPr>
        <p:txBody>
          <a:bodyPr wrap="square">
            <a:spAutoFit/>
          </a:bodyPr>
          <a:lstStyle/>
          <a:p>
            <a:pPr algn="l" fontAlgn="base"/>
            <a:r>
              <a:rPr lang="en-US" b="1" i="0">
                <a:solidFill>
                  <a:srgbClr val="FF0000"/>
                </a:solidFill>
                <a:effectLst/>
                <a:latin typeface="Nunito" pitchFamily="2" charset="0"/>
              </a:rPr>
              <a:t>1. Accuracy</a:t>
            </a:r>
          </a:p>
          <a:p>
            <a:pPr algn="l" rtl="0" fontAlgn="base"/>
            <a:r>
              <a:rPr lang="en-US" b="0" i="0">
                <a:solidFill>
                  <a:srgbClr val="273239"/>
                </a:solidFill>
                <a:effectLst/>
                <a:latin typeface="Nunito" pitchFamily="2" charset="0"/>
              </a:rPr>
              <a:t>Accuracy is used to measure the performance of the model. It is the ratio of Total correct instances to the total instances.</a:t>
            </a:r>
          </a:p>
          <a:p>
            <a:pPr fontAlgn="base"/>
            <a:r>
              <a:rPr lang="en-US"/>
              <a:t>Accuracy = (TP + TN) /(TP+FP+FN+TN) </a:t>
            </a:r>
          </a:p>
          <a:p>
            <a:pPr algn="l" rtl="0" fontAlgn="base"/>
            <a:r>
              <a:rPr lang="en-US" b="0" i="0">
                <a:solidFill>
                  <a:srgbClr val="273239"/>
                </a:solidFill>
                <a:effectLst/>
                <a:latin typeface="Nunito" pitchFamily="2" charset="0"/>
              </a:rPr>
              <a:t>For the above case:</a:t>
            </a:r>
          </a:p>
          <a:p>
            <a:pPr algn="l" rtl="0" fontAlgn="base"/>
            <a:r>
              <a:rPr lang="en-US" b="0" i="0">
                <a:solidFill>
                  <a:srgbClr val="273239"/>
                </a:solidFill>
                <a:effectLst/>
                <a:latin typeface="Nunito" pitchFamily="2" charset="0"/>
              </a:rPr>
              <a:t>Accuracy = (5+3)/(5+3+1+1) = 8/10 = 0.8</a:t>
            </a:r>
          </a:p>
          <a:p>
            <a:pPr algn="l" rtl="0" fontAlgn="base"/>
            <a:endParaRPr lang="en-US" b="0" i="0">
              <a:solidFill>
                <a:srgbClr val="273239"/>
              </a:solidFill>
              <a:effectLst/>
              <a:latin typeface="Nunito" pitchFamily="2" charset="0"/>
            </a:endParaRPr>
          </a:p>
          <a:p>
            <a:pPr algn="l" rtl="0" fontAlgn="base"/>
            <a:endParaRPr lang="en-US" b="0" i="0">
              <a:solidFill>
                <a:srgbClr val="273239"/>
              </a:solidFill>
              <a:effectLst/>
              <a:latin typeface="Nunito" pitchFamily="2" charset="0"/>
            </a:endParaRPr>
          </a:p>
          <a:p>
            <a:br>
              <a:rPr lang="en-US"/>
            </a:br>
            <a:endParaRPr lang="en-US"/>
          </a:p>
        </p:txBody>
      </p:sp>
      <p:pic>
        <p:nvPicPr>
          <p:cNvPr id="17" name="Picture 16" descr="A screenshot of a medical test&#10;&#10;Description automatically generated">
            <a:extLst>
              <a:ext uri="{FF2B5EF4-FFF2-40B4-BE49-F238E27FC236}">
                <a16:creationId xmlns:a16="http://schemas.microsoft.com/office/drawing/2014/main" id="{6AB0A5C2-60DC-461A-947E-E6F00745823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376" y="1109134"/>
            <a:ext cx="5652557" cy="3395134"/>
          </a:xfrm>
          <a:prstGeom prst="rect">
            <a:avLst/>
          </a:prstGeom>
        </p:spPr>
      </p:pic>
    </p:spTree>
    <p:extLst>
      <p:ext uri="{BB962C8B-B14F-4D97-AF65-F5344CB8AC3E}">
        <p14:creationId xmlns:p14="http://schemas.microsoft.com/office/powerpoint/2010/main" val="155465967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ED81D-AD85-671F-34A5-21C9763EF3AC}"/>
              </a:ext>
            </a:extLst>
          </p:cNvPr>
          <p:cNvSpPr>
            <a:spLocks noGrp="1"/>
          </p:cNvSpPr>
          <p:nvPr>
            <p:ph type="title"/>
          </p:nvPr>
        </p:nvSpPr>
        <p:spPr>
          <a:xfrm>
            <a:off x="76199" y="1"/>
            <a:ext cx="5435600" cy="1041399"/>
          </a:xfrm>
        </p:spPr>
        <p:txBody>
          <a:bodyPr>
            <a:normAutofit fontScale="90000"/>
          </a:bodyPr>
          <a:lstStyle/>
          <a:p>
            <a:r>
              <a:rPr lang="en-US" b="1" i="0">
                <a:solidFill>
                  <a:srgbClr val="FF0000"/>
                </a:solidFill>
                <a:effectLst/>
                <a:latin typeface="Nunito" pitchFamily="2" charset="0"/>
              </a:rPr>
              <a:t>3. Recall</a:t>
            </a:r>
            <a:br>
              <a:rPr lang="en-US" b="1" i="0">
                <a:solidFill>
                  <a:srgbClr val="273239"/>
                </a:solidFill>
                <a:effectLst/>
                <a:latin typeface="Nunito" pitchFamily="2" charset="0"/>
              </a:rPr>
            </a:br>
            <a:endParaRPr lang="en-US"/>
          </a:p>
        </p:txBody>
      </p:sp>
      <p:sp>
        <p:nvSpPr>
          <p:cNvPr id="3" name="Content Placeholder 2">
            <a:extLst>
              <a:ext uri="{FF2B5EF4-FFF2-40B4-BE49-F238E27FC236}">
                <a16:creationId xmlns:a16="http://schemas.microsoft.com/office/drawing/2014/main" id="{24020C45-A2A6-8627-F9DA-496963F8487F}"/>
              </a:ext>
            </a:extLst>
          </p:cNvPr>
          <p:cNvSpPr>
            <a:spLocks noGrp="1"/>
          </p:cNvSpPr>
          <p:nvPr>
            <p:ph idx="1"/>
          </p:nvPr>
        </p:nvSpPr>
        <p:spPr>
          <a:xfrm>
            <a:off x="76199" y="1041400"/>
            <a:ext cx="12048067" cy="5748867"/>
          </a:xfrm>
        </p:spPr>
        <p:txBody>
          <a:bodyPr>
            <a:normAutofit lnSpcReduction="10000"/>
          </a:bodyPr>
          <a:lstStyle/>
          <a:p>
            <a:pPr marL="0" indent="0">
              <a:buNone/>
            </a:pPr>
            <a:r>
              <a:rPr lang="en-US"/>
              <a:t>It is the ratio of correct positive results to the total number of positive results predicted by the system. </a:t>
            </a:r>
          </a:p>
          <a:p>
            <a:pPr marL="0" indent="0">
              <a:buNone/>
            </a:pPr>
            <a:r>
              <a:rPr lang="en-US"/>
              <a:t>• 𝑅𝑒𝑐𝑎𝑙𝑙 = 𝑇𝑃/(𝑇𝑃 + 𝐹𝑁)</a:t>
            </a:r>
          </a:p>
          <a:p>
            <a:pPr algn="l" rtl="0" fontAlgn="base"/>
            <a:r>
              <a:rPr lang="en-US" b="0" i="0">
                <a:solidFill>
                  <a:srgbClr val="273239"/>
                </a:solidFill>
                <a:effectLst/>
                <a:latin typeface="Nunito" pitchFamily="2" charset="0"/>
              </a:rPr>
              <a:t>For the above case:</a:t>
            </a:r>
          </a:p>
          <a:p>
            <a:pPr algn="l" rtl="0" fontAlgn="base"/>
            <a:r>
              <a:rPr lang="en-US" b="0" i="0">
                <a:solidFill>
                  <a:srgbClr val="273239"/>
                </a:solidFill>
                <a:effectLst/>
                <a:latin typeface="Nunito" pitchFamily="2" charset="0"/>
              </a:rPr>
              <a:t>Recall = 5/(5+1) =5/6 = 0.8333</a:t>
            </a:r>
          </a:p>
          <a:p>
            <a:pPr algn="l" rtl="0" fontAlgn="base"/>
            <a:endParaRPr lang="en-US" b="0" i="0">
              <a:solidFill>
                <a:srgbClr val="273239"/>
              </a:solidFill>
              <a:effectLst/>
              <a:latin typeface="Nunito" pitchFamily="2" charset="0"/>
            </a:endParaRPr>
          </a:p>
          <a:p>
            <a:pPr marL="0" indent="0">
              <a:buNone/>
            </a:pPr>
            <a:r>
              <a:rPr lang="en-US" b="1" i="0">
                <a:solidFill>
                  <a:srgbClr val="FF0000"/>
                </a:solidFill>
                <a:effectLst/>
                <a:latin typeface="Nunito" pitchFamily="2" charset="0"/>
              </a:rPr>
              <a:t>4. F1-Score :</a:t>
            </a:r>
          </a:p>
          <a:p>
            <a:pPr marL="0" indent="0">
              <a:buNone/>
            </a:pPr>
            <a:r>
              <a:rPr lang="en-US" b="1" i="0">
                <a:solidFill>
                  <a:srgbClr val="273239"/>
                </a:solidFill>
                <a:effectLst/>
                <a:latin typeface="Nunito" pitchFamily="2" charset="0"/>
              </a:rPr>
              <a:t>F1 – Score  </a:t>
            </a:r>
            <a:r>
              <a:rPr lang="en-US" b="0" i="0">
                <a:solidFill>
                  <a:srgbClr val="273239"/>
                </a:solidFill>
                <a:effectLst/>
                <a:latin typeface="Nunito" pitchFamily="2" charset="0"/>
              </a:rPr>
              <a:t>is used to evaluate the overall performance of a classification model. It is the harmonic mean of precision and recall,</a:t>
            </a:r>
          </a:p>
          <a:p>
            <a:pPr marL="0" indent="0">
              <a:buNone/>
            </a:pPr>
            <a:r>
              <a:rPr lang="en-US"/>
              <a:t>𝐹1 𝑠𝑐𝑜𝑟𝑒 = 2 ∗ (𝑃𝑟𝑒𝑐𝑖𝑠𝑖𝑜𝑛 ∗ 𝑅𝑒𝑐𝑎𝑙𝑙)/(𝑃𝑟𝑒𝑐𝑖𝑠𝑖𝑜𝑛 + 𝑅𝑒𝑐𝑎𝑙𝑙)</a:t>
            </a:r>
          </a:p>
          <a:p>
            <a:pPr algn="l" rtl="0" fontAlgn="base"/>
            <a:r>
              <a:rPr lang="en-US" b="0" i="0">
                <a:solidFill>
                  <a:srgbClr val="273239"/>
                </a:solidFill>
                <a:effectLst/>
                <a:latin typeface="Nunito" pitchFamily="2" charset="0"/>
              </a:rPr>
              <a:t>For the above case:</a:t>
            </a:r>
          </a:p>
          <a:p>
            <a:pPr algn="l" rtl="0" fontAlgn="base"/>
            <a:r>
              <a:rPr lang="en-US" b="0" i="0">
                <a:solidFill>
                  <a:srgbClr val="273239"/>
                </a:solidFill>
                <a:effectLst/>
                <a:latin typeface="Nunito" pitchFamily="2" charset="0"/>
              </a:rPr>
              <a:t>F1-Score: = (2* 0.8333* 0.8333)/( 0.8333+ 0.8333)  = 0.8333</a:t>
            </a:r>
          </a:p>
          <a:p>
            <a:pPr marL="0" indent="0">
              <a:buNone/>
            </a:pPr>
            <a:endParaRPr lang="en-US"/>
          </a:p>
          <a:p>
            <a:pPr marL="0" indent="0">
              <a:buNone/>
            </a:pPr>
            <a:endParaRPr lang="en-US" b="0" i="0">
              <a:solidFill>
                <a:srgbClr val="273239"/>
              </a:solidFill>
              <a:effectLst/>
              <a:latin typeface="Nunito" pitchFamily="2" charset="0"/>
            </a:endParaRPr>
          </a:p>
          <a:p>
            <a:pPr marL="0" indent="0">
              <a:buNone/>
            </a:pPr>
            <a:endParaRPr lang="en-US" b="0" i="0">
              <a:solidFill>
                <a:srgbClr val="273239"/>
              </a:solidFill>
              <a:effectLst/>
              <a:latin typeface="Nunito" pitchFamily="2" charset="0"/>
            </a:endParaRPr>
          </a:p>
          <a:p>
            <a:pPr marL="0" indent="0">
              <a:buNone/>
            </a:pPr>
            <a:endParaRPr lang="en-US" b="1" i="0">
              <a:solidFill>
                <a:srgbClr val="273239"/>
              </a:solidFill>
              <a:effectLst/>
              <a:latin typeface="Nunito" pitchFamily="2" charset="0"/>
            </a:endParaRPr>
          </a:p>
          <a:p>
            <a:pPr marL="0" indent="0">
              <a:buNone/>
            </a:pPr>
            <a:endParaRPr lang="en-US"/>
          </a:p>
        </p:txBody>
      </p:sp>
    </p:spTree>
    <p:extLst>
      <p:ext uri="{BB962C8B-B14F-4D97-AF65-F5344CB8AC3E}">
        <p14:creationId xmlns:p14="http://schemas.microsoft.com/office/powerpoint/2010/main" val="219347306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85AE1E-34C7-C7CF-03C5-4DB36DF4651E}"/>
              </a:ext>
            </a:extLst>
          </p:cNvPr>
          <p:cNvSpPr>
            <a:spLocks noGrp="1"/>
          </p:cNvSpPr>
          <p:nvPr>
            <p:ph type="title"/>
          </p:nvPr>
        </p:nvSpPr>
        <p:spPr>
          <a:xfrm>
            <a:off x="440266" y="59268"/>
            <a:ext cx="10515600" cy="762000"/>
          </a:xfrm>
        </p:spPr>
        <p:txBody>
          <a:bodyPr/>
          <a:lstStyle/>
          <a:p>
            <a:r>
              <a:rPr lang="en-US" b="0" i="0">
                <a:solidFill>
                  <a:srgbClr val="FF0000"/>
                </a:solidFill>
                <a:effectLst/>
                <a:latin typeface="ff7"/>
              </a:rPr>
              <a:t>REFERENCES:</a:t>
            </a:r>
            <a:endParaRPr lang="en-US">
              <a:solidFill>
                <a:srgbClr val="FF0000"/>
              </a:solidFill>
            </a:endParaRPr>
          </a:p>
        </p:txBody>
      </p:sp>
      <p:graphicFrame>
        <p:nvGraphicFramePr>
          <p:cNvPr id="5" name="Content Placeholder 2">
            <a:extLst>
              <a:ext uri="{FF2B5EF4-FFF2-40B4-BE49-F238E27FC236}">
                <a16:creationId xmlns:a16="http://schemas.microsoft.com/office/drawing/2014/main" id="{E0EEB9D8-FD08-8088-4717-E1045EDFED43}"/>
              </a:ext>
            </a:extLst>
          </p:cNvPr>
          <p:cNvGraphicFramePr>
            <a:graphicFrameLocks noGrp="1"/>
          </p:cNvGraphicFramePr>
          <p:nvPr>
            <p:ph idx="1"/>
          </p:nvPr>
        </p:nvGraphicFramePr>
        <p:xfrm>
          <a:off x="0" y="897468"/>
          <a:ext cx="12115800" cy="59012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016626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AC477752-ACCA-41C1-9B1D-D0CED1F9CB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3B7FFE1-4166-713D-3D35-8FD74AB5FE5F}"/>
              </a:ext>
            </a:extLst>
          </p:cNvPr>
          <p:cNvSpPr>
            <a:spLocks noGrp="1"/>
          </p:cNvSpPr>
          <p:nvPr>
            <p:ph type="title"/>
          </p:nvPr>
        </p:nvSpPr>
        <p:spPr>
          <a:xfrm>
            <a:off x="838200" y="347664"/>
            <a:ext cx="6163624" cy="1306475"/>
          </a:xfrm>
        </p:spPr>
        <p:txBody>
          <a:bodyPr vert="horz" lIns="91440" tIns="45720" rIns="91440" bIns="45720" rtlCol="0" anchor="ctr">
            <a:normAutofit/>
          </a:bodyPr>
          <a:lstStyle/>
          <a:p>
            <a:pPr algn="ctr"/>
            <a:r>
              <a:rPr lang="en-US" kern="1200" dirty="0">
                <a:solidFill>
                  <a:srgbClr val="FF0000"/>
                </a:solidFill>
                <a:latin typeface="+mj-lt"/>
                <a:ea typeface="+mj-ea"/>
                <a:cs typeface="+mj-cs"/>
              </a:rPr>
              <a:t>Architecture of Prediction System:</a:t>
            </a:r>
          </a:p>
        </p:txBody>
      </p:sp>
      <p:pic>
        <p:nvPicPr>
          <p:cNvPr id="5" name="Content Placeholder 4" descr="A diagram of a software company&#10;&#10;Description automatically generated with medium confidence">
            <a:extLst>
              <a:ext uri="{FF2B5EF4-FFF2-40B4-BE49-F238E27FC236}">
                <a16:creationId xmlns:a16="http://schemas.microsoft.com/office/drawing/2014/main" id="{020E7614-E7C0-C874-CBEC-D9F93A6B912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15335" y="1845426"/>
            <a:ext cx="8558276" cy="4450303"/>
          </a:xfrm>
          <a:prstGeom prst="rect">
            <a:avLst/>
          </a:prstGeom>
        </p:spPr>
      </p:pic>
    </p:spTree>
    <p:extLst>
      <p:ext uri="{BB962C8B-B14F-4D97-AF65-F5344CB8AC3E}">
        <p14:creationId xmlns:p14="http://schemas.microsoft.com/office/powerpoint/2010/main" val="35082961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8F90786E-B72D-4C32-BDCE-A170B0078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5" name="Rectangle 34">
            <a:extLst>
              <a:ext uri="{FF2B5EF4-FFF2-40B4-BE49-F238E27FC236}">
                <a16:creationId xmlns:a16="http://schemas.microsoft.com/office/drawing/2014/main" id="{5E46F2E7-848F-4A6C-A098-4764FDEA77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pic>
        <p:nvPicPr>
          <p:cNvPr id="36" name="Picture 35" descr="Illuminated server room panel">
            <a:extLst>
              <a:ext uri="{FF2B5EF4-FFF2-40B4-BE49-F238E27FC236}">
                <a16:creationId xmlns:a16="http://schemas.microsoft.com/office/drawing/2014/main" id="{E6464D51-42A1-BD31-CA55-1BBAF8DBAAAB}"/>
              </a:ext>
            </a:extLst>
          </p:cNvPr>
          <p:cNvPicPr>
            <a:picLocks noChangeAspect="1"/>
          </p:cNvPicPr>
          <p:nvPr/>
        </p:nvPicPr>
        <p:blipFill rotWithShape="1">
          <a:blip r:embed="rId2">
            <a:alphaModFix amt="60000"/>
          </a:blip>
          <a:srcRect t="15730"/>
          <a:stretch/>
        </p:blipFill>
        <p:spPr>
          <a:xfrm>
            <a:off x="-1" y="10"/>
            <a:ext cx="12192001" cy="6857990"/>
          </a:xfrm>
          <a:prstGeom prst="rect">
            <a:avLst/>
          </a:prstGeom>
        </p:spPr>
      </p:pic>
      <p:sp>
        <p:nvSpPr>
          <p:cNvPr id="2" name="Title 1">
            <a:extLst>
              <a:ext uri="{FF2B5EF4-FFF2-40B4-BE49-F238E27FC236}">
                <a16:creationId xmlns:a16="http://schemas.microsoft.com/office/drawing/2014/main" id="{BCC1D428-EBE7-3FA4-1AD6-74FAF257703B}"/>
              </a:ext>
            </a:extLst>
          </p:cNvPr>
          <p:cNvSpPr>
            <a:spLocks noGrp="1"/>
          </p:cNvSpPr>
          <p:nvPr>
            <p:ph type="title"/>
          </p:nvPr>
        </p:nvSpPr>
        <p:spPr>
          <a:xfrm>
            <a:off x="838199" y="1671570"/>
            <a:ext cx="5155261" cy="4072044"/>
          </a:xfrm>
        </p:spPr>
        <p:txBody>
          <a:bodyPr anchor="t">
            <a:normAutofit/>
          </a:bodyPr>
          <a:lstStyle/>
          <a:p>
            <a:r>
              <a:rPr lang="en-US">
                <a:solidFill>
                  <a:srgbClr val="FFFFFF"/>
                </a:solidFill>
              </a:rPr>
              <a:t>SYSTEM CONFIGURATION:</a:t>
            </a:r>
          </a:p>
        </p:txBody>
      </p:sp>
      <p:sp>
        <p:nvSpPr>
          <p:cNvPr id="37" name="Content Placeholder 2">
            <a:extLst>
              <a:ext uri="{FF2B5EF4-FFF2-40B4-BE49-F238E27FC236}">
                <a16:creationId xmlns:a16="http://schemas.microsoft.com/office/drawing/2014/main" id="{1181F26D-3B03-98AB-F8BA-6C6D69A0ABE9}"/>
              </a:ext>
            </a:extLst>
          </p:cNvPr>
          <p:cNvSpPr>
            <a:spLocks noGrp="1"/>
          </p:cNvSpPr>
          <p:nvPr>
            <p:ph idx="1"/>
          </p:nvPr>
        </p:nvSpPr>
        <p:spPr>
          <a:xfrm>
            <a:off x="6185986" y="1671566"/>
            <a:ext cx="5170861" cy="4072043"/>
          </a:xfrm>
        </p:spPr>
        <p:txBody>
          <a:bodyPr>
            <a:normAutofit/>
          </a:bodyPr>
          <a:lstStyle/>
          <a:p>
            <a:pPr marL="0" indent="0">
              <a:buNone/>
            </a:pPr>
            <a:r>
              <a:rPr lang="en-US" sz="2000">
                <a:solidFill>
                  <a:srgbClr val="FFFFFF"/>
                </a:solidFill>
              </a:rPr>
              <a:t>1 Hardware requirements:</a:t>
            </a:r>
          </a:p>
          <a:p>
            <a:pPr marL="0" indent="0">
              <a:buNone/>
            </a:pPr>
            <a:r>
              <a:rPr lang="en-US" sz="2000">
                <a:solidFill>
                  <a:srgbClr val="FFFFFF"/>
                </a:solidFill>
              </a:rPr>
              <a:t> • Processer : Any Update Processer </a:t>
            </a:r>
          </a:p>
          <a:p>
            <a:pPr marL="0" indent="0">
              <a:buNone/>
            </a:pPr>
            <a:r>
              <a:rPr lang="en-US" sz="2000">
                <a:solidFill>
                  <a:srgbClr val="FFFFFF"/>
                </a:solidFill>
              </a:rPr>
              <a:t>• Ram : Min 4GB </a:t>
            </a:r>
          </a:p>
          <a:p>
            <a:pPr marL="0" indent="0">
              <a:buNone/>
            </a:pPr>
            <a:r>
              <a:rPr lang="en-US" sz="2000">
                <a:solidFill>
                  <a:srgbClr val="FFFFFF"/>
                </a:solidFill>
              </a:rPr>
              <a:t>• Hard Disk : Min 100GB</a:t>
            </a:r>
          </a:p>
          <a:p>
            <a:pPr marL="0" indent="0">
              <a:buNone/>
            </a:pPr>
            <a:endParaRPr lang="en-US" sz="2000">
              <a:solidFill>
                <a:srgbClr val="FFFFFF"/>
              </a:solidFill>
            </a:endParaRPr>
          </a:p>
          <a:p>
            <a:pPr marL="0" indent="0">
              <a:buNone/>
            </a:pPr>
            <a:r>
              <a:rPr lang="en-US" sz="2000">
                <a:solidFill>
                  <a:srgbClr val="FFFFFF"/>
                </a:solidFill>
              </a:rPr>
              <a:t>2 Software requirements: </a:t>
            </a:r>
          </a:p>
          <a:p>
            <a:pPr marL="0" indent="0">
              <a:buNone/>
            </a:pPr>
            <a:r>
              <a:rPr lang="en-US" sz="2000">
                <a:solidFill>
                  <a:srgbClr val="FFFFFF"/>
                </a:solidFill>
              </a:rPr>
              <a:t>• Operating System : Windows family </a:t>
            </a:r>
          </a:p>
          <a:p>
            <a:pPr marL="0" indent="0">
              <a:buNone/>
            </a:pPr>
            <a:r>
              <a:rPr lang="en-US" sz="2000">
                <a:solidFill>
                  <a:srgbClr val="FFFFFF"/>
                </a:solidFill>
              </a:rPr>
              <a:t>• Technology : python 3.7 </a:t>
            </a:r>
          </a:p>
          <a:p>
            <a:pPr marL="0" indent="0">
              <a:buNone/>
            </a:pPr>
            <a:r>
              <a:rPr lang="en-US" sz="2000">
                <a:solidFill>
                  <a:srgbClr val="FFFFFF"/>
                </a:solidFill>
              </a:rPr>
              <a:t>• IDE : Jupiter notebook</a:t>
            </a:r>
          </a:p>
        </p:txBody>
      </p:sp>
    </p:spTree>
    <p:extLst>
      <p:ext uri="{BB962C8B-B14F-4D97-AF65-F5344CB8AC3E}">
        <p14:creationId xmlns:p14="http://schemas.microsoft.com/office/powerpoint/2010/main" val="30635496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35CD6BD-3A16-719D-E898-7893F68C56B3}"/>
              </a:ext>
            </a:extLst>
          </p:cNvPr>
          <p:cNvSpPr>
            <a:spLocks noGrp="1"/>
          </p:cNvSpPr>
          <p:nvPr>
            <p:ph type="title"/>
          </p:nvPr>
        </p:nvSpPr>
        <p:spPr>
          <a:xfrm>
            <a:off x="1371599" y="294538"/>
            <a:ext cx="9895951" cy="1033669"/>
          </a:xfrm>
        </p:spPr>
        <p:txBody>
          <a:bodyPr>
            <a:normAutofit/>
          </a:bodyPr>
          <a:lstStyle/>
          <a:p>
            <a:r>
              <a:rPr lang="en-US" sz="4000">
                <a:solidFill>
                  <a:srgbClr val="FFFFFF"/>
                </a:solidFill>
              </a:rPr>
              <a:t>Machine Learning:</a:t>
            </a:r>
          </a:p>
        </p:txBody>
      </p:sp>
      <p:sp>
        <p:nvSpPr>
          <p:cNvPr id="3" name="Content Placeholder 2">
            <a:extLst>
              <a:ext uri="{FF2B5EF4-FFF2-40B4-BE49-F238E27FC236}">
                <a16:creationId xmlns:a16="http://schemas.microsoft.com/office/drawing/2014/main" id="{B331B4DE-3A62-1C8E-D992-5906CE4FF53D}"/>
              </a:ext>
            </a:extLst>
          </p:cNvPr>
          <p:cNvSpPr>
            <a:spLocks noGrp="1"/>
          </p:cNvSpPr>
          <p:nvPr>
            <p:ph idx="1"/>
          </p:nvPr>
        </p:nvSpPr>
        <p:spPr>
          <a:xfrm>
            <a:off x="0" y="1622746"/>
            <a:ext cx="12098867" cy="5235254"/>
          </a:xfrm>
        </p:spPr>
        <p:txBody>
          <a:bodyPr anchor="ctr">
            <a:normAutofit/>
          </a:bodyPr>
          <a:lstStyle/>
          <a:p>
            <a:pPr marL="0" indent="0">
              <a:buNone/>
            </a:pPr>
            <a:r>
              <a:rPr lang="en-US" sz="2000"/>
              <a:t>• Machine learning (ML) is a subset of artificial intelligence (AI). It uses statistical techniques to enable computers to learn and make decisions without being explicitly programmed.</a:t>
            </a:r>
          </a:p>
          <a:p>
            <a:pPr marL="0" indent="0">
              <a:buNone/>
            </a:pPr>
            <a:r>
              <a:rPr lang="en-US" sz="2000"/>
              <a:t> • ML allows machines to automatically learn from data and past experiences to identify patterns and make predictions with minimal human intervention. For example, personal voice assistants like Siri, Alexa, and Cortana use ML-based speech recognition.</a:t>
            </a:r>
          </a:p>
          <a:p>
            <a:pPr marL="0" indent="0">
              <a:buNone/>
            </a:pPr>
            <a:r>
              <a:rPr lang="en-US" sz="2000"/>
              <a:t> • ML is also used in social media.</a:t>
            </a:r>
          </a:p>
          <a:p>
            <a:pPr marL="0" indent="0">
              <a:buNone/>
            </a:pPr>
            <a:r>
              <a:rPr lang="en-US" sz="2000"/>
              <a:t> • Types of machine Learning</a:t>
            </a:r>
          </a:p>
          <a:p>
            <a:pPr marL="0" indent="0">
              <a:buNone/>
            </a:pPr>
            <a:r>
              <a:rPr lang="en-US" sz="2000"/>
              <a:t> • 1) Supervised Machine Learning. </a:t>
            </a:r>
          </a:p>
          <a:p>
            <a:pPr marL="0" indent="0">
              <a:buNone/>
            </a:pPr>
            <a:r>
              <a:rPr lang="en-US" sz="2000"/>
              <a:t>• 2) Unsupervised Machine Learning.</a:t>
            </a:r>
          </a:p>
          <a:p>
            <a:pPr marL="0" indent="0">
              <a:buNone/>
            </a:pPr>
            <a:r>
              <a:rPr lang="en-US" sz="2000"/>
              <a:t> • 3) Reinforcement machine Learning</a:t>
            </a:r>
          </a:p>
        </p:txBody>
      </p:sp>
    </p:spTree>
    <p:extLst>
      <p:ext uri="{BB962C8B-B14F-4D97-AF65-F5344CB8AC3E}">
        <p14:creationId xmlns:p14="http://schemas.microsoft.com/office/powerpoint/2010/main" val="28156687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5" name="Rectangle 44">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5CFDB8B-1094-0A58-6CA6-0EF14C1E7AE6}"/>
              </a:ext>
            </a:extLst>
          </p:cNvPr>
          <p:cNvSpPr>
            <a:spLocks noGrp="1"/>
          </p:cNvSpPr>
          <p:nvPr>
            <p:ph type="title"/>
          </p:nvPr>
        </p:nvSpPr>
        <p:spPr>
          <a:xfrm>
            <a:off x="1371599" y="294538"/>
            <a:ext cx="9895951" cy="1033669"/>
          </a:xfrm>
        </p:spPr>
        <p:txBody>
          <a:bodyPr>
            <a:normAutofit/>
          </a:bodyPr>
          <a:lstStyle/>
          <a:p>
            <a:r>
              <a:rPr lang="en-US" sz="4000">
                <a:solidFill>
                  <a:srgbClr val="FFFFFF"/>
                </a:solidFill>
              </a:rPr>
              <a:t>1) Supervised MACHINE Learning :</a:t>
            </a:r>
          </a:p>
        </p:txBody>
      </p:sp>
      <p:sp>
        <p:nvSpPr>
          <p:cNvPr id="3" name="Content Placeholder 2">
            <a:extLst>
              <a:ext uri="{FF2B5EF4-FFF2-40B4-BE49-F238E27FC236}">
                <a16:creationId xmlns:a16="http://schemas.microsoft.com/office/drawing/2014/main" id="{C6FD5FDC-F5D6-5F27-B915-29E1CBC2D86E}"/>
              </a:ext>
            </a:extLst>
          </p:cNvPr>
          <p:cNvSpPr>
            <a:spLocks noGrp="1"/>
          </p:cNvSpPr>
          <p:nvPr>
            <p:ph idx="1"/>
          </p:nvPr>
        </p:nvSpPr>
        <p:spPr>
          <a:xfrm>
            <a:off x="1" y="1622746"/>
            <a:ext cx="12191996" cy="5167522"/>
          </a:xfrm>
        </p:spPr>
        <p:txBody>
          <a:bodyPr anchor="ctr">
            <a:normAutofit/>
          </a:bodyPr>
          <a:lstStyle/>
          <a:p>
            <a:r>
              <a:rPr lang="en-US" sz="2000"/>
              <a:t>Supervised machine learning is a type of machine learning that uses labeled data to train algorithms to classify data or predict </a:t>
            </a:r>
            <a:r>
              <a:rPr lang="en-US" sz="2000" err="1"/>
              <a:t>outcomes.In</a:t>
            </a:r>
            <a:r>
              <a:rPr lang="en-US" sz="2000"/>
              <a:t> supervised learning, the training data provided to the machines work as the supervisor that teaches the machines to predict the output correctly. It applies the same concept as a student learns in the supervision of the teacher. Supervised learning is a process of providing input data as well as correct output data to the machine learning model. The aim of a supervised learning algorithm is to find a mapping function to map the input variable(x) with the output variable(y).</a:t>
            </a:r>
          </a:p>
        </p:txBody>
      </p:sp>
    </p:spTree>
    <p:extLst>
      <p:ext uri="{BB962C8B-B14F-4D97-AF65-F5344CB8AC3E}">
        <p14:creationId xmlns:p14="http://schemas.microsoft.com/office/powerpoint/2010/main" val="41552058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81695724-6664-B746-B2D2-72FD86C60582}"/>
              </a:ext>
            </a:extLst>
          </p:cNvPr>
          <p:cNvSpPr>
            <a:spLocks noGrp="1"/>
          </p:cNvSpPr>
          <p:nvPr>
            <p:ph type="title"/>
          </p:nvPr>
        </p:nvSpPr>
        <p:spPr>
          <a:xfrm>
            <a:off x="474133" y="118533"/>
            <a:ext cx="10879667" cy="1026055"/>
          </a:xfrm>
        </p:spPr>
        <p:txBody>
          <a:bodyPr>
            <a:normAutofit/>
          </a:bodyPr>
          <a:lstStyle/>
          <a:p>
            <a:r>
              <a:rPr lang="en-US">
                <a:solidFill>
                  <a:srgbClr val="00B0F0"/>
                </a:solidFill>
              </a:rPr>
              <a:t>2)UNSUPERVISED MACHINE LEARNING: </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3711D6A-5A53-0631-268C-6112399990FD}"/>
              </a:ext>
            </a:extLst>
          </p:cNvPr>
          <p:cNvSpPr>
            <a:spLocks noGrp="1"/>
          </p:cNvSpPr>
          <p:nvPr>
            <p:ph idx="1"/>
          </p:nvPr>
        </p:nvSpPr>
        <p:spPr>
          <a:xfrm>
            <a:off x="321733" y="1263120"/>
            <a:ext cx="11675534" cy="5476347"/>
          </a:xfrm>
        </p:spPr>
        <p:txBody>
          <a:bodyPr>
            <a:normAutofit/>
          </a:bodyPr>
          <a:lstStyle/>
          <a:p>
            <a:r>
              <a:rPr lang="en-US" sz="2400"/>
              <a:t>• Unsupervised machine learning is a machine learning technique that uses algorithms to find patterns in unlabeled data. Because Unsupervised learning cannot be directly applied to a regression or classification problem because unlike supervised learning, we have the input data but no corresponding output data. The goal of unsupervised learning is to find the underlying structure of dataset, group that data according to similarities, and represent that dataset in a compressed format.</a:t>
            </a:r>
          </a:p>
          <a:p>
            <a:pPr marL="0" indent="0">
              <a:buNone/>
            </a:pPr>
            <a:r>
              <a:rPr lang="en-US" sz="2400"/>
              <a:t> • Unsupervised learning is helpful for finding useful insights from the data. </a:t>
            </a:r>
          </a:p>
          <a:p>
            <a:pPr marL="0" indent="0">
              <a:buNone/>
            </a:pPr>
            <a:r>
              <a:rPr lang="en-US" sz="2400"/>
              <a:t>• Unsupervised learning is much similar to how a human learns to think by their own experiences, which makes it closer to the real AI. </a:t>
            </a:r>
          </a:p>
          <a:p>
            <a:pPr marL="0" indent="0">
              <a:buNone/>
            </a:pPr>
            <a:r>
              <a:rPr lang="en-US" sz="2400"/>
              <a:t>• In real-world, we do not always have input data with the corresponding output so to solve such cases, we need unsupervised learning. </a:t>
            </a:r>
          </a:p>
        </p:txBody>
      </p:sp>
    </p:spTree>
    <p:extLst>
      <p:ext uri="{BB962C8B-B14F-4D97-AF65-F5344CB8AC3E}">
        <p14:creationId xmlns:p14="http://schemas.microsoft.com/office/powerpoint/2010/main" val="26824313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TotalTime>
  <Words>5836</Words>
  <Application>Microsoft Office PowerPoint</Application>
  <PresentationFormat>Widescreen</PresentationFormat>
  <Paragraphs>374</Paragraphs>
  <Slides>45</Slides>
  <Notes>1</Notes>
  <HiddenSlides>0</HiddenSlides>
  <MMClips>0</MMClips>
  <ScaleCrop>false</ScaleCrop>
  <HeadingPairs>
    <vt:vector size="4" baseType="variant">
      <vt:variant>
        <vt:lpstr>Theme</vt:lpstr>
      </vt:variant>
      <vt:variant>
        <vt:i4>1</vt:i4>
      </vt:variant>
      <vt:variant>
        <vt:lpstr>Slide Titles</vt:lpstr>
      </vt:variant>
      <vt:variant>
        <vt:i4>45</vt:i4>
      </vt:variant>
    </vt:vector>
  </HeadingPairs>
  <TitlesOfParts>
    <vt:vector size="46" baseType="lpstr">
      <vt:lpstr>Office Theme</vt:lpstr>
      <vt:lpstr>ABHAY KUMAR </vt:lpstr>
      <vt:lpstr>PROJECT TITLE:</vt:lpstr>
      <vt:lpstr>Presentation Outline</vt:lpstr>
      <vt:lpstr>SYSTEM ARCHITECTURE:</vt:lpstr>
      <vt:lpstr>Architecture of Prediction System:</vt:lpstr>
      <vt:lpstr>SYSTEM CONFIGURATION:</vt:lpstr>
      <vt:lpstr>Machine Learning:</vt:lpstr>
      <vt:lpstr>1) Supervised MACHINE Learning :</vt:lpstr>
      <vt:lpstr>2)UNSUPERVISED MACHINE LEARNING: </vt:lpstr>
      <vt:lpstr>3)REINFORCEMENT MACHINE LEARNING:</vt:lpstr>
      <vt:lpstr>MACHINE LEARNING ALGORITHMS:</vt:lpstr>
      <vt:lpstr>1) Support Vector Machine:</vt:lpstr>
      <vt:lpstr>The followings are important concepts in SVM: </vt:lpstr>
      <vt:lpstr>Advantages And Disadvantages of support vector machines:</vt:lpstr>
      <vt:lpstr>2) NAIVE BAYES ALGORITHM:</vt:lpstr>
      <vt:lpstr>3) KNN:</vt:lpstr>
      <vt:lpstr>4) Decision Tree : </vt:lpstr>
      <vt:lpstr>Working:</vt:lpstr>
      <vt:lpstr>5) Random forest:</vt:lpstr>
      <vt:lpstr>Algorithm Steps: </vt:lpstr>
      <vt:lpstr>Advantages And Disadvantages: </vt:lpstr>
      <vt:lpstr>6) Logistic Regression:</vt:lpstr>
      <vt:lpstr>7) Linear Regression:</vt:lpstr>
      <vt:lpstr>8) Artificial Neural Network (ANN):</vt:lpstr>
      <vt:lpstr>3 layers: </vt:lpstr>
      <vt:lpstr>9) DEEP NEURAL NETWORK:</vt:lpstr>
      <vt:lpstr>Deep Neural Networks:</vt:lpstr>
      <vt:lpstr>10) ADABOOST ALGORITHM:</vt:lpstr>
      <vt:lpstr>Advantages And Disadvantages: </vt:lpstr>
      <vt:lpstr>11) XGBOOST ALGORITHM:</vt:lpstr>
      <vt:lpstr>1) Regularization:</vt:lpstr>
      <vt:lpstr>2) Parallel processing:</vt:lpstr>
      <vt:lpstr>3) Handling missing values: </vt:lpstr>
      <vt:lpstr>5) Effective Tree Pruning: </vt:lpstr>
      <vt:lpstr>Predication of Disease:</vt:lpstr>
      <vt:lpstr>DATA SET DETAILS :</vt:lpstr>
      <vt:lpstr>Data set used:</vt:lpstr>
      <vt:lpstr>Measure of Accuracy (Performance Analysis):</vt:lpstr>
      <vt:lpstr>1)Confusion Matrix:</vt:lpstr>
      <vt:lpstr>2) Correlation Matrix: </vt:lpstr>
      <vt:lpstr>3) Precision:</vt:lpstr>
      <vt:lpstr> Example Of Confusion Matrix For Measure Accuracy (Performance Analysis): </vt:lpstr>
      <vt:lpstr>Metrics based on Confusion Matrix Data: </vt:lpstr>
      <vt:lpstr>3. Recall </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Supervisor : Dr. Ashok Kumar</dc:title>
  <dc:creator>abhay kumar</dc:creator>
  <cp:lastModifiedBy>abhay kumar</cp:lastModifiedBy>
  <cp:revision>2</cp:revision>
  <dcterms:created xsi:type="dcterms:W3CDTF">2023-07-31T13:35:28Z</dcterms:created>
  <dcterms:modified xsi:type="dcterms:W3CDTF">2024-03-06T10:34:34Z</dcterms:modified>
</cp:coreProperties>
</file>