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CA5520-8A58-4813-9832-33B1E0BB534A}" type="datetimeFigureOut">
              <a:rPr lang="en-IN" smtClean="0"/>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65631-1FB1-4B2F-AAD0-393BC1340220}" type="slidenum">
              <a:rPr lang="en-IN" smtClean="0"/>
              <a:t>‹#›</a:t>
            </a:fld>
            <a:endParaRPr lang="en-IN"/>
          </a:p>
        </p:txBody>
      </p:sp>
    </p:spTree>
    <p:extLst>
      <p:ext uri="{BB962C8B-B14F-4D97-AF65-F5344CB8AC3E}">
        <p14:creationId xmlns:p14="http://schemas.microsoft.com/office/powerpoint/2010/main" val="277913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CA5520-8A58-4813-9832-33B1E0BB534A}" type="datetimeFigureOut">
              <a:rPr lang="en-IN" smtClean="0"/>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65631-1FB1-4B2F-AAD0-393BC1340220}" type="slidenum">
              <a:rPr lang="en-IN" smtClean="0"/>
              <a:t>‹#›</a:t>
            </a:fld>
            <a:endParaRPr lang="en-IN"/>
          </a:p>
        </p:txBody>
      </p:sp>
    </p:spTree>
    <p:extLst>
      <p:ext uri="{BB962C8B-B14F-4D97-AF65-F5344CB8AC3E}">
        <p14:creationId xmlns:p14="http://schemas.microsoft.com/office/powerpoint/2010/main" val="139439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CA5520-8A58-4813-9832-33B1E0BB534A}" type="datetimeFigureOut">
              <a:rPr lang="en-IN" smtClean="0"/>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65631-1FB1-4B2F-AAD0-393BC134022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78744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CA5520-8A58-4813-9832-33B1E0BB534A}" type="datetimeFigureOut">
              <a:rPr lang="en-IN" smtClean="0"/>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65631-1FB1-4B2F-AAD0-393BC1340220}" type="slidenum">
              <a:rPr lang="en-IN" smtClean="0"/>
              <a:t>‹#›</a:t>
            </a:fld>
            <a:endParaRPr lang="en-IN"/>
          </a:p>
        </p:txBody>
      </p:sp>
    </p:spTree>
    <p:extLst>
      <p:ext uri="{BB962C8B-B14F-4D97-AF65-F5344CB8AC3E}">
        <p14:creationId xmlns:p14="http://schemas.microsoft.com/office/powerpoint/2010/main" val="1101427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CA5520-8A58-4813-9832-33B1E0BB534A}" type="datetimeFigureOut">
              <a:rPr lang="en-IN" smtClean="0"/>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65631-1FB1-4B2F-AAD0-393BC134022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0865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CA5520-8A58-4813-9832-33B1E0BB534A}" type="datetimeFigureOut">
              <a:rPr lang="en-IN" smtClean="0"/>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65631-1FB1-4B2F-AAD0-393BC1340220}" type="slidenum">
              <a:rPr lang="en-IN" smtClean="0"/>
              <a:t>‹#›</a:t>
            </a:fld>
            <a:endParaRPr lang="en-IN"/>
          </a:p>
        </p:txBody>
      </p:sp>
    </p:spTree>
    <p:extLst>
      <p:ext uri="{BB962C8B-B14F-4D97-AF65-F5344CB8AC3E}">
        <p14:creationId xmlns:p14="http://schemas.microsoft.com/office/powerpoint/2010/main" val="1845994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CA5520-8A58-4813-9832-33B1E0BB534A}" type="datetimeFigureOut">
              <a:rPr lang="en-IN" smtClean="0"/>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65631-1FB1-4B2F-AAD0-393BC1340220}" type="slidenum">
              <a:rPr lang="en-IN" smtClean="0"/>
              <a:t>‹#›</a:t>
            </a:fld>
            <a:endParaRPr lang="en-IN"/>
          </a:p>
        </p:txBody>
      </p:sp>
    </p:spTree>
    <p:extLst>
      <p:ext uri="{BB962C8B-B14F-4D97-AF65-F5344CB8AC3E}">
        <p14:creationId xmlns:p14="http://schemas.microsoft.com/office/powerpoint/2010/main" val="1996201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CA5520-8A58-4813-9832-33B1E0BB534A}" type="datetimeFigureOut">
              <a:rPr lang="en-IN" smtClean="0"/>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65631-1FB1-4B2F-AAD0-393BC1340220}" type="slidenum">
              <a:rPr lang="en-IN" smtClean="0"/>
              <a:t>‹#›</a:t>
            </a:fld>
            <a:endParaRPr lang="en-IN"/>
          </a:p>
        </p:txBody>
      </p:sp>
    </p:spTree>
    <p:extLst>
      <p:ext uri="{BB962C8B-B14F-4D97-AF65-F5344CB8AC3E}">
        <p14:creationId xmlns:p14="http://schemas.microsoft.com/office/powerpoint/2010/main" val="25438116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8EB86-D793-5E56-4345-3D1C9EE0D450}"/>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CAA225-8A07-5947-8DD0-D5610BFE7793}"/>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069463-590C-F2E1-BE64-230EE5794B2D}"/>
              </a:ext>
            </a:extLst>
          </p:cNvPr>
          <p:cNvSpPr>
            <a:spLocks noGrp="1"/>
          </p:cNvSpPr>
          <p:nvPr>
            <p:ph type="dt" sz="half" idx="10"/>
          </p:nvPr>
        </p:nvSpPr>
        <p:spPr/>
        <p:txBody>
          <a:bodyPr/>
          <a:lstStyle/>
          <a:p>
            <a:fld id="{6DCA5520-8A58-4813-9832-33B1E0BB534A}" type="datetimeFigureOut">
              <a:rPr lang="en-IN" smtClean="0"/>
              <a:t>04-05-2024</a:t>
            </a:fld>
            <a:endParaRPr lang="en-IN"/>
          </a:p>
        </p:txBody>
      </p:sp>
      <p:sp>
        <p:nvSpPr>
          <p:cNvPr id="5" name="Footer Placeholder 4">
            <a:extLst>
              <a:ext uri="{FF2B5EF4-FFF2-40B4-BE49-F238E27FC236}">
                <a16:creationId xmlns:a16="http://schemas.microsoft.com/office/drawing/2014/main" id="{473E9461-51E2-2D98-E400-67A5056FC1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7DA158-F010-1CE2-FA45-6D9DEA9C8B05}"/>
              </a:ext>
            </a:extLst>
          </p:cNvPr>
          <p:cNvSpPr>
            <a:spLocks noGrp="1"/>
          </p:cNvSpPr>
          <p:nvPr>
            <p:ph type="sldNum" sz="quarter" idx="12"/>
          </p:nvPr>
        </p:nvSpPr>
        <p:spPr/>
        <p:txBody>
          <a:bodyPr/>
          <a:lstStyle/>
          <a:p>
            <a:fld id="{AD165631-1FB1-4B2F-AAD0-393BC1340220}" type="slidenum">
              <a:rPr lang="en-IN" smtClean="0"/>
              <a:t>‹#›</a:t>
            </a:fld>
            <a:endParaRPr lang="en-IN"/>
          </a:p>
        </p:txBody>
      </p:sp>
    </p:spTree>
    <p:extLst>
      <p:ext uri="{BB962C8B-B14F-4D97-AF65-F5344CB8AC3E}">
        <p14:creationId xmlns:p14="http://schemas.microsoft.com/office/powerpoint/2010/main" val="2392230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CA5520-8A58-4813-9832-33B1E0BB534A}" type="datetimeFigureOut">
              <a:rPr lang="en-IN" smtClean="0"/>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65631-1FB1-4B2F-AAD0-393BC1340220}" type="slidenum">
              <a:rPr lang="en-IN" smtClean="0"/>
              <a:t>‹#›</a:t>
            </a:fld>
            <a:endParaRPr lang="en-IN"/>
          </a:p>
        </p:txBody>
      </p:sp>
    </p:spTree>
    <p:extLst>
      <p:ext uri="{BB962C8B-B14F-4D97-AF65-F5344CB8AC3E}">
        <p14:creationId xmlns:p14="http://schemas.microsoft.com/office/powerpoint/2010/main" val="783367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CA5520-8A58-4813-9832-33B1E0BB534A}" type="datetimeFigureOut">
              <a:rPr lang="en-IN" smtClean="0"/>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65631-1FB1-4B2F-AAD0-393BC1340220}" type="slidenum">
              <a:rPr lang="en-IN" smtClean="0"/>
              <a:t>‹#›</a:t>
            </a:fld>
            <a:endParaRPr lang="en-IN"/>
          </a:p>
        </p:txBody>
      </p:sp>
    </p:spTree>
    <p:extLst>
      <p:ext uri="{BB962C8B-B14F-4D97-AF65-F5344CB8AC3E}">
        <p14:creationId xmlns:p14="http://schemas.microsoft.com/office/powerpoint/2010/main" val="1161805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CA5520-8A58-4813-9832-33B1E0BB534A}" type="datetimeFigureOut">
              <a:rPr lang="en-IN" smtClean="0"/>
              <a:t>04-05-2024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165631-1FB1-4B2F-AAD0-393BC1340220}" type="slidenum">
              <a:rPr lang="en-IN" smtClean="0"/>
              <a:t>‹#›</a:t>
            </a:fld>
            <a:endParaRPr lang="en-IN"/>
          </a:p>
        </p:txBody>
      </p:sp>
    </p:spTree>
    <p:extLst>
      <p:ext uri="{BB962C8B-B14F-4D97-AF65-F5344CB8AC3E}">
        <p14:creationId xmlns:p14="http://schemas.microsoft.com/office/powerpoint/2010/main" val="1564411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CA5520-8A58-4813-9832-33B1E0BB534A}" type="datetimeFigureOut">
              <a:rPr lang="en-IN" smtClean="0"/>
              <a:t>04-05-2024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165631-1FB1-4B2F-AAD0-393BC1340220}" type="slidenum">
              <a:rPr lang="en-IN" smtClean="0"/>
              <a:t>‹#›</a:t>
            </a:fld>
            <a:endParaRPr lang="en-IN"/>
          </a:p>
        </p:txBody>
      </p:sp>
    </p:spTree>
    <p:extLst>
      <p:ext uri="{BB962C8B-B14F-4D97-AF65-F5344CB8AC3E}">
        <p14:creationId xmlns:p14="http://schemas.microsoft.com/office/powerpoint/2010/main" val="1013733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CA5520-8A58-4813-9832-33B1E0BB534A}" type="datetimeFigureOut">
              <a:rPr lang="en-IN" smtClean="0"/>
              <a:t>04-05-2024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165631-1FB1-4B2F-AAD0-393BC1340220}" type="slidenum">
              <a:rPr lang="en-IN" smtClean="0"/>
              <a:t>‹#›</a:t>
            </a:fld>
            <a:endParaRPr lang="en-IN"/>
          </a:p>
        </p:txBody>
      </p:sp>
    </p:spTree>
    <p:extLst>
      <p:ext uri="{BB962C8B-B14F-4D97-AF65-F5344CB8AC3E}">
        <p14:creationId xmlns:p14="http://schemas.microsoft.com/office/powerpoint/2010/main" val="1127537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CA5520-8A58-4813-9832-33B1E0BB534A}" type="datetimeFigureOut">
              <a:rPr lang="en-IN" smtClean="0"/>
              <a:t>04-05-2024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165631-1FB1-4B2F-AAD0-393BC1340220}" type="slidenum">
              <a:rPr lang="en-IN" smtClean="0"/>
              <a:t>‹#›</a:t>
            </a:fld>
            <a:endParaRPr lang="en-IN"/>
          </a:p>
        </p:txBody>
      </p:sp>
    </p:spTree>
    <p:extLst>
      <p:ext uri="{BB962C8B-B14F-4D97-AF65-F5344CB8AC3E}">
        <p14:creationId xmlns:p14="http://schemas.microsoft.com/office/powerpoint/2010/main" val="3497530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CA5520-8A58-4813-9832-33B1E0BB534A}" type="datetimeFigureOut">
              <a:rPr lang="en-IN" smtClean="0"/>
              <a:t>04-05-2024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165631-1FB1-4B2F-AAD0-393BC1340220}" type="slidenum">
              <a:rPr lang="en-IN" smtClean="0"/>
              <a:t>‹#›</a:t>
            </a:fld>
            <a:endParaRPr lang="en-IN"/>
          </a:p>
        </p:txBody>
      </p:sp>
    </p:spTree>
    <p:extLst>
      <p:ext uri="{BB962C8B-B14F-4D97-AF65-F5344CB8AC3E}">
        <p14:creationId xmlns:p14="http://schemas.microsoft.com/office/powerpoint/2010/main" val="1814156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CA5520-8A58-4813-9832-33B1E0BB534A}" type="datetimeFigureOut">
              <a:rPr lang="en-IN" smtClean="0"/>
              <a:t>04-05-2024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165631-1FB1-4B2F-AAD0-393BC1340220}" type="slidenum">
              <a:rPr lang="en-IN" smtClean="0"/>
              <a:t>‹#›</a:t>
            </a:fld>
            <a:endParaRPr lang="en-IN"/>
          </a:p>
        </p:txBody>
      </p:sp>
    </p:spTree>
    <p:extLst>
      <p:ext uri="{BB962C8B-B14F-4D97-AF65-F5344CB8AC3E}">
        <p14:creationId xmlns:p14="http://schemas.microsoft.com/office/powerpoint/2010/main" val="4208236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CA5520-8A58-4813-9832-33B1E0BB534A}" type="datetimeFigureOut">
              <a:rPr lang="en-IN" smtClean="0"/>
              <a:t>04-05-2024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D165631-1FB1-4B2F-AAD0-393BC1340220}" type="slidenum">
              <a:rPr lang="en-IN" smtClean="0"/>
              <a:t>‹#›</a:t>
            </a:fld>
            <a:endParaRPr lang="en-IN"/>
          </a:p>
        </p:txBody>
      </p:sp>
    </p:spTree>
    <p:extLst>
      <p:ext uri="{BB962C8B-B14F-4D97-AF65-F5344CB8AC3E}">
        <p14:creationId xmlns:p14="http://schemas.microsoft.com/office/powerpoint/2010/main" val="62919199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999F3-F8DE-6EA0-3A0D-97FC65A624F9}"/>
              </a:ext>
            </a:extLst>
          </p:cNvPr>
          <p:cNvSpPr>
            <a:spLocks noGrp="1"/>
          </p:cNvSpPr>
          <p:nvPr>
            <p:ph type="ctrTitle"/>
          </p:nvPr>
        </p:nvSpPr>
        <p:spPr/>
        <p:txBody>
          <a:bodyPr>
            <a:normAutofit/>
          </a:bodyPr>
          <a:lstStyle/>
          <a:p>
            <a:r>
              <a:rPr lang="en-US" sz="3600" b="1">
                <a:solidFill>
                  <a:srgbClr val="003366"/>
                </a:solidFill>
                <a:latin typeface="Arial" panose="020B0604020202020204" pitchFamily="34" charset="0"/>
              </a:rPr>
              <a:t>Plant Disease Detection Using ResNet50</a:t>
            </a:r>
            <a:endParaRPr lang="en-IN" sz="3600" b="1">
              <a:solidFill>
                <a:srgbClr val="003366"/>
              </a:solidFill>
              <a:latin typeface="Arial" panose="020B0604020202020204" pitchFamily="34" charset="0"/>
            </a:endParaRPr>
          </a:p>
        </p:txBody>
      </p:sp>
      <p:sp>
        <p:nvSpPr>
          <p:cNvPr id="3" name="Subtitle 2">
            <a:extLst>
              <a:ext uri="{FF2B5EF4-FFF2-40B4-BE49-F238E27FC236}">
                <a16:creationId xmlns:a16="http://schemas.microsoft.com/office/drawing/2014/main" id="{5F92AE7C-368F-5962-736A-8607F3ABCDBC}"/>
              </a:ext>
            </a:extLst>
          </p:cNvPr>
          <p:cNvSpPr>
            <a:spLocks noGrp="1"/>
          </p:cNvSpPr>
          <p:nvPr>
            <p:ph type="subTitle" idx="1"/>
          </p:nvPr>
        </p:nvSpPr>
        <p:spPr/>
        <p:txBody>
          <a:bodyPr>
            <a:normAutofit/>
          </a:bodyPr>
          <a:lstStyle/>
          <a:p>
            <a:r>
              <a:rPr lang="en-IN" sz="2000">
                <a:solidFill>
                  <a:srgbClr val="003366"/>
                </a:solidFill>
                <a:latin typeface="Arial" panose="020B0604020202020204" pitchFamily="34" charset="0"/>
              </a:rPr>
              <a:t>An Experimental Study</a:t>
            </a:r>
          </a:p>
        </p:txBody>
      </p:sp>
    </p:spTree>
    <p:extLst>
      <p:ext uri="{BB962C8B-B14F-4D97-AF65-F5344CB8AC3E}">
        <p14:creationId xmlns:p14="http://schemas.microsoft.com/office/powerpoint/2010/main" val="2886900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a:fgClr>
            <a:srgbClr val="FFFFFF"/>
          </a:fgClr>
          <a:bgClr>
            <a:srgbClr val="FFFFFF"/>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EAB25-3C34-59CD-A89F-0B0BDE2DD39C}"/>
              </a:ext>
            </a:extLst>
          </p:cNvPr>
          <p:cNvSpPr>
            <a:spLocks noGrp="1"/>
          </p:cNvSpPr>
          <p:nvPr>
            <p:ph type="title"/>
          </p:nvPr>
        </p:nvSpPr>
        <p:spPr/>
        <p:txBody>
          <a:bodyPr>
            <a:normAutofit/>
          </a:bodyPr>
          <a:lstStyle/>
          <a:p>
            <a:r>
              <a:rPr lang="en-IN" sz="3200" b="1">
                <a:solidFill>
                  <a:srgbClr val="003366"/>
                </a:solidFill>
                <a:latin typeface="Calibri (Body)"/>
              </a:rPr>
              <a:t>ResNet50</a:t>
            </a:r>
          </a:p>
        </p:txBody>
      </p:sp>
      <p:sp>
        <p:nvSpPr>
          <p:cNvPr id="3" name="Text Placeholder 2">
            <a:extLst>
              <a:ext uri="{FF2B5EF4-FFF2-40B4-BE49-F238E27FC236}">
                <a16:creationId xmlns:a16="http://schemas.microsoft.com/office/drawing/2014/main" id="{AA5A81A3-3F46-3131-0A3C-E276DD2D42F0}"/>
              </a:ext>
            </a:extLst>
          </p:cNvPr>
          <p:cNvSpPr>
            <a:spLocks noGrp="1"/>
          </p:cNvSpPr>
          <p:nvPr>
            <p:ph type="body" idx="1"/>
          </p:nvPr>
        </p:nvSpPr>
        <p:spPr/>
        <p:txBody>
          <a:bodyPr>
            <a:normAutofit fontScale="92500"/>
          </a:bodyPr>
          <a:lstStyle/>
          <a:p>
            <a:r>
              <a:rPr lang="en-US" sz="2400">
                <a:solidFill>
                  <a:srgbClr val="336699"/>
                </a:solidFill>
                <a:latin typeface="Calibri (Body)"/>
              </a:rPr>
              <a:t>ResNet50 is a deep convolutional neural network architecture introduced by Microsoft Research. It consists of 50 layers and utilizes residual connections, allowing it to effectively train very deep networks. ResNet50 has achieved state-of-the-art performance in various computer vision tasks, including image classification and object detection. Its architecture comprises multiple building blocks, including convolutional layers, batch normalization, and global average pooling. ResNet50 is widely used in practice due to its excellent performance and ease of training. It has been pretrained on large datasets such as ImageNet, making it suitable for transfer learning in various applications.</a:t>
            </a:r>
            <a:endParaRPr lang="en-IN" sz="2400">
              <a:solidFill>
                <a:srgbClr val="336699"/>
              </a:solidFill>
              <a:latin typeface="Calibri (Body)"/>
            </a:endParaRPr>
          </a:p>
        </p:txBody>
      </p:sp>
    </p:spTree>
    <p:extLst>
      <p:ext uri="{BB962C8B-B14F-4D97-AF65-F5344CB8AC3E}">
        <p14:creationId xmlns:p14="http://schemas.microsoft.com/office/powerpoint/2010/main" val="2212493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a:fgClr>
            <a:srgbClr val="FFFFFF"/>
          </a:fgClr>
          <a:bgClr>
            <a:srgbClr val="FFFFFF"/>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42C8-F707-4382-A90F-80FB7F134FCD}"/>
              </a:ext>
            </a:extLst>
          </p:cNvPr>
          <p:cNvSpPr>
            <a:spLocks noGrp="1"/>
          </p:cNvSpPr>
          <p:nvPr>
            <p:ph type="title"/>
          </p:nvPr>
        </p:nvSpPr>
        <p:spPr/>
        <p:txBody>
          <a:bodyPr>
            <a:normAutofit/>
          </a:bodyPr>
          <a:lstStyle/>
          <a:p>
            <a:r>
              <a:rPr lang="en-IN" sz="3200" b="1">
                <a:solidFill>
                  <a:srgbClr val="003366"/>
                </a:solidFill>
                <a:latin typeface="Calibri (Body)"/>
              </a:rPr>
              <a:t>Dataset Description</a:t>
            </a:r>
          </a:p>
        </p:txBody>
      </p:sp>
      <p:sp>
        <p:nvSpPr>
          <p:cNvPr id="3" name="Text Placeholder 2">
            <a:extLst>
              <a:ext uri="{FF2B5EF4-FFF2-40B4-BE49-F238E27FC236}">
                <a16:creationId xmlns:a16="http://schemas.microsoft.com/office/drawing/2014/main" id="{54AE086B-6B34-76A9-F061-7B064591F924}"/>
              </a:ext>
            </a:extLst>
          </p:cNvPr>
          <p:cNvSpPr>
            <a:spLocks noGrp="1"/>
          </p:cNvSpPr>
          <p:nvPr>
            <p:ph type="body" idx="1"/>
          </p:nvPr>
        </p:nvSpPr>
        <p:spPr/>
        <p:txBody>
          <a:bodyPr>
            <a:normAutofit lnSpcReduction="10000"/>
          </a:bodyPr>
          <a:lstStyle/>
          <a:p>
            <a:r>
              <a:rPr lang="en-US" sz="2400" dirty="0">
                <a:solidFill>
                  <a:srgbClr val="336699"/>
                </a:solidFill>
                <a:latin typeface="Calibri (Body)"/>
              </a:rPr>
              <a:t>The dataset used in this study comprises thousands of high-resolution images of various plant diseases affecting different crop species.</a:t>
            </a:r>
          </a:p>
          <a:p>
            <a:r>
              <a:rPr lang="en-US" sz="2400" dirty="0">
                <a:solidFill>
                  <a:srgbClr val="336699"/>
                </a:solidFill>
                <a:latin typeface="Calibri (Body)"/>
              </a:rPr>
              <a:t> Each image is labeled with the corresponding disease type and severity level. </a:t>
            </a:r>
          </a:p>
          <a:p>
            <a:r>
              <a:rPr lang="en-US" sz="2400" dirty="0">
                <a:solidFill>
                  <a:srgbClr val="336699"/>
                </a:solidFill>
                <a:latin typeface="Calibri (Body)"/>
              </a:rPr>
              <a:t>The dataset is meticulously curated to cover a diverse range of crops, diseases, and environmental conditions, ensuring robustness and generalizability. </a:t>
            </a:r>
          </a:p>
          <a:p>
            <a:r>
              <a:rPr lang="en-US" sz="2400" dirty="0">
                <a:solidFill>
                  <a:srgbClr val="336699"/>
                </a:solidFill>
                <a:latin typeface="Calibri (Body)"/>
              </a:rPr>
              <a:t>Additionally, the dataset includes healthy plant images to serve as negative examples during model training and evaluation.</a:t>
            </a:r>
            <a:endParaRPr lang="en-IN" sz="2400" dirty="0">
              <a:solidFill>
                <a:srgbClr val="336699"/>
              </a:solidFill>
              <a:latin typeface="Calibri (Body)"/>
            </a:endParaRPr>
          </a:p>
        </p:txBody>
      </p:sp>
    </p:spTree>
    <p:extLst>
      <p:ext uri="{BB962C8B-B14F-4D97-AF65-F5344CB8AC3E}">
        <p14:creationId xmlns:p14="http://schemas.microsoft.com/office/powerpoint/2010/main" val="3706683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a:fgClr>
            <a:srgbClr val="FFFFFF"/>
          </a:fgClr>
          <a:bgClr>
            <a:srgbClr val="FFFFFF"/>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32C77-52DC-33C5-968C-1F8177DA6820}"/>
              </a:ext>
            </a:extLst>
          </p:cNvPr>
          <p:cNvSpPr>
            <a:spLocks noGrp="1"/>
          </p:cNvSpPr>
          <p:nvPr>
            <p:ph type="title"/>
          </p:nvPr>
        </p:nvSpPr>
        <p:spPr>
          <a:xfrm>
            <a:off x="677334" y="609600"/>
            <a:ext cx="8596668" cy="737526"/>
          </a:xfrm>
        </p:spPr>
        <p:txBody>
          <a:bodyPr>
            <a:normAutofit/>
          </a:bodyPr>
          <a:lstStyle/>
          <a:p>
            <a:r>
              <a:rPr lang="en-IN" sz="3200" b="1">
                <a:solidFill>
                  <a:srgbClr val="003366"/>
                </a:solidFill>
                <a:latin typeface="Calibri (Body)"/>
              </a:rPr>
              <a:t>ResNet50 Architecture</a:t>
            </a:r>
          </a:p>
        </p:txBody>
      </p:sp>
      <p:sp>
        <p:nvSpPr>
          <p:cNvPr id="3" name="Text Placeholder 2">
            <a:extLst>
              <a:ext uri="{FF2B5EF4-FFF2-40B4-BE49-F238E27FC236}">
                <a16:creationId xmlns:a16="http://schemas.microsoft.com/office/drawing/2014/main" id="{64BEE73C-657B-DA75-EB13-C3BDC176D108}"/>
              </a:ext>
            </a:extLst>
          </p:cNvPr>
          <p:cNvSpPr>
            <a:spLocks noGrp="1"/>
          </p:cNvSpPr>
          <p:nvPr>
            <p:ph type="body" idx="1"/>
          </p:nvPr>
        </p:nvSpPr>
        <p:spPr>
          <a:xfrm>
            <a:off x="677334" y="1423063"/>
            <a:ext cx="8596668" cy="3880773"/>
          </a:xfrm>
        </p:spPr>
        <p:txBody>
          <a:bodyPr>
            <a:normAutofit/>
          </a:bodyPr>
          <a:lstStyle/>
          <a:p>
            <a:r>
              <a:rPr lang="en-US" sz="2400" dirty="0">
                <a:solidFill>
                  <a:srgbClr val="336699"/>
                </a:solidFill>
                <a:latin typeface="Calibri (Body)"/>
              </a:rPr>
              <a:t>ResNet50 is a deep convolutional neural network architecture consisting of 50 layers. It introduces the concept of residual connections, allowing for the training of very deep networks without suffering from the vanishing gradient problem. </a:t>
            </a:r>
            <a:endParaRPr lang="en-IN" sz="2400" dirty="0">
              <a:solidFill>
                <a:srgbClr val="336699"/>
              </a:solidFill>
              <a:latin typeface="Calibri (Body)"/>
            </a:endParaRPr>
          </a:p>
        </p:txBody>
      </p:sp>
      <p:pic>
        <p:nvPicPr>
          <p:cNvPr id="5" name="Picture 4">
            <a:extLst>
              <a:ext uri="{FF2B5EF4-FFF2-40B4-BE49-F238E27FC236}">
                <a16:creationId xmlns:a16="http://schemas.microsoft.com/office/drawing/2014/main" id="{A19A2ED4-DEE6-7923-61B4-6ACD814851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5520" y="3429000"/>
            <a:ext cx="5143500" cy="3086100"/>
          </a:xfrm>
          <a:prstGeom prst="rect">
            <a:avLst/>
          </a:prstGeom>
        </p:spPr>
      </p:pic>
    </p:spTree>
    <p:extLst>
      <p:ext uri="{BB962C8B-B14F-4D97-AF65-F5344CB8AC3E}">
        <p14:creationId xmlns:p14="http://schemas.microsoft.com/office/powerpoint/2010/main" val="1793013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a:fgClr>
            <a:srgbClr val="FFFFFF"/>
          </a:fgClr>
          <a:bgClr>
            <a:srgbClr val="FFFFFF"/>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7BD9-2757-9FE7-DBF5-4218AD799436}"/>
              </a:ext>
            </a:extLst>
          </p:cNvPr>
          <p:cNvSpPr>
            <a:spLocks noGrp="1"/>
          </p:cNvSpPr>
          <p:nvPr>
            <p:ph type="title"/>
          </p:nvPr>
        </p:nvSpPr>
        <p:spPr>
          <a:xfrm>
            <a:off x="677334" y="609600"/>
            <a:ext cx="8596668" cy="794994"/>
          </a:xfrm>
        </p:spPr>
        <p:txBody>
          <a:bodyPr>
            <a:normAutofit/>
          </a:bodyPr>
          <a:lstStyle/>
          <a:p>
            <a:r>
              <a:rPr lang="en-IN" sz="3200" b="1" dirty="0">
                <a:solidFill>
                  <a:srgbClr val="003366"/>
                </a:solidFill>
                <a:latin typeface="Calibri (Body)"/>
              </a:rPr>
              <a:t>ResNet50 Architecture</a:t>
            </a:r>
          </a:p>
        </p:txBody>
      </p:sp>
      <p:sp>
        <p:nvSpPr>
          <p:cNvPr id="3" name="Text Placeholder 2">
            <a:extLst>
              <a:ext uri="{FF2B5EF4-FFF2-40B4-BE49-F238E27FC236}">
                <a16:creationId xmlns:a16="http://schemas.microsoft.com/office/drawing/2014/main" id="{FF15C9C6-4C0F-0FAE-A184-B0F27E5FB3EA}"/>
              </a:ext>
            </a:extLst>
          </p:cNvPr>
          <p:cNvSpPr>
            <a:spLocks noGrp="1"/>
          </p:cNvSpPr>
          <p:nvPr>
            <p:ph type="body" idx="1"/>
          </p:nvPr>
        </p:nvSpPr>
        <p:spPr>
          <a:xfrm>
            <a:off x="781029" y="1404594"/>
            <a:ext cx="8596668" cy="3880773"/>
          </a:xfrm>
        </p:spPr>
        <p:txBody>
          <a:bodyPr>
            <a:normAutofit lnSpcReduction="10000"/>
          </a:bodyPr>
          <a:lstStyle/>
          <a:p>
            <a:r>
              <a:rPr lang="en-US" sz="2400" dirty="0">
                <a:solidFill>
                  <a:srgbClr val="336699"/>
                </a:solidFill>
                <a:latin typeface="Calibri (Body)"/>
              </a:rPr>
              <a:t>The architecture comprises multiple residual blocks, each containing convolutional layers, batch normalization, and </a:t>
            </a:r>
            <a:r>
              <a:rPr lang="en-US" sz="2400" dirty="0" err="1">
                <a:solidFill>
                  <a:srgbClr val="336699"/>
                </a:solidFill>
                <a:latin typeface="Calibri (Body)"/>
              </a:rPr>
              <a:t>ReLU</a:t>
            </a:r>
            <a:r>
              <a:rPr lang="en-US" sz="2400" dirty="0">
                <a:solidFill>
                  <a:srgbClr val="336699"/>
                </a:solidFill>
                <a:latin typeface="Calibri (Body)"/>
              </a:rPr>
              <a:t> activation functions. </a:t>
            </a:r>
          </a:p>
          <a:p>
            <a:r>
              <a:rPr lang="en-US" sz="2400" dirty="0">
                <a:solidFill>
                  <a:srgbClr val="336699"/>
                </a:solidFill>
                <a:latin typeface="Calibri (Body)"/>
              </a:rPr>
              <a:t>ResNet50 employs skip connections to propagate information across layers, facilitating smoother gradient flow and better feature learning. </a:t>
            </a:r>
          </a:p>
          <a:p>
            <a:r>
              <a:rPr lang="en-US" sz="2400" dirty="0">
                <a:solidFill>
                  <a:srgbClr val="336699"/>
                </a:solidFill>
                <a:latin typeface="Calibri (Body)"/>
              </a:rPr>
              <a:t>With its superior performance and efficient training process, ResNet50 has become a popular choice for various computer vision tasks, including image classification, object detection, and semantic segmentation.</a:t>
            </a:r>
            <a:endParaRPr lang="en-IN" sz="2400" dirty="0">
              <a:solidFill>
                <a:srgbClr val="336699"/>
              </a:solidFill>
              <a:latin typeface="Calibri (Body)"/>
            </a:endParaRPr>
          </a:p>
        </p:txBody>
      </p:sp>
    </p:spTree>
    <p:extLst>
      <p:ext uri="{BB962C8B-B14F-4D97-AF65-F5344CB8AC3E}">
        <p14:creationId xmlns:p14="http://schemas.microsoft.com/office/powerpoint/2010/main" val="4080254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a:fgClr>
            <a:srgbClr val="FFFFFF"/>
          </a:fgClr>
          <a:bgClr>
            <a:srgbClr val="FFFFFF"/>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16CFB-6FC3-71B8-3F86-184F61C67DAD}"/>
              </a:ext>
            </a:extLst>
          </p:cNvPr>
          <p:cNvSpPr>
            <a:spLocks noGrp="1"/>
          </p:cNvSpPr>
          <p:nvPr>
            <p:ph type="title"/>
          </p:nvPr>
        </p:nvSpPr>
        <p:spPr>
          <a:xfrm>
            <a:off x="677334" y="609600"/>
            <a:ext cx="8596668" cy="813847"/>
          </a:xfrm>
        </p:spPr>
        <p:txBody>
          <a:bodyPr>
            <a:normAutofit/>
          </a:bodyPr>
          <a:lstStyle/>
          <a:p>
            <a:r>
              <a:rPr lang="en-IN" sz="3200" b="1" dirty="0">
                <a:solidFill>
                  <a:srgbClr val="003366"/>
                </a:solidFill>
                <a:latin typeface="Calibri (Body)"/>
              </a:rPr>
              <a:t>Training Process</a:t>
            </a:r>
          </a:p>
        </p:txBody>
      </p:sp>
      <p:sp>
        <p:nvSpPr>
          <p:cNvPr id="3" name="Text Placeholder 2">
            <a:extLst>
              <a:ext uri="{FF2B5EF4-FFF2-40B4-BE49-F238E27FC236}">
                <a16:creationId xmlns:a16="http://schemas.microsoft.com/office/drawing/2014/main" id="{C7C0B767-3DD3-F9E2-116A-25F0D250FF0E}"/>
              </a:ext>
            </a:extLst>
          </p:cNvPr>
          <p:cNvSpPr>
            <a:spLocks noGrp="1"/>
          </p:cNvSpPr>
          <p:nvPr>
            <p:ph type="body" idx="1"/>
          </p:nvPr>
        </p:nvSpPr>
        <p:spPr>
          <a:xfrm>
            <a:off x="677334" y="1319753"/>
            <a:ext cx="8596668" cy="4721609"/>
          </a:xfrm>
        </p:spPr>
        <p:txBody>
          <a:bodyPr>
            <a:normAutofit fontScale="85000" lnSpcReduction="20000"/>
          </a:bodyPr>
          <a:lstStyle/>
          <a:p>
            <a:r>
              <a:rPr lang="en-US" sz="2400" dirty="0">
                <a:solidFill>
                  <a:srgbClr val="336699"/>
                </a:solidFill>
                <a:latin typeface="Calibri (Body)"/>
              </a:rPr>
              <a:t>The training process for the ResNet50 model involves several key steps. First, the dataset is preprocessed to normalize pixel values and augment the data for increased robustness. </a:t>
            </a:r>
          </a:p>
          <a:p>
            <a:r>
              <a:rPr lang="en-US" sz="2400" dirty="0">
                <a:solidFill>
                  <a:srgbClr val="336699"/>
                </a:solidFill>
                <a:latin typeface="Calibri (Body)"/>
              </a:rPr>
              <a:t>Next, the model is initialized with pre-trained weights on large-scale datasets such as ImageNet. </a:t>
            </a:r>
          </a:p>
          <a:p>
            <a:r>
              <a:rPr lang="en-US" sz="2400" dirty="0">
                <a:solidFill>
                  <a:srgbClr val="336699"/>
                </a:solidFill>
                <a:latin typeface="Calibri (Body)"/>
              </a:rPr>
              <a:t>During training, the model learns to minimize a loss function (e.g., cross-entropy) by adjusting its parameters through backpropagation and gradient descent optimization. </a:t>
            </a:r>
          </a:p>
          <a:p>
            <a:r>
              <a:rPr lang="en-US" sz="2400" dirty="0">
                <a:solidFill>
                  <a:srgbClr val="336699"/>
                </a:solidFill>
                <a:latin typeface="Calibri (Body)"/>
              </a:rPr>
              <a:t>Regularization techniques such as dropout and weight decay may be applied to prevent overfitting. </a:t>
            </a:r>
          </a:p>
          <a:p>
            <a:r>
              <a:rPr lang="en-US" sz="2400" dirty="0">
                <a:solidFill>
                  <a:srgbClr val="336699"/>
                </a:solidFill>
                <a:latin typeface="Calibri (Body)"/>
              </a:rPr>
              <a:t>The training process typically spans multiple epochs, with the model's performance monitored on a separate validation set to prevent overfitting and guide hyperparameter tuning. </a:t>
            </a:r>
          </a:p>
          <a:p>
            <a:r>
              <a:rPr lang="en-US" sz="2400" dirty="0">
                <a:solidFill>
                  <a:srgbClr val="336699"/>
                </a:solidFill>
                <a:latin typeface="Calibri (Body)"/>
              </a:rPr>
              <a:t>Finally, once training is complete, the trained model can be evaluated on a held-out test set to assess its generalization performance.</a:t>
            </a:r>
            <a:endParaRPr lang="en-IN" sz="2400" dirty="0">
              <a:solidFill>
                <a:srgbClr val="336699"/>
              </a:solidFill>
              <a:latin typeface="Calibri (Body)"/>
            </a:endParaRPr>
          </a:p>
        </p:txBody>
      </p:sp>
    </p:spTree>
    <p:extLst>
      <p:ext uri="{BB962C8B-B14F-4D97-AF65-F5344CB8AC3E}">
        <p14:creationId xmlns:p14="http://schemas.microsoft.com/office/powerpoint/2010/main" val="266643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a:fgClr>
            <a:srgbClr val="FFFFFF"/>
          </a:fgClr>
          <a:bgClr>
            <a:srgbClr val="FFFFFF"/>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2353E-F0EC-116B-2C67-BCA591FA3A5C}"/>
              </a:ext>
            </a:extLst>
          </p:cNvPr>
          <p:cNvSpPr>
            <a:spLocks noGrp="1"/>
          </p:cNvSpPr>
          <p:nvPr>
            <p:ph type="title"/>
          </p:nvPr>
        </p:nvSpPr>
        <p:spPr>
          <a:xfrm>
            <a:off x="1112362" y="609600"/>
            <a:ext cx="8161639" cy="737526"/>
          </a:xfrm>
        </p:spPr>
        <p:txBody>
          <a:bodyPr>
            <a:normAutofit/>
          </a:bodyPr>
          <a:lstStyle/>
          <a:p>
            <a:r>
              <a:rPr lang="en-IN" sz="3200" b="1">
                <a:solidFill>
                  <a:srgbClr val="003366"/>
                </a:solidFill>
                <a:latin typeface="Calibri (Body)"/>
              </a:rPr>
              <a:t>Evaluation and Results</a:t>
            </a:r>
          </a:p>
        </p:txBody>
      </p:sp>
      <p:sp>
        <p:nvSpPr>
          <p:cNvPr id="3" name="Text Placeholder 2">
            <a:extLst>
              <a:ext uri="{FF2B5EF4-FFF2-40B4-BE49-F238E27FC236}">
                <a16:creationId xmlns:a16="http://schemas.microsoft.com/office/drawing/2014/main" id="{EDF1D9F8-A28E-B049-FF53-4698FD0E31FD}"/>
              </a:ext>
            </a:extLst>
          </p:cNvPr>
          <p:cNvSpPr>
            <a:spLocks noGrp="1"/>
          </p:cNvSpPr>
          <p:nvPr>
            <p:ph type="body" idx="1"/>
          </p:nvPr>
        </p:nvSpPr>
        <p:spPr>
          <a:xfrm>
            <a:off x="677334" y="1347127"/>
            <a:ext cx="8596668" cy="4694236"/>
          </a:xfrm>
        </p:spPr>
        <p:txBody>
          <a:bodyPr>
            <a:normAutofit/>
          </a:bodyPr>
          <a:lstStyle/>
          <a:p>
            <a:r>
              <a:rPr lang="en-US" sz="2400">
                <a:solidFill>
                  <a:srgbClr val="336699"/>
                </a:solidFill>
                <a:latin typeface="Calibri (Body)"/>
              </a:rPr>
              <a:t>The ResNet50 model achieved high accuracy and performance in detecting plant diseases, as evidenced by evaluation metrics such as accuracy, precision, recall, and F1-score. The results demonstrate the effectiveness of ResNet50 for plant disease detection tasks.</a:t>
            </a:r>
            <a:endParaRPr lang="en-IN" sz="2400">
              <a:solidFill>
                <a:srgbClr val="336699"/>
              </a:solidFill>
              <a:latin typeface="Calibri (Body)"/>
            </a:endParaRPr>
          </a:p>
        </p:txBody>
      </p:sp>
      <p:pic>
        <p:nvPicPr>
          <p:cNvPr id="5" name="Picture 4">
            <a:extLst>
              <a:ext uri="{FF2B5EF4-FFF2-40B4-BE49-F238E27FC236}">
                <a16:creationId xmlns:a16="http://schemas.microsoft.com/office/drawing/2014/main" id="{6906289A-1501-5B0D-BFD7-1091053EC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7998" y="3429000"/>
            <a:ext cx="5143500" cy="3086100"/>
          </a:xfrm>
          <a:prstGeom prst="rect">
            <a:avLst/>
          </a:prstGeom>
        </p:spPr>
      </p:pic>
    </p:spTree>
    <p:extLst>
      <p:ext uri="{BB962C8B-B14F-4D97-AF65-F5344CB8AC3E}">
        <p14:creationId xmlns:p14="http://schemas.microsoft.com/office/powerpoint/2010/main" val="2152655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a:fgClr>
            <a:srgbClr val="FFFFFF"/>
          </a:fgClr>
          <a:bgClr>
            <a:srgbClr val="FFFFFF"/>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2AB62-B625-4251-FCC2-5EBD8336F2E6}"/>
              </a:ext>
            </a:extLst>
          </p:cNvPr>
          <p:cNvSpPr>
            <a:spLocks noGrp="1"/>
          </p:cNvSpPr>
          <p:nvPr>
            <p:ph type="title"/>
          </p:nvPr>
        </p:nvSpPr>
        <p:spPr/>
        <p:txBody>
          <a:bodyPr>
            <a:normAutofit/>
          </a:bodyPr>
          <a:lstStyle/>
          <a:p>
            <a:r>
              <a:rPr lang="en-IN" sz="3200" b="1">
                <a:solidFill>
                  <a:srgbClr val="003366"/>
                </a:solidFill>
                <a:latin typeface="Calibri (Body)"/>
              </a:rPr>
              <a:t>Conclusion</a:t>
            </a:r>
          </a:p>
        </p:txBody>
      </p:sp>
      <p:sp>
        <p:nvSpPr>
          <p:cNvPr id="3" name="Text Placeholder 2">
            <a:extLst>
              <a:ext uri="{FF2B5EF4-FFF2-40B4-BE49-F238E27FC236}">
                <a16:creationId xmlns:a16="http://schemas.microsoft.com/office/drawing/2014/main" id="{651B045F-85DA-06CF-C231-2190C8E1151C}"/>
              </a:ext>
            </a:extLst>
          </p:cNvPr>
          <p:cNvSpPr>
            <a:spLocks noGrp="1"/>
          </p:cNvSpPr>
          <p:nvPr>
            <p:ph type="body" idx="1"/>
          </p:nvPr>
        </p:nvSpPr>
        <p:spPr/>
        <p:txBody>
          <a:bodyPr>
            <a:normAutofit/>
          </a:bodyPr>
          <a:lstStyle/>
          <a:p>
            <a:r>
              <a:rPr lang="en-US" sz="2400">
                <a:solidFill>
                  <a:srgbClr val="336699"/>
                </a:solidFill>
                <a:latin typeface="Calibri (Body)"/>
              </a:rPr>
              <a:t>In conclusion, the presentation highlighted the effectiveness of the ResNet50 architecture for plant disease detection, leveraging deep learning techniques. The study demonstrated the model's ability to accurately classify and detect various plant diseases across different crop species. By automating the detection process, ResNet50 offers significant potential for improving crop yields and ensuring food security. However, further research is warranted to enhance model robustness and scalability for real-world deployment.</a:t>
            </a:r>
            <a:endParaRPr lang="en-IN" sz="2400">
              <a:solidFill>
                <a:srgbClr val="336699"/>
              </a:solidFill>
              <a:latin typeface="Calibri (Body)"/>
            </a:endParaRPr>
          </a:p>
        </p:txBody>
      </p:sp>
    </p:spTree>
    <p:extLst>
      <p:ext uri="{BB962C8B-B14F-4D97-AF65-F5344CB8AC3E}">
        <p14:creationId xmlns:p14="http://schemas.microsoft.com/office/powerpoint/2010/main" val="2891900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AE1C8-2DD9-F441-222C-58035AD9034D}"/>
              </a:ext>
            </a:extLst>
          </p:cNvPr>
          <p:cNvSpPr>
            <a:spLocks noGrp="1"/>
          </p:cNvSpPr>
          <p:nvPr>
            <p:ph type="ctrTitle"/>
          </p:nvPr>
        </p:nvSpPr>
        <p:spPr/>
        <p:txBody>
          <a:bodyPr>
            <a:normAutofit/>
          </a:bodyPr>
          <a:lstStyle/>
          <a:p>
            <a:r>
              <a:rPr lang="en-IN" sz="7700" b="1">
                <a:solidFill>
                  <a:srgbClr val="003366"/>
                </a:solidFill>
                <a:latin typeface="Arial" panose="020B0604020202020204" pitchFamily="34" charset="0"/>
              </a:rPr>
              <a:t>Thank You</a:t>
            </a:r>
          </a:p>
        </p:txBody>
      </p:sp>
    </p:spTree>
    <p:extLst>
      <p:ext uri="{BB962C8B-B14F-4D97-AF65-F5344CB8AC3E}">
        <p14:creationId xmlns:p14="http://schemas.microsoft.com/office/powerpoint/2010/main" val="16756732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TotalTime>
  <Words>572</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 (Body)</vt:lpstr>
      <vt:lpstr>Trebuchet MS</vt:lpstr>
      <vt:lpstr>Wingdings 3</vt:lpstr>
      <vt:lpstr>Facet</vt:lpstr>
      <vt:lpstr>Plant Disease Detection Using ResNet50</vt:lpstr>
      <vt:lpstr>ResNet50</vt:lpstr>
      <vt:lpstr>Dataset Description</vt:lpstr>
      <vt:lpstr>ResNet50 Architecture</vt:lpstr>
      <vt:lpstr>ResNet50 Architecture</vt:lpstr>
      <vt:lpstr>Training Process</vt:lpstr>
      <vt:lpstr>Evaluation and 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Disease Detection Using ResNet50</dc:title>
  <dc:creator>Abhaykumar Baral</dc:creator>
  <cp:lastModifiedBy>Abhaykumar Baral</cp:lastModifiedBy>
  <cp:revision>1</cp:revision>
  <dcterms:created xsi:type="dcterms:W3CDTF">2024-05-04T17:46:03Z</dcterms:created>
  <dcterms:modified xsi:type="dcterms:W3CDTF">2024-05-04T17:48:28Z</dcterms:modified>
</cp:coreProperties>
</file>