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Lato Light"/>
      <p:regular r:id="rId24"/>
      <p:bold r:id="rId25"/>
      <p:italic r:id="rId26"/>
      <p:boldItalic r:id="rId27"/>
    </p:embeddedFont>
    <p:embeddedFont>
      <p:font typeface="PT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LatoLight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Light-italic.fntdata"/><Relationship Id="rId25" Type="http://schemas.openxmlformats.org/officeDocument/2006/relationships/font" Target="fonts/LatoLight-bold.fntdata"/><Relationship Id="rId28" Type="http://schemas.openxmlformats.org/officeDocument/2006/relationships/font" Target="fonts/PTSans-regular.fntdata"/><Relationship Id="rId27" Type="http://schemas.openxmlformats.org/officeDocument/2006/relationships/font" Target="fonts/La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1470b71d7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1470b71d7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1470b71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1470b71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1470b71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1470b71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1470b71d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1470b71d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1470b71d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1470b71d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1470b71d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1470b71d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1470b71d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1470b71d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1470b71d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1470b71d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1470b71d7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1470b71d7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1471400"/>
            <a:ext cx="8520600" cy="66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400">
              <a:solidFill>
                <a:srgbClr val="98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400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  </a:t>
            </a:r>
            <a:endParaRPr b="1" sz="7400">
              <a:solidFill>
                <a:srgbClr val="98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    </a:t>
            </a:r>
            <a:r>
              <a:rPr b="1" lang="en-GB" sz="6000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Banking                     </a:t>
            </a:r>
            <a:endParaRPr b="1" sz="6000">
              <a:solidFill>
                <a:srgbClr val="98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8600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Dashboard</a:t>
            </a:r>
            <a:endParaRPr b="1" sz="8600">
              <a:solidFill>
                <a:srgbClr val="98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392275" y="1586900"/>
            <a:ext cx="4095300" cy="5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200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Power BI</a:t>
            </a:r>
            <a:endParaRPr sz="1600"/>
          </a:p>
        </p:txBody>
      </p:sp>
      <p:pic>
        <p:nvPicPr>
          <p:cNvPr descr="Open banking platform concept vector illustration. (provided by Getty Images)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00" y="687937"/>
            <a:ext cx="3197676" cy="229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237400" y="280175"/>
            <a:ext cx="8640300" cy="4288800"/>
          </a:xfrm>
          <a:prstGeom prst="rect">
            <a:avLst/>
          </a:prstGeom>
          <a:solidFill>
            <a:srgbClr val="354E6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THANK YOU !</a:t>
            </a:r>
            <a:endParaRPr sz="55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445025"/>
            <a:ext cx="85206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oncentric oval border (provided by Getty Images)"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236000" y="1017725"/>
            <a:ext cx="6672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300">
                <a:solidFill>
                  <a:srgbClr val="D34F3E"/>
                </a:solidFill>
                <a:latin typeface="PT Sans"/>
                <a:ea typeface="PT Sans"/>
                <a:cs typeface="PT Sans"/>
                <a:sym typeface="PT Sans"/>
              </a:rPr>
              <a:t>ABOUT THE PROJECT</a:t>
            </a:r>
            <a:endParaRPr b="1" sz="4300">
              <a:solidFill>
                <a:srgbClr val="D34F3E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507650" y="1864325"/>
            <a:ext cx="3985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latin typeface="Montserrat SemiBold"/>
                <a:ea typeface="Montserrat SemiBold"/>
                <a:cs typeface="Montserrat SemiBold"/>
                <a:sym typeface="Montserrat SemiBold"/>
              </a:rPr>
              <a:t>The project is a banking project where we have used a banking dataset. Here in this dashboard we are going to show features like Loan analysis and Deposit Analysis and summary of the overall dataset.</a:t>
            </a:r>
            <a:endParaRPr sz="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669600" y="445025"/>
            <a:ext cx="316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0" y="-100"/>
            <a:ext cx="88323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3706298" y="2220332"/>
            <a:ext cx="1420718" cy="1413240"/>
            <a:chOff x="10155415" y="10070305"/>
            <a:chExt cx="913645" cy="908836"/>
          </a:xfrm>
        </p:grpSpPr>
        <p:sp>
          <p:nvSpPr>
            <p:cNvPr id="73" name="Google Shape;73;p15"/>
            <p:cNvSpPr/>
            <p:nvPr/>
          </p:nvSpPr>
          <p:spPr>
            <a:xfrm>
              <a:off x="10155415" y="10070305"/>
              <a:ext cx="64917" cy="908835"/>
            </a:xfrm>
            <a:custGeom>
              <a:rect b="b" l="l" r="r" t="t"/>
              <a:pathLst>
                <a:path extrusionOk="0" h="757" w="55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1616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10155415" y="10914224"/>
              <a:ext cx="906432" cy="64917"/>
            </a:xfrm>
            <a:custGeom>
              <a:rect b="b" l="l" r="r" t="t"/>
              <a:pathLst>
                <a:path extrusionOk="0" h="55" w="7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1616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10276830" y="10094348"/>
              <a:ext cx="581848" cy="777799"/>
            </a:xfrm>
            <a:custGeom>
              <a:rect b="b" l="l" r="r" t="t"/>
              <a:pathLst>
                <a:path extrusionOk="0" h="648" w="485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1616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0763710" y="10278279"/>
              <a:ext cx="305350" cy="193548"/>
            </a:xfrm>
            <a:custGeom>
              <a:rect b="b" l="l" r="r" t="t"/>
              <a:pathLst>
                <a:path extrusionOk="0" h="162" w="255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1616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10276830" y="10313142"/>
              <a:ext cx="401523" cy="320978"/>
            </a:xfrm>
            <a:custGeom>
              <a:rect b="b" l="l" r="r" t="t"/>
              <a:pathLst>
                <a:path extrusionOk="0" h="268" w="335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1616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10573765" y="10569203"/>
              <a:ext cx="397916" cy="288519"/>
            </a:xfrm>
            <a:custGeom>
              <a:rect b="b" l="l" r="r" t="t"/>
              <a:pathLst>
                <a:path extrusionOk="0" h="241" w="332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1616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0976493" y="10275875"/>
              <a:ext cx="88960" cy="186335"/>
            </a:xfrm>
            <a:custGeom>
              <a:rect b="b" l="l" r="r" t="t"/>
              <a:pathLst>
                <a:path extrusionOk="0" h="156" w="75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1616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0880320" y="10250629"/>
              <a:ext cx="185133" cy="90162"/>
            </a:xfrm>
            <a:custGeom>
              <a:rect b="b" l="l" r="r" t="t"/>
              <a:pathLst>
                <a:path extrusionOk="0" h="76" w="155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1616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strike="noStrike">
                <a:solidFill>
                  <a:srgbClr val="61616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5"/>
          <p:cNvSpPr txBox="1"/>
          <p:nvPr/>
        </p:nvSpPr>
        <p:spPr>
          <a:xfrm>
            <a:off x="12843767" y="4378562"/>
            <a:ext cx="6343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72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Some important KPI’s</a:t>
            </a:r>
            <a:endParaRPr b="1" sz="72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461126" y="145250"/>
            <a:ext cx="26943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Total Clients</a:t>
            </a:r>
            <a:endParaRPr sz="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188</a:t>
            </a:r>
            <a:endParaRPr b="1" sz="4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2076075" y="1809450"/>
            <a:ext cx="42588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Total Engagement Account</a:t>
            </a:r>
            <a:endParaRPr sz="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$18.26</a:t>
            </a:r>
            <a:r>
              <a:rPr b="1" lang="en-GB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K</a:t>
            </a:r>
            <a:endParaRPr b="1"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003075" y="3644150"/>
            <a:ext cx="24048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Total CC Account</a:t>
            </a:r>
            <a:endParaRPr sz="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$135</a:t>
            </a:r>
            <a:endParaRPr b="1" sz="3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5" name="Google Shape;85;p15" title="Screenshot 2025-04-26 0810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03" y="64588"/>
            <a:ext cx="2123548" cy="13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 title="Screenshot 2025-04-26 08114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13" y="1732849"/>
            <a:ext cx="2003975" cy="133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 title="Screenshot 2025-04-26 08112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3450" y="3312800"/>
            <a:ext cx="1851950" cy="174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5519900" y="322950"/>
            <a:ext cx="3312300" cy="81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1135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4888">
                <a:latin typeface="Montserrat SemiBold"/>
                <a:ea typeface="Montserrat SemiBold"/>
                <a:cs typeface="Montserrat SemiBold"/>
                <a:sym typeface="Montserrat SemiBold"/>
              </a:rPr>
              <a:t>Financial Goal</a:t>
            </a:r>
            <a:r>
              <a:rPr b="1" lang="en-GB" sz="4888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</a:t>
            </a:r>
            <a:endParaRPr sz="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161350" y="955975"/>
            <a:ext cx="8670900" cy="40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4000">
              <a:solidFill>
                <a:schemeClr val="dk1"/>
              </a:solidFill>
              <a:highlight>
                <a:schemeClr val="dk1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 title="Screenshot 2025-04-26 0811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3700" y="1319378"/>
            <a:ext cx="1997387" cy="1611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 title="Screenshot 2025-04-26 08113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550" y="1319375"/>
            <a:ext cx="2367539" cy="165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 title="Screenshot 2025-04-26 08113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350" y="1346250"/>
            <a:ext cx="2071885" cy="15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/>
          <p:nvPr/>
        </p:nvSpPr>
        <p:spPr>
          <a:xfrm>
            <a:off x="161350" y="3114300"/>
            <a:ext cx="2367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Total Loan</a:t>
            </a:r>
            <a:endParaRPr sz="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$139.9M</a:t>
            </a:r>
            <a:endParaRPr b="1"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3062750" y="3114300"/>
            <a:ext cx="2446500" cy="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Total Deposit</a:t>
            </a:r>
            <a:endParaRPr sz="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$111.49M</a:t>
            </a:r>
            <a:endParaRPr b="1"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5828447" y="3206100"/>
            <a:ext cx="24930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Total Fees</a:t>
            </a:r>
            <a:endParaRPr sz="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$5.17M</a:t>
            </a:r>
            <a:endParaRPr b="1" sz="2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11700" y="188375"/>
            <a:ext cx="8520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GB" sz="5555">
                <a:latin typeface="Montserrat SemiBold"/>
                <a:ea typeface="Montserrat SemiBold"/>
                <a:cs typeface="Montserrat SemiBold"/>
                <a:sym typeface="Montserrat SemiBold"/>
              </a:rPr>
              <a:t>Bank Numbers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11700" y="1308875"/>
            <a:ext cx="8520600" cy="3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120200" y="1415800"/>
            <a:ext cx="2908200" cy="2523600"/>
          </a:xfrm>
          <a:prstGeom prst="ellipse">
            <a:avLst/>
          </a:prstGeom>
          <a:solidFill>
            <a:srgbClr val="354E6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611325" y="1415800"/>
            <a:ext cx="2994300" cy="2523600"/>
          </a:xfrm>
          <a:prstGeom prst="ellipse">
            <a:avLst/>
          </a:prstGeom>
          <a:solidFill>
            <a:srgbClr val="134F5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5412975" y="1522800"/>
            <a:ext cx="3047700" cy="2523600"/>
          </a:xfrm>
          <a:prstGeom prst="ellipse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188045" y="1795850"/>
            <a:ext cx="17226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$60.18M</a:t>
            </a:r>
            <a:endParaRPr b="1" sz="2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3070026" y="2613581"/>
            <a:ext cx="1958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Bank Deposit</a:t>
            </a:r>
            <a:endParaRPr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5837028" y="1948325"/>
            <a:ext cx="1958700" cy="7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$83.52M</a:t>
            </a:r>
            <a:endParaRPr b="1" sz="2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5683125" y="2533658"/>
            <a:ext cx="25074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Business Lending</a:t>
            </a:r>
            <a:endParaRPr b="1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62794" y="1948325"/>
            <a:ext cx="22230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$55.5M</a:t>
            </a:r>
            <a:endParaRPr b="1" sz="28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462800" y="2587625"/>
            <a:ext cx="20205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Bank Loan</a:t>
            </a:r>
            <a:endParaRPr b="1" sz="15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233075" y="124225"/>
            <a:ext cx="85206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FOREIGN CURRENCY AMOUNT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715225"/>
            <a:ext cx="8520600" cy="28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-427200" y="670525"/>
            <a:ext cx="9998400" cy="4814700"/>
          </a:xfrm>
          <a:prstGeom prst="ellipse">
            <a:avLst/>
          </a:prstGeom>
          <a:solidFill>
            <a:srgbClr val="354E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" name="Google Shape;123;p18"/>
          <p:cNvGrpSpPr/>
          <p:nvPr/>
        </p:nvGrpSpPr>
        <p:grpSpPr>
          <a:xfrm>
            <a:off x="2005693" y="1086100"/>
            <a:ext cx="4975364" cy="1910600"/>
            <a:chOff x="-2281288" y="2856758"/>
            <a:chExt cx="6509700" cy="1910600"/>
          </a:xfrm>
        </p:grpSpPr>
        <p:sp>
          <p:nvSpPr>
            <p:cNvPr id="124" name="Google Shape;124;p18"/>
            <p:cNvSpPr txBox="1"/>
            <p:nvPr/>
          </p:nvSpPr>
          <p:spPr>
            <a:xfrm>
              <a:off x="-1194980" y="2856758"/>
              <a:ext cx="4337100" cy="84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900">
                  <a:solidFill>
                    <a:srgbClr val="FFFFFF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$ 2.71 M</a:t>
              </a:r>
              <a:endParaRPr b="1" sz="49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-2281288" y="4444258"/>
              <a:ext cx="6509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5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FOREIGN CURRENCY AMOUNT</a:t>
              </a:r>
              <a:endParaRPr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311700" y="445025"/>
            <a:ext cx="37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4856925" y="923900"/>
            <a:ext cx="39753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-14100" y="256675"/>
            <a:ext cx="4437600" cy="11484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 Loan by Income band</a:t>
            </a:r>
            <a:endParaRPr sz="2500"/>
          </a:p>
        </p:txBody>
      </p:sp>
      <p:sp>
        <p:nvSpPr>
          <p:cNvPr id="133" name="Google Shape;133;p19"/>
          <p:cNvSpPr/>
          <p:nvPr/>
        </p:nvSpPr>
        <p:spPr>
          <a:xfrm>
            <a:off x="-14100" y="1362250"/>
            <a:ext cx="4437600" cy="3580200"/>
          </a:xfrm>
          <a:prstGeom prst="rect">
            <a:avLst/>
          </a:prstGeom>
          <a:solidFill>
            <a:srgbClr val="354E6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3500" y="923900"/>
            <a:ext cx="4503201" cy="36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452001" y="1649950"/>
            <a:ext cx="383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8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we observe?</a:t>
            </a:r>
            <a:endParaRPr b="1" sz="38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452000" y="3156913"/>
            <a:ext cx="3263100" cy="11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spAutoFit/>
          </a:bodyPr>
          <a:lstStyle/>
          <a:p>
            <a:pPr indent="0" lvl="0" marL="0" marR="0" rtl="0" algn="l">
              <a:lnSpc>
                <a:spcPct val="1194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GB" sz="17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Bank loan is highest for Mid Income band and lowest for High Income band. </a:t>
            </a:r>
            <a:endParaRPr sz="17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01000" y="260925"/>
            <a:ext cx="396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4332950" y="260925"/>
            <a:ext cx="4499100" cy="43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 flipH="1">
            <a:off x="4333025" y="260925"/>
            <a:ext cx="5015100" cy="4882500"/>
          </a:xfrm>
          <a:prstGeom prst="rect">
            <a:avLst/>
          </a:prstGeom>
          <a:solidFill>
            <a:srgbClr val="354E6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20"/>
          <p:cNvGrpSpPr/>
          <p:nvPr/>
        </p:nvGrpSpPr>
        <p:grpSpPr>
          <a:xfrm>
            <a:off x="4493350" y="303750"/>
            <a:ext cx="4273638" cy="4400575"/>
            <a:chOff x="10646854" y="1563968"/>
            <a:chExt cx="7472701" cy="4400575"/>
          </a:xfrm>
        </p:grpSpPr>
        <p:sp>
          <p:nvSpPr>
            <p:cNvPr id="145" name="Google Shape;145;p20"/>
            <p:cNvSpPr txBox="1"/>
            <p:nvPr/>
          </p:nvSpPr>
          <p:spPr>
            <a:xfrm>
              <a:off x="10646854" y="1563968"/>
              <a:ext cx="7311000" cy="209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6500">
                  <a:solidFill>
                    <a:schemeClr val="lt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What we observe?</a:t>
              </a:r>
              <a:endParaRPr b="1" sz="65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46" name="Google Shape;146;p20"/>
            <p:cNvSpPr txBox="1"/>
            <p:nvPr/>
          </p:nvSpPr>
          <p:spPr>
            <a:xfrm>
              <a:off x="10646855" y="4315443"/>
              <a:ext cx="7472700" cy="164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spAutoFit/>
            </a:bodyPr>
            <a:lstStyle/>
            <a:p>
              <a:pPr indent="-431800" lvl="0" marL="571500" marR="0" rtl="0" algn="l">
                <a:lnSpc>
                  <a:spcPct val="119416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lang="en-GB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Highest features are in the European countries followed by Asian Countries.</a:t>
              </a:r>
              <a:endParaRPr sz="100">
                <a:solidFill>
                  <a:schemeClr val="lt1"/>
                </a:solidFill>
              </a:endParaRPr>
            </a:p>
            <a:p>
              <a:pPr indent="-342900" lvl="0" marL="571500" marR="0" rtl="0" algn="l">
                <a:lnSpc>
                  <a:spcPct val="119416"/>
                </a:lnSpc>
                <a:spcBef>
                  <a:spcPts val="72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  <a:p>
              <a:pPr indent="-431800" lvl="0" marL="571500" marR="0" rtl="0" algn="l">
                <a:lnSpc>
                  <a:spcPct val="119416"/>
                </a:lnSpc>
                <a:spcBef>
                  <a:spcPts val="72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Char char="•"/>
              </a:pPr>
              <a:r>
                <a:rPr lang="en-GB">
                  <a:solidFill>
                    <a:schemeClr val="lt1"/>
                  </a:solidFill>
                  <a:latin typeface="Lato Light"/>
                  <a:ea typeface="Lato Light"/>
                  <a:cs typeface="Lato Light"/>
                  <a:sym typeface="Lato Light"/>
                </a:rPr>
                <a:t>Lowest features are in Australian countries followed by African countries.</a:t>
              </a:r>
              <a:endPara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47" name="Google Shape;147;p20"/>
          <p:cNvSpPr/>
          <p:nvPr/>
        </p:nvSpPr>
        <p:spPr>
          <a:xfrm>
            <a:off x="0" y="260925"/>
            <a:ext cx="4333200" cy="13152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Bank Loan by Income</a:t>
            </a:r>
            <a:r>
              <a:rPr b="1" lang="en-GB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GB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band</a:t>
            </a:r>
            <a:endParaRPr sz="2000"/>
          </a:p>
        </p:txBody>
      </p: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25" y="1626075"/>
            <a:ext cx="4225975" cy="34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5455750" y="445025"/>
            <a:ext cx="337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445025"/>
            <a:ext cx="51441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21"/>
          <p:cNvGrpSpPr/>
          <p:nvPr/>
        </p:nvGrpSpPr>
        <p:grpSpPr>
          <a:xfrm>
            <a:off x="1260800" y="3067348"/>
            <a:ext cx="3874229" cy="3195055"/>
            <a:chOff x="2142485" y="1521179"/>
            <a:chExt cx="6896100" cy="3195055"/>
          </a:xfrm>
        </p:grpSpPr>
        <p:sp>
          <p:nvSpPr>
            <p:cNvPr id="156" name="Google Shape;156;p21"/>
            <p:cNvSpPr txBox="1"/>
            <p:nvPr/>
          </p:nvSpPr>
          <p:spPr>
            <a:xfrm>
              <a:off x="2302264" y="1521179"/>
              <a:ext cx="5521500" cy="135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4100">
                  <a:solidFill>
                    <a:schemeClr val="dk1"/>
                  </a:solidFill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What we observe?</a:t>
              </a:r>
              <a:endParaRPr b="1" sz="41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  <p:sp>
          <p:nvSpPr>
            <p:cNvPr id="157" name="Google Shape;157;p21"/>
            <p:cNvSpPr txBox="1"/>
            <p:nvPr/>
          </p:nvSpPr>
          <p:spPr>
            <a:xfrm flipH="1">
              <a:off x="2142485" y="4188834"/>
              <a:ext cx="6896100" cy="5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8700" lIns="217425" spcFirstLastPara="1" rIns="217425" wrap="square" tIns="108700">
              <a:spAutoFit/>
            </a:bodyPr>
            <a:lstStyle/>
            <a:p>
              <a:pPr indent="0" lvl="0" marL="0" marR="0" rtl="0" algn="l">
                <a:lnSpc>
                  <a:spcPct val="119416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600"/>
                <a:buFont typeface="Arial"/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  <p:sp>
        <p:nvSpPr>
          <p:cNvPr id="158" name="Google Shape;158;p21"/>
          <p:cNvSpPr/>
          <p:nvPr/>
        </p:nvSpPr>
        <p:spPr>
          <a:xfrm>
            <a:off x="311700" y="424775"/>
            <a:ext cx="5144100" cy="4718700"/>
          </a:xfrm>
          <a:prstGeom prst="rect">
            <a:avLst/>
          </a:prstGeom>
          <a:solidFill>
            <a:srgbClr val="354E6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5455750" y="424775"/>
            <a:ext cx="3472800" cy="10860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Bank Loan by Nationality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406257" y="644300"/>
            <a:ext cx="4800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00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What we observe?</a:t>
            </a:r>
            <a:endParaRPr b="1" sz="5300"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536276" y="2508247"/>
            <a:ext cx="4081200" cy="19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8700" lIns="217425" spcFirstLastPara="1" rIns="217425" wrap="square" tIns="108700">
            <a:spAutoFit/>
          </a:bodyPr>
          <a:lstStyle/>
          <a:p>
            <a:pPr indent="0" lvl="0" marL="0" marR="0" rtl="0" algn="l">
              <a:lnSpc>
                <a:spcPct val="11941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GB" sz="24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rPr>
              <a:t>Bank loan is highest for European countries and lowest for Australian countries. </a:t>
            </a:r>
            <a:endParaRPr sz="2400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162" name="Google Shape;16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8800" y="1780075"/>
            <a:ext cx="2983450" cy="20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