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48080"/>
            <a:ext cx="103581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1288" y="6376814"/>
            <a:ext cx="3296115" cy="3778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325" y="648080"/>
            <a:ext cx="1054735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sng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3168" y="1707918"/>
            <a:ext cx="10265663" cy="3351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ataplatform.cloud.ibm.com/dashboards/71f05cf2-51d4-4005-8bdb-67f4279f16b0/view/4364b81f39e9239610f5dce407992a0e2b622c5fb6bbd20380d47b490e357297a86045c2c82b1d08dc435637f4ba410cc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641" y="861060"/>
            <a:ext cx="11438890" cy="5894070"/>
            <a:chOff x="368641" y="861060"/>
            <a:chExt cx="11438890" cy="5894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641" y="6395860"/>
              <a:ext cx="2351127" cy="341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1288" y="6376814"/>
              <a:ext cx="3296115" cy="3778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861060"/>
              <a:ext cx="10058400" cy="569976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4008" y="6256248"/>
            <a:ext cx="1497965" cy="508634"/>
          </a:xfrm>
          <a:custGeom>
            <a:avLst/>
            <a:gdLst/>
            <a:ahLst/>
            <a:cxnLst/>
            <a:rect l="l" t="t" r="r" b="b"/>
            <a:pathLst>
              <a:path w="1497964" h="508634">
                <a:moveTo>
                  <a:pt x="622020" y="422224"/>
                </a:moveTo>
                <a:lnTo>
                  <a:pt x="534225" y="422008"/>
                </a:lnTo>
                <a:lnTo>
                  <a:pt x="449707" y="422224"/>
                </a:lnTo>
                <a:lnTo>
                  <a:pt x="622020" y="422224"/>
                </a:lnTo>
                <a:close/>
              </a:path>
              <a:path w="1497964" h="508634">
                <a:moveTo>
                  <a:pt x="1497965" y="218452"/>
                </a:moveTo>
                <a:lnTo>
                  <a:pt x="1040384" y="218452"/>
                </a:lnTo>
                <a:lnTo>
                  <a:pt x="998982" y="216662"/>
                </a:lnTo>
                <a:lnTo>
                  <a:pt x="948944" y="212344"/>
                </a:lnTo>
                <a:lnTo>
                  <a:pt x="868045" y="206578"/>
                </a:lnTo>
                <a:lnTo>
                  <a:pt x="636905" y="205994"/>
                </a:lnTo>
                <a:lnTo>
                  <a:pt x="636905" y="422275"/>
                </a:lnTo>
                <a:lnTo>
                  <a:pt x="341630" y="422224"/>
                </a:lnTo>
                <a:lnTo>
                  <a:pt x="449707" y="422224"/>
                </a:lnTo>
                <a:lnTo>
                  <a:pt x="479171" y="421855"/>
                </a:lnTo>
                <a:lnTo>
                  <a:pt x="534225" y="422008"/>
                </a:lnTo>
                <a:lnTo>
                  <a:pt x="587248" y="421855"/>
                </a:lnTo>
                <a:lnTo>
                  <a:pt x="636905" y="422275"/>
                </a:lnTo>
                <a:lnTo>
                  <a:pt x="636905" y="205994"/>
                </a:lnTo>
                <a:lnTo>
                  <a:pt x="602526" y="205905"/>
                </a:lnTo>
                <a:lnTo>
                  <a:pt x="602526" y="26644"/>
                </a:lnTo>
                <a:lnTo>
                  <a:pt x="602526" y="0"/>
                </a:lnTo>
                <a:lnTo>
                  <a:pt x="422529" y="0"/>
                </a:lnTo>
                <a:lnTo>
                  <a:pt x="422529" y="8636"/>
                </a:lnTo>
                <a:lnTo>
                  <a:pt x="413639" y="8636"/>
                </a:lnTo>
                <a:lnTo>
                  <a:pt x="413639" y="202615"/>
                </a:lnTo>
                <a:lnTo>
                  <a:pt x="411226" y="202260"/>
                </a:lnTo>
                <a:lnTo>
                  <a:pt x="398145" y="199732"/>
                </a:lnTo>
                <a:lnTo>
                  <a:pt x="381635" y="195783"/>
                </a:lnTo>
                <a:lnTo>
                  <a:pt x="339852" y="187134"/>
                </a:lnTo>
                <a:lnTo>
                  <a:pt x="291338" y="182816"/>
                </a:lnTo>
                <a:lnTo>
                  <a:pt x="242697" y="180657"/>
                </a:lnTo>
                <a:lnTo>
                  <a:pt x="134747" y="180657"/>
                </a:lnTo>
                <a:lnTo>
                  <a:pt x="17272" y="182092"/>
                </a:lnTo>
                <a:lnTo>
                  <a:pt x="1524" y="183540"/>
                </a:lnTo>
                <a:lnTo>
                  <a:pt x="1143" y="183540"/>
                </a:lnTo>
                <a:lnTo>
                  <a:pt x="1143" y="183896"/>
                </a:lnTo>
                <a:lnTo>
                  <a:pt x="381" y="183896"/>
                </a:lnTo>
                <a:lnTo>
                  <a:pt x="381" y="184264"/>
                </a:lnTo>
                <a:lnTo>
                  <a:pt x="0" y="184264"/>
                </a:lnTo>
                <a:lnTo>
                  <a:pt x="0" y="401701"/>
                </a:lnTo>
                <a:lnTo>
                  <a:pt x="109093" y="432295"/>
                </a:lnTo>
                <a:lnTo>
                  <a:pt x="165989" y="444182"/>
                </a:lnTo>
                <a:lnTo>
                  <a:pt x="223647" y="453542"/>
                </a:lnTo>
                <a:lnTo>
                  <a:pt x="370078" y="468655"/>
                </a:lnTo>
                <a:lnTo>
                  <a:pt x="429133" y="476948"/>
                </a:lnTo>
                <a:lnTo>
                  <a:pt x="509778" y="492429"/>
                </a:lnTo>
                <a:lnTo>
                  <a:pt x="530987" y="497459"/>
                </a:lnTo>
                <a:lnTo>
                  <a:pt x="552323" y="501789"/>
                </a:lnTo>
                <a:lnTo>
                  <a:pt x="573913" y="505028"/>
                </a:lnTo>
                <a:lnTo>
                  <a:pt x="595884" y="507187"/>
                </a:lnTo>
                <a:lnTo>
                  <a:pt x="636905" y="508622"/>
                </a:lnTo>
                <a:lnTo>
                  <a:pt x="744855" y="508622"/>
                </a:lnTo>
                <a:lnTo>
                  <a:pt x="1293114" y="507542"/>
                </a:lnTo>
                <a:lnTo>
                  <a:pt x="1401191" y="507542"/>
                </a:lnTo>
                <a:lnTo>
                  <a:pt x="1401191" y="459663"/>
                </a:lnTo>
                <a:lnTo>
                  <a:pt x="1401191" y="434454"/>
                </a:lnTo>
                <a:lnTo>
                  <a:pt x="1497965" y="434467"/>
                </a:lnTo>
                <a:lnTo>
                  <a:pt x="1497965" y="242938"/>
                </a:lnTo>
                <a:lnTo>
                  <a:pt x="1497965" y="238252"/>
                </a:lnTo>
                <a:lnTo>
                  <a:pt x="1497965" y="218452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54190" y="1766061"/>
            <a:ext cx="3917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none" spc="-40" dirty="0">
                <a:solidFill>
                  <a:srgbClr val="0D649B"/>
                </a:solidFill>
                <a:latin typeface="Calibri"/>
                <a:cs typeface="Calibri"/>
              </a:rPr>
              <a:t>Technology</a:t>
            </a:r>
            <a:r>
              <a:rPr b="1" u="none" spc="-45" dirty="0">
                <a:solidFill>
                  <a:srgbClr val="0D649B"/>
                </a:solidFill>
                <a:latin typeface="Calibri"/>
                <a:cs typeface="Calibri"/>
              </a:rPr>
              <a:t> </a:t>
            </a:r>
            <a:r>
              <a:rPr b="1" u="none" spc="-50" dirty="0">
                <a:solidFill>
                  <a:srgbClr val="0D649B"/>
                </a:solidFill>
                <a:latin typeface="Calibri"/>
                <a:cs typeface="Calibri"/>
              </a:rPr>
              <a:t>Trends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1747" y="1825751"/>
            <a:ext cx="4794503" cy="43510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33768" y="2314397"/>
            <a:ext cx="4557395" cy="325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4560"/>
              </a:lnSpc>
              <a:spcBef>
                <a:spcPts val="95"/>
              </a:spcBef>
            </a:pPr>
            <a:r>
              <a:rPr sz="4000" b="1" spc="-5" dirty="0">
                <a:solidFill>
                  <a:srgbClr val="0D649B"/>
                </a:solidFill>
                <a:latin typeface="Calibri"/>
                <a:cs typeface="Calibri"/>
              </a:rPr>
              <a:t>&amp;</a:t>
            </a:r>
            <a:endParaRPr sz="4000" dirty="0">
              <a:latin typeface="Calibri"/>
              <a:cs typeface="Calibri"/>
            </a:endParaRPr>
          </a:p>
          <a:p>
            <a:pPr algn="ctr">
              <a:lnSpc>
                <a:spcPts val="4560"/>
              </a:lnSpc>
            </a:pPr>
            <a:r>
              <a:rPr sz="4000" b="1" spc="-5" dirty="0">
                <a:solidFill>
                  <a:srgbClr val="0D649B"/>
                </a:solidFill>
                <a:latin typeface="Calibri"/>
                <a:cs typeface="Calibri"/>
              </a:rPr>
              <a:t>Analysis</a:t>
            </a:r>
            <a:r>
              <a:rPr sz="4000" b="1" spc="-25" dirty="0">
                <a:solidFill>
                  <a:srgbClr val="0D649B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0D649B"/>
                </a:solidFill>
                <a:latin typeface="Calibri"/>
                <a:cs typeface="Calibri"/>
              </a:rPr>
              <a:t>Presentation</a:t>
            </a:r>
            <a:endParaRPr sz="4000" dirty="0">
              <a:latin typeface="Calibri"/>
              <a:cs typeface="Calibri"/>
            </a:endParaRPr>
          </a:p>
          <a:p>
            <a:pPr marL="223520" algn="ctr">
              <a:lnSpc>
                <a:spcPct val="100000"/>
              </a:lnSpc>
              <a:spcBef>
                <a:spcPts val="3534"/>
              </a:spcBef>
            </a:pPr>
            <a:r>
              <a:rPr lang="en-IN" sz="3200" dirty="0">
                <a:solidFill>
                  <a:srgbClr val="006FC0"/>
                </a:solidFill>
                <a:latin typeface="Calibri"/>
                <a:cs typeface="Calibri"/>
              </a:rPr>
              <a:t>Abhayraj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4100" dirty="0">
              <a:latin typeface="Calibri"/>
              <a:cs typeface="Calibri"/>
            </a:endParaRPr>
          </a:p>
          <a:p>
            <a:pPr marL="223520" algn="ctr">
              <a:lnSpc>
                <a:spcPct val="100000"/>
              </a:lnSpc>
            </a:pPr>
            <a:r>
              <a:rPr lang="en-IN" sz="3200" spc="-5" dirty="0">
                <a:solidFill>
                  <a:srgbClr val="006FC0"/>
                </a:solidFill>
                <a:latin typeface="Calibri"/>
                <a:cs typeface="Calibri"/>
              </a:rPr>
              <a:t>August</a:t>
            </a:r>
            <a:r>
              <a:rPr sz="32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202</a:t>
            </a:r>
            <a:r>
              <a:rPr lang="en-IN" sz="3200" spc="-5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03093" y="856233"/>
            <a:ext cx="186055" cy="360045"/>
          </a:xfrm>
          <a:custGeom>
            <a:avLst/>
            <a:gdLst/>
            <a:ahLst/>
            <a:cxnLst/>
            <a:rect l="l" t="t" r="r" b="b"/>
            <a:pathLst>
              <a:path w="186055" h="360044">
                <a:moveTo>
                  <a:pt x="185458" y="50"/>
                </a:moveTo>
                <a:lnTo>
                  <a:pt x="184785" y="50"/>
                </a:lnTo>
                <a:lnTo>
                  <a:pt x="0" y="0"/>
                </a:lnTo>
                <a:lnTo>
                  <a:pt x="0" y="360045"/>
                </a:lnTo>
                <a:lnTo>
                  <a:pt x="5461" y="360045"/>
                </a:lnTo>
                <a:lnTo>
                  <a:pt x="184785" y="360045"/>
                </a:lnTo>
                <a:lnTo>
                  <a:pt x="185458" y="360045"/>
                </a:lnTo>
                <a:lnTo>
                  <a:pt x="185458" y="5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0600" y="770940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71" y="0"/>
                </a:moveTo>
                <a:lnTo>
                  <a:pt x="109474" y="0"/>
                </a:lnTo>
                <a:lnTo>
                  <a:pt x="109474" y="97155"/>
                </a:lnTo>
                <a:lnTo>
                  <a:pt x="0" y="97155"/>
                </a:lnTo>
                <a:lnTo>
                  <a:pt x="0" y="457149"/>
                </a:lnTo>
                <a:lnTo>
                  <a:pt x="179997" y="457149"/>
                </a:lnTo>
                <a:lnTo>
                  <a:pt x="179997" y="359994"/>
                </a:lnTo>
                <a:lnTo>
                  <a:pt x="289471" y="359994"/>
                </a:lnTo>
                <a:lnTo>
                  <a:pt x="289471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2023" y="2282875"/>
            <a:ext cx="180340" cy="408305"/>
          </a:xfrm>
          <a:custGeom>
            <a:avLst/>
            <a:gdLst/>
            <a:ahLst/>
            <a:cxnLst/>
            <a:rect l="l" t="t" r="r" b="b"/>
            <a:pathLst>
              <a:path w="180340" h="408305">
                <a:moveTo>
                  <a:pt x="179997" y="0"/>
                </a:moveTo>
                <a:lnTo>
                  <a:pt x="0" y="0"/>
                </a:lnTo>
                <a:lnTo>
                  <a:pt x="0" y="48260"/>
                </a:lnTo>
                <a:lnTo>
                  <a:pt x="0" y="359994"/>
                </a:lnTo>
                <a:lnTo>
                  <a:pt x="0" y="408254"/>
                </a:lnTo>
                <a:lnTo>
                  <a:pt x="179997" y="408254"/>
                </a:lnTo>
                <a:lnTo>
                  <a:pt x="179997" y="359994"/>
                </a:lnTo>
                <a:lnTo>
                  <a:pt x="179997" y="48260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4216" y="437951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5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7253" y="831773"/>
            <a:ext cx="281305" cy="372745"/>
          </a:xfrm>
          <a:custGeom>
            <a:avLst/>
            <a:gdLst/>
            <a:ahLst/>
            <a:cxnLst/>
            <a:rect l="l" t="t" r="r" b="b"/>
            <a:pathLst>
              <a:path w="281305" h="372744">
                <a:moveTo>
                  <a:pt x="281178" y="12268"/>
                </a:moveTo>
                <a:lnTo>
                  <a:pt x="240449" y="12268"/>
                </a:lnTo>
                <a:lnTo>
                  <a:pt x="179997" y="12192"/>
                </a:lnTo>
                <a:lnTo>
                  <a:pt x="179997" y="0"/>
                </a:lnTo>
                <a:lnTo>
                  <a:pt x="0" y="0"/>
                </a:lnTo>
                <a:lnTo>
                  <a:pt x="0" y="359994"/>
                </a:lnTo>
                <a:lnTo>
                  <a:pt x="60452" y="359994"/>
                </a:lnTo>
                <a:lnTo>
                  <a:pt x="60452" y="372186"/>
                </a:lnTo>
                <a:lnTo>
                  <a:pt x="96520" y="372186"/>
                </a:lnTo>
                <a:lnTo>
                  <a:pt x="240449" y="372186"/>
                </a:lnTo>
                <a:lnTo>
                  <a:pt x="281178" y="372186"/>
                </a:lnTo>
                <a:lnTo>
                  <a:pt x="281178" y="1226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9829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95" dirty="0"/>
              <a:t>DATABASE</a:t>
            </a:r>
            <a:r>
              <a:rPr u="none" spc="-5" dirty="0"/>
              <a:t> TRENDS</a:t>
            </a:r>
            <a:r>
              <a:rPr u="none" spc="-20" dirty="0"/>
              <a:t> </a:t>
            </a:r>
            <a:r>
              <a:rPr u="none" spc="-5" dirty="0"/>
              <a:t>-</a:t>
            </a:r>
            <a:r>
              <a:rPr u="none" spc="5" dirty="0"/>
              <a:t> </a:t>
            </a:r>
            <a:r>
              <a:rPr u="none" spc="-5" dirty="0"/>
              <a:t>FINDINGS</a:t>
            </a:r>
            <a:r>
              <a:rPr u="none" spc="-10" dirty="0"/>
              <a:t> </a:t>
            </a:r>
            <a:r>
              <a:rPr u="none" spc="-5" dirty="0"/>
              <a:t>&amp; </a:t>
            </a:r>
            <a:r>
              <a:rPr u="none" spc="-30" dirty="0"/>
              <a:t>IMPLICATIONS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2655849"/>
            <a:ext cx="3719829" cy="25819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MySQL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popular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Behind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Microsoft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MongoDB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Redis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upcoming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favorites</a:t>
            </a:r>
            <a:endParaRPr sz="2800">
              <a:latin typeface="Calibri"/>
              <a:cs typeface="Calibri"/>
            </a:endParaRPr>
          </a:p>
          <a:p>
            <a:pPr marL="241300" marR="335280" indent="-229235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New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kid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block: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Elasticsearch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55" y="1759966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2477465"/>
            <a:ext cx="4939665" cy="356489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177165" indent="-228600">
              <a:lnSpc>
                <a:spcPts val="269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Open-source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databases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still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preferable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in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companies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269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NoSQL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databases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will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make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 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impact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storing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non-relational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1300" marR="601345" indent="-228600">
              <a:lnSpc>
                <a:spcPts val="269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Redis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supports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abstract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data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types</a:t>
            </a:r>
            <a:endParaRPr sz="2800">
              <a:latin typeface="Calibri"/>
              <a:cs typeface="Calibri"/>
            </a:endParaRPr>
          </a:p>
          <a:p>
            <a:pPr marL="241300" marR="544195" indent="-228600">
              <a:lnSpc>
                <a:spcPct val="800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Pre-tuned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search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website,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app,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ecommerce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store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2663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65" dirty="0"/>
              <a:t>D</a:t>
            </a:r>
            <a:r>
              <a:rPr u="none" spc="-5" dirty="0"/>
              <a:t>ASHB</a:t>
            </a:r>
            <a:r>
              <a:rPr u="none" spc="-45" dirty="0"/>
              <a:t>O</a:t>
            </a:r>
            <a:r>
              <a:rPr u="none" spc="-5" dirty="0"/>
              <a:t>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3767" y="1550288"/>
            <a:ext cx="6904355" cy="4001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700" b="1" spc="-5" dirty="0">
                <a:solidFill>
                  <a:srgbClr val="006FC0"/>
                </a:solidFill>
                <a:latin typeface="Calibri"/>
                <a:cs typeface="Calibri"/>
              </a:rPr>
              <a:t>IBM</a:t>
            </a:r>
            <a:r>
              <a:rPr sz="37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700" b="1" spc="-10" dirty="0">
                <a:solidFill>
                  <a:srgbClr val="006FC0"/>
                </a:solidFill>
                <a:latin typeface="Calibri"/>
                <a:cs typeface="Calibri"/>
              </a:rPr>
              <a:t>COGNOS</a:t>
            </a:r>
            <a:r>
              <a:rPr sz="3700" b="1" spc="-5" dirty="0">
                <a:solidFill>
                  <a:srgbClr val="006FC0"/>
                </a:solidFill>
                <a:latin typeface="Calibri"/>
                <a:cs typeface="Calibri"/>
              </a:rPr>
              <a:t> LINK</a:t>
            </a:r>
            <a:r>
              <a:rPr sz="37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700" b="1" spc="-2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endParaRPr sz="3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Calibri"/>
              <a:cs typeface="Calibri"/>
            </a:endParaRPr>
          </a:p>
          <a:p>
            <a:pPr marL="12065" marR="5080" indent="-3175" algn="ctr">
              <a:lnSpc>
                <a:spcPct val="70000"/>
              </a:lnSpc>
            </a:pPr>
            <a:r>
              <a:rPr sz="37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https://dataplatform.cloud.ibm.co </a:t>
            </a:r>
            <a:r>
              <a:rPr sz="3700" spc="-1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37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m/dashboards/71f05cf2-51d4- </a:t>
            </a:r>
            <a:r>
              <a:rPr sz="370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37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4005-8bdb- </a:t>
            </a:r>
            <a:r>
              <a:rPr sz="370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37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67f4279f16b0/view/4364b81f39e9 </a:t>
            </a:r>
            <a:r>
              <a:rPr sz="370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37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239610f5dce407992a0e2b622c5fb6 </a:t>
            </a:r>
            <a:r>
              <a:rPr sz="3700" spc="-82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37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bbd20380d47b490e357297a86045</a:t>
            </a:r>
            <a:endParaRPr sz="3700">
              <a:latin typeface="Calibri"/>
              <a:cs typeface="Calibri"/>
            </a:endParaRPr>
          </a:p>
          <a:p>
            <a:pPr algn="ctr">
              <a:lnSpc>
                <a:spcPts val="3110"/>
              </a:lnSpc>
            </a:pPr>
            <a:r>
              <a:rPr sz="37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c2c82b1d08dc435637f4ba410ccf</a:t>
            </a:r>
            <a:endParaRPr sz="3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467" y="1901951"/>
            <a:ext cx="3054096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165" dirty="0"/>
              <a:t> </a:t>
            </a:r>
            <a:r>
              <a:rPr spc="-5" dirty="0"/>
              <a:t>CURRENT</a:t>
            </a:r>
            <a:r>
              <a:rPr spc="5" dirty="0"/>
              <a:t> </a:t>
            </a:r>
            <a:r>
              <a:rPr spc="-25" dirty="0"/>
              <a:t>TECHNOLOGY</a:t>
            </a:r>
            <a:r>
              <a:rPr spc="-10" dirty="0"/>
              <a:t> </a:t>
            </a:r>
            <a:r>
              <a:rPr spc="-15" dirty="0"/>
              <a:t>USAGE</a:t>
            </a:r>
            <a:r>
              <a:rPr spc="-5" dirty="0"/>
              <a:t> </a:t>
            </a:r>
            <a:r>
              <a:rPr spc="-15" dirty="0"/>
              <a:t>DASHBOARD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288" y="1178052"/>
            <a:ext cx="11393424" cy="50855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165" dirty="0"/>
              <a:t> </a:t>
            </a:r>
            <a:r>
              <a:rPr spc="-10" dirty="0"/>
              <a:t>FUTURE</a:t>
            </a:r>
            <a:r>
              <a:rPr dirty="0"/>
              <a:t> </a:t>
            </a:r>
            <a:r>
              <a:rPr spc="-25" dirty="0"/>
              <a:t>TECHNOLOGY</a:t>
            </a:r>
            <a:r>
              <a:rPr spc="-10" dirty="0"/>
              <a:t> </a:t>
            </a:r>
            <a:r>
              <a:rPr spc="-5" dirty="0"/>
              <a:t>TREND</a:t>
            </a:r>
            <a:r>
              <a:rPr spc="-10" dirty="0"/>
              <a:t> </a:t>
            </a:r>
            <a:r>
              <a:rPr spc="-15" dirty="0"/>
              <a:t>DASHBOARD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15" y="1234440"/>
            <a:ext cx="11402568" cy="50520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31" y="1383791"/>
            <a:ext cx="11451336" cy="4846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165" dirty="0"/>
              <a:t> </a:t>
            </a:r>
            <a:r>
              <a:rPr spc="-5" dirty="0"/>
              <a:t>DEMOGRAPHICS</a:t>
            </a:r>
            <a:r>
              <a:rPr spc="-15" dirty="0"/>
              <a:t> </a:t>
            </a:r>
            <a:r>
              <a:rPr spc="-20" dirty="0"/>
              <a:t>DASHBOARD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2556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DISCUSSION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727" y="1825751"/>
            <a:ext cx="4352544" cy="43510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51828" y="1793493"/>
            <a:ext cx="4924425" cy="40341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67246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now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Training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Reskilling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workers</a:t>
            </a:r>
            <a:endParaRPr sz="2800">
              <a:latin typeface="Calibri"/>
              <a:cs typeface="Calibri"/>
            </a:endParaRPr>
          </a:p>
          <a:p>
            <a:pPr marL="241300" marR="1217930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Females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participation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field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Bridge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divide of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technology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gaps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developing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endParaRPr sz="2800">
              <a:latin typeface="Calibri"/>
              <a:cs typeface="Calibri"/>
            </a:endParaRPr>
          </a:p>
          <a:p>
            <a:pPr marL="241300" marR="354330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Eliminate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age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education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discrimination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employment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7559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15" dirty="0"/>
              <a:t>OVERALL</a:t>
            </a:r>
            <a:r>
              <a:rPr u="none" spc="-10" dirty="0"/>
              <a:t> </a:t>
            </a:r>
            <a:r>
              <a:rPr u="none" dirty="0"/>
              <a:t>FINDINGS</a:t>
            </a:r>
            <a:r>
              <a:rPr u="none" spc="-10" dirty="0"/>
              <a:t> </a:t>
            </a:r>
            <a:r>
              <a:rPr u="none" spc="-5" dirty="0"/>
              <a:t>&amp;</a:t>
            </a:r>
            <a:r>
              <a:rPr u="none" spc="-10" dirty="0"/>
              <a:t> </a:t>
            </a:r>
            <a:r>
              <a:rPr u="none" spc="-30" dirty="0"/>
              <a:t>IMPLICATIONS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2816479"/>
            <a:ext cx="4763770" cy="3137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Fast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changing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technology every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  <a:p>
            <a:pPr marL="241300" marR="501015" indent="-229235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Concentration 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on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several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like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USA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India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Gender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gap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jobs</a:t>
            </a:r>
            <a:endParaRPr sz="2800">
              <a:latin typeface="Calibri"/>
              <a:cs typeface="Calibri"/>
            </a:endParaRPr>
          </a:p>
          <a:p>
            <a:pPr marL="241300" marR="95250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Platforms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like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Docker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AWS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growing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55" y="1793493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2816479"/>
            <a:ext cx="4785995" cy="3137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8161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Companies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need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flexible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adjust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rapid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changes</a:t>
            </a:r>
            <a:endParaRPr sz="2800">
              <a:latin typeface="Calibri"/>
              <a:cs typeface="Calibri"/>
            </a:endParaRPr>
          </a:p>
          <a:p>
            <a:pPr marL="241300" marR="68580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Need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to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spread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out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lagging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Impact of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job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hiring’s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Shift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faster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app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deployments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cloud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services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2783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15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90144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901440" algn="l"/>
              </a:tabLst>
            </a:pPr>
            <a:r>
              <a:rPr spc="-30" dirty="0"/>
              <a:t>Technology</a:t>
            </a:r>
            <a:r>
              <a:rPr dirty="0"/>
              <a:t> </a:t>
            </a:r>
            <a:r>
              <a:rPr spc="-40" dirty="0"/>
              <a:t>Trends</a:t>
            </a:r>
            <a:r>
              <a:rPr dirty="0"/>
              <a:t> </a:t>
            </a:r>
            <a:r>
              <a:rPr spc="-20" dirty="0"/>
              <a:t>for</a:t>
            </a:r>
            <a:r>
              <a:rPr spc="-5" dirty="0"/>
              <a:t> </a:t>
            </a:r>
            <a:r>
              <a:rPr spc="-15" dirty="0"/>
              <a:t>current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15" dirty="0"/>
              <a:t>next</a:t>
            </a:r>
            <a:r>
              <a:rPr spc="10" dirty="0"/>
              <a:t> </a:t>
            </a:r>
            <a:r>
              <a:rPr spc="-10" dirty="0"/>
              <a:t>year</a:t>
            </a:r>
          </a:p>
          <a:p>
            <a:pPr marL="3901440" marR="681990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3901440" algn="l"/>
              </a:tabLst>
            </a:pPr>
            <a:r>
              <a:rPr spc="-15" dirty="0"/>
              <a:t>Programming</a:t>
            </a:r>
            <a:r>
              <a:rPr spc="-10" dirty="0"/>
              <a:t> Languages,</a:t>
            </a:r>
            <a:r>
              <a:rPr spc="-5" dirty="0"/>
              <a:t> </a:t>
            </a:r>
            <a:r>
              <a:rPr spc="-10" dirty="0"/>
              <a:t>Database</a:t>
            </a:r>
            <a:r>
              <a:rPr spc="-5" dirty="0"/>
              <a:t> and </a:t>
            </a:r>
            <a:r>
              <a:rPr spc="-620" dirty="0"/>
              <a:t> </a:t>
            </a:r>
            <a:r>
              <a:rPr spc="-20" dirty="0"/>
              <a:t>Platform</a:t>
            </a:r>
            <a:r>
              <a:rPr spc="-10" dirty="0"/>
              <a:t> overview</a:t>
            </a:r>
          </a:p>
          <a:p>
            <a:pPr marL="390144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3901440" algn="l"/>
              </a:tabLst>
            </a:pPr>
            <a:r>
              <a:rPr spc="-10" dirty="0"/>
              <a:t>Demographics</a:t>
            </a:r>
            <a:r>
              <a:rPr spc="-35" dirty="0"/>
              <a:t> </a:t>
            </a:r>
            <a:r>
              <a:rPr spc="-10" dirty="0"/>
              <a:t>overview</a:t>
            </a:r>
          </a:p>
          <a:p>
            <a:pPr marL="390144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901440" algn="l"/>
              </a:tabLst>
            </a:pPr>
            <a:r>
              <a:rPr spc="-5" dirty="0"/>
              <a:t>Actions</a:t>
            </a:r>
            <a:r>
              <a:rPr spc="-10" dirty="0"/>
              <a:t> </a:t>
            </a:r>
            <a:r>
              <a:rPr spc="-20" dirty="0"/>
              <a:t>to</a:t>
            </a:r>
            <a:r>
              <a:rPr dirty="0"/>
              <a:t> </a:t>
            </a:r>
            <a:r>
              <a:rPr spc="-5" dirty="0"/>
              <a:t>be</a:t>
            </a:r>
            <a:r>
              <a:rPr spc="-15" dirty="0"/>
              <a:t> </a:t>
            </a:r>
            <a:r>
              <a:rPr spc="-30" dirty="0"/>
              <a:t>taken</a:t>
            </a:r>
          </a:p>
          <a:p>
            <a:pPr marL="3901440" marR="212090" indent="-228600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3901440" algn="l"/>
              </a:tabLst>
            </a:pPr>
            <a:r>
              <a:rPr spc="-5" dirty="0"/>
              <a:t>In </a:t>
            </a:r>
            <a:r>
              <a:rPr spc="-15" dirty="0"/>
              <a:t>future,</a:t>
            </a:r>
            <a:r>
              <a:rPr spc="10" dirty="0"/>
              <a:t> </a:t>
            </a:r>
            <a:r>
              <a:rPr spc="-20" dirty="0"/>
              <a:t>incorporate</a:t>
            </a:r>
            <a:r>
              <a:rPr spc="5" dirty="0"/>
              <a:t> </a:t>
            </a:r>
            <a:r>
              <a:rPr spc="-5" dirty="0"/>
              <a:t>Machine</a:t>
            </a:r>
            <a:r>
              <a:rPr dirty="0"/>
              <a:t> </a:t>
            </a:r>
            <a:r>
              <a:rPr spc="-5" dirty="0"/>
              <a:t>Learning </a:t>
            </a:r>
            <a:r>
              <a:rPr spc="-10" dirty="0"/>
              <a:t>to </a:t>
            </a:r>
            <a:r>
              <a:rPr spc="-615" dirty="0"/>
              <a:t> </a:t>
            </a:r>
            <a:r>
              <a:rPr spc="-15" dirty="0"/>
              <a:t>predict</a:t>
            </a:r>
            <a:r>
              <a:rPr dirty="0"/>
              <a:t> </a:t>
            </a:r>
            <a:r>
              <a:rPr spc="-10" dirty="0"/>
              <a:t>trends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10" dirty="0"/>
              <a:t>salaries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236" y="2113788"/>
            <a:ext cx="3054095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48080"/>
            <a:ext cx="2124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APPENDIX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9891" y="1825751"/>
            <a:ext cx="7325867" cy="43510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132" y="1850135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7016" y="666115"/>
            <a:ext cx="4729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GITHUB</a:t>
            </a:r>
            <a:r>
              <a:rPr u="none" spc="-20" dirty="0"/>
              <a:t> </a:t>
            </a:r>
            <a:r>
              <a:rPr u="none" spc="-5" dirty="0"/>
              <a:t>JOB</a:t>
            </a:r>
            <a:r>
              <a:rPr u="none" spc="-20" dirty="0"/>
              <a:t> </a:t>
            </a:r>
            <a:r>
              <a:rPr u="none" spc="-10" dirty="0"/>
              <a:t>POSTINGS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972" y="1496567"/>
            <a:ext cx="10904220" cy="46756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025395"/>
            <a:ext cx="3194304" cy="31943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856" y="546861"/>
            <a:ext cx="18535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10" dirty="0"/>
              <a:t>OUTL</a:t>
            </a:r>
            <a:r>
              <a:rPr u="none" spc="10" dirty="0"/>
              <a:t>I</a:t>
            </a:r>
            <a:r>
              <a:rPr u="none" spc="-5" dirty="0"/>
              <a:t>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51828" y="1711198"/>
            <a:ext cx="3577590" cy="439864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Executive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Summary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–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Charts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&amp;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Conclusion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Appendix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9335" y="819581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8248" y="783132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8120" y="745870"/>
            <a:ext cx="182880" cy="365760"/>
          </a:xfrm>
          <a:custGeom>
            <a:avLst/>
            <a:gdLst/>
            <a:ahLst/>
            <a:cxnLst/>
            <a:rect l="l" t="t" r="r" b="b"/>
            <a:pathLst>
              <a:path w="182880" h="365759">
                <a:moveTo>
                  <a:pt x="182880" y="2159"/>
                </a:moveTo>
                <a:lnTo>
                  <a:pt x="182245" y="0"/>
                </a:lnTo>
                <a:lnTo>
                  <a:pt x="182245" y="2159"/>
                </a:lnTo>
                <a:lnTo>
                  <a:pt x="180124" y="2159"/>
                </a:lnTo>
                <a:lnTo>
                  <a:pt x="180124" y="558"/>
                </a:lnTo>
                <a:lnTo>
                  <a:pt x="2159" y="558"/>
                </a:lnTo>
                <a:lnTo>
                  <a:pt x="2159" y="0"/>
                </a:lnTo>
                <a:lnTo>
                  <a:pt x="0" y="0"/>
                </a:lnTo>
                <a:lnTo>
                  <a:pt x="0" y="360045"/>
                </a:lnTo>
                <a:lnTo>
                  <a:pt x="127" y="360045"/>
                </a:lnTo>
                <a:lnTo>
                  <a:pt x="127" y="360553"/>
                </a:lnTo>
                <a:lnTo>
                  <a:pt x="2692" y="360553"/>
                </a:lnTo>
                <a:lnTo>
                  <a:pt x="2692" y="362839"/>
                </a:lnTo>
                <a:lnTo>
                  <a:pt x="2921" y="362839"/>
                </a:lnTo>
                <a:lnTo>
                  <a:pt x="2921" y="365379"/>
                </a:lnTo>
                <a:lnTo>
                  <a:pt x="182880" y="365379"/>
                </a:lnTo>
                <a:lnTo>
                  <a:pt x="182880" y="360299"/>
                </a:lnTo>
                <a:lnTo>
                  <a:pt x="182245" y="360299"/>
                </a:lnTo>
                <a:lnTo>
                  <a:pt x="182245" y="360045"/>
                </a:lnTo>
                <a:lnTo>
                  <a:pt x="182880" y="360045"/>
                </a:lnTo>
                <a:lnTo>
                  <a:pt x="182880" y="215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76261" y="2709214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90918" y="2697276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8659" y="1417319"/>
            <a:ext cx="10721340" cy="5226050"/>
            <a:chOff x="708659" y="1417319"/>
            <a:chExt cx="10721340" cy="5226050"/>
          </a:xfrm>
        </p:grpSpPr>
        <p:sp>
          <p:nvSpPr>
            <p:cNvPr id="4" name="object 4"/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9" y="1417319"/>
              <a:ext cx="10721340" cy="479755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7016" y="666115"/>
            <a:ext cx="6956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POPULAR</a:t>
            </a:r>
            <a:r>
              <a:rPr u="none" spc="-15" dirty="0"/>
              <a:t> </a:t>
            </a:r>
            <a:r>
              <a:rPr u="none" spc="-20" dirty="0"/>
              <a:t>LANGUAGES</a:t>
            </a:r>
            <a:r>
              <a:rPr u="none" spc="-15" dirty="0"/>
              <a:t> </a:t>
            </a:r>
            <a:r>
              <a:rPr u="none" spc="-60" dirty="0"/>
              <a:t>BY</a:t>
            </a:r>
            <a:r>
              <a:rPr u="none" spc="-15" dirty="0"/>
              <a:t> </a:t>
            </a:r>
            <a:r>
              <a:rPr u="none" spc="-20" dirty="0"/>
              <a:t>SALARY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698" y="588010"/>
            <a:ext cx="10400665" cy="4194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5392"/>
                </a:solidFill>
                <a:latin typeface="Calibri"/>
                <a:cs typeface="Calibri"/>
              </a:rPr>
              <a:t>EXECUTIVE</a:t>
            </a:r>
            <a:r>
              <a:rPr sz="40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05392"/>
                </a:solidFill>
                <a:latin typeface="Calibri"/>
                <a:cs typeface="Calibri"/>
              </a:rPr>
              <a:t>SUMMARY</a:t>
            </a:r>
            <a:endParaRPr sz="4000">
              <a:latin typeface="Calibri"/>
              <a:cs typeface="Calibri"/>
            </a:endParaRPr>
          </a:p>
          <a:p>
            <a:pPr marL="4218940" marR="1034415" indent="-228600">
              <a:lnSpc>
                <a:spcPts val="4320"/>
              </a:lnSpc>
              <a:spcBef>
                <a:spcPts val="3484"/>
              </a:spcBef>
              <a:buFont typeface="Arial MT"/>
              <a:buChar char="•"/>
              <a:tabLst>
                <a:tab pos="4219575" algn="l"/>
              </a:tabLst>
            </a:pPr>
            <a:r>
              <a:rPr sz="4000" spc="-55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4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4000" spc="-20" dirty="0">
                <a:solidFill>
                  <a:srgbClr val="006FC0"/>
                </a:solidFill>
                <a:latin typeface="Calibri"/>
                <a:cs typeface="Calibri"/>
              </a:rPr>
              <a:t>programming </a:t>
            </a:r>
            <a:r>
              <a:rPr sz="4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06FC0"/>
                </a:solidFill>
                <a:latin typeface="Calibri"/>
                <a:cs typeface="Calibri"/>
              </a:rPr>
              <a:t>languages</a:t>
            </a:r>
            <a:r>
              <a:rPr sz="40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40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06FC0"/>
                </a:solidFill>
                <a:latin typeface="Calibri"/>
                <a:cs typeface="Calibri"/>
              </a:rPr>
              <a:t>databases</a:t>
            </a:r>
            <a:endParaRPr sz="4000">
              <a:latin typeface="Calibri"/>
              <a:cs typeface="Calibri"/>
            </a:endParaRPr>
          </a:p>
          <a:p>
            <a:pPr marL="4218940" indent="-22923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4219575" algn="l"/>
              </a:tabLst>
            </a:pP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Demographics</a:t>
            </a:r>
            <a:r>
              <a:rPr sz="40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endParaRPr sz="4000">
              <a:latin typeface="Calibri"/>
              <a:cs typeface="Calibri"/>
            </a:endParaRPr>
          </a:p>
          <a:p>
            <a:pPr marL="4218940" indent="-22923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4219575" algn="l"/>
              </a:tabLst>
            </a:pPr>
            <a:r>
              <a:rPr sz="4000" spc="-35" dirty="0">
                <a:solidFill>
                  <a:srgbClr val="006FC0"/>
                </a:solidFill>
                <a:latin typeface="Calibri"/>
                <a:cs typeface="Calibri"/>
              </a:rPr>
              <a:t>Technological</a:t>
            </a:r>
            <a:r>
              <a:rPr sz="4000" spc="-30" dirty="0">
                <a:solidFill>
                  <a:srgbClr val="006FC0"/>
                </a:solidFill>
                <a:latin typeface="Calibri"/>
                <a:cs typeface="Calibri"/>
              </a:rPr>
              <a:t> gap</a:t>
            </a:r>
            <a:r>
              <a:rPr sz="4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40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endParaRPr sz="4000">
              <a:latin typeface="Calibri"/>
              <a:cs typeface="Calibri"/>
            </a:endParaRPr>
          </a:p>
          <a:p>
            <a:pPr marL="4218940" indent="-22923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4219575" algn="l"/>
              </a:tabLst>
            </a:pPr>
            <a:r>
              <a:rPr sz="4000" spc="-5" dirty="0">
                <a:solidFill>
                  <a:srgbClr val="006FC0"/>
                </a:solidFill>
                <a:latin typeface="Calibri"/>
                <a:cs typeface="Calibri"/>
              </a:rPr>
              <a:t>Gender</a:t>
            </a:r>
            <a:r>
              <a:rPr sz="4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006FC0"/>
                </a:solidFill>
                <a:latin typeface="Calibri"/>
                <a:cs typeface="Calibri"/>
              </a:rPr>
              <a:t>gap</a:t>
            </a:r>
            <a:r>
              <a:rPr sz="4000" spc="-5" dirty="0">
                <a:solidFill>
                  <a:srgbClr val="006FC0"/>
                </a:solidFill>
                <a:latin typeface="Calibri"/>
                <a:cs typeface="Calibri"/>
              </a:rPr>
              <a:t> in</a:t>
            </a: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 jobs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2302764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969" y="648080"/>
            <a:ext cx="32880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INT</a:t>
            </a:r>
            <a:r>
              <a:rPr u="none" spc="-30" dirty="0"/>
              <a:t>R</a:t>
            </a:r>
            <a:r>
              <a:rPr u="none" spc="-10" dirty="0"/>
              <a:t>ODU</a:t>
            </a:r>
            <a:r>
              <a:rPr u="none" spc="30" dirty="0"/>
              <a:t>C</a:t>
            </a:r>
            <a:r>
              <a:rPr u="none" spc="-10" dirty="0"/>
              <a:t>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47" y="2261616"/>
            <a:ext cx="3055619" cy="30540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64482" y="1387601"/>
            <a:ext cx="6873240" cy="46431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81915" indent="-2286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About: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Analyzing</a:t>
            </a:r>
            <a:r>
              <a:rPr sz="3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 trends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 in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3200" spc="-7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development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Purpose: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Identify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skill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requirements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endParaRPr sz="2800">
              <a:latin typeface="Calibri"/>
              <a:cs typeface="Calibri"/>
            </a:endParaRPr>
          </a:p>
          <a:p>
            <a:pPr marL="698500" marR="143510" lvl="1" indent="-228600">
              <a:lnSpc>
                <a:spcPts val="3020"/>
              </a:lnSpc>
              <a:spcBef>
                <a:spcPts val="55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What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top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languages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demand?</a:t>
            </a:r>
            <a:endParaRPr sz="2800">
              <a:latin typeface="Calibri"/>
              <a:cs typeface="Calibri"/>
            </a:endParaRPr>
          </a:p>
          <a:p>
            <a:pPr marL="698500" marR="1190625" lvl="1" indent="-228600">
              <a:lnSpc>
                <a:spcPts val="303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What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are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database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skills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demand?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What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popular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IDEs?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Audience: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Human</a:t>
            </a:r>
            <a:r>
              <a:rPr sz="3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Resource</a:t>
            </a: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and IT</a:t>
            </a:r>
            <a:r>
              <a:rPr sz="3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Head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856" y="659637"/>
            <a:ext cx="3357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2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4482" y="1717293"/>
            <a:ext cx="6296025" cy="4308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474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4000" spc="-3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4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06FC0"/>
                </a:solidFill>
                <a:latin typeface="Calibri"/>
                <a:cs typeface="Calibri"/>
              </a:rPr>
              <a:t>Collection</a:t>
            </a:r>
            <a:r>
              <a:rPr sz="4000" spc="-15" dirty="0">
                <a:solidFill>
                  <a:srgbClr val="006FC0"/>
                </a:solidFill>
                <a:latin typeface="Calibri"/>
                <a:cs typeface="Calibri"/>
              </a:rPr>
              <a:t> Sources</a:t>
            </a:r>
            <a:endParaRPr sz="4000">
              <a:latin typeface="Calibri"/>
              <a:cs typeface="Calibri"/>
            </a:endParaRPr>
          </a:p>
          <a:p>
            <a:pPr marL="698500" lvl="1" indent="-228600">
              <a:lnSpc>
                <a:spcPts val="3210"/>
              </a:lnSpc>
              <a:buFont typeface="Arial MT"/>
              <a:buChar char="•"/>
              <a:tabLst>
                <a:tab pos="6985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Stack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Overflow Developer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2019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3190"/>
              </a:lnSpc>
              <a:buFont typeface="Arial MT"/>
              <a:buChar char="•"/>
              <a:tabLst>
                <a:tab pos="6985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GitHub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Job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Postings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3270"/>
              </a:lnSpc>
              <a:buFont typeface="Arial MT"/>
              <a:buChar char="•"/>
              <a:tabLst>
                <a:tab pos="6985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Programming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Languages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Annual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Salary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4795"/>
              </a:lnSpc>
              <a:buFont typeface="Arial MT"/>
              <a:buChar char="•"/>
              <a:tabLst>
                <a:tab pos="241300" algn="l"/>
              </a:tabLst>
            </a:pPr>
            <a:r>
              <a:rPr sz="4000" spc="-3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40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06FC0"/>
                </a:solidFill>
                <a:latin typeface="Calibri"/>
                <a:cs typeface="Calibri"/>
              </a:rPr>
              <a:t>Exploration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41300" algn="l"/>
              </a:tabLst>
            </a:pPr>
            <a:r>
              <a:rPr sz="4000" spc="-30" dirty="0">
                <a:solidFill>
                  <a:srgbClr val="006FC0"/>
                </a:solidFill>
                <a:latin typeface="Calibri"/>
                <a:cs typeface="Calibri"/>
              </a:rPr>
              <a:t>Data </a:t>
            </a: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Cleaning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41300" algn="l"/>
              </a:tabLst>
            </a:pPr>
            <a:r>
              <a:rPr sz="4000" spc="-3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4000" spc="-20" dirty="0">
                <a:solidFill>
                  <a:srgbClr val="006FC0"/>
                </a:solidFill>
                <a:latin typeface="Calibri"/>
                <a:cs typeface="Calibri"/>
              </a:rPr>
              <a:t> Visualization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41300" algn="l"/>
              </a:tabLst>
            </a:pPr>
            <a:r>
              <a:rPr sz="4000" spc="-20" dirty="0">
                <a:solidFill>
                  <a:srgbClr val="006FC0"/>
                </a:solidFill>
                <a:latin typeface="Calibri"/>
                <a:cs typeface="Calibri"/>
              </a:rPr>
              <a:t>Presentation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831848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40258"/>
            <a:ext cx="17583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5392"/>
                </a:solidFill>
                <a:latin typeface="Calibri"/>
                <a:cs typeface="Calibri"/>
              </a:rPr>
              <a:t>R</a:t>
            </a:r>
            <a:r>
              <a:rPr sz="4000" spc="-35" dirty="0">
                <a:solidFill>
                  <a:srgbClr val="005392"/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rgbClr val="005392"/>
                </a:solidFill>
                <a:latin typeface="Calibri"/>
                <a:cs typeface="Calibri"/>
              </a:rPr>
              <a:t>SU</a:t>
            </a:r>
            <a:r>
              <a:rPr sz="4000" spc="-290" dirty="0">
                <a:solidFill>
                  <a:srgbClr val="005392"/>
                </a:solidFill>
                <a:latin typeface="Calibri"/>
                <a:cs typeface="Calibri"/>
              </a:rPr>
              <a:t>L</a:t>
            </a:r>
            <a:r>
              <a:rPr sz="4000" spc="-35" dirty="0">
                <a:solidFill>
                  <a:srgbClr val="005392"/>
                </a:solidFill>
                <a:latin typeface="Calibri"/>
                <a:cs typeface="Calibri"/>
              </a:rPr>
              <a:t>T</a:t>
            </a:r>
            <a:r>
              <a:rPr sz="4000" spc="-5" dirty="0">
                <a:solidFill>
                  <a:srgbClr val="005392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07692"/>
            <a:ext cx="10515600" cy="34792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523238"/>
            <a:ext cx="41878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are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based on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this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 table: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8080"/>
            <a:ext cx="76365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005392"/>
                </a:solidFill>
                <a:latin typeface="Calibri"/>
                <a:cs typeface="Calibri"/>
              </a:rPr>
              <a:t>PROGRAMMING</a:t>
            </a:r>
            <a:r>
              <a:rPr sz="4000" spc="-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005392"/>
                </a:solidFill>
                <a:latin typeface="Calibri"/>
                <a:cs typeface="Calibri"/>
              </a:rPr>
              <a:t>LANGUAGE</a:t>
            </a:r>
            <a:r>
              <a:rPr sz="400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05392"/>
                </a:solidFill>
                <a:latin typeface="Calibri"/>
                <a:cs typeface="Calibri"/>
              </a:rPr>
              <a:t>TRENDS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1793493"/>
            <a:ext cx="6757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	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462783"/>
            <a:ext cx="5071872" cy="37139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0071" y="2462783"/>
            <a:ext cx="5887212" cy="32064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555" y="2816479"/>
            <a:ext cx="4966335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53695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JavaScript,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HTML/CSS,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this</a:t>
            </a:r>
            <a:r>
              <a:rPr sz="28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Python and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Typescript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becoming </a:t>
            </a:r>
            <a:r>
              <a:rPr sz="2800" spc="-6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popular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  <a:p>
            <a:pPr marL="241300" marR="506095" indent="-229235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PowerShell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edged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out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757809"/>
            <a:ext cx="9535160" cy="1487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5392"/>
                </a:solidFill>
                <a:latin typeface="Calibri"/>
                <a:cs typeface="Calibri"/>
              </a:rPr>
              <a:t>PROGRAMMING</a:t>
            </a:r>
            <a:r>
              <a:rPr sz="2800" spc="-10" dirty="0">
                <a:solidFill>
                  <a:srgbClr val="005392"/>
                </a:solidFill>
                <a:latin typeface="Calibri"/>
                <a:cs typeface="Calibri"/>
              </a:rPr>
              <a:t> LANGUAGE</a:t>
            </a:r>
            <a:r>
              <a:rPr sz="2800" spc="-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392"/>
                </a:solidFill>
                <a:latin typeface="Calibri"/>
                <a:cs typeface="Calibri"/>
              </a:rPr>
              <a:t>TRENDS</a:t>
            </a:r>
            <a:r>
              <a:rPr sz="2800" spc="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libri"/>
                <a:cs typeface="Calibri"/>
              </a:rPr>
              <a:t>- </a:t>
            </a:r>
            <a:r>
              <a:rPr sz="2800" spc="-10" dirty="0">
                <a:solidFill>
                  <a:srgbClr val="005392"/>
                </a:solidFill>
                <a:latin typeface="Calibri"/>
                <a:cs typeface="Calibri"/>
              </a:rPr>
              <a:t>FINDINGS</a:t>
            </a:r>
            <a:r>
              <a:rPr sz="280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libri"/>
                <a:cs typeface="Calibri"/>
              </a:rPr>
              <a:t>&amp; </a:t>
            </a:r>
            <a:r>
              <a:rPr sz="2800" spc="-25" dirty="0">
                <a:solidFill>
                  <a:srgbClr val="005392"/>
                </a:solidFill>
                <a:latin typeface="Calibri"/>
                <a:cs typeface="Calibri"/>
              </a:rPr>
              <a:t>IMPLICATIONS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2816479"/>
            <a:ext cx="4657090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7305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development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still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high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demand</a:t>
            </a:r>
            <a:endParaRPr sz="2800">
              <a:latin typeface="Calibri"/>
              <a:cs typeface="Calibri"/>
            </a:endParaRPr>
          </a:p>
          <a:p>
            <a:pPr marL="241300" marR="370840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Big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companies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still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requires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AI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ML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rising 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demand,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best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choice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1" y="2327148"/>
            <a:ext cx="5309616" cy="3962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1324" y="711835"/>
            <a:ext cx="3893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95" dirty="0"/>
              <a:t>DATABASE</a:t>
            </a:r>
            <a:r>
              <a:rPr u="none" spc="-65" dirty="0"/>
              <a:t> </a:t>
            </a:r>
            <a:r>
              <a:rPr u="none" spc="-5" dirty="0"/>
              <a:t>TRENDS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555" y="1793493"/>
            <a:ext cx="1822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1793493"/>
            <a:ext cx="1398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2223" y="2327148"/>
            <a:ext cx="5919216" cy="396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436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 MT</vt:lpstr>
      <vt:lpstr>Calibri</vt:lpstr>
      <vt:lpstr>Office Theme</vt:lpstr>
      <vt:lpstr>Technology Trends</vt:lpstr>
      <vt:lpstr>OUTLINE</vt:lpstr>
      <vt:lpstr>PowerPoint Presentation</vt:lpstr>
      <vt:lpstr>INTRODUCTION</vt:lpstr>
      <vt:lpstr>METHODOLOGY</vt:lpstr>
      <vt:lpstr>PowerPoint Presentation</vt:lpstr>
      <vt:lpstr>PowerPoint Presentation</vt:lpstr>
      <vt:lpstr>PowerPoint Presentation</vt:lpstr>
      <vt:lpstr>DATABASE TRENDS</vt:lpstr>
      <vt:lpstr>DATABASE TRENDS - FINDINGS &amp; IMPLICATIONS</vt:lpstr>
      <vt:lpstr>DASHBOARD</vt:lpstr>
      <vt:lpstr> CURRENT TECHNOLOGY USAGE DASHBOARD </vt:lpstr>
      <vt:lpstr> FUTURE TECHNOLOGY TREND DASHBOARD </vt:lpstr>
      <vt:lpstr> DEMOGRAPHICS DASHBOARD </vt:lpstr>
      <vt:lpstr>DISCUSSION</vt:lpstr>
      <vt:lpstr>OVERALL FINDINGS &amp; IMPLICATIONS</vt:lpstr>
      <vt:lpstr>CONCLUSION</vt:lpstr>
      <vt:lpstr>APPENDIX</vt:lpstr>
      <vt:lpstr>GITHUB JOB POSTINGS</vt:lpstr>
      <vt:lpstr>POPULAR LANGUAGES BY SALARY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abhayraj ninnekar</cp:lastModifiedBy>
  <cp:revision>1</cp:revision>
  <dcterms:created xsi:type="dcterms:W3CDTF">2023-08-22T16:30:05Z</dcterms:created>
  <dcterms:modified xsi:type="dcterms:W3CDTF">2023-08-22T16:31:59Z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2023-08-22T00:00:00Z</vt:filetime>
  </property>
</Properties>
</file>