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  <p:embeddedFont>
      <p:font typeface="DM Sans" pitchFamily="2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31A2"/>
    <a:srgbClr val="2086AA"/>
    <a:srgbClr val="A100FF"/>
    <a:srgbClr val="883C84"/>
    <a:srgbClr val="461B49"/>
    <a:srgbClr val="963488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36" d="100"/>
          <a:sy n="36" d="100"/>
        </p:scale>
        <p:origin x="1090" y="-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Task%203_Final%20Content%20Data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Task%203_Final%20Content%20Data%20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Most Popular Categorie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4259196090828415E-2"/>
          <c:y val="1.0936704304001966E-2"/>
          <c:w val="0.94380160890595977"/>
          <c:h val="0.864017827353253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91-48C7-B8C5-7B16EEEAD4C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164655"/>
        <c:axId val="18168975"/>
      </c:barChart>
      <c:catAx>
        <c:axId val="1816465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68975"/>
        <c:crosses val="autoZero"/>
        <c:auto val="1"/>
        <c:lblAlgn val="ctr"/>
        <c:lblOffset val="100"/>
        <c:noMultiLvlLbl val="0"/>
      </c:catAx>
      <c:valAx>
        <c:axId val="18168975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6465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Content Sentiment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Sheet2!$I$2:$I$5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EA-4D74-A628-4F5ECE27370E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Sheet2!$J$2:$J$5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EA-4D74-A628-4F5ECE27370E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Sheet2!$K$2:$K$5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EA-4D74-A628-4F5ECE27370E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Sheet2!$L$2:$L$5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FEA-4D74-A628-4F5ECE27370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02451583"/>
        <c:axId val="1402450623"/>
      </c:barChart>
      <c:catAx>
        <c:axId val="1402451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2450623"/>
        <c:crosses val="autoZero"/>
        <c:auto val="1"/>
        <c:lblAlgn val="ctr"/>
        <c:lblOffset val="100"/>
        <c:noMultiLvlLbl val="0"/>
      </c:catAx>
      <c:valAx>
        <c:axId val="14024506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2451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 err="1">
                <a:solidFill>
                  <a:srgbClr val="FFFFFF"/>
                </a:solidFill>
                <a:latin typeface="Graphik Regular" panose="020B0503030202060203" pitchFamily="34" charset="0"/>
              </a:rPr>
              <a:t>Bazz</a:t>
            </a: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5D18531-C4BB-F075-27FE-CAEABD133190}"/>
              </a:ext>
            </a:extLst>
          </p:cNvPr>
          <p:cNvSpPr txBox="1"/>
          <p:nvPr/>
        </p:nvSpPr>
        <p:spPr>
          <a:xfrm>
            <a:off x="10982291" y="837474"/>
            <a:ext cx="68687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86AA"/>
                </a:solidFill>
                <a:latin typeface="Aptos" panose="020B0004020202020204" pitchFamily="34" charset="0"/>
              </a:rPr>
              <a:t>There are a total of 16 distinct content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86AA"/>
                </a:solidFill>
                <a:latin typeface="Aptos" panose="020B0004020202020204" pitchFamily="34" charset="0"/>
              </a:rPr>
              <a:t>Out of which Animal and Science Categories are the most Popular 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86AA"/>
                </a:solidFill>
                <a:latin typeface="Aptos" panose="020B0004020202020204" pitchFamily="34" charset="0"/>
              </a:rPr>
              <a:t>4 types of content – Photo, Video, GIF and Audio.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86AA"/>
                </a:solidFill>
                <a:latin typeface="Aptos" panose="020B0004020202020204" pitchFamily="34" charset="0"/>
              </a:rPr>
              <a:t>Out of which people prefer Photo and Video.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86AA"/>
                </a:solidFill>
                <a:latin typeface="Aptos" panose="020B0004020202020204" pitchFamily="34" charset="0"/>
              </a:rPr>
              <a:t>Many Month has the highest number of post.</a:t>
            </a:r>
            <a:endParaRPr lang="en-IN" sz="2400" b="1" dirty="0">
              <a:solidFill>
                <a:srgbClr val="2086AA"/>
              </a:solidFill>
              <a:latin typeface="Aptos" panose="020B00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3F84FD-9A9D-83F4-19E3-C328FB1C534D}"/>
              </a:ext>
            </a:extLst>
          </p:cNvPr>
          <p:cNvSpPr txBox="1"/>
          <p:nvPr/>
        </p:nvSpPr>
        <p:spPr>
          <a:xfrm>
            <a:off x="11049000" y="405489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ptos" panose="020B0004020202020204" pitchFamily="34" charset="0"/>
              </a:rPr>
              <a:t>Conclusion</a:t>
            </a:r>
            <a:endParaRPr lang="en-IN" sz="3200" b="1" dirty="0">
              <a:latin typeface="Aptos" panose="020B00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FAF5AD-311D-240D-B2AC-2E0892F54496}"/>
              </a:ext>
            </a:extLst>
          </p:cNvPr>
          <p:cNvSpPr txBox="1"/>
          <p:nvPr/>
        </p:nvSpPr>
        <p:spPr>
          <a:xfrm>
            <a:off x="11049001" y="5052656"/>
            <a:ext cx="6781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86AA"/>
                </a:solidFill>
                <a:latin typeface="Aptos" panose="020B0004020202020204" pitchFamily="34" charset="0"/>
              </a:rPr>
              <a:t>Should focus more on top 5 categories that’s Animal, Science, Healthy eating, Technology and Food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86AA"/>
                </a:solidFill>
                <a:latin typeface="Aptos" panose="020B0004020202020204" pitchFamily="34" charset="0"/>
              </a:rPr>
              <a:t>Create campaign to specifically target those audiences.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086AA"/>
                </a:solidFill>
                <a:latin typeface="Aptos" panose="020B0004020202020204" pitchFamily="34" charset="0"/>
              </a:rPr>
              <a:t>Need to maximize in the month of January , May and August as the number of posts in these month are the highest.</a:t>
            </a:r>
            <a:endParaRPr lang="en-IN" sz="2400" b="1" dirty="0">
              <a:solidFill>
                <a:srgbClr val="2086AA"/>
              </a:solidFill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1383832"/>
            <a:ext cx="10205425" cy="7453482"/>
            <a:chOff x="0" y="0"/>
            <a:chExt cx="11564591" cy="4827203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5290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5400" b="1" spc="-19" dirty="0">
                  <a:solidFill>
                    <a:srgbClr val="2831A2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endParaRPr lang="en-US" sz="5400" b="1" spc="-19" dirty="0">
                <a:solidFill>
                  <a:srgbClr val="2831A2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5400" b="1" spc="-19" dirty="0">
                  <a:solidFill>
                    <a:srgbClr val="2831A2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endParaRPr lang="en-US" sz="5400" b="1" spc="-19" dirty="0">
                <a:solidFill>
                  <a:srgbClr val="2831A2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5400" b="1" spc="-19" dirty="0">
                  <a:solidFill>
                    <a:srgbClr val="2831A2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endParaRPr lang="en-US" sz="5400" b="1" spc="-19" dirty="0">
                <a:solidFill>
                  <a:srgbClr val="2831A2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5400" b="1" spc="-19" dirty="0">
                  <a:solidFill>
                    <a:srgbClr val="2831A2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endParaRPr lang="en-US" sz="5400" b="1" spc="-19" dirty="0">
                <a:solidFill>
                  <a:srgbClr val="2831A2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5400" b="1" spc="-19" dirty="0">
                  <a:solidFill>
                    <a:srgbClr val="2831A2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endParaRPr lang="en-US" sz="5400" b="1" spc="-19" dirty="0">
                <a:solidFill>
                  <a:srgbClr val="2831A2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5400" b="1" spc="-19" dirty="0">
                  <a:solidFill>
                    <a:srgbClr val="2831A2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8327B4-5D32-5235-4CB7-E44FC9C2416C}"/>
              </a:ext>
            </a:extLst>
          </p:cNvPr>
          <p:cNvSpPr txBox="1"/>
          <p:nvPr/>
        </p:nvSpPr>
        <p:spPr>
          <a:xfrm>
            <a:off x="8481560" y="2388899"/>
            <a:ext cx="770922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831A2"/>
                </a:solidFill>
              </a:rPr>
              <a:t>Social </a:t>
            </a:r>
            <a:r>
              <a:rPr lang="en-US" sz="3200" b="1" dirty="0" err="1">
                <a:solidFill>
                  <a:srgbClr val="2831A2"/>
                </a:solidFill>
              </a:rPr>
              <a:t>Bazz</a:t>
            </a:r>
            <a:r>
              <a:rPr lang="en-US" sz="3200" b="1" dirty="0">
                <a:solidFill>
                  <a:srgbClr val="2831A2"/>
                </a:solidFill>
              </a:rPr>
              <a:t> is a fast  growing technology unicorn that need to adapt quickly to it’s global scale.</a:t>
            </a:r>
          </a:p>
          <a:p>
            <a:r>
              <a:rPr lang="en-US" sz="3200" b="1" dirty="0">
                <a:solidFill>
                  <a:srgbClr val="2831A2"/>
                </a:solidFill>
              </a:rPr>
              <a:t>Accenture has begun a 3 Month POC focusing on these tasks:</a:t>
            </a:r>
          </a:p>
          <a:p>
            <a:endParaRPr lang="en-US" sz="3200" b="1" dirty="0">
              <a:solidFill>
                <a:srgbClr val="2831A2"/>
              </a:solidFill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FF0000"/>
                </a:solidFill>
              </a:rPr>
              <a:t>An audit on Social </a:t>
            </a:r>
            <a:r>
              <a:rPr lang="en-IN" sz="3200" b="1" dirty="0" err="1">
                <a:solidFill>
                  <a:srgbClr val="FF0000"/>
                </a:solidFill>
              </a:rPr>
              <a:t>Bazz’s</a:t>
            </a:r>
            <a:r>
              <a:rPr lang="en-IN" sz="3200" b="1" dirty="0">
                <a:solidFill>
                  <a:srgbClr val="FF0000"/>
                </a:solidFill>
              </a:rPr>
              <a:t> big data practice.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FF0000"/>
                </a:solidFill>
              </a:rPr>
              <a:t>Recommendations for a successful IPO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FF0000"/>
                </a:solidFill>
              </a:rPr>
              <a:t>Analysis to find Social </a:t>
            </a:r>
            <a:r>
              <a:rPr lang="en-IN" sz="3200" b="1" dirty="0" err="1">
                <a:solidFill>
                  <a:srgbClr val="FF0000"/>
                </a:solidFill>
              </a:rPr>
              <a:t>Bazz’s</a:t>
            </a:r>
            <a:r>
              <a:rPr lang="en-IN" sz="3200" b="1" dirty="0">
                <a:solidFill>
                  <a:srgbClr val="FF0000"/>
                </a:solidFill>
              </a:rPr>
              <a:t> top 5 most popular categories of content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A5000E-F1B8-661A-5541-7971CBA861A0}"/>
              </a:ext>
            </a:extLst>
          </p:cNvPr>
          <p:cNvSpPr txBox="1"/>
          <p:nvPr/>
        </p:nvSpPr>
        <p:spPr>
          <a:xfrm>
            <a:off x="2443158" y="4993655"/>
            <a:ext cx="7183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Over 1,00,000 posts per day </a:t>
            </a:r>
          </a:p>
          <a:p>
            <a:r>
              <a:rPr lang="en-US" sz="3600" dirty="0"/>
              <a:t>36,500,000 pieces of content per year!</a:t>
            </a:r>
          </a:p>
          <a:p>
            <a:r>
              <a:rPr lang="en-US" sz="3600" dirty="0"/>
              <a:t>But how can it be utilized effectively amidst all this?</a:t>
            </a:r>
          </a:p>
          <a:p>
            <a:r>
              <a:rPr 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Analysis to find Social Buzz’s top 5 most popular categories of content</a:t>
            </a:r>
            <a:endParaRPr lang="en-IN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0" name="Freeform 30"/>
          <p:cNvSpPr/>
          <p:nvPr/>
        </p:nvSpPr>
        <p:spPr>
          <a:xfrm>
            <a:off x="11442581" y="7075060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8B9CB5-652E-FFAA-596B-061B0789AA4F}"/>
              </a:ext>
            </a:extLst>
          </p:cNvPr>
          <p:cNvSpPr txBox="1"/>
          <p:nvPr/>
        </p:nvSpPr>
        <p:spPr>
          <a:xfrm>
            <a:off x="13981007" y="1798060"/>
            <a:ext cx="4306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Andrew Fleming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 (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Chief Technical Architect)</a:t>
            </a:r>
            <a:endParaRPr lang="en-IN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C38C28-C293-F3FD-758F-14D95E9F6051}"/>
              </a:ext>
            </a:extLst>
          </p:cNvPr>
          <p:cNvSpPr txBox="1"/>
          <p:nvPr/>
        </p:nvSpPr>
        <p:spPr>
          <a:xfrm>
            <a:off x="14023758" y="4670626"/>
            <a:ext cx="4306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0" i="0" dirty="0">
                <a:solidFill>
                  <a:srgbClr val="000000"/>
                </a:solidFill>
                <a:effectLst/>
                <a:latin typeface="DM Sans" pitchFamily="2" charset="0"/>
              </a:rPr>
              <a:t>Marcus </a:t>
            </a:r>
            <a:r>
              <a:rPr lang="en-IN" sz="3200" b="0" i="0" dirty="0" err="1">
                <a:solidFill>
                  <a:srgbClr val="000000"/>
                </a:solidFill>
                <a:effectLst/>
                <a:latin typeface="DM Sans" pitchFamily="2" charset="0"/>
              </a:rPr>
              <a:t>Rompton</a:t>
            </a:r>
            <a:endParaRPr lang="en-US" sz="3200" b="0" i="0" dirty="0">
              <a:solidFill>
                <a:srgbClr val="000000"/>
              </a:solidFill>
              <a:effectLst/>
              <a:latin typeface="DM Sans" panose="020F0502020204030204" pitchFamily="2" charset="0"/>
            </a:endParaRPr>
          </a:p>
          <a:p>
            <a:pPr algn="ctr"/>
            <a:r>
              <a:rPr lang="en-US" sz="2800" b="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 (</a:t>
            </a:r>
            <a:r>
              <a:rPr lang="en-US" sz="2400" dirty="0">
                <a:solidFill>
                  <a:srgbClr val="000000"/>
                </a:solidFill>
                <a:latin typeface="DM Sans" panose="020F0502020204030204" pitchFamily="2" charset="0"/>
              </a:rPr>
              <a:t>Senior Principle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)</a:t>
            </a:r>
            <a:endParaRPr lang="en-IN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817D95-AF92-15E7-F784-D8C4B193FF8F}"/>
              </a:ext>
            </a:extLst>
          </p:cNvPr>
          <p:cNvSpPr txBox="1"/>
          <p:nvPr/>
        </p:nvSpPr>
        <p:spPr>
          <a:xfrm>
            <a:off x="13981007" y="7543192"/>
            <a:ext cx="4306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Abhay Baranwal</a:t>
            </a:r>
          </a:p>
          <a:p>
            <a:pPr algn="ctr"/>
            <a:r>
              <a:rPr lang="en-US" sz="2800" b="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 (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Data Analyst)</a:t>
            </a:r>
            <a:endParaRPr lang="en-IN" sz="28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55650AD-CC15-3F1F-07C6-EB9FC8D8690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515" y="7057397"/>
            <a:ext cx="2085137" cy="2079345"/>
          </a:xfrm>
          <a:prstGeom prst="ellipse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78F442-425E-6F00-FDB5-CDCAFF3316E2}"/>
              </a:ext>
            </a:extLst>
          </p:cNvPr>
          <p:cNvSpPr txBox="1"/>
          <p:nvPr/>
        </p:nvSpPr>
        <p:spPr>
          <a:xfrm>
            <a:off x="4230107" y="1221302"/>
            <a:ext cx="6004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Data Understanding</a:t>
            </a:r>
            <a:endParaRPr lang="en-IN" sz="48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3ABF4A-61EC-60C7-FED5-DC2C81B89C4D}"/>
              </a:ext>
            </a:extLst>
          </p:cNvPr>
          <p:cNvSpPr txBox="1"/>
          <p:nvPr/>
        </p:nvSpPr>
        <p:spPr>
          <a:xfrm>
            <a:off x="5979026" y="2757494"/>
            <a:ext cx="6004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Data Cleaning</a:t>
            </a:r>
            <a:endParaRPr lang="en-IN" sz="48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552D73-057B-8E5D-3D2F-6C66E64032DB}"/>
              </a:ext>
            </a:extLst>
          </p:cNvPr>
          <p:cNvSpPr txBox="1"/>
          <p:nvPr/>
        </p:nvSpPr>
        <p:spPr>
          <a:xfrm>
            <a:off x="7891585" y="4433450"/>
            <a:ext cx="6004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Data Modeling</a:t>
            </a:r>
            <a:endParaRPr lang="en-IN" sz="4800" b="1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A16E86-182E-ADEF-BC08-A970295C83C2}"/>
              </a:ext>
            </a:extLst>
          </p:cNvPr>
          <p:cNvSpPr txBox="1"/>
          <p:nvPr/>
        </p:nvSpPr>
        <p:spPr>
          <a:xfrm>
            <a:off x="10053463" y="5940587"/>
            <a:ext cx="6004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Data Analysis</a:t>
            </a:r>
            <a:endParaRPr lang="en-IN" sz="4800" b="1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A24F0F-6757-4F0F-70D1-5170B69A5F90}"/>
              </a:ext>
            </a:extLst>
          </p:cNvPr>
          <p:cNvSpPr txBox="1"/>
          <p:nvPr/>
        </p:nvSpPr>
        <p:spPr>
          <a:xfrm>
            <a:off x="11514835" y="7784814"/>
            <a:ext cx="6004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chemeClr val="bg1"/>
                </a:solidFill>
              </a:rPr>
              <a:t>Idenify</a:t>
            </a:r>
            <a:r>
              <a:rPr lang="en-US" sz="4800" b="1" dirty="0">
                <a:solidFill>
                  <a:schemeClr val="bg1"/>
                </a:solidFill>
              </a:rPr>
              <a:t> Insights</a:t>
            </a:r>
            <a:endParaRPr lang="en-IN" sz="4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122A7A-9D94-078C-D242-2D9F5BD8C285}"/>
              </a:ext>
            </a:extLst>
          </p:cNvPr>
          <p:cNvSpPr txBox="1"/>
          <p:nvPr/>
        </p:nvSpPr>
        <p:spPr>
          <a:xfrm>
            <a:off x="1640666" y="3708299"/>
            <a:ext cx="39452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2831A2"/>
                </a:solidFill>
              </a:rPr>
              <a:t>16 </a:t>
            </a:r>
          </a:p>
          <a:p>
            <a:pPr algn="ctr"/>
            <a:r>
              <a:rPr lang="en-US" sz="5400" b="1" dirty="0">
                <a:solidFill>
                  <a:srgbClr val="2831A2"/>
                </a:solidFill>
              </a:rPr>
              <a:t>Unique Categories</a:t>
            </a:r>
            <a:endParaRPr lang="en-IN" sz="5400" b="1" dirty="0">
              <a:solidFill>
                <a:srgbClr val="2831A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80D650-B8DE-2620-E765-9E6F5D21C682}"/>
              </a:ext>
            </a:extLst>
          </p:cNvPr>
          <p:cNvSpPr txBox="1"/>
          <p:nvPr/>
        </p:nvSpPr>
        <p:spPr>
          <a:xfrm>
            <a:off x="6785690" y="2877302"/>
            <a:ext cx="39452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2831A2"/>
                </a:solidFill>
              </a:rPr>
              <a:t>Animals, most impactful Category</a:t>
            </a:r>
            <a:endParaRPr lang="en-IN" sz="5400" b="1" dirty="0">
              <a:solidFill>
                <a:srgbClr val="2831A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C5DA7D-A72B-B76E-91AC-DB7BBE21F1A6}"/>
              </a:ext>
            </a:extLst>
          </p:cNvPr>
          <p:cNvSpPr txBox="1"/>
          <p:nvPr/>
        </p:nvSpPr>
        <p:spPr>
          <a:xfrm>
            <a:off x="12199688" y="2777488"/>
            <a:ext cx="394520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2831A2"/>
                </a:solidFill>
              </a:rPr>
              <a:t>May with most number of posts</a:t>
            </a:r>
            <a:endParaRPr lang="en-IN" sz="5400" b="1" dirty="0">
              <a:solidFill>
                <a:srgbClr val="2831A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5DDC82F9-99E4-511C-09E7-FC74150EC8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9790983"/>
              </p:ext>
            </p:extLst>
          </p:nvPr>
        </p:nvGraphicFramePr>
        <p:xfrm>
          <a:off x="3169897" y="2023500"/>
          <a:ext cx="13828403" cy="6378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F51BC5B9-1D14-3B0D-D9CC-00FC55E9AA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1653995"/>
              </p:ext>
            </p:extLst>
          </p:nvPr>
        </p:nvGraphicFramePr>
        <p:xfrm>
          <a:off x="2724116" y="1231450"/>
          <a:ext cx="15084872" cy="76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303</Words>
  <Application>Microsoft Office PowerPoint</Application>
  <PresentationFormat>Custom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Aptos</vt:lpstr>
      <vt:lpstr>DM Sans</vt:lpstr>
      <vt:lpstr>Clear Sans Regular Bold</vt:lpstr>
      <vt:lpstr>Arial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Abhay Baranwal</cp:lastModifiedBy>
  <cp:revision>14</cp:revision>
  <dcterms:created xsi:type="dcterms:W3CDTF">2006-08-16T00:00:00Z</dcterms:created>
  <dcterms:modified xsi:type="dcterms:W3CDTF">2025-03-10T09:46:08Z</dcterms:modified>
  <dc:identifier>DAEhDyfaYKE</dc:identifier>
</cp:coreProperties>
</file>