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58"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6C485E-ECA0-4A13-BC89-3E916E43A84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390819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6C485E-ECA0-4A13-BC89-3E916E43A84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237605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6C485E-ECA0-4A13-BC89-3E916E43A84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118172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6C485E-ECA0-4A13-BC89-3E916E43A84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10292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6C485E-ECA0-4A13-BC89-3E916E43A84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164592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6C485E-ECA0-4A13-BC89-3E916E43A84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42806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6C485E-ECA0-4A13-BC89-3E916E43A848}"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98388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6C485E-ECA0-4A13-BC89-3E916E43A848}"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429279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C485E-ECA0-4A13-BC89-3E916E43A848}"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286263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6C485E-ECA0-4A13-BC89-3E916E43A84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122713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6C485E-ECA0-4A13-BC89-3E916E43A84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81604-CF13-49A6-B232-A82923AD961F}" type="slidenum">
              <a:rPr lang="en-IN" smtClean="0"/>
              <a:t>‹#›</a:t>
            </a:fld>
            <a:endParaRPr lang="en-IN"/>
          </a:p>
        </p:txBody>
      </p:sp>
    </p:spTree>
    <p:extLst>
      <p:ext uri="{BB962C8B-B14F-4D97-AF65-F5344CB8AC3E}">
        <p14:creationId xmlns:p14="http://schemas.microsoft.com/office/powerpoint/2010/main" val="267256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C485E-ECA0-4A13-BC89-3E916E43A848}" type="datetimeFigureOut">
              <a:rPr lang="en-IN" smtClean="0"/>
              <a:t>26-12-2022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81604-CF13-49A6-B232-A82923AD961F}" type="slidenum">
              <a:rPr lang="en-IN" smtClean="0"/>
              <a:t>‹#›</a:t>
            </a:fld>
            <a:endParaRPr lang="en-IN"/>
          </a:p>
        </p:txBody>
      </p:sp>
    </p:spTree>
    <p:extLst>
      <p:ext uri="{BB962C8B-B14F-4D97-AF65-F5344CB8AC3E}">
        <p14:creationId xmlns:p14="http://schemas.microsoft.com/office/powerpoint/2010/main" val="72805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884" y="2042985"/>
            <a:ext cx="9144000" cy="906806"/>
          </a:xfrm>
        </p:spPr>
        <p:txBody>
          <a:bodyPr>
            <a:normAutofit fontScale="90000"/>
          </a:bodyPr>
          <a:lstStyle/>
          <a:p>
            <a:r>
              <a:rPr lang="en-IN" b="1" dirty="0"/>
              <a:t>Text Sentiment Analysis</a:t>
            </a:r>
          </a:p>
        </p:txBody>
      </p:sp>
      <p:sp>
        <p:nvSpPr>
          <p:cNvPr id="3" name="Subtitle 2"/>
          <p:cNvSpPr>
            <a:spLocks noGrp="1"/>
          </p:cNvSpPr>
          <p:nvPr>
            <p:ph type="subTitle" idx="1"/>
          </p:nvPr>
        </p:nvSpPr>
        <p:spPr>
          <a:xfrm>
            <a:off x="6376086" y="4335206"/>
            <a:ext cx="5815914" cy="1655762"/>
          </a:xfrm>
        </p:spPr>
        <p:txBody>
          <a:bodyPr>
            <a:normAutofit lnSpcReduction="10000"/>
          </a:bodyPr>
          <a:lstStyle/>
          <a:p>
            <a:pPr marL="342900" indent="-342900" algn="l">
              <a:buFont typeface="Arial" panose="020B0604020202020204" pitchFamily="34" charset="0"/>
              <a:buChar char="•"/>
            </a:pPr>
            <a:r>
              <a:rPr lang="en-IN" dirty="0" err="1"/>
              <a:t>Abhay</a:t>
            </a:r>
            <a:r>
              <a:rPr lang="en-IN" dirty="0"/>
              <a:t> Singh </a:t>
            </a:r>
            <a:r>
              <a:rPr lang="en-IN" dirty="0" err="1"/>
              <a:t>Kachawaha</a:t>
            </a:r>
            <a:r>
              <a:rPr lang="en-IN" dirty="0"/>
              <a:t> (1900560130001)</a:t>
            </a:r>
          </a:p>
          <a:p>
            <a:pPr marL="342900" indent="-342900" algn="l">
              <a:buFont typeface="Arial" panose="020B0604020202020204" pitchFamily="34" charset="0"/>
              <a:buChar char="•"/>
            </a:pPr>
            <a:r>
              <a:rPr lang="en-IN" dirty="0"/>
              <a:t>Aditya Singh (1900560130002)</a:t>
            </a:r>
          </a:p>
          <a:p>
            <a:pPr marL="342900" indent="-342900" algn="l">
              <a:buFont typeface="Arial" panose="020B0604020202020204" pitchFamily="34" charset="0"/>
              <a:buChar char="•"/>
            </a:pPr>
            <a:r>
              <a:rPr lang="en-IN" dirty="0" err="1"/>
              <a:t>Aniket</a:t>
            </a:r>
            <a:r>
              <a:rPr lang="en-IN" dirty="0"/>
              <a:t> Singh (1900560130007)</a:t>
            </a:r>
          </a:p>
          <a:p>
            <a:pPr marL="342900" indent="-342900" algn="l">
              <a:buFont typeface="Arial" panose="020B0604020202020204" pitchFamily="34" charset="0"/>
              <a:buChar char="•"/>
            </a:pPr>
            <a:r>
              <a:rPr lang="en-IN" dirty="0"/>
              <a:t>Jai kishan Gupta (1900560130017)</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4" y="3267612"/>
            <a:ext cx="5741350" cy="3571875"/>
          </a:xfrm>
          <a:prstGeom prst="rect">
            <a:avLst/>
          </a:prstGeom>
        </p:spPr>
      </p:pic>
    </p:spTree>
    <p:extLst>
      <p:ext uri="{BB962C8B-B14F-4D97-AF65-F5344CB8AC3E}">
        <p14:creationId xmlns:p14="http://schemas.microsoft.com/office/powerpoint/2010/main" val="23795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a:t>Model evaluation</a:t>
            </a:r>
          </a:p>
        </p:txBody>
      </p:sp>
      <p:sp>
        <p:nvSpPr>
          <p:cNvPr id="3" name="Content Placeholder 2"/>
          <p:cNvSpPr>
            <a:spLocks noGrp="1"/>
          </p:cNvSpPr>
          <p:nvPr>
            <p:ph idx="1"/>
          </p:nvPr>
        </p:nvSpPr>
        <p:spPr>
          <a:xfrm>
            <a:off x="838200" y="1010080"/>
            <a:ext cx="10515600" cy="4351338"/>
          </a:xfrm>
        </p:spPr>
        <p:txBody>
          <a:bodyPr>
            <a:normAutofit/>
          </a:bodyPr>
          <a:lstStyle/>
          <a:p>
            <a:pPr marL="0" indent="0" algn="ctr">
              <a:buNone/>
            </a:pPr>
            <a:r>
              <a:rPr lang="en-US" sz="2400" dirty="0">
                <a:latin typeface="+mj-lt"/>
              </a:rPr>
              <a:t>Model evaluation is the process of assessing the performance of a machine learning model on a given dataset. It is an important step in the machine learning process because it helps determine how well the model generalizes to unseen data and can identify areas where the model may be lacking.</a:t>
            </a:r>
            <a:endParaRPr lang="en-IN" sz="2400" dirty="0">
              <a:latin typeface="+mj-lt"/>
            </a:endParaRPr>
          </a:p>
        </p:txBody>
      </p:sp>
      <p:sp>
        <p:nvSpPr>
          <p:cNvPr id="4" name="TextBox 3"/>
          <p:cNvSpPr txBox="1"/>
          <p:nvPr/>
        </p:nvSpPr>
        <p:spPr>
          <a:xfrm>
            <a:off x="0" y="4210170"/>
            <a:ext cx="5113387" cy="369332"/>
          </a:xfrm>
          <a:prstGeom prst="rect">
            <a:avLst/>
          </a:prstGeom>
          <a:noFill/>
        </p:spPr>
        <p:txBody>
          <a:bodyPr wrap="none" rtlCol="0">
            <a:spAutoFit/>
          </a:bodyPr>
          <a:lstStyle/>
          <a:p>
            <a:r>
              <a:rPr lang="en-US" b="1" dirty="0"/>
              <a:t>Methods for evaluating a machine learning model : </a:t>
            </a:r>
            <a:endParaRPr lang="en-IN" b="1" dirty="0"/>
          </a:p>
        </p:txBody>
      </p:sp>
      <p:sp>
        <p:nvSpPr>
          <p:cNvPr id="5" name="TextBox 4"/>
          <p:cNvSpPr txBox="1"/>
          <p:nvPr/>
        </p:nvSpPr>
        <p:spPr>
          <a:xfrm>
            <a:off x="0" y="4726775"/>
            <a:ext cx="11725967" cy="2031325"/>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mj-lt"/>
              </a:rPr>
              <a:t>Accuracy is the proportion of correctly classified examples.</a:t>
            </a:r>
          </a:p>
          <a:p>
            <a:pPr marL="285750" indent="-285750">
              <a:buFont typeface="Arial" panose="020B0604020202020204" pitchFamily="34" charset="0"/>
              <a:buChar char="•"/>
            </a:pPr>
            <a:r>
              <a:rPr lang="en-US" dirty="0">
                <a:latin typeface="+mj-lt"/>
              </a:rPr>
              <a:t>Precision is the proportion of predicted positive examples that are actually positive. </a:t>
            </a:r>
          </a:p>
          <a:p>
            <a:r>
              <a:rPr lang="en-US" dirty="0">
                <a:latin typeface="+mj-lt"/>
              </a:rPr>
              <a:t>      It is a measure of the model's ability to avoid false positives.</a:t>
            </a:r>
          </a:p>
          <a:p>
            <a:pPr marL="285750" indent="-285750">
              <a:buFont typeface="Arial" panose="020B0604020202020204" pitchFamily="34" charset="0"/>
              <a:buChar char="•"/>
            </a:pPr>
            <a:r>
              <a:rPr lang="en-US" dirty="0">
                <a:latin typeface="+mj-lt"/>
              </a:rPr>
              <a:t>Recall is the proportion of actual positive examples that are correctly predicted as positive. It is a measure of the model's</a:t>
            </a:r>
          </a:p>
          <a:p>
            <a:r>
              <a:rPr lang="en-US" dirty="0">
                <a:latin typeface="+mj-lt"/>
              </a:rPr>
              <a:t>      ability to find all the positive examples in the dataset.</a:t>
            </a:r>
          </a:p>
          <a:p>
            <a:pPr marL="285750" indent="-285750">
              <a:buFont typeface="Arial" panose="020B0604020202020204" pitchFamily="34" charset="0"/>
              <a:buChar char="•"/>
            </a:pPr>
            <a:r>
              <a:rPr lang="en-US" dirty="0">
                <a:latin typeface="+mj-lt"/>
              </a:rPr>
              <a:t>F1 score is a combination of precision and recall, and it is calculated as the harmonic mean</a:t>
            </a:r>
          </a:p>
          <a:p>
            <a:r>
              <a:rPr lang="en-US" dirty="0">
                <a:latin typeface="+mj-lt"/>
              </a:rPr>
              <a:t>      of precision and recall. It is a useful metric when you want to balance precision and recall.</a:t>
            </a:r>
            <a:endParaRPr lang="en-IN"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355" y="2735528"/>
            <a:ext cx="3420712" cy="230673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576" y="2942243"/>
            <a:ext cx="796493" cy="79649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1338" y="2685194"/>
            <a:ext cx="805344" cy="80534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282" y="3087866"/>
            <a:ext cx="812434" cy="1959061"/>
          </a:xfrm>
          <a:prstGeom prst="rect">
            <a:avLst/>
          </a:prstGeom>
        </p:spPr>
      </p:pic>
    </p:spTree>
    <p:extLst>
      <p:ext uri="{BB962C8B-B14F-4D97-AF65-F5344CB8AC3E}">
        <p14:creationId xmlns:p14="http://schemas.microsoft.com/office/powerpoint/2010/main" val="312518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a:t>Model deployment</a:t>
            </a:r>
          </a:p>
        </p:txBody>
      </p:sp>
      <p:sp>
        <p:nvSpPr>
          <p:cNvPr id="3" name="Content Placeholder 2"/>
          <p:cNvSpPr>
            <a:spLocks noGrp="1"/>
          </p:cNvSpPr>
          <p:nvPr>
            <p:ph idx="1"/>
          </p:nvPr>
        </p:nvSpPr>
        <p:spPr>
          <a:xfrm>
            <a:off x="912341" y="1183074"/>
            <a:ext cx="10515600" cy="4351338"/>
          </a:xfrm>
        </p:spPr>
        <p:txBody>
          <a:bodyPr>
            <a:normAutofit/>
          </a:bodyPr>
          <a:lstStyle/>
          <a:p>
            <a:pPr marL="0" indent="0" algn="ctr">
              <a:buNone/>
            </a:pPr>
            <a:r>
              <a:rPr lang="en-US" sz="2400" dirty="0">
                <a:latin typeface="+mj-lt"/>
              </a:rPr>
              <a:t>If the model performs well on the test dataset, it can be deployed in a production environment to classify new text data as it comes in. This may involve setting up a web server or API to accept incoming text data and return the predicted sentiment.</a:t>
            </a:r>
            <a:endParaRPr lang="en-IN" sz="2400"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7393" y="3504041"/>
            <a:ext cx="1569051" cy="15690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609" y="3763402"/>
            <a:ext cx="363754" cy="3637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1514" y="3037875"/>
            <a:ext cx="1920574" cy="217856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7036" y="3655282"/>
            <a:ext cx="2926080" cy="1097280"/>
          </a:xfrm>
          <a:prstGeom prst="rect">
            <a:avLst/>
          </a:prstGeom>
        </p:spPr>
      </p:pic>
      <p:cxnSp>
        <p:nvCxnSpPr>
          <p:cNvPr id="9" name="Straight Arrow Connector 8"/>
          <p:cNvCxnSpPr/>
          <p:nvPr/>
        </p:nvCxnSpPr>
        <p:spPr>
          <a:xfrm>
            <a:off x="2949146" y="4201297"/>
            <a:ext cx="1952368" cy="16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1"/>
          </p:cNvCxnSpPr>
          <p:nvPr/>
        </p:nvCxnSpPr>
        <p:spPr>
          <a:xfrm>
            <a:off x="6672649" y="4201297"/>
            <a:ext cx="1634387" cy="2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12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865" y="546358"/>
            <a:ext cx="10515600" cy="1325563"/>
          </a:xfrm>
        </p:spPr>
        <p:txBody>
          <a:bodyPr>
            <a:no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"Public sentiment is everything. With public sentiment, nothing can fail. Without it, nothing can succeed“</a:t>
            </a: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 Abraham Lincoln</a:t>
            </a:r>
            <a:endParaRPr lang="en-I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85" y="3725811"/>
            <a:ext cx="7247236" cy="3197505"/>
          </a:xfrm>
          <a:prstGeom prst="rect">
            <a:avLst/>
          </a:prstGeom>
        </p:spPr>
      </p:pic>
      <p:sp>
        <p:nvSpPr>
          <p:cNvPr id="5" name="TextBox 4"/>
          <p:cNvSpPr txBox="1"/>
          <p:nvPr/>
        </p:nvSpPr>
        <p:spPr>
          <a:xfrm>
            <a:off x="4529502" y="2611395"/>
            <a:ext cx="3248325" cy="707886"/>
          </a:xfrm>
          <a:prstGeom prst="rect">
            <a:avLst/>
          </a:prstGeom>
          <a:noFill/>
        </p:spPr>
        <p:txBody>
          <a:bodyPr wrap="none" rtlCol="0">
            <a:spAutoFit/>
          </a:bodyPr>
          <a:lstStyle/>
          <a:p>
            <a:r>
              <a:rPr lang="en-IN" sz="4000" b="1" dirty="0"/>
              <a:t>Thank You…….</a:t>
            </a:r>
          </a:p>
        </p:txBody>
      </p:sp>
    </p:spTree>
    <p:extLst>
      <p:ext uri="{BB962C8B-B14F-4D97-AF65-F5344CB8AC3E}">
        <p14:creationId xmlns:p14="http://schemas.microsoft.com/office/powerpoint/2010/main" val="156400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293"/>
            <a:ext cx="10515600" cy="1591834"/>
          </a:xfrm>
        </p:spPr>
        <p:txBody>
          <a:bodyPr>
            <a:noAutofit/>
          </a:bodyPr>
          <a:lstStyle/>
          <a:p>
            <a:pPr algn="ctr"/>
            <a:r>
              <a:rPr lang="en-US" sz="2400" dirty="0"/>
              <a:t>Text sentiment analysis, also known as opinion mining or emotion AI, is the process of identifying and extracting subjective information from text data. It involves using natural language processing (NLP) techniques and machine learning algorithms to analyze text data and classify it as positive, negative, or neutral based on the sentiments expressed in the text.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76" y="3466071"/>
            <a:ext cx="1962150" cy="2333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739" y="3466071"/>
            <a:ext cx="3174915" cy="28214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00" y="2650143"/>
            <a:ext cx="4201168" cy="3710636"/>
          </a:xfrm>
          <a:prstGeom prst="rect">
            <a:avLst/>
          </a:prstGeom>
        </p:spPr>
      </p:pic>
    </p:spTree>
    <p:extLst>
      <p:ext uri="{BB962C8B-B14F-4D97-AF65-F5344CB8AC3E}">
        <p14:creationId xmlns:p14="http://schemas.microsoft.com/office/powerpoint/2010/main" val="49963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Process of Text Sentiment Analysis</a:t>
            </a:r>
          </a:p>
        </p:txBody>
      </p:sp>
      <p:sp>
        <p:nvSpPr>
          <p:cNvPr id="3" name="Content Placeholder 2"/>
          <p:cNvSpPr>
            <a:spLocks noGrp="1"/>
          </p:cNvSpPr>
          <p:nvPr>
            <p:ph idx="1"/>
          </p:nvPr>
        </p:nvSpPr>
        <p:spPr/>
        <p:txBody>
          <a:bodyPr/>
          <a:lstStyle/>
          <a:p>
            <a:r>
              <a:rPr lang="en-IN" dirty="0"/>
              <a:t>Extract</a:t>
            </a:r>
          </a:p>
          <a:p>
            <a:r>
              <a:rPr lang="en-IN" dirty="0"/>
              <a:t>Pre-processing</a:t>
            </a:r>
          </a:p>
          <a:p>
            <a:r>
              <a:rPr lang="en-IN" dirty="0"/>
              <a:t>Tokenization</a:t>
            </a:r>
          </a:p>
          <a:p>
            <a:r>
              <a:rPr lang="en-IN" dirty="0"/>
              <a:t>Stemming</a:t>
            </a:r>
          </a:p>
          <a:p>
            <a:r>
              <a:rPr lang="en-IN" dirty="0"/>
              <a:t>Vectorization</a:t>
            </a:r>
          </a:p>
          <a:p>
            <a:r>
              <a:rPr lang="en-IN" dirty="0"/>
              <a:t>Model training</a:t>
            </a:r>
          </a:p>
          <a:p>
            <a:r>
              <a:rPr lang="en-IN" dirty="0"/>
              <a:t>Model evaluation</a:t>
            </a:r>
          </a:p>
          <a:p>
            <a:r>
              <a:rPr lang="en-IN" dirty="0"/>
              <a:t>Model deployment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686" y="1777567"/>
            <a:ext cx="7249941" cy="4399396"/>
          </a:xfrm>
          <a:prstGeom prst="rect">
            <a:avLst/>
          </a:prstGeom>
        </p:spPr>
      </p:pic>
    </p:spTree>
    <p:extLst>
      <p:ext uri="{BB962C8B-B14F-4D97-AF65-F5344CB8AC3E}">
        <p14:creationId xmlns:p14="http://schemas.microsoft.com/office/powerpoint/2010/main" val="167689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Data Extraction</a:t>
            </a:r>
          </a:p>
        </p:txBody>
      </p:sp>
      <p:sp>
        <p:nvSpPr>
          <p:cNvPr id="3" name="Content Placeholder 2"/>
          <p:cNvSpPr>
            <a:spLocks noGrp="1"/>
          </p:cNvSpPr>
          <p:nvPr>
            <p:ph idx="1"/>
          </p:nvPr>
        </p:nvSpPr>
        <p:spPr>
          <a:xfrm>
            <a:off x="838200" y="1562015"/>
            <a:ext cx="10515600" cy="4351338"/>
          </a:xfrm>
        </p:spPr>
        <p:txBody>
          <a:bodyPr>
            <a:normAutofit/>
          </a:bodyPr>
          <a:lstStyle/>
          <a:p>
            <a:pPr marL="0" indent="0" algn="ctr">
              <a:buNone/>
            </a:pPr>
            <a:r>
              <a:rPr lang="en-US" sz="2400" dirty="0">
                <a:latin typeface="+mj-lt"/>
              </a:rPr>
              <a:t>An API can be used to extract data from a website or database, as well as to send data to a website or database.</a:t>
            </a:r>
            <a:endParaRPr lang="en-IN" sz="2400"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5004" y="3826370"/>
            <a:ext cx="959450" cy="95945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649"/>
          <a:stretch/>
        </p:blipFill>
        <p:spPr>
          <a:xfrm>
            <a:off x="9168742" y="3443416"/>
            <a:ext cx="1758508" cy="179996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6883" y="2599037"/>
            <a:ext cx="2407567" cy="3175686"/>
          </a:xfrm>
          <a:prstGeom prst="rect">
            <a:avLst/>
          </a:prstGeom>
        </p:spPr>
      </p:pic>
      <p:cxnSp>
        <p:nvCxnSpPr>
          <p:cNvPr id="8" name="Straight Arrow Connector 7"/>
          <p:cNvCxnSpPr/>
          <p:nvPr/>
        </p:nvCxnSpPr>
        <p:spPr>
          <a:xfrm>
            <a:off x="3459077" y="3113903"/>
            <a:ext cx="2241507" cy="97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80716" y="4085968"/>
            <a:ext cx="2219868" cy="22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69793" y="4600834"/>
            <a:ext cx="2030791" cy="68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a:off x="6804454" y="4306095"/>
            <a:ext cx="2130554" cy="3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03151" y="4679093"/>
            <a:ext cx="508473" cy="369332"/>
          </a:xfrm>
          <a:prstGeom prst="rect">
            <a:avLst/>
          </a:prstGeom>
          <a:noFill/>
        </p:spPr>
        <p:txBody>
          <a:bodyPr wrap="none" rtlCol="0">
            <a:spAutoFit/>
          </a:bodyPr>
          <a:lstStyle/>
          <a:p>
            <a:r>
              <a:rPr lang="en-IN" b="1" dirty="0"/>
              <a:t>API</a:t>
            </a:r>
          </a:p>
        </p:txBody>
      </p:sp>
      <p:sp>
        <p:nvSpPr>
          <p:cNvPr id="16" name="TextBox 15"/>
          <p:cNvSpPr txBox="1"/>
          <p:nvPr/>
        </p:nvSpPr>
        <p:spPr>
          <a:xfrm>
            <a:off x="1886465" y="2229705"/>
            <a:ext cx="862224" cy="369332"/>
          </a:xfrm>
          <a:prstGeom prst="rect">
            <a:avLst/>
          </a:prstGeom>
          <a:noFill/>
        </p:spPr>
        <p:txBody>
          <a:bodyPr wrap="none" rtlCol="0">
            <a:spAutoFit/>
          </a:bodyPr>
          <a:lstStyle/>
          <a:p>
            <a:r>
              <a:rPr lang="en-IN" b="1" dirty="0">
                <a:solidFill>
                  <a:schemeClr val="accent1">
                    <a:lumMod val="75000"/>
                  </a:schemeClr>
                </a:solidFill>
              </a:rPr>
              <a:t>Tweets</a:t>
            </a:r>
          </a:p>
        </p:txBody>
      </p:sp>
      <p:sp>
        <p:nvSpPr>
          <p:cNvPr id="17" name="TextBox 16"/>
          <p:cNvSpPr txBox="1"/>
          <p:nvPr/>
        </p:nvSpPr>
        <p:spPr>
          <a:xfrm>
            <a:off x="9594915" y="2973955"/>
            <a:ext cx="582211" cy="369332"/>
          </a:xfrm>
          <a:prstGeom prst="rect">
            <a:avLst/>
          </a:prstGeom>
          <a:noFill/>
        </p:spPr>
        <p:txBody>
          <a:bodyPr wrap="none" rtlCol="0">
            <a:spAutoFit/>
          </a:bodyPr>
          <a:lstStyle/>
          <a:p>
            <a:r>
              <a:rPr lang="en-IN" b="1" dirty="0" err="1">
                <a:solidFill>
                  <a:schemeClr val="accent3">
                    <a:lumMod val="50000"/>
                  </a:schemeClr>
                </a:solidFill>
              </a:rPr>
              <a:t>json</a:t>
            </a:r>
            <a:endParaRPr lang="en-IN" b="1" dirty="0">
              <a:solidFill>
                <a:schemeClr val="accent3">
                  <a:lumMod val="50000"/>
                </a:schemeClr>
              </a:solidFill>
            </a:endParaRPr>
          </a:p>
        </p:txBody>
      </p:sp>
    </p:spTree>
    <p:extLst>
      <p:ext uri="{BB962C8B-B14F-4D97-AF65-F5344CB8AC3E}">
        <p14:creationId xmlns:p14="http://schemas.microsoft.com/office/powerpoint/2010/main" val="310381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dirty="0"/>
              <a:t>Pre-processing</a:t>
            </a:r>
          </a:p>
        </p:txBody>
      </p:sp>
      <p:sp>
        <p:nvSpPr>
          <p:cNvPr id="3" name="Content Placeholder 2"/>
          <p:cNvSpPr>
            <a:spLocks noGrp="1"/>
          </p:cNvSpPr>
          <p:nvPr>
            <p:ph idx="1"/>
          </p:nvPr>
        </p:nvSpPr>
        <p:spPr>
          <a:xfrm>
            <a:off x="838200" y="1001841"/>
            <a:ext cx="10515600" cy="4351338"/>
          </a:xfrm>
        </p:spPr>
        <p:txBody>
          <a:bodyPr>
            <a:normAutofit/>
          </a:bodyPr>
          <a:lstStyle/>
          <a:p>
            <a:pPr marL="0" indent="0" algn="ctr">
              <a:buNone/>
            </a:pPr>
            <a:r>
              <a:rPr lang="en-US" sz="2400" dirty="0">
                <a:latin typeface="+mj-lt"/>
              </a:rPr>
              <a:t>Preprocessing the text data is an important step in any natural language processing (NLP) task. It involves cleaning and preparing the text data for further analysis. This includes removing any special characters, symbols, and numbers, and converting the text to lowercase. It may also include removing stop words</a:t>
            </a:r>
            <a:endParaRPr lang="en-IN" sz="2400" dirty="0">
              <a:latin typeface="+mj-lt"/>
            </a:endParaRPr>
          </a:p>
        </p:txBody>
      </p:sp>
      <p:sp>
        <p:nvSpPr>
          <p:cNvPr id="4" name="TextBox 3"/>
          <p:cNvSpPr txBox="1"/>
          <p:nvPr/>
        </p:nvSpPr>
        <p:spPr>
          <a:xfrm>
            <a:off x="301209" y="4315637"/>
            <a:ext cx="5794791" cy="25423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Removing special characters, symbols, and numbers.</a:t>
            </a:r>
          </a:p>
          <a:p>
            <a:pPr>
              <a:lnSpc>
                <a:spcPct val="150000"/>
              </a:lnSpc>
            </a:pPr>
            <a:r>
              <a:rPr lang="en-US" dirty="0"/>
              <a:t>      </a:t>
            </a:r>
            <a:r>
              <a:rPr lang="en-US" dirty="0">
                <a:latin typeface="+mj-lt"/>
              </a:rPr>
              <a:t>E.g., “The quick brown fox jumps over the lazy dog.“</a:t>
            </a:r>
          </a:p>
          <a:p>
            <a:pPr marL="285750" indent="-285750">
              <a:lnSpc>
                <a:spcPct val="150000"/>
              </a:lnSpc>
              <a:buFont typeface="Arial" panose="020B0604020202020204" pitchFamily="34" charset="0"/>
              <a:buChar char="•"/>
            </a:pPr>
            <a:r>
              <a:rPr lang="en-US" dirty="0"/>
              <a:t>Converting the text to lowercase</a:t>
            </a:r>
          </a:p>
          <a:p>
            <a:pPr>
              <a:lnSpc>
                <a:spcPct val="150000"/>
              </a:lnSpc>
            </a:pPr>
            <a:r>
              <a:rPr lang="en-US" dirty="0">
                <a:latin typeface="+mj-lt"/>
              </a:rPr>
              <a:t>      E.g., "happy" and "Happy" are both converted to "happy“</a:t>
            </a:r>
          </a:p>
          <a:p>
            <a:pPr marL="285750" indent="-285750">
              <a:lnSpc>
                <a:spcPct val="150000"/>
              </a:lnSpc>
              <a:buFont typeface="Arial" panose="020B0604020202020204" pitchFamily="34" charset="0"/>
              <a:buChar char="•"/>
            </a:pPr>
            <a:r>
              <a:rPr lang="en-IN" dirty="0"/>
              <a:t>Removing stop words</a:t>
            </a:r>
          </a:p>
          <a:p>
            <a:pPr>
              <a:lnSpc>
                <a:spcPct val="150000"/>
              </a:lnSpc>
            </a:pPr>
            <a:r>
              <a:rPr lang="en-IN" dirty="0">
                <a:latin typeface="+mj-lt"/>
              </a:rPr>
              <a:t>      </a:t>
            </a:r>
            <a:r>
              <a:rPr lang="en-US" dirty="0">
                <a:latin typeface="+mj-lt"/>
              </a:rPr>
              <a:t>Examples of stop words include "a," "an," and "the."</a:t>
            </a:r>
            <a:endParaRPr lang="en-IN" dirty="0">
              <a:latin typeface="+mj-lt"/>
            </a:endParaRPr>
          </a:p>
        </p:txBody>
      </p:sp>
      <p:sp>
        <p:nvSpPr>
          <p:cNvPr id="5" name="TextBox 4"/>
          <p:cNvSpPr txBox="1"/>
          <p:nvPr/>
        </p:nvSpPr>
        <p:spPr>
          <a:xfrm>
            <a:off x="74141" y="3946305"/>
            <a:ext cx="2501006" cy="369332"/>
          </a:xfrm>
          <a:prstGeom prst="rect">
            <a:avLst/>
          </a:prstGeom>
          <a:noFill/>
        </p:spPr>
        <p:txBody>
          <a:bodyPr wrap="none" rtlCol="0">
            <a:spAutoFit/>
          </a:bodyPr>
          <a:lstStyle/>
          <a:p>
            <a:r>
              <a:rPr lang="en-IN" b="1" dirty="0"/>
              <a:t>Work in Pre-processing :</a:t>
            </a:r>
          </a:p>
        </p:txBody>
      </p:sp>
      <p:sp>
        <p:nvSpPr>
          <p:cNvPr id="6" name="TextBox 5"/>
          <p:cNvSpPr txBox="1"/>
          <p:nvPr/>
        </p:nvSpPr>
        <p:spPr>
          <a:xfrm>
            <a:off x="584887" y="2891387"/>
            <a:ext cx="4601324" cy="369332"/>
          </a:xfrm>
          <a:prstGeom prst="rect">
            <a:avLst/>
          </a:prstGeom>
          <a:noFill/>
        </p:spPr>
        <p:txBody>
          <a:bodyPr wrap="none" rtlCol="0">
            <a:spAutoFit/>
          </a:bodyPr>
          <a:lstStyle/>
          <a:p>
            <a:r>
              <a:rPr lang="en-US" dirty="0">
                <a:solidFill>
                  <a:schemeClr val="accent1">
                    <a:lumMod val="50000"/>
                  </a:schemeClr>
                </a:solidFill>
                <a:latin typeface="+mj-lt"/>
              </a:rPr>
              <a:t>"The quick brown fox jumps over the lazy dog."</a:t>
            </a:r>
            <a:endParaRPr lang="en-IN" dirty="0">
              <a:solidFill>
                <a:schemeClr val="accent1">
                  <a:lumMod val="50000"/>
                </a:schemeClr>
              </a:solidFill>
              <a:latin typeface="+mj-lt"/>
            </a:endParaRPr>
          </a:p>
        </p:txBody>
      </p:sp>
      <p:sp>
        <p:nvSpPr>
          <p:cNvPr id="7" name="TextBox 6"/>
          <p:cNvSpPr txBox="1"/>
          <p:nvPr/>
        </p:nvSpPr>
        <p:spPr>
          <a:xfrm>
            <a:off x="7809470" y="2891387"/>
            <a:ext cx="3360664" cy="369332"/>
          </a:xfrm>
          <a:prstGeom prst="rect">
            <a:avLst/>
          </a:prstGeom>
          <a:noFill/>
        </p:spPr>
        <p:txBody>
          <a:bodyPr wrap="none" rtlCol="0">
            <a:spAutoFit/>
          </a:bodyPr>
          <a:lstStyle/>
          <a:p>
            <a:r>
              <a:rPr lang="en-US" dirty="0">
                <a:solidFill>
                  <a:schemeClr val="accent1">
                    <a:lumMod val="50000"/>
                  </a:schemeClr>
                </a:solidFill>
                <a:latin typeface="+mj-lt"/>
              </a:rPr>
              <a:t>"quick brown fox jumps lazy dog."</a:t>
            </a:r>
            <a:endParaRPr lang="en-IN" dirty="0">
              <a:solidFill>
                <a:schemeClr val="accent1">
                  <a:lumMod val="50000"/>
                </a:schemeClr>
              </a:solidFill>
              <a:latin typeface="+mj-lt"/>
            </a:endParaRPr>
          </a:p>
        </p:txBody>
      </p:sp>
      <p:cxnSp>
        <p:nvCxnSpPr>
          <p:cNvPr id="9" name="Straight Arrow Connector 8"/>
          <p:cNvCxnSpPr>
            <a:cxnSpLocks/>
            <a:stCxn id="6" idx="3"/>
            <a:endCxn id="7" idx="1"/>
          </p:cNvCxnSpPr>
          <p:nvPr/>
        </p:nvCxnSpPr>
        <p:spPr>
          <a:xfrm>
            <a:off x="5186211" y="3076053"/>
            <a:ext cx="26232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99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a:t>Tokenization</a:t>
            </a:r>
          </a:p>
        </p:txBody>
      </p:sp>
      <p:sp>
        <p:nvSpPr>
          <p:cNvPr id="3" name="Content Placeholder 2"/>
          <p:cNvSpPr>
            <a:spLocks noGrp="1"/>
          </p:cNvSpPr>
          <p:nvPr>
            <p:ph idx="1"/>
          </p:nvPr>
        </p:nvSpPr>
        <p:spPr>
          <a:xfrm>
            <a:off x="838200" y="1207787"/>
            <a:ext cx="10515600" cy="4351338"/>
          </a:xfrm>
        </p:spPr>
        <p:txBody>
          <a:bodyPr>
            <a:normAutofit/>
          </a:bodyPr>
          <a:lstStyle/>
          <a:p>
            <a:pPr marL="0" indent="0" algn="ctr">
              <a:buNone/>
            </a:pPr>
            <a:r>
              <a:rPr lang="en-US" sz="2400" dirty="0">
                <a:latin typeface="+mj-lt"/>
              </a:rPr>
              <a:t>Tokenization is the process of splitting the text into individual words or tokens. It is an important step in natural language processing (NLP) as it helps to split the text into individual units that can be analyzed and processed.</a:t>
            </a:r>
            <a:endParaRPr lang="en-IN" sz="2400" dirty="0">
              <a:latin typeface="+mj-lt"/>
            </a:endParaRPr>
          </a:p>
        </p:txBody>
      </p:sp>
      <p:sp>
        <p:nvSpPr>
          <p:cNvPr id="4" name="TextBox 3"/>
          <p:cNvSpPr txBox="1"/>
          <p:nvPr/>
        </p:nvSpPr>
        <p:spPr>
          <a:xfrm>
            <a:off x="264895" y="4272717"/>
            <a:ext cx="2908297" cy="369332"/>
          </a:xfrm>
          <a:prstGeom prst="rect">
            <a:avLst/>
          </a:prstGeom>
          <a:noFill/>
        </p:spPr>
        <p:txBody>
          <a:bodyPr wrap="none" rtlCol="0">
            <a:spAutoFit/>
          </a:bodyPr>
          <a:lstStyle/>
          <a:p>
            <a:r>
              <a:rPr lang="en-IN" b="1" dirty="0"/>
              <a:t>Importance of </a:t>
            </a:r>
            <a:r>
              <a:rPr lang="en-US" b="1" dirty="0"/>
              <a:t>Tokenization :</a:t>
            </a:r>
            <a:endParaRPr lang="en-IN" b="1" dirty="0"/>
          </a:p>
        </p:txBody>
      </p:sp>
      <p:sp>
        <p:nvSpPr>
          <p:cNvPr id="5" name="TextBox 4"/>
          <p:cNvSpPr txBox="1"/>
          <p:nvPr/>
        </p:nvSpPr>
        <p:spPr>
          <a:xfrm>
            <a:off x="58723" y="4642049"/>
            <a:ext cx="12031627" cy="18928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latin typeface="+mj-lt"/>
              </a:rPr>
              <a:t>It helps to break down the text into smaller, more manageable pieces that can be more easily analyzed and processed.</a:t>
            </a:r>
          </a:p>
          <a:p>
            <a:pPr marL="285750" indent="-285750">
              <a:buFont typeface="Arial" panose="020B0604020202020204" pitchFamily="34" charset="0"/>
              <a:buChar char="•"/>
            </a:pPr>
            <a:r>
              <a:rPr lang="en-US" dirty="0">
                <a:latin typeface="+mj-lt"/>
              </a:rPr>
              <a:t>It allows you to focus on individual words or tokens rather than the entire text, which can be helpful when working with large</a:t>
            </a:r>
          </a:p>
          <a:p>
            <a:r>
              <a:rPr lang="en-US" dirty="0">
                <a:latin typeface="+mj-lt"/>
              </a:rPr>
              <a:t>      or complex datasets.</a:t>
            </a:r>
          </a:p>
          <a:p>
            <a:pPr marL="285750" indent="-285750">
              <a:lnSpc>
                <a:spcPct val="150000"/>
              </a:lnSpc>
              <a:buFont typeface="Arial" panose="020B0604020202020204" pitchFamily="34" charset="0"/>
              <a:buChar char="•"/>
            </a:pPr>
            <a:r>
              <a:rPr lang="en-US" dirty="0">
                <a:latin typeface="+mj-lt"/>
              </a:rPr>
              <a:t>It can help to improve the performance of machine learning models by reducing the dimensionality of the data.</a:t>
            </a:r>
          </a:p>
          <a:p>
            <a:pPr marL="285750" indent="-285750">
              <a:lnSpc>
                <a:spcPct val="150000"/>
              </a:lnSpc>
              <a:buFont typeface="Arial" panose="020B0604020202020204" pitchFamily="34" charset="0"/>
              <a:buChar char="•"/>
            </a:pPr>
            <a:r>
              <a:rPr lang="en-US" dirty="0">
                <a:latin typeface="+mj-lt"/>
              </a:rPr>
              <a:t>It allows you to apply specific processing or analysis techniques to individual words or tokens, rather than the entire text.</a:t>
            </a:r>
          </a:p>
        </p:txBody>
      </p:sp>
      <p:sp>
        <p:nvSpPr>
          <p:cNvPr id="6" name="TextBox 5"/>
          <p:cNvSpPr txBox="1"/>
          <p:nvPr/>
        </p:nvSpPr>
        <p:spPr>
          <a:xfrm>
            <a:off x="1268627" y="2916195"/>
            <a:ext cx="3445430" cy="369332"/>
          </a:xfrm>
          <a:prstGeom prst="rect">
            <a:avLst/>
          </a:prstGeom>
          <a:noFill/>
        </p:spPr>
        <p:txBody>
          <a:bodyPr wrap="none" rtlCol="0">
            <a:spAutoFit/>
          </a:bodyPr>
          <a:lstStyle/>
          <a:p>
            <a:r>
              <a:rPr lang="en-US" b="1" dirty="0">
                <a:solidFill>
                  <a:schemeClr val="accent1">
                    <a:lumMod val="50000"/>
                  </a:schemeClr>
                </a:solidFill>
              </a:rPr>
              <a:t>"quick brown fox jumps lazy dog."</a:t>
            </a:r>
            <a:endParaRPr lang="en-IN" b="1" dirty="0">
              <a:solidFill>
                <a:schemeClr val="accent1">
                  <a:lumMod val="50000"/>
                </a:schemeClr>
              </a:solidFill>
            </a:endParaRPr>
          </a:p>
        </p:txBody>
      </p:sp>
      <p:sp>
        <p:nvSpPr>
          <p:cNvPr id="7" name="TextBox 6"/>
          <p:cNvSpPr txBox="1"/>
          <p:nvPr/>
        </p:nvSpPr>
        <p:spPr>
          <a:xfrm>
            <a:off x="6858668" y="2268164"/>
            <a:ext cx="694421" cy="369332"/>
          </a:xfrm>
          <a:prstGeom prst="rect">
            <a:avLst/>
          </a:prstGeom>
          <a:noFill/>
        </p:spPr>
        <p:txBody>
          <a:bodyPr wrap="none" rtlCol="0">
            <a:spAutoFit/>
          </a:bodyPr>
          <a:lstStyle/>
          <a:p>
            <a:r>
              <a:rPr lang="en-IN" b="1" dirty="0">
                <a:solidFill>
                  <a:schemeClr val="accent1">
                    <a:lumMod val="50000"/>
                  </a:schemeClr>
                </a:solidFill>
              </a:rPr>
              <a:t>quick</a:t>
            </a:r>
          </a:p>
        </p:txBody>
      </p:sp>
      <p:sp>
        <p:nvSpPr>
          <p:cNvPr id="8" name="TextBox 7"/>
          <p:cNvSpPr txBox="1"/>
          <p:nvPr/>
        </p:nvSpPr>
        <p:spPr>
          <a:xfrm>
            <a:off x="6858668" y="2595703"/>
            <a:ext cx="804964" cy="369332"/>
          </a:xfrm>
          <a:prstGeom prst="rect">
            <a:avLst/>
          </a:prstGeom>
          <a:noFill/>
        </p:spPr>
        <p:txBody>
          <a:bodyPr wrap="none" rtlCol="0">
            <a:spAutoFit/>
          </a:bodyPr>
          <a:lstStyle/>
          <a:p>
            <a:r>
              <a:rPr lang="en-US" b="1" dirty="0">
                <a:solidFill>
                  <a:schemeClr val="accent1">
                    <a:lumMod val="50000"/>
                  </a:schemeClr>
                </a:solidFill>
              </a:rPr>
              <a:t>brown</a:t>
            </a:r>
            <a:endParaRPr lang="en-IN" dirty="0"/>
          </a:p>
        </p:txBody>
      </p:sp>
      <p:sp>
        <p:nvSpPr>
          <p:cNvPr id="10" name="TextBox 9"/>
          <p:cNvSpPr txBox="1"/>
          <p:nvPr/>
        </p:nvSpPr>
        <p:spPr>
          <a:xfrm>
            <a:off x="6858668" y="2884293"/>
            <a:ext cx="479555" cy="369332"/>
          </a:xfrm>
          <a:prstGeom prst="rect">
            <a:avLst/>
          </a:prstGeom>
          <a:noFill/>
        </p:spPr>
        <p:txBody>
          <a:bodyPr wrap="none" rtlCol="0">
            <a:spAutoFit/>
          </a:bodyPr>
          <a:lstStyle/>
          <a:p>
            <a:r>
              <a:rPr lang="en-US" b="1" dirty="0">
                <a:solidFill>
                  <a:schemeClr val="accent1">
                    <a:lumMod val="50000"/>
                  </a:schemeClr>
                </a:solidFill>
              </a:rPr>
              <a:t>fox</a:t>
            </a:r>
            <a:endParaRPr lang="en-IN" dirty="0"/>
          </a:p>
        </p:txBody>
      </p:sp>
      <p:sp>
        <p:nvSpPr>
          <p:cNvPr id="11" name="TextBox 10"/>
          <p:cNvSpPr txBox="1"/>
          <p:nvPr/>
        </p:nvSpPr>
        <p:spPr>
          <a:xfrm>
            <a:off x="6858668" y="3166516"/>
            <a:ext cx="768608" cy="369332"/>
          </a:xfrm>
          <a:prstGeom prst="rect">
            <a:avLst/>
          </a:prstGeom>
          <a:noFill/>
        </p:spPr>
        <p:txBody>
          <a:bodyPr wrap="none" rtlCol="0">
            <a:spAutoFit/>
          </a:bodyPr>
          <a:lstStyle/>
          <a:p>
            <a:r>
              <a:rPr lang="en-US" b="1" dirty="0">
                <a:solidFill>
                  <a:schemeClr val="accent1">
                    <a:lumMod val="50000"/>
                  </a:schemeClr>
                </a:solidFill>
              </a:rPr>
              <a:t>jumps</a:t>
            </a:r>
            <a:endParaRPr lang="en-IN" dirty="0"/>
          </a:p>
        </p:txBody>
      </p:sp>
      <p:sp>
        <p:nvSpPr>
          <p:cNvPr id="12" name="TextBox 11"/>
          <p:cNvSpPr txBox="1"/>
          <p:nvPr/>
        </p:nvSpPr>
        <p:spPr>
          <a:xfrm>
            <a:off x="6858668" y="3500422"/>
            <a:ext cx="553293" cy="369332"/>
          </a:xfrm>
          <a:prstGeom prst="rect">
            <a:avLst/>
          </a:prstGeom>
          <a:noFill/>
        </p:spPr>
        <p:txBody>
          <a:bodyPr wrap="none" rtlCol="0">
            <a:spAutoFit/>
          </a:bodyPr>
          <a:lstStyle/>
          <a:p>
            <a:r>
              <a:rPr lang="en-US" b="1" dirty="0">
                <a:solidFill>
                  <a:schemeClr val="accent1">
                    <a:lumMod val="50000"/>
                  </a:schemeClr>
                </a:solidFill>
              </a:rPr>
              <a:t>lazy</a:t>
            </a:r>
            <a:endParaRPr lang="en-IN" dirty="0"/>
          </a:p>
        </p:txBody>
      </p:sp>
      <p:sp>
        <p:nvSpPr>
          <p:cNvPr id="13" name="TextBox 12"/>
          <p:cNvSpPr txBox="1"/>
          <p:nvPr/>
        </p:nvSpPr>
        <p:spPr>
          <a:xfrm>
            <a:off x="6871428" y="3903385"/>
            <a:ext cx="540533" cy="369332"/>
          </a:xfrm>
          <a:prstGeom prst="rect">
            <a:avLst/>
          </a:prstGeom>
          <a:noFill/>
        </p:spPr>
        <p:txBody>
          <a:bodyPr wrap="none" rtlCol="0">
            <a:spAutoFit/>
          </a:bodyPr>
          <a:lstStyle/>
          <a:p>
            <a:r>
              <a:rPr lang="en-US" b="1" dirty="0">
                <a:solidFill>
                  <a:schemeClr val="accent1">
                    <a:lumMod val="50000"/>
                  </a:schemeClr>
                </a:solidFill>
              </a:rPr>
              <a:t>dog</a:t>
            </a:r>
            <a:endParaRPr lang="en-IN" dirty="0"/>
          </a:p>
        </p:txBody>
      </p:sp>
      <p:cxnSp>
        <p:nvCxnSpPr>
          <p:cNvPr id="15" name="Straight Arrow Connector 14"/>
          <p:cNvCxnSpPr>
            <a:stCxn id="6" idx="3"/>
            <a:endCxn id="7" idx="1"/>
          </p:cNvCxnSpPr>
          <p:nvPr/>
        </p:nvCxnSpPr>
        <p:spPr>
          <a:xfrm flipV="1">
            <a:off x="4714057" y="2452830"/>
            <a:ext cx="2144611" cy="64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8" idx="1"/>
          </p:cNvCxnSpPr>
          <p:nvPr/>
        </p:nvCxnSpPr>
        <p:spPr>
          <a:xfrm flipV="1">
            <a:off x="4714057" y="2780369"/>
            <a:ext cx="2144611" cy="320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flipV="1">
            <a:off x="4714057" y="3068959"/>
            <a:ext cx="2144611" cy="3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1" idx="1"/>
          </p:cNvCxnSpPr>
          <p:nvPr/>
        </p:nvCxnSpPr>
        <p:spPr>
          <a:xfrm>
            <a:off x="4714057" y="3100861"/>
            <a:ext cx="2144611" cy="25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714057" y="3100861"/>
            <a:ext cx="2144611" cy="584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3" idx="1"/>
          </p:cNvCxnSpPr>
          <p:nvPr/>
        </p:nvCxnSpPr>
        <p:spPr>
          <a:xfrm>
            <a:off x="4714057" y="3100861"/>
            <a:ext cx="2157371" cy="98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5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1994"/>
          <a:stretch/>
        </p:blipFill>
        <p:spPr>
          <a:xfrm>
            <a:off x="4012250" y="1946224"/>
            <a:ext cx="3476367" cy="3166008"/>
          </a:xfrm>
          <a:prstGeom prst="rect">
            <a:avLst/>
          </a:prstGeom>
        </p:spPr>
      </p:pic>
      <p:sp>
        <p:nvSpPr>
          <p:cNvPr id="2" name="Title 1"/>
          <p:cNvSpPr>
            <a:spLocks noGrp="1"/>
          </p:cNvSpPr>
          <p:nvPr>
            <p:ph type="title"/>
          </p:nvPr>
        </p:nvSpPr>
        <p:spPr>
          <a:xfrm>
            <a:off x="838200" y="60325"/>
            <a:ext cx="10515600" cy="1325563"/>
          </a:xfrm>
        </p:spPr>
        <p:txBody>
          <a:bodyPr/>
          <a:lstStyle/>
          <a:p>
            <a:pPr algn="ctr"/>
            <a:r>
              <a:rPr lang="en-IN" b="1" u="sng" dirty="0"/>
              <a:t>Stemming</a:t>
            </a:r>
          </a:p>
        </p:txBody>
      </p:sp>
      <p:sp>
        <p:nvSpPr>
          <p:cNvPr id="3" name="Content Placeholder 2"/>
          <p:cNvSpPr>
            <a:spLocks noGrp="1"/>
          </p:cNvSpPr>
          <p:nvPr>
            <p:ph idx="1"/>
          </p:nvPr>
        </p:nvSpPr>
        <p:spPr>
          <a:xfrm>
            <a:off x="838200" y="1059507"/>
            <a:ext cx="10515600" cy="4351338"/>
          </a:xfrm>
        </p:spPr>
        <p:txBody>
          <a:bodyPr>
            <a:normAutofit/>
          </a:bodyPr>
          <a:lstStyle/>
          <a:p>
            <a:pPr marL="0" indent="0" algn="ctr">
              <a:buNone/>
            </a:pPr>
            <a:r>
              <a:rPr lang="en-US" sz="2400" dirty="0">
                <a:latin typeface="+mj-lt"/>
              </a:rPr>
              <a:t>Stemming is the process of reducing a word to its base or root form. In the context of text sentiment analysis, stemming can be used to group similar words together and reduce the dimensionality of the data.</a:t>
            </a:r>
            <a:endParaRPr lang="en-IN" sz="2400" dirty="0">
              <a:latin typeface="+mj-lt"/>
            </a:endParaRPr>
          </a:p>
        </p:txBody>
      </p:sp>
      <p:sp>
        <p:nvSpPr>
          <p:cNvPr id="5" name="TextBox 4"/>
          <p:cNvSpPr txBox="1"/>
          <p:nvPr/>
        </p:nvSpPr>
        <p:spPr>
          <a:xfrm>
            <a:off x="5239265" y="2385070"/>
            <a:ext cx="1176797" cy="369332"/>
          </a:xfrm>
          <a:prstGeom prst="rect">
            <a:avLst/>
          </a:prstGeom>
          <a:noFill/>
        </p:spPr>
        <p:txBody>
          <a:bodyPr wrap="none" rtlCol="0">
            <a:spAutoFit/>
          </a:bodyPr>
          <a:lstStyle/>
          <a:p>
            <a:r>
              <a:rPr lang="en-IN" b="1" dirty="0">
                <a:solidFill>
                  <a:schemeClr val="accent6"/>
                </a:solidFill>
              </a:rPr>
              <a:t>“jumping”</a:t>
            </a:r>
          </a:p>
        </p:txBody>
      </p:sp>
      <p:sp>
        <p:nvSpPr>
          <p:cNvPr id="7" name="TextBox 6"/>
          <p:cNvSpPr txBox="1"/>
          <p:nvPr/>
        </p:nvSpPr>
        <p:spPr>
          <a:xfrm rot="1774368">
            <a:off x="6399656" y="2923641"/>
            <a:ext cx="970587" cy="369332"/>
          </a:xfrm>
          <a:prstGeom prst="rect">
            <a:avLst/>
          </a:prstGeom>
          <a:noFill/>
        </p:spPr>
        <p:txBody>
          <a:bodyPr wrap="none" rtlCol="0">
            <a:spAutoFit/>
          </a:bodyPr>
          <a:lstStyle/>
          <a:p>
            <a:r>
              <a:rPr lang="en-IN" b="1" dirty="0">
                <a:solidFill>
                  <a:schemeClr val="accent6"/>
                </a:solidFill>
              </a:rPr>
              <a:t>“jumps”</a:t>
            </a:r>
          </a:p>
        </p:txBody>
      </p:sp>
      <p:sp>
        <p:nvSpPr>
          <p:cNvPr id="8" name="TextBox 7"/>
          <p:cNvSpPr txBox="1"/>
          <p:nvPr/>
        </p:nvSpPr>
        <p:spPr>
          <a:xfrm>
            <a:off x="5310248" y="4440195"/>
            <a:ext cx="880369" cy="369332"/>
          </a:xfrm>
          <a:prstGeom prst="rect">
            <a:avLst/>
          </a:prstGeom>
          <a:noFill/>
        </p:spPr>
        <p:txBody>
          <a:bodyPr wrap="none" rtlCol="0">
            <a:spAutoFit/>
          </a:bodyPr>
          <a:lstStyle/>
          <a:p>
            <a:r>
              <a:rPr lang="en-IN" b="1" dirty="0">
                <a:solidFill>
                  <a:schemeClr val="accent2">
                    <a:lumMod val="50000"/>
                  </a:schemeClr>
                </a:solidFill>
              </a:rPr>
              <a:t>“jump”</a:t>
            </a:r>
          </a:p>
        </p:txBody>
      </p:sp>
      <p:sp>
        <p:nvSpPr>
          <p:cNvPr id="9" name="Rectangle 8"/>
          <p:cNvSpPr/>
          <p:nvPr/>
        </p:nvSpPr>
        <p:spPr>
          <a:xfrm rot="18083745">
            <a:off x="4135959" y="3143613"/>
            <a:ext cx="1119217" cy="369332"/>
          </a:xfrm>
          <a:prstGeom prst="rect">
            <a:avLst/>
          </a:prstGeom>
        </p:spPr>
        <p:txBody>
          <a:bodyPr wrap="none">
            <a:spAutoFit/>
          </a:bodyPr>
          <a:lstStyle/>
          <a:p>
            <a:r>
              <a:rPr lang="en-IN" b="1" dirty="0">
                <a:solidFill>
                  <a:schemeClr val="accent6"/>
                </a:solidFill>
              </a:rPr>
              <a:t>“jumped”</a:t>
            </a:r>
            <a:endParaRPr lang="en-IN" dirty="0"/>
          </a:p>
        </p:txBody>
      </p:sp>
      <p:sp>
        <p:nvSpPr>
          <p:cNvPr id="10" name="TextBox 9"/>
          <p:cNvSpPr txBox="1"/>
          <p:nvPr/>
        </p:nvSpPr>
        <p:spPr>
          <a:xfrm>
            <a:off x="147067" y="4440195"/>
            <a:ext cx="2620974" cy="369332"/>
          </a:xfrm>
          <a:prstGeom prst="rect">
            <a:avLst/>
          </a:prstGeom>
          <a:noFill/>
        </p:spPr>
        <p:txBody>
          <a:bodyPr wrap="none" rtlCol="0">
            <a:spAutoFit/>
          </a:bodyPr>
          <a:lstStyle/>
          <a:p>
            <a:r>
              <a:rPr lang="en-IN" b="1" dirty="0"/>
              <a:t>Importance of Stemming:</a:t>
            </a:r>
          </a:p>
        </p:txBody>
      </p:sp>
      <p:sp>
        <p:nvSpPr>
          <p:cNvPr id="11" name="TextBox 10"/>
          <p:cNvSpPr txBox="1"/>
          <p:nvPr/>
        </p:nvSpPr>
        <p:spPr>
          <a:xfrm>
            <a:off x="147067" y="4821488"/>
            <a:ext cx="12044933"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mj-lt"/>
              </a:rPr>
              <a:t>It helps to reduce the dimensionality of the data by grouping similar words together.</a:t>
            </a:r>
          </a:p>
          <a:p>
            <a:pPr marL="285750" indent="-285750">
              <a:lnSpc>
                <a:spcPct val="150000"/>
              </a:lnSpc>
              <a:buFont typeface="Arial" panose="020B0604020202020204" pitchFamily="34" charset="0"/>
              <a:buChar char="•"/>
            </a:pPr>
            <a:r>
              <a:rPr lang="en-US" dirty="0">
                <a:latin typeface="+mj-lt"/>
              </a:rPr>
              <a:t>It allows you to focus on the meaning of a word rather than its specific spelling.</a:t>
            </a:r>
          </a:p>
          <a:p>
            <a:pPr marL="285750" indent="-285750">
              <a:lnSpc>
                <a:spcPct val="150000"/>
              </a:lnSpc>
              <a:buFont typeface="Arial" panose="020B0604020202020204" pitchFamily="34" charset="0"/>
              <a:buChar char="•"/>
            </a:pPr>
            <a:r>
              <a:rPr lang="en-US" dirty="0">
                <a:latin typeface="+mj-lt"/>
              </a:rPr>
              <a:t>It can help to improve the accuracy and effectiveness of certain NLP tasks, such as text classification and information retrieval.</a:t>
            </a:r>
          </a:p>
          <a:p>
            <a:pPr marL="285750" indent="-285750">
              <a:lnSpc>
                <a:spcPct val="150000"/>
              </a:lnSpc>
              <a:buFont typeface="Arial" panose="020B0604020202020204" pitchFamily="34" charset="0"/>
              <a:buChar char="•"/>
            </a:pPr>
            <a:r>
              <a:rPr lang="en-US" dirty="0">
                <a:latin typeface="+mj-lt"/>
              </a:rPr>
              <a:t>It can make it easier to compare and analyze words across different documents or datasets.</a:t>
            </a:r>
          </a:p>
          <a:p>
            <a:pPr>
              <a:lnSpc>
                <a:spcPct val="150000"/>
              </a:lnSpc>
            </a:pPr>
            <a:endParaRPr lang="en-IN" dirty="0">
              <a:latin typeface="+mj-lt"/>
            </a:endParaRPr>
          </a:p>
        </p:txBody>
      </p:sp>
    </p:spTree>
    <p:extLst>
      <p:ext uri="{BB962C8B-B14F-4D97-AF65-F5344CB8AC3E}">
        <p14:creationId xmlns:p14="http://schemas.microsoft.com/office/powerpoint/2010/main" val="121241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a:t>Vectorization</a:t>
            </a:r>
          </a:p>
        </p:txBody>
      </p:sp>
      <p:sp>
        <p:nvSpPr>
          <p:cNvPr id="3" name="Content Placeholder 2"/>
          <p:cNvSpPr>
            <a:spLocks noGrp="1"/>
          </p:cNvSpPr>
          <p:nvPr>
            <p:ph idx="1"/>
          </p:nvPr>
        </p:nvSpPr>
        <p:spPr>
          <a:xfrm>
            <a:off x="838200" y="968890"/>
            <a:ext cx="10515600" cy="4351338"/>
          </a:xfrm>
        </p:spPr>
        <p:txBody>
          <a:bodyPr>
            <a:normAutofit/>
          </a:bodyPr>
          <a:lstStyle/>
          <a:p>
            <a:pPr marL="0" indent="0" algn="ctr">
              <a:buNone/>
            </a:pPr>
            <a:r>
              <a:rPr lang="en-US" sz="2400" dirty="0">
                <a:latin typeface="+mj-lt"/>
              </a:rPr>
              <a:t>Vectorization is the process of converting text data into numerical vectors or matrices that can be used in machine learning algorithms. It is an important step in natural language processing (NLP) as it allows you to input text data into machine learning models, which typically expect numerical input.</a:t>
            </a:r>
            <a:endParaRPr lang="en-IN" sz="2400" dirty="0">
              <a:latin typeface="+mj-lt"/>
            </a:endParaRPr>
          </a:p>
        </p:txBody>
      </p:sp>
      <p:sp>
        <p:nvSpPr>
          <p:cNvPr id="4" name="TextBox 3"/>
          <p:cNvSpPr txBox="1"/>
          <p:nvPr/>
        </p:nvSpPr>
        <p:spPr>
          <a:xfrm>
            <a:off x="0" y="4489622"/>
            <a:ext cx="5383077" cy="369332"/>
          </a:xfrm>
          <a:prstGeom prst="rect">
            <a:avLst/>
          </a:prstGeom>
          <a:noFill/>
        </p:spPr>
        <p:txBody>
          <a:bodyPr wrap="none" rtlCol="0">
            <a:spAutoFit/>
          </a:bodyPr>
          <a:lstStyle/>
          <a:p>
            <a:r>
              <a:rPr lang="en-US" b="1" dirty="0"/>
              <a:t>Term frequency-inverse document frequency (TF-IDF) :</a:t>
            </a:r>
            <a:endParaRPr lang="en-IN" b="1" dirty="0"/>
          </a:p>
        </p:txBody>
      </p:sp>
      <p:sp>
        <p:nvSpPr>
          <p:cNvPr id="5" name="TextBox 4"/>
          <p:cNvSpPr txBox="1"/>
          <p:nvPr/>
        </p:nvSpPr>
        <p:spPr>
          <a:xfrm>
            <a:off x="123568" y="4959178"/>
            <a:ext cx="10679911" cy="161582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latin typeface="+mj-lt"/>
              </a:rPr>
              <a:t>Calculate by multiplying the term frequency (TF), which is the number of times a word appears in a document.</a:t>
            </a:r>
          </a:p>
          <a:p>
            <a:pPr marL="285750" indent="-285750">
              <a:lnSpc>
                <a:spcPct val="150000"/>
              </a:lnSpc>
              <a:buFont typeface="Arial" panose="020B0604020202020204" pitchFamily="34" charset="0"/>
              <a:buChar char="•"/>
            </a:pPr>
            <a:r>
              <a:rPr lang="en-US" dirty="0">
                <a:latin typeface="+mj-lt"/>
              </a:rPr>
              <a:t>Inverse document frequency (IDF), which is a measure of how common the word is across all documents.</a:t>
            </a:r>
          </a:p>
          <a:p>
            <a:pPr marL="285750" indent="-285750">
              <a:lnSpc>
                <a:spcPct val="150000"/>
              </a:lnSpc>
              <a:buFont typeface="Arial" panose="020B0604020202020204" pitchFamily="34" charset="0"/>
              <a:buChar char="•"/>
            </a:pPr>
            <a:r>
              <a:rPr lang="en-US" dirty="0">
                <a:latin typeface="+mj-lt"/>
              </a:rPr>
              <a:t>Words that are more common across all documents will have a lower IDF, while words that are more</a:t>
            </a:r>
          </a:p>
          <a:p>
            <a:r>
              <a:rPr lang="en-US" dirty="0">
                <a:latin typeface="+mj-lt"/>
              </a:rPr>
              <a:t>      specific to a particular document will have a higher IDF.</a:t>
            </a:r>
            <a:endParaRPr lang="en-IN"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087" y="2367782"/>
            <a:ext cx="5213894" cy="2952446"/>
          </a:xfrm>
          <a:prstGeom prst="rect">
            <a:avLst/>
          </a:prstGeom>
        </p:spPr>
      </p:pic>
    </p:spTree>
    <p:extLst>
      <p:ext uri="{BB962C8B-B14F-4D97-AF65-F5344CB8AC3E}">
        <p14:creationId xmlns:p14="http://schemas.microsoft.com/office/powerpoint/2010/main" val="215608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a:t>Model training</a:t>
            </a:r>
            <a:br>
              <a:rPr lang="en-IN" b="1" u="sng" dirty="0"/>
            </a:br>
            <a:endParaRPr lang="en-IN" b="1" u="sng" dirty="0"/>
          </a:p>
        </p:txBody>
      </p:sp>
      <p:sp>
        <p:nvSpPr>
          <p:cNvPr id="3" name="Content Placeholder 2"/>
          <p:cNvSpPr>
            <a:spLocks noGrp="1"/>
          </p:cNvSpPr>
          <p:nvPr>
            <p:ph idx="1"/>
          </p:nvPr>
        </p:nvSpPr>
        <p:spPr>
          <a:xfrm>
            <a:off x="945292" y="845322"/>
            <a:ext cx="10515600" cy="4351338"/>
          </a:xfrm>
        </p:spPr>
        <p:txBody>
          <a:bodyPr/>
          <a:lstStyle/>
          <a:p>
            <a:pPr marL="0" indent="0" algn="ctr">
              <a:buNone/>
            </a:pPr>
            <a:r>
              <a:rPr lang="en-US" dirty="0">
                <a:latin typeface="+mj-lt"/>
              </a:rPr>
              <a:t>Machine learning algorithms to train a model to classify the text as positive or negative based on the sentiments expressed in the text.</a:t>
            </a:r>
            <a:endParaRPr lang="en-IN" dirty="0">
              <a:latin typeface="+mj-lt"/>
            </a:endParaRPr>
          </a:p>
        </p:txBody>
      </p:sp>
      <p:sp>
        <p:nvSpPr>
          <p:cNvPr id="4" name="TextBox 3"/>
          <p:cNvSpPr txBox="1"/>
          <p:nvPr/>
        </p:nvSpPr>
        <p:spPr>
          <a:xfrm>
            <a:off x="1746422" y="1739669"/>
            <a:ext cx="8374216" cy="369332"/>
          </a:xfrm>
          <a:prstGeom prst="rect">
            <a:avLst/>
          </a:prstGeom>
          <a:noFill/>
        </p:spPr>
        <p:txBody>
          <a:bodyPr wrap="none" rtlCol="0">
            <a:spAutoFit/>
          </a:bodyPr>
          <a:lstStyle/>
          <a:p>
            <a:r>
              <a:rPr lang="en-IN" b="1" dirty="0"/>
              <a:t>Algorithm we are using for analysing text sentiments is </a:t>
            </a:r>
            <a:r>
              <a:rPr lang="en-IN" b="1" dirty="0">
                <a:solidFill>
                  <a:schemeClr val="accent1">
                    <a:lumMod val="75000"/>
                  </a:schemeClr>
                </a:solidFill>
              </a:rPr>
              <a:t>Support Vector Machine(SVM)</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514" t="12658" r="10676" b="12207"/>
          <a:stretch/>
        </p:blipFill>
        <p:spPr>
          <a:xfrm>
            <a:off x="3962401" y="2316054"/>
            <a:ext cx="3641124" cy="27065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057" y="2418277"/>
            <a:ext cx="859310" cy="8593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9795" y="4400505"/>
            <a:ext cx="733168" cy="65583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3416" y="2438085"/>
            <a:ext cx="819694" cy="819694"/>
          </a:xfrm>
          <a:prstGeom prst="rect">
            <a:avLst/>
          </a:prstGeom>
        </p:spPr>
      </p:pic>
      <p:sp>
        <p:nvSpPr>
          <p:cNvPr id="9" name="TextBox 8"/>
          <p:cNvSpPr txBox="1"/>
          <p:nvPr/>
        </p:nvSpPr>
        <p:spPr>
          <a:xfrm>
            <a:off x="348006" y="5087130"/>
            <a:ext cx="8795998" cy="161582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latin typeface="+mj-lt"/>
              </a:rPr>
              <a:t>Use an SVM to train a model to classify the text as positive or negative.</a:t>
            </a:r>
          </a:p>
          <a:p>
            <a:pPr marL="285750" indent="-285750">
              <a:lnSpc>
                <a:spcPct val="150000"/>
              </a:lnSpc>
              <a:buFont typeface="Arial" panose="020B0604020202020204" pitchFamily="34" charset="0"/>
              <a:buChar char="•"/>
            </a:pPr>
            <a:r>
              <a:rPr lang="en-US" dirty="0">
                <a:latin typeface="+mj-lt"/>
              </a:rPr>
              <a:t>To do this, you will need to split your dataset into a training set and a validation set</a:t>
            </a:r>
          </a:p>
          <a:p>
            <a:pPr marL="285750" indent="-285750">
              <a:lnSpc>
                <a:spcPct val="150000"/>
              </a:lnSpc>
              <a:buFont typeface="Arial" panose="020B0604020202020204" pitchFamily="34" charset="0"/>
              <a:buChar char="•"/>
            </a:pPr>
            <a:r>
              <a:rPr lang="en-US" dirty="0">
                <a:latin typeface="+mj-lt"/>
              </a:rPr>
              <a:t> And use the training set to train the model and the validation set to evaluate the model's </a:t>
            </a:r>
          </a:p>
          <a:p>
            <a:r>
              <a:rPr lang="en-US" dirty="0">
                <a:latin typeface="+mj-lt"/>
              </a:rPr>
              <a:t>      performance and tune its </a:t>
            </a:r>
            <a:r>
              <a:rPr lang="en-US" dirty="0" err="1">
                <a:latin typeface="+mj-lt"/>
              </a:rPr>
              <a:t>hyperparameters</a:t>
            </a:r>
            <a:r>
              <a:rPr lang="en-US" dirty="0">
                <a:latin typeface="+mj-lt"/>
              </a:rPr>
              <a:t>.</a:t>
            </a:r>
            <a:endParaRPr lang="en-IN" dirty="0">
              <a:latin typeface="+mj-lt"/>
            </a:endParaRPr>
          </a:p>
        </p:txBody>
      </p:sp>
    </p:spTree>
    <p:extLst>
      <p:ext uri="{BB962C8B-B14F-4D97-AF65-F5344CB8AC3E}">
        <p14:creationId xmlns:p14="http://schemas.microsoft.com/office/powerpoint/2010/main" val="1543765102"/>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478</TotalTime>
  <Words>1053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Calibri</vt:lpstr>
      <vt:lpstr>Calibri Light</vt:lpstr>
      <vt:lpstr>Office Theme</vt:lpstr>
      <vt:lpstr>Text Sentiment Analysis</vt:lpstr>
      <vt:lpstr>Text sentiment analysis, also known as opinion mining or emotion AI, is the process of identifying and extracting subjective information from text data. It involves using natural language processing (NLP) techniques and machine learning algorithms to analyze text data and classify it as positive, negative, or neutral based on the sentiments expressed in the text.</vt:lpstr>
      <vt:lpstr>Process of Text Sentiment Analysis</vt:lpstr>
      <vt:lpstr>Data Extraction</vt:lpstr>
      <vt:lpstr>Pre-processing</vt:lpstr>
      <vt:lpstr>Tokenization</vt:lpstr>
      <vt:lpstr>Stemming</vt:lpstr>
      <vt:lpstr>Vectorization</vt:lpstr>
      <vt:lpstr>Model training </vt:lpstr>
      <vt:lpstr>Model evaluation</vt:lpstr>
      <vt:lpstr>Model deployment</vt:lpstr>
      <vt:lpstr>"Public sentiment is everything. With public sentiment, nothing can fail. Without it, nothing can succeed“    ~~ Abraham Lincoln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Sentiment Analysis</dc:title>
  <dc:creator>jai kishan gupta</dc:creator>
  <cp:lastModifiedBy>Abhay Singh</cp:lastModifiedBy>
  <cp:revision>24</cp:revision>
  <dcterms:created xsi:type="dcterms:W3CDTF">2022-12-25T10:16:30Z</dcterms:created>
  <dcterms:modified xsi:type="dcterms:W3CDTF">2022-12-26T05:40:31Z</dcterms:modified>
</cp:coreProperties>
</file>