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1" r:id="rId6"/>
    <p:sldId id="263" r:id="rId7"/>
    <p:sldId id="264" r:id="rId8"/>
    <p:sldId id="265" r:id="rId9"/>
    <p:sldId id="258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9A1880-16AD-9849-25EC-1F7D3162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628" y="737918"/>
            <a:ext cx="4610743" cy="385816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69D3948-0CBC-2432-427A-F89A9D64E425}"/>
              </a:ext>
            </a:extLst>
          </p:cNvPr>
          <p:cNvSpPr txBox="1">
            <a:spLocks/>
          </p:cNvSpPr>
          <p:nvPr/>
        </p:nvSpPr>
        <p:spPr>
          <a:xfrm>
            <a:off x="933450" y="4519881"/>
            <a:ext cx="10515600" cy="992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Thermal Sensing Camera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431F21-5066-90AC-F7CA-8EA46BF37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2055" y="2124075"/>
            <a:ext cx="8046720" cy="914400"/>
          </a:xfrm>
        </p:spPr>
        <p:txBody>
          <a:bodyPr/>
          <a:lstStyle/>
          <a:p>
            <a:r>
              <a:rPr lang="en-IN" sz="2800" dirty="0"/>
              <a:t>Project By:</a:t>
            </a:r>
          </a:p>
          <a:p>
            <a:r>
              <a:rPr lang="en-IN" sz="2800" dirty="0"/>
              <a:t>Sasa Mardi ee23btech11222</a:t>
            </a:r>
          </a:p>
          <a:p>
            <a:r>
              <a:rPr lang="en-IN" sz="2800" dirty="0"/>
              <a:t>Sai Preetam ee23btech11221</a:t>
            </a:r>
          </a:p>
          <a:p>
            <a:r>
              <a:rPr lang="en-IN" sz="2800" dirty="0"/>
              <a:t>Abhey Garg ee23btech11202</a:t>
            </a:r>
          </a:p>
          <a:p>
            <a:r>
              <a:rPr lang="en-IN" sz="2800" dirty="0"/>
              <a:t>Chirag Garg ee23btech11206</a:t>
            </a:r>
          </a:p>
          <a:p>
            <a:r>
              <a:rPr lang="en-IN" sz="2800" dirty="0"/>
              <a:t>Prashant Maurya ee23btech11218</a:t>
            </a:r>
          </a:p>
        </p:txBody>
      </p:sp>
      <p:pic>
        <p:nvPicPr>
          <p:cNvPr id="1028" name="Picture 4" descr="Thermal imaging | Water Leak Detection Pioneers">
            <a:extLst>
              <a:ext uri="{FF2B5EF4-FFF2-40B4-BE49-F238E27FC236}">
                <a16:creationId xmlns:a16="http://schemas.microsoft.com/office/drawing/2014/main" id="{6CFB27EE-43AA-11D7-13E7-DDA1D2107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475772"/>
            <a:ext cx="6000750" cy="48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FDFD-E6E3-2941-3945-9C1444A46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904" y="-419100"/>
            <a:ext cx="10241280" cy="22860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BEC549-93E2-7AE7-55E2-4B12B93FD2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18894" y="2284620"/>
            <a:ext cx="855421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DIY thermal camera using an ESP32 microcontroller and an MLX90640 thermal sensor offers an affordable and portable solution for thermal imaging. This project enables real-time heat detection by capturing infrared radiation and converting it into a visual temperature map displayed on an OLED or TFT screen. The ESP32 processes data from the MLX90640 sensor via the I2C protocol, rendering a thermal image that highlights temperature variations in the environment. Powered by a lithium-ion battery, this compact thermal camera is ideal for applications such as detecting heat loss in buildings, monitoring electronic components for overheating, and temperature screening.</a:t>
            </a:r>
          </a:p>
        </p:txBody>
      </p:sp>
    </p:spTree>
    <p:extLst>
      <p:ext uri="{BB962C8B-B14F-4D97-AF65-F5344CB8AC3E}">
        <p14:creationId xmlns:p14="http://schemas.microsoft.com/office/powerpoint/2010/main" val="62024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1967-88BE-0869-FFC7-D48F2B983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152400"/>
            <a:ext cx="10241280" cy="2286000"/>
          </a:xfrm>
        </p:spPr>
        <p:txBody>
          <a:bodyPr/>
          <a:lstStyle/>
          <a:p>
            <a:r>
              <a:rPr lang="en-IN" dirty="0"/>
              <a:t>Major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51B0E-2533-8339-D315-A60ED29D7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463" y="3114676"/>
            <a:ext cx="8046720" cy="914400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IN" dirty="0"/>
              <a:t>IR SENSOR MLX90640 (32 x 24) </a:t>
            </a:r>
          </a:p>
          <a:p>
            <a:pPr marL="457200" indent="-457200" algn="l">
              <a:buAutoNum type="arabicPeriod"/>
            </a:pPr>
            <a:r>
              <a:rPr lang="en-IN" dirty="0"/>
              <a:t>ESP32 Microcontroller</a:t>
            </a:r>
          </a:p>
          <a:p>
            <a:pPr marL="457200" indent="-457200" algn="l">
              <a:buAutoNum type="arabicPeriod"/>
            </a:pPr>
            <a:r>
              <a:rPr lang="en-IN" dirty="0"/>
              <a:t>TFT Display(320 x 240)</a:t>
            </a:r>
          </a:p>
          <a:p>
            <a:pPr marL="457200" indent="-457200" algn="l">
              <a:buAutoNum type="arabicPeriod"/>
            </a:pPr>
            <a:r>
              <a:rPr lang="en-IN" dirty="0"/>
              <a:t>Battery</a:t>
            </a:r>
          </a:p>
          <a:p>
            <a:pPr marL="457200" indent="-457200" algn="l">
              <a:buAutoNum type="arabicPeriod"/>
            </a:pPr>
            <a:r>
              <a:rPr lang="en-IN" dirty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8254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F7FC-4E09-B966-C0B9-4130B6A1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-466725"/>
            <a:ext cx="10241280" cy="2286000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2AC68-D8CE-740C-64B5-D63C3368F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640" y="2137029"/>
            <a:ext cx="8046720" cy="914400"/>
          </a:xfrm>
        </p:spPr>
        <p:txBody>
          <a:bodyPr/>
          <a:lstStyle/>
          <a:p>
            <a:r>
              <a:rPr lang="en-US" dirty="0"/>
              <a:t>Sensor field of view (</a:t>
            </a:r>
            <a:r>
              <a:rPr lang="en-US" dirty="0" err="1"/>
              <a:t>FoV</a:t>
            </a:r>
            <a:r>
              <a:rPr lang="en-US" dirty="0"/>
              <a:t>): 55°x35°</a:t>
            </a:r>
          </a:p>
          <a:p>
            <a:r>
              <a:rPr lang="en-US" dirty="0"/>
              <a:t>Temperature measurement range: -40 to 300°C</a:t>
            </a:r>
          </a:p>
          <a:p>
            <a:r>
              <a:rPr lang="en-US" dirty="0"/>
              <a:t>-40 to 85°C operational temperature range</a:t>
            </a:r>
          </a:p>
          <a:p>
            <a:r>
              <a:rPr lang="en-US" dirty="0"/>
              <a:t>Adjustable refresh rate – 4Hz – 32Hz.10 different colour pallets</a:t>
            </a:r>
          </a:p>
          <a:p>
            <a:r>
              <a:rPr lang="en-US" dirty="0"/>
              <a:t>5 different interpolation modes.</a:t>
            </a:r>
          </a:p>
          <a:p>
            <a:r>
              <a:rPr lang="en-US" dirty="0"/>
              <a:t>Easy to use GUI.</a:t>
            </a:r>
          </a:p>
          <a:p>
            <a:r>
              <a:rPr lang="en-US" dirty="0"/>
              <a:t>2.4” TFT display with 320x240 resolution</a:t>
            </a:r>
          </a:p>
          <a:p>
            <a:r>
              <a:rPr lang="en-US" dirty="0"/>
              <a:t>Built-in battery and charging circuit.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84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D02788-75E8-7746-227B-2EEAD295E8C5}"/>
              </a:ext>
            </a:extLst>
          </p:cNvPr>
          <p:cNvSpPr/>
          <p:nvPr/>
        </p:nvSpPr>
        <p:spPr>
          <a:xfrm>
            <a:off x="1323975" y="1095375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73305-6BE2-15CB-BAC5-5970D2F8C10F}"/>
              </a:ext>
            </a:extLst>
          </p:cNvPr>
          <p:cNvSpPr/>
          <p:nvPr/>
        </p:nvSpPr>
        <p:spPr>
          <a:xfrm>
            <a:off x="3886200" y="1095374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3.3V Regulator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94A7C-010D-1264-95D4-0B0BD6009629}"/>
              </a:ext>
            </a:extLst>
          </p:cNvPr>
          <p:cNvSpPr/>
          <p:nvPr/>
        </p:nvSpPr>
        <p:spPr>
          <a:xfrm>
            <a:off x="6591300" y="1095373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On/Off switch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739CD-531E-C236-8570-53B78C3469BC}"/>
              </a:ext>
            </a:extLst>
          </p:cNvPr>
          <p:cNvSpPr/>
          <p:nvPr/>
        </p:nvSpPr>
        <p:spPr>
          <a:xfrm>
            <a:off x="9515475" y="1095373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Charging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64A9D-1DC0-0AC0-C529-36B12AF9B6BF}"/>
              </a:ext>
            </a:extLst>
          </p:cNvPr>
          <p:cNvSpPr/>
          <p:nvPr/>
        </p:nvSpPr>
        <p:spPr>
          <a:xfrm>
            <a:off x="1857376" y="3040856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033A0B-0574-317B-653C-55192032C5AB}"/>
              </a:ext>
            </a:extLst>
          </p:cNvPr>
          <p:cNvSpPr/>
          <p:nvPr/>
        </p:nvSpPr>
        <p:spPr>
          <a:xfrm>
            <a:off x="5053013" y="3112293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LED Indicator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7E1E22-DE40-4C95-2583-140843190559}"/>
              </a:ext>
            </a:extLst>
          </p:cNvPr>
          <p:cNvSpPr/>
          <p:nvPr/>
        </p:nvSpPr>
        <p:spPr>
          <a:xfrm>
            <a:off x="8248650" y="3076573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USB-UART/ Programming Circuit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EF95B6-AF3F-06C0-4175-3F7D67C292D2}"/>
              </a:ext>
            </a:extLst>
          </p:cNvPr>
          <p:cNvSpPr/>
          <p:nvPr/>
        </p:nvSpPr>
        <p:spPr>
          <a:xfrm>
            <a:off x="1857376" y="5086346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ESP 32 SoC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60207E-CAA4-4C9B-27B3-73055511AFE1}"/>
              </a:ext>
            </a:extLst>
          </p:cNvPr>
          <p:cNvSpPr/>
          <p:nvPr/>
        </p:nvSpPr>
        <p:spPr>
          <a:xfrm>
            <a:off x="5053013" y="5057773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5E4280-01B5-2875-2FE8-75FB19AA6507}"/>
              </a:ext>
            </a:extLst>
          </p:cNvPr>
          <p:cNvSpPr/>
          <p:nvPr/>
        </p:nvSpPr>
        <p:spPr>
          <a:xfrm>
            <a:off x="8248650" y="5057773"/>
            <a:ext cx="1905000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SD Card</a:t>
            </a:r>
          </a:p>
        </p:txBody>
      </p:sp>
    </p:spTree>
    <p:extLst>
      <p:ext uri="{BB962C8B-B14F-4D97-AF65-F5344CB8AC3E}">
        <p14:creationId xmlns:p14="http://schemas.microsoft.com/office/powerpoint/2010/main" val="376539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A03C-6B94-0715-94CA-F25122533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9927717" cy="1104900"/>
          </a:xfrm>
        </p:spPr>
        <p:txBody>
          <a:bodyPr/>
          <a:lstStyle/>
          <a:p>
            <a:r>
              <a:rPr lang="en-IN" dirty="0"/>
              <a:t>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EB4E2-F9C2-47D1-0A5B-C36D2E4EA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937" y="2443162"/>
            <a:ext cx="10144125" cy="19716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 Data Acquisition: The MLX90640 sensor continuously reads the infrared radiation from its environment and transmits the data to the ESP32.   </a:t>
            </a:r>
          </a:p>
          <a:p>
            <a:pPr marL="514350" indent="-514350">
              <a:buAutoNum type="arabicPeriod"/>
            </a:pPr>
            <a:r>
              <a:rPr lang="en-US" dirty="0"/>
              <a:t>Data Processing: The ESP32 reads the data from the thermal sensor, processes the temperature information, and formats it into a readable thermal image.   </a:t>
            </a:r>
          </a:p>
          <a:p>
            <a:pPr marL="514350" indent="-514350">
              <a:buAutoNum type="arabicPeriod"/>
            </a:pPr>
            <a:r>
              <a:rPr lang="en-US" dirty="0"/>
              <a:t>Image Display: The processed data is sent to the display, where it is rendered as a color-coded thermal image. Different temperatures are represented by varying colors or shades.   </a:t>
            </a:r>
          </a:p>
          <a:p>
            <a:pPr marL="514350" indent="-514350">
              <a:buAutoNum type="arabicPeriod"/>
            </a:pPr>
            <a:r>
              <a:rPr lang="en-US" dirty="0"/>
              <a:t>Power Management: The battery supplies power to the ESP32 and the sensor, making it a portable system that can be used in a variety of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685144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7f17e3e-2afe-424d-93cc-fb58166030a0" xsi:nil="true"/>
    <lcf76f155ced4ddcb4097134ff3c332f xmlns="ecd63aea-d616-4f1a-82a2-3014baa4fe8b">
      <Terms xmlns="http://schemas.microsoft.com/office/infopath/2007/PartnerControls"/>
    </lcf76f155ced4ddcb4097134ff3c332f>
    <ReferenceId xmlns="ecd63aea-d616-4f1a-82a2-3014baa4fe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87D2E361494E49B38D0052467D1F3D" ma:contentTypeVersion="13" ma:contentTypeDescription="Create a new document." ma:contentTypeScope="" ma:versionID="3e991e305833cf82e6e8ccd5756db24e">
  <xsd:schema xmlns:xsd="http://www.w3.org/2001/XMLSchema" xmlns:xs="http://www.w3.org/2001/XMLSchema" xmlns:p="http://schemas.microsoft.com/office/2006/metadata/properties" xmlns:ns2="ecd63aea-d616-4f1a-82a2-3014baa4fe8b" xmlns:ns3="87f17e3e-2afe-424d-93cc-fb58166030a0" targetNamespace="http://schemas.microsoft.com/office/2006/metadata/properties" ma:root="true" ma:fieldsID="e17e98cf5182242ae30dffbaa4355ddc" ns2:_="" ns3:_="">
    <xsd:import namespace="ecd63aea-d616-4f1a-82a2-3014baa4fe8b"/>
    <xsd:import namespace="87f17e3e-2afe-424d-93cc-fb58166030a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63aea-d616-4f1a-82a2-3014baa4fe8b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6cd136f8-8730-4abb-83bf-80f7ecf780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17e3e-2afe-424d-93cc-fb58166030a0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1d41e316-e6c3-4785-aa75-09cc013b78cd}" ma:internalName="TaxCatchAll" ma:showField="CatchAllData" ma:web="87f17e3e-2afe-424d-93cc-fb58166030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5FE649A-BD11-4559-957A-5D640DD1D3BD}"/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{A50F921B-B935-480B-B705-FB040BC056CF}tf67061901_win32</Template>
  <TotalTime>43</TotalTime>
  <Words>353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Daytona Condensed Light</vt:lpstr>
      <vt:lpstr>Posterama</vt:lpstr>
      <vt:lpstr>Custom</vt:lpstr>
      <vt:lpstr>PowerPoint Presentation</vt:lpstr>
      <vt:lpstr>PowerPoint Presentation</vt:lpstr>
      <vt:lpstr>Introduction</vt:lpstr>
      <vt:lpstr>Major Components</vt:lpstr>
      <vt:lpstr>Features</vt:lpstr>
      <vt:lpstr>PowerPoint Presentation</vt:lpstr>
      <vt:lpstr>Work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Preetam Sasankota</dc:creator>
  <cp:lastModifiedBy>Preetam Sasankota</cp:lastModifiedBy>
  <cp:revision>2</cp:revision>
  <dcterms:created xsi:type="dcterms:W3CDTF">2025-02-06T07:35:31Z</dcterms:created>
  <dcterms:modified xsi:type="dcterms:W3CDTF">2025-02-06T08:19:17Z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0x010100B187D2E361494E49B38D0052467D1F3D</vt:lpwstr>
  </property>
  <property fmtid="{D5CDD505-2E9C-101B-9397-08002B2CF9AE}" pid="3" name="MediaServiceImageTags">
    <vt:lpwstr/>
  </property>
</Properties>
</file>