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Lexend Light"/>
      <p:regular r:id="rId28"/>
      <p:bold r:id="rId29"/>
    </p:embeddedFont>
    <p:embeddedFont>
      <p:font typeface="Lexend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irpHWBx9GQ2zim2CRUKNcunJOF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45BA35-995B-418D-A2A5-1640E1615E97}">
  <a:tblStyle styleId="{F345BA35-995B-418D-A2A5-1640E1615E9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LexendLight-regular.fntdata"/><Relationship Id="rId27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2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gif"/><Relationship Id="rId4" Type="http://schemas.openxmlformats.org/officeDocument/2006/relationships/image" Target="../media/image11.gif"/><Relationship Id="rId5" Type="http://schemas.openxmlformats.org/officeDocument/2006/relationships/image" Target="../media/image9.gif"/><Relationship Id="rId6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eeexplore.ieee.org/abstract/document/9591654" TargetMode="External"/><Relationship Id="rId4" Type="http://schemas.openxmlformats.org/officeDocument/2006/relationships/hyperlink" Target="https://ieeexplore.ieee.org/document/844730" TargetMode="External"/><Relationship Id="rId5" Type="http://schemas.openxmlformats.org/officeDocument/2006/relationships/hyperlink" Target="https://msl.cs.illinois.edu/~lavalle/papers/Lav98c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://medium.com/robotic-path-planning-rrt-and-r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1059300" y="810425"/>
            <a:ext cx="70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Lexend Light"/>
                <a:ea typeface="Lexend Light"/>
                <a:cs typeface="Lexend Light"/>
                <a:sym typeface="Lexend Light"/>
              </a:rPr>
              <a:t>Improved RRT-Connect Based Path Planning Algorithm for Mobile Robots</a:t>
            </a:r>
            <a:endParaRPr sz="3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3" name="Google Shape;63;p1"/>
          <p:cNvSpPr txBox="1"/>
          <p:nvPr>
            <p:ph idx="1" type="body"/>
          </p:nvPr>
        </p:nvSpPr>
        <p:spPr>
          <a:xfrm>
            <a:off x="6544500" y="3941800"/>
            <a:ext cx="25995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By:                                  Abhey Sharma              Ishan Kharat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92425"/>
            <a:ext cx="2069625" cy="5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1801350" y="2094600"/>
            <a:ext cx="554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ENPM - 661 FINAL PROJECT 2024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Group: 16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/>
        </p:nvSpPr>
        <p:spPr>
          <a:xfrm>
            <a:off x="2578650" y="153625"/>
            <a:ext cx="398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Improved - RRT Connect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25" y="723025"/>
            <a:ext cx="2709871" cy="411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8975" y="723025"/>
            <a:ext cx="3503725" cy="41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3606450" y="80450"/>
            <a:ext cx="193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Simulation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32" name="Google Shape;132;p12" title="Untitled design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50" y="649850"/>
            <a:ext cx="4595599" cy="20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200" y="2819600"/>
            <a:ext cx="4003350" cy="225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238" y="2874500"/>
            <a:ext cx="3804025" cy="21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4776" y="554500"/>
            <a:ext cx="3808187" cy="2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3354000" y="337200"/>
            <a:ext cx="243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Results Metrics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aphicFrame>
        <p:nvGraphicFramePr>
          <p:cNvPr id="141" name="Google Shape;141;p13"/>
          <p:cNvGraphicFramePr/>
          <p:nvPr/>
        </p:nvGraphicFramePr>
        <p:xfrm>
          <a:off x="514150" y="11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{F345BA35-995B-418D-A2A5-1640E1615E97}</a:tableStyleId>
              </a:tblPr>
              <a:tblGrid>
                <a:gridCol w="2154600"/>
                <a:gridCol w="1703175"/>
                <a:gridCol w="1898100"/>
                <a:gridCol w="2359825"/>
              </a:tblGrid>
              <a:tr h="4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Algorithm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Avg Time (sec)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Avg No of Iterations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Avg Length (units)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RRT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0.3362494349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1365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68.6245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RRT *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0.4589979768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1585.4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66.61785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RRT - Connect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0.18016922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742.85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62.6725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Improved RRT - Connect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0.1001125446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585.35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Lexend"/>
                          <a:ea typeface="Lexend"/>
                          <a:cs typeface="Lexend"/>
                          <a:sym typeface="Lexend"/>
                        </a:rPr>
                        <a:t>55.24189324</a:t>
                      </a:r>
                      <a:endParaRPr sz="1000" u="none" cap="none" strike="noStrike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13"/>
          <p:cNvSpPr txBox="1"/>
          <p:nvPr/>
        </p:nvSpPr>
        <p:spPr>
          <a:xfrm>
            <a:off x="2324550" y="3911150"/>
            <a:ext cx="449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Average Results of 30 Experiments of 4 Different Algorithms</a:t>
            </a:r>
            <a:endParaRPr b="1" i="0" sz="11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36050" y="1217900"/>
            <a:ext cx="782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real - time path planning in 3D environments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non – holonomic constraints to the proposed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multiple obstacles in the Map for testing 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491100" y="373050"/>
            <a:ext cx="216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Future Work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performance of four algorithms executed in an environment was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is based on Average Time, No of iterations, and length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IRRT-Connect reduced the number of iterations by </a:t>
            </a:r>
            <a:r>
              <a:rPr b="1" lang="en"/>
              <a:t>24%</a:t>
            </a:r>
            <a:r>
              <a:rPr lang="en"/>
              <a:t>, planning time by </a:t>
            </a:r>
            <a:r>
              <a:rPr b="1" lang="en"/>
              <a:t>42%</a:t>
            </a:r>
            <a:r>
              <a:rPr lang="en"/>
              <a:t>, and path length by </a:t>
            </a:r>
            <a:r>
              <a:rPr b="1" lang="en"/>
              <a:t>11%</a:t>
            </a:r>
            <a:r>
              <a:rPr lang="en"/>
              <a:t> compared to RRT-Connect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491100" y="373050"/>
            <a:ext cx="216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Conclusion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Meta Paper: </a:t>
            </a:r>
            <a:r>
              <a:rPr lang="en" sz="160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3"/>
              </a:rPr>
              <a:t>https://ieeexplore.ieee.org/abstract/document/9591654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lang="en" sz="160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https://ieeexplore.ieee.org/document/844730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●"/>
            </a:pPr>
            <a:r>
              <a:rPr lang="en" sz="160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https://msl.cs.illinois.edu/~lavalle/papers/Lav98c.pdf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491100" y="373050"/>
            <a:ext cx="216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Reference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3450900" y="1089925"/>
            <a:ext cx="216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Thank You!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752700" y="1805575"/>
            <a:ext cx="155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Q&amp;A  ??</a:t>
            </a:r>
            <a:endParaRPr b="0" i="0" sz="25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2557500" y="475500"/>
            <a:ext cx="3309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500">
                <a:latin typeface="Lexend Light"/>
                <a:ea typeface="Lexend Light"/>
                <a:cs typeface="Lexend Light"/>
                <a:sym typeface="Lexend Light"/>
              </a:rPr>
              <a:t>Problem Statement</a:t>
            </a:r>
            <a:endParaRPr sz="25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06800" y="1217925"/>
            <a:ext cx="7610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Traditional path planning algorithms have an exponential increase in computational complexity in complex environments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Algorithms tend to fall into local minimal.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Obtaining minimal computation time at detecting optimal path is still a challenge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traditional RRT and RRT-Connect algorithms have limitations in terms of search efficiency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50" y="155150"/>
            <a:ext cx="4353775" cy="44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6625" y="152400"/>
            <a:ext cx="4354975" cy="44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892425" y="4732925"/>
            <a:ext cx="769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5"/>
              </a:rPr>
              <a:t>medium.com/robotic-path-planning-rrt-and-rrt</a:t>
            </a:r>
            <a:endParaRPr b="0" i="0" sz="10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68250" y="4732925"/>
            <a:ext cx="9657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Reference:</a:t>
            </a:r>
            <a:endParaRPr b="0" i="0" sz="10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" title="Untitled design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212" y="699500"/>
            <a:ext cx="8407575" cy="37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3440400" y="336500"/>
            <a:ext cx="2263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500">
                <a:latin typeface="Lexend Light"/>
                <a:ea typeface="Lexend Light"/>
                <a:cs typeface="Lexend Light"/>
                <a:sym typeface="Lexend Light"/>
              </a:rPr>
              <a:t>RRT Connect</a:t>
            </a:r>
            <a:endParaRPr sz="25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7300" y="1645313"/>
            <a:ext cx="4957724" cy="185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850" y="1009100"/>
            <a:ext cx="3794899" cy="37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2555250" y="380375"/>
            <a:ext cx="4033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400">
                <a:latin typeface="Lexend Light"/>
                <a:ea typeface="Lexend Light"/>
                <a:cs typeface="Lexend Light"/>
                <a:sym typeface="Lexend Light"/>
              </a:rPr>
              <a:t>Proposed Implementation</a:t>
            </a:r>
            <a:endParaRPr sz="24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931300"/>
            <a:ext cx="82326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Generation of a Third Node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Generates a third node in the configuration space, in addition to the start and end points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Demonstrated as the midpoint of the line connecting the start and end points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Dichotomy-based approach if midpoint is on an obstacle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800" y="2430300"/>
            <a:ext cx="5629275" cy="2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245850" y="171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2.	Increasing the Power of Guidance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Algorithm modifies the generation of new nodes to be more biased towards the target point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Coordinates of the new node are calculated based on the nearest node, sampling point, and the angle between the nearest node and the target point</a:t>
            </a:r>
            <a:endParaRPr b="1"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188" y="2048250"/>
            <a:ext cx="6749625" cy="2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