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9"/>
  </p:notesMasterIdLst>
  <p:sldIdLst>
    <p:sldId id="256" r:id="rId5"/>
    <p:sldId id="2146847054" r:id="rId6"/>
    <p:sldId id="262" r:id="rId7"/>
    <p:sldId id="263" r:id="rId8"/>
    <p:sldId id="265" r:id="rId9"/>
    <p:sldId id="266" r:id="rId10"/>
    <p:sldId id="267" r:id="rId11"/>
    <p:sldId id="268" r:id="rId12"/>
    <p:sldId id="2146847055" r:id="rId13"/>
    <p:sldId id="269" r:id="rId14"/>
    <p:sldId id="2146847059" r:id="rId15"/>
    <p:sldId id="2146847060" r:id="rId16"/>
    <p:sldId id="2146847061" r:id="rId17"/>
    <p:sldId id="259"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 Id="rId4" Type="http://schemas.openxmlformats.org/officeDocument/2006/relationships/image" Target="../media/image5.pn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 Id="rId4" Type="http://schemas.openxmlformats.org/officeDocument/2006/relationships/image" Target="../media/image5.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1936CFE-F4D1-444F-8264-4A86D7280644}" type="doc">
      <dgm:prSet loTypeId="urn:microsoft.com/office/officeart/2008/layout/PictureGrid" loCatId="picture" qsTypeId="urn:microsoft.com/office/officeart/2005/8/quickstyle/simple1" qsCatId="simple" csTypeId="urn:microsoft.com/office/officeart/2005/8/colors/accent1_2" csCatId="accent1" phldr="1"/>
      <dgm:spPr/>
      <dgm:t>
        <a:bodyPr/>
        <a:lstStyle/>
        <a:p>
          <a:endParaRPr lang="en-IN"/>
        </a:p>
      </dgm:t>
    </dgm:pt>
    <dgm:pt modelId="{B66C2E63-D444-408F-9C8B-9540474CE8A2}">
      <dgm:prSet phldrT="[Text]"/>
      <dgm:spPr/>
      <dgm:t>
        <a:bodyPr/>
        <a:lstStyle/>
        <a:p>
          <a:r>
            <a:rPr lang="en-IN" dirty="0"/>
            <a:t>Pipeline Comparison</a:t>
          </a:r>
        </a:p>
      </dgm:t>
    </dgm:pt>
    <dgm:pt modelId="{FECA8BFB-05A8-4A6D-A88B-DCBFA7B80C01}" type="parTrans" cxnId="{10D99487-93F0-4362-B51C-151888D14FEE}">
      <dgm:prSet/>
      <dgm:spPr/>
      <dgm:t>
        <a:bodyPr/>
        <a:lstStyle/>
        <a:p>
          <a:endParaRPr lang="en-IN"/>
        </a:p>
      </dgm:t>
    </dgm:pt>
    <dgm:pt modelId="{F1FF52BE-490E-4AC9-BECC-097BA0BB9657}" type="sibTrans" cxnId="{10D99487-93F0-4362-B51C-151888D14FEE}">
      <dgm:prSet/>
      <dgm:spPr/>
      <dgm:t>
        <a:bodyPr/>
        <a:lstStyle/>
        <a:p>
          <a:endParaRPr lang="en-IN"/>
        </a:p>
      </dgm:t>
    </dgm:pt>
    <dgm:pt modelId="{5A33B1F9-4654-4DD9-BADC-CFCB9A9ABB48}">
      <dgm:prSet phldrT="[Text]"/>
      <dgm:spPr/>
      <dgm:t>
        <a:bodyPr/>
        <a:lstStyle/>
        <a:p>
          <a:r>
            <a:rPr lang="en-IN" dirty="0"/>
            <a:t>Result</a:t>
          </a:r>
        </a:p>
      </dgm:t>
    </dgm:pt>
    <dgm:pt modelId="{4130E166-8116-4EBF-B415-828E409F8DC8}" type="parTrans" cxnId="{96CA91CF-4E48-4E8A-A6C4-7DCC22795824}">
      <dgm:prSet/>
      <dgm:spPr/>
      <dgm:t>
        <a:bodyPr/>
        <a:lstStyle/>
        <a:p>
          <a:endParaRPr lang="en-IN"/>
        </a:p>
      </dgm:t>
    </dgm:pt>
    <dgm:pt modelId="{1E8AF387-9A5F-48A1-9F79-E4EA3A752E81}" type="sibTrans" cxnId="{96CA91CF-4E48-4E8A-A6C4-7DCC22795824}">
      <dgm:prSet/>
      <dgm:spPr/>
      <dgm:t>
        <a:bodyPr/>
        <a:lstStyle/>
        <a:p>
          <a:endParaRPr lang="en-IN"/>
        </a:p>
      </dgm:t>
    </dgm:pt>
    <dgm:pt modelId="{05FA2C23-C992-4E93-B5A1-03E4B41052A6}">
      <dgm:prSet phldrT="[Text]"/>
      <dgm:spPr/>
      <dgm:t>
        <a:bodyPr/>
        <a:lstStyle/>
        <a:p>
          <a:r>
            <a:rPr lang="en-IN" dirty="0"/>
            <a:t>Input Data</a:t>
          </a:r>
        </a:p>
      </dgm:t>
    </dgm:pt>
    <dgm:pt modelId="{02727D6B-AEA3-4CFF-BBD1-E2D971025EBB}" type="parTrans" cxnId="{44B8EBA9-09B1-46E6-AEF4-7441E285B467}">
      <dgm:prSet/>
      <dgm:spPr/>
      <dgm:t>
        <a:bodyPr/>
        <a:lstStyle/>
        <a:p>
          <a:endParaRPr lang="en-IN"/>
        </a:p>
      </dgm:t>
    </dgm:pt>
    <dgm:pt modelId="{946DFCAA-2150-45EA-A142-428E27F5E8AB}" type="sibTrans" cxnId="{44B8EBA9-09B1-46E6-AEF4-7441E285B467}">
      <dgm:prSet/>
      <dgm:spPr/>
      <dgm:t>
        <a:bodyPr/>
        <a:lstStyle/>
        <a:p>
          <a:endParaRPr lang="en-IN"/>
        </a:p>
      </dgm:t>
    </dgm:pt>
    <dgm:pt modelId="{762CC07A-1CBE-4299-A3D8-4015AFD684A5}">
      <dgm:prSet phldrT="[Text]"/>
      <dgm:spPr/>
      <dgm:t>
        <a:bodyPr/>
        <a:lstStyle/>
        <a:p>
          <a:r>
            <a:rPr lang="en-IN" dirty="0"/>
            <a:t>Pipeline Leaderboard</a:t>
          </a:r>
        </a:p>
      </dgm:t>
    </dgm:pt>
    <dgm:pt modelId="{81C3DA35-DB35-4785-B7A9-39A293D29355}" type="sibTrans" cxnId="{0E1C1E2B-FE75-44D5-B30E-52EE475E6198}">
      <dgm:prSet/>
      <dgm:spPr/>
      <dgm:t>
        <a:bodyPr/>
        <a:lstStyle/>
        <a:p>
          <a:endParaRPr lang="en-IN"/>
        </a:p>
      </dgm:t>
    </dgm:pt>
    <dgm:pt modelId="{26D153D6-24A2-4B5B-81EC-E66BFB43DBDE}" type="parTrans" cxnId="{0E1C1E2B-FE75-44D5-B30E-52EE475E6198}">
      <dgm:prSet/>
      <dgm:spPr/>
      <dgm:t>
        <a:bodyPr/>
        <a:lstStyle/>
        <a:p>
          <a:endParaRPr lang="en-IN"/>
        </a:p>
      </dgm:t>
    </dgm:pt>
    <dgm:pt modelId="{FAFFE02A-A1B5-4CBF-934E-F2972ECA112D}" type="pres">
      <dgm:prSet presAssocID="{B1936CFE-F4D1-444F-8264-4A86D7280644}" presName="Name0" presStyleCnt="0">
        <dgm:presLayoutVars>
          <dgm:dir/>
        </dgm:presLayoutVars>
      </dgm:prSet>
      <dgm:spPr/>
    </dgm:pt>
    <dgm:pt modelId="{06508866-D21B-4801-8948-115E8DD746C9}" type="pres">
      <dgm:prSet presAssocID="{B66C2E63-D444-408F-9C8B-9540474CE8A2}" presName="composite" presStyleCnt="0"/>
      <dgm:spPr/>
    </dgm:pt>
    <dgm:pt modelId="{AF490664-95C5-487F-B30A-CDDC47A7820B}" type="pres">
      <dgm:prSet presAssocID="{B66C2E63-D444-408F-9C8B-9540474CE8A2}" presName="rect2" presStyleLbl="revTx" presStyleIdx="0" presStyleCnt="4">
        <dgm:presLayoutVars>
          <dgm:bulletEnabled val="1"/>
        </dgm:presLayoutVars>
      </dgm:prSet>
      <dgm:spPr/>
    </dgm:pt>
    <dgm:pt modelId="{4D9790B1-CF32-436D-BF70-7E9856D3EF71}" type="pres">
      <dgm:prSet presAssocID="{B66C2E63-D444-408F-9C8B-9540474CE8A2}" presName="rect1" presStyleLbl="alignImgPlace1" presStyleIdx="0" presStyleCnt="4"/>
      <dgm:spPr>
        <a:blipFill>
          <a:blip xmlns:r="http://schemas.openxmlformats.org/officeDocument/2006/relationships" r:embed="rId1"/>
          <a:srcRect/>
          <a:stretch>
            <a:fillRect l="-68000" r="-68000"/>
          </a:stretch>
        </a:blipFill>
      </dgm:spPr>
    </dgm:pt>
    <dgm:pt modelId="{727A9FD3-F4F3-4E5B-B0A5-41C9269D5C52}" type="pres">
      <dgm:prSet presAssocID="{F1FF52BE-490E-4AC9-BECC-097BA0BB9657}" presName="sibTrans" presStyleCnt="0"/>
      <dgm:spPr/>
    </dgm:pt>
    <dgm:pt modelId="{65DE0AED-D0D3-49F9-A4F0-442D4275CDAB}" type="pres">
      <dgm:prSet presAssocID="{762CC07A-1CBE-4299-A3D8-4015AFD684A5}" presName="composite" presStyleCnt="0"/>
      <dgm:spPr/>
    </dgm:pt>
    <dgm:pt modelId="{0EFE8926-A0E6-4ACE-884B-CC5715F300E4}" type="pres">
      <dgm:prSet presAssocID="{762CC07A-1CBE-4299-A3D8-4015AFD684A5}" presName="rect2" presStyleLbl="revTx" presStyleIdx="1" presStyleCnt="4">
        <dgm:presLayoutVars>
          <dgm:bulletEnabled val="1"/>
        </dgm:presLayoutVars>
      </dgm:prSet>
      <dgm:spPr/>
    </dgm:pt>
    <dgm:pt modelId="{DF317DBE-DABF-4D2D-8B69-6752C8EC3A15}" type="pres">
      <dgm:prSet presAssocID="{762CC07A-1CBE-4299-A3D8-4015AFD684A5}" presName="rect1" presStyleLbl="alignImgPlace1" presStyleIdx="1" presStyleCnt="4"/>
      <dgm:spPr>
        <a:blipFill>
          <a:blip xmlns:r="http://schemas.openxmlformats.org/officeDocument/2006/relationships" r:embed="rId2"/>
          <a:srcRect/>
          <a:stretch>
            <a:fillRect l="-145000" r="-145000"/>
          </a:stretch>
        </a:blipFill>
      </dgm:spPr>
    </dgm:pt>
    <dgm:pt modelId="{5FFA1DC7-BDC0-4392-B25E-2388ACD3EEC3}" type="pres">
      <dgm:prSet presAssocID="{81C3DA35-DB35-4785-B7A9-39A293D29355}" presName="sibTrans" presStyleCnt="0"/>
      <dgm:spPr/>
    </dgm:pt>
    <dgm:pt modelId="{21F765A0-80C1-4607-AA9A-3536375607D9}" type="pres">
      <dgm:prSet presAssocID="{5A33B1F9-4654-4DD9-BADC-CFCB9A9ABB48}" presName="composite" presStyleCnt="0"/>
      <dgm:spPr/>
    </dgm:pt>
    <dgm:pt modelId="{1DF9532D-4D43-42F7-866A-4274E0E00F65}" type="pres">
      <dgm:prSet presAssocID="{5A33B1F9-4654-4DD9-BADC-CFCB9A9ABB48}" presName="rect2" presStyleLbl="revTx" presStyleIdx="2" presStyleCnt="4">
        <dgm:presLayoutVars>
          <dgm:bulletEnabled val="1"/>
        </dgm:presLayoutVars>
      </dgm:prSet>
      <dgm:spPr/>
    </dgm:pt>
    <dgm:pt modelId="{E04978EF-49AD-4BA9-A098-79F08E426244}" type="pres">
      <dgm:prSet presAssocID="{5A33B1F9-4654-4DD9-BADC-CFCB9A9ABB48}" presName="rect1" presStyleLbl="alignImgPlace1" presStyleIdx="2" presStyleCnt="4"/>
      <dgm:spPr>
        <a:blipFill>
          <a:blip xmlns:r="http://schemas.openxmlformats.org/officeDocument/2006/relationships" r:embed="rId3"/>
          <a:srcRect/>
          <a:stretch>
            <a:fillRect l="-64000" r="-64000"/>
          </a:stretch>
        </a:blipFill>
      </dgm:spPr>
    </dgm:pt>
    <dgm:pt modelId="{457F9F43-BB70-4A63-94C6-C7064B798CC8}" type="pres">
      <dgm:prSet presAssocID="{1E8AF387-9A5F-48A1-9F79-E4EA3A752E81}" presName="sibTrans" presStyleCnt="0"/>
      <dgm:spPr/>
    </dgm:pt>
    <dgm:pt modelId="{CE9D2CBB-B8F6-41BE-A248-9512BC33D29E}" type="pres">
      <dgm:prSet presAssocID="{05FA2C23-C992-4E93-B5A1-03E4B41052A6}" presName="composite" presStyleCnt="0"/>
      <dgm:spPr/>
    </dgm:pt>
    <dgm:pt modelId="{7CD687DF-D7C3-44B9-A382-D0D1179B404C}" type="pres">
      <dgm:prSet presAssocID="{05FA2C23-C992-4E93-B5A1-03E4B41052A6}" presName="rect2" presStyleLbl="revTx" presStyleIdx="3" presStyleCnt="4">
        <dgm:presLayoutVars>
          <dgm:bulletEnabled val="1"/>
        </dgm:presLayoutVars>
      </dgm:prSet>
      <dgm:spPr/>
    </dgm:pt>
    <dgm:pt modelId="{FED456B4-F727-4B56-B0C0-0584E8AB0128}" type="pres">
      <dgm:prSet presAssocID="{05FA2C23-C992-4E93-B5A1-03E4B41052A6}" presName="rect1" presStyleLbl="alignImgPlace1" presStyleIdx="3" presStyleCnt="4"/>
      <dgm:spPr>
        <a:blipFill>
          <a:blip xmlns:r="http://schemas.openxmlformats.org/officeDocument/2006/relationships" r:embed="rId4"/>
          <a:srcRect/>
          <a:stretch>
            <a:fillRect l="-64000" r="-64000"/>
          </a:stretch>
        </a:blipFill>
      </dgm:spPr>
    </dgm:pt>
  </dgm:ptLst>
  <dgm:cxnLst>
    <dgm:cxn modelId="{0E1C1E2B-FE75-44D5-B30E-52EE475E6198}" srcId="{B1936CFE-F4D1-444F-8264-4A86D7280644}" destId="{762CC07A-1CBE-4299-A3D8-4015AFD684A5}" srcOrd="1" destOrd="0" parTransId="{26D153D6-24A2-4B5B-81EC-E66BFB43DBDE}" sibTransId="{81C3DA35-DB35-4785-B7A9-39A293D29355}"/>
    <dgm:cxn modelId="{A93D3870-690C-49D4-8581-6D443E0912C3}" type="presOf" srcId="{5A33B1F9-4654-4DD9-BADC-CFCB9A9ABB48}" destId="{1DF9532D-4D43-42F7-866A-4274E0E00F65}" srcOrd="0" destOrd="0" presId="urn:microsoft.com/office/officeart/2008/layout/PictureGrid"/>
    <dgm:cxn modelId="{E80AC47F-1DE1-4963-8749-8B38D807417C}" type="presOf" srcId="{05FA2C23-C992-4E93-B5A1-03E4B41052A6}" destId="{7CD687DF-D7C3-44B9-A382-D0D1179B404C}" srcOrd="0" destOrd="0" presId="urn:microsoft.com/office/officeart/2008/layout/PictureGrid"/>
    <dgm:cxn modelId="{10D99487-93F0-4362-B51C-151888D14FEE}" srcId="{B1936CFE-F4D1-444F-8264-4A86D7280644}" destId="{B66C2E63-D444-408F-9C8B-9540474CE8A2}" srcOrd="0" destOrd="0" parTransId="{FECA8BFB-05A8-4A6D-A88B-DCBFA7B80C01}" sibTransId="{F1FF52BE-490E-4AC9-BECC-097BA0BB9657}"/>
    <dgm:cxn modelId="{44B8EBA9-09B1-46E6-AEF4-7441E285B467}" srcId="{B1936CFE-F4D1-444F-8264-4A86D7280644}" destId="{05FA2C23-C992-4E93-B5A1-03E4B41052A6}" srcOrd="3" destOrd="0" parTransId="{02727D6B-AEA3-4CFF-BBD1-E2D971025EBB}" sibTransId="{946DFCAA-2150-45EA-A142-428E27F5E8AB}"/>
    <dgm:cxn modelId="{2690B0AE-2F4C-4D25-BF7A-A6222A2D0AF1}" type="presOf" srcId="{762CC07A-1CBE-4299-A3D8-4015AFD684A5}" destId="{0EFE8926-A0E6-4ACE-884B-CC5715F300E4}" srcOrd="0" destOrd="0" presId="urn:microsoft.com/office/officeart/2008/layout/PictureGrid"/>
    <dgm:cxn modelId="{4DE75BCA-06D3-4D1A-91AE-FE5E676C7E87}" type="presOf" srcId="{B1936CFE-F4D1-444F-8264-4A86D7280644}" destId="{FAFFE02A-A1B5-4CBF-934E-F2972ECA112D}" srcOrd="0" destOrd="0" presId="urn:microsoft.com/office/officeart/2008/layout/PictureGrid"/>
    <dgm:cxn modelId="{96CA91CF-4E48-4E8A-A6C4-7DCC22795824}" srcId="{B1936CFE-F4D1-444F-8264-4A86D7280644}" destId="{5A33B1F9-4654-4DD9-BADC-CFCB9A9ABB48}" srcOrd="2" destOrd="0" parTransId="{4130E166-8116-4EBF-B415-828E409F8DC8}" sibTransId="{1E8AF387-9A5F-48A1-9F79-E4EA3A752E81}"/>
    <dgm:cxn modelId="{E159B0EB-EF69-495B-AB3E-791211BB2B10}" type="presOf" srcId="{B66C2E63-D444-408F-9C8B-9540474CE8A2}" destId="{AF490664-95C5-487F-B30A-CDDC47A7820B}" srcOrd="0" destOrd="0" presId="urn:microsoft.com/office/officeart/2008/layout/PictureGrid"/>
    <dgm:cxn modelId="{1F078CE6-A455-4969-8D4D-05C238A85107}" type="presParOf" srcId="{FAFFE02A-A1B5-4CBF-934E-F2972ECA112D}" destId="{06508866-D21B-4801-8948-115E8DD746C9}" srcOrd="0" destOrd="0" presId="urn:microsoft.com/office/officeart/2008/layout/PictureGrid"/>
    <dgm:cxn modelId="{95CB4FB6-15E6-43C9-BE47-7EB637D414A9}" type="presParOf" srcId="{06508866-D21B-4801-8948-115E8DD746C9}" destId="{AF490664-95C5-487F-B30A-CDDC47A7820B}" srcOrd="0" destOrd="0" presId="urn:microsoft.com/office/officeart/2008/layout/PictureGrid"/>
    <dgm:cxn modelId="{DC1FAB90-B288-4A96-83D9-2098AFE3E351}" type="presParOf" srcId="{06508866-D21B-4801-8948-115E8DD746C9}" destId="{4D9790B1-CF32-436D-BF70-7E9856D3EF71}" srcOrd="1" destOrd="0" presId="urn:microsoft.com/office/officeart/2008/layout/PictureGrid"/>
    <dgm:cxn modelId="{B67F79A5-9F10-4CBA-887B-D6C2A38ED13A}" type="presParOf" srcId="{FAFFE02A-A1B5-4CBF-934E-F2972ECA112D}" destId="{727A9FD3-F4F3-4E5B-B0A5-41C9269D5C52}" srcOrd="1" destOrd="0" presId="urn:microsoft.com/office/officeart/2008/layout/PictureGrid"/>
    <dgm:cxn modelId="{2C673815-74EA-42DC-8869-7938416E3D0E}" type="presParOf" srcId="{FAFFE02A-A1B5-4CBF-934E-F2972ECA112D}" destId="{65DE0AED-D0D3-49F9-A4F0-442D4275CDAB}" srcOrd="2" destOrd="0" presId="urn:microsoft.com/office/officeart/2008/layout/PictureGrid"/>
    <dgm:cxn modelId="{58338BF4-F564-4FEC-B05C-CE28AE4CCFE7}" type="presParOf" srcId="{65DE0AED-D0D3-49F9-A4F0-442D4275CDAB}" destId="{0EFE8926-A0E6-4ACE-884B-CC5715F300E4}" srcOrd="0" destOrd="0" presId="urn:microsoft.com/office/officeart/2008/layout/PictureGrid"/>
    <dgm:cxn modelId="{BB1AD368-03D3-4AAF-B31A-B20B2EE7B201}" type="presParOf" srcId="{65DE0AED-D0D3-49F9-A4F0-442D4275CDAB}" destId="{DF317DBE-DABF-4D2D-8B69-6752C8EC3A15}" srcOrd="1" destOrd="0" presId="urn:microsoft.com/office/officeart/2008/layout/PictureGrid"/>
    <dgm:cxn modelId="{246F41BC-FB54-4419-8F74-FA4E9EEC4619}" type="presParOf" srcId="{FAFFE02A-A1B5-4CBF-934E-F2972ECA112D}" destId="{5FFA1DC7-BDC0-4392-B25E-2388ACD3EEC3}" srcOrd="3" destOrd="0" presId="urn:microsoft.com/office/officeart/2008/layout/PictureGrid"/>
    <dgm:cxn modelId="{7EDC29AB-9BD7-45A6-BD9E-A7386B4859D2}" type="presParOf" srcId="{FAFFE02A-A1B5-4CBF-934E-F2972ECA112D}" destId="{21F765A0-80C1-4607-AA9A-3536375607D9}" srcOrd="4" destOrd="0" presId="urn:microsoft.com/office/officeart/2008/layout/PictureGrid"/>
    <dgm:cxn modelId="{9E9C8295-2961-449A-8042-C489F7D88A7C}" type="presParOf" srcId="{21F765A0-80C1-4607-AA9A-3536375607D9}" destId="{1DF9532D-4D43-42F7-866A-4274E0E00F65}" srcOrd="0" destOrd="0" presId="urn:microsoft.com/office/officeart/2008/layout/PictureGrid"/>
    <dgm:cxn modelId="{1E52B7E5-A25B-446B-A785-DEDC3A7A4F0C}" type="presParOf" srcId="{21F765A0-80C1-4607-AA9A-3536375607D9}" destId="{E04978EF-49AD-4BA9-A098-79F08E426244}" srcOrd="1" destOrd="0" presId="urn:microsoft.com/office/officeart/2008/layout/PictureGrid"/>
    <dgm:cxn modelId="{E227FFB9-AB5F-4BE1-AA38-8B70F271C413}" type="presParOf" srcId="{FAFFE02A-A1B5-4CBF-934E-F2972ECA112D}" destId="{457F9F43-BB70-4A63-94C6-C7064B798CC8}" srcOrd="5" destOrd="0" presId="urn:microsoft.com/office/officeart/2008/layout/PictureGrid"/>
    <dgm:cxn modelId="{E78460F8-9BCF-4FBA-B0C8-CA39E2B5D93F}" type="presParOf" srcId="{FAFFE02A-A1B5-4CBF-934E-F2972ECA112D}" destId="{CE9D2CBB-B8F6-41BE-A248-9512BC33D29E}" srcOrd="6" destOrd="0" presId="urn:microsoft.com/office/officeart/2008/layout/PictureGrid"/>
    <dgm:cxn modelId="{AB5483A2-A27D-468A-A237-403CFD49DCF9}" type="presParOf" srcId="{CE9D2CBB-B8F6-41BE-A248-9512BC33D29E}" destId="{7CD687DF-D7C3-44B9-A382-D0D1179B404C}" srcOrd="0" destOrd="0" presId="urn:microsoft.com/office/officeart/2008/layout/PictureGrid"/>
    <dgm:cxn modelId="{BA54BD0F-198D-4645-AC5A-96F5C82E8621}" type="presParOf" srcId="{CE9D2CBB-B8F6-41BE-A248-9512BC33D29E}" destId="{FED456B4-F727-4B56-B0C0-0584E8AB0128}" srcOrd="1" destOrd="0" presId="urn:microsoft.com/office/officeart/2008/layout/PictureGri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490664-95C5-487F-B30A-CDDC47A7820B}">
      <dsp:nvSpPr>
        <dsp:cNvPr id="0" name=""/>
        <dsp:cNvSpPr/>
      </dsp:nvSpPr>
      <dsp:spPr>
        <a:xfrm>
          <a:off x="3551186" y="43101"/>
          <a:ext cx="1865204" cy="2797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57150" rIns="57150" bIns="0" numCol="1" spcCol="1270" anchor="b" anchorCtr="0">
          <a:noAutofit/>
        </a:bodyPr>
        <a:lstStyle/>
        <a:p>
          <a:pPr marL="0" lvl="0" indent="0" algn="l" defTabSz="666750">
            <a:lnSpc>
              <a:spcPct val="90000"/>
            </a:lnSpc>
            <a:spcBef>
              <a:spcPct val="0"/>
            </a:spcBef>
            <a:spcAft>
              <a:spcPct val="35000"/>
            </a:spcAft>
            <a:buNone/>
          </a:pPr>
          <a:r>
            <a:rPr lang="en-IN" sz="1500" kern="1200" dirty="0"/>
            <a:t>Pipeline Comparison</a:t>
          </a:r>
        </a:p>
      </dsp:txBody>
      <dsp:txXfrm>
        <a:off x="3551186" y="43101"/>
        <a:ext cx="1865204" cy="279780"/>
      </dsp:txXfrm>
    </dsp:sp>
    <dsp:sp modelId="{4D9790B1-CF32-436D-BF70-7E9856D3EF71}">
      <dsp:nvSpPr>
        <dsp:cNvPr id="0" name=""/>
        <dsp:cNvSpPr/>
      </dsp:nvSpPr>
      <dsp:spPr>
        <a:xfrm>
          <a:off x="3551186" y="378335"/>
          <a:ext cx="1865204" cy="1865204"/>
        </a:xfrm>
        <a:prstGeom prst="rect">
          <a:avLst/>
        </a:prstGeom>
        <a:blipFill>
          <a:blip xmlns:r="http://schemas.openxmlformats.org/officeDocument/2006/relationships" r:embed="rId1"/>
          <a:srcRect/>
          <a:stretch>
            <a:fillRect l="-68000" r="-68000"/>
          </a:stretch>
        </a:blip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EFE8926-A0E6-4ACE-884B-CC5715F300E4}">
      <dsp:nvSpPr>
        <dsp:cNvPr id="0" name=""/>
        <dsp:cNvSpPr/>
      </dsp:nvSpPr>
      <dsp:spPr>
        <a:xfrm>
          <a:off x="5613558" y="43101"/>
          <a:ext cx="1865204" cy="2797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57150" rIns="57150" bIns="0" numCol="1" spcCol="1270" anchor="b" anchorCtr="0">
          <a:noAutofit/>
        </a:bodyPr>
        <a:lstStyle/>
        <a:p>
          <a:pPr marL="0" lvl="0" indent="0" algn="l" defTabSz="666750">
            <a:lnSpc>
              <a:spcPct val="90000"/>
            </a:lnSpc>
            <a:spcBef>
              <a:spcPct val="0"/>
            </a:spcBef>
            <a:spcAft>
              <a:spcPct val="35000"/>
            </a:spcAft>
            <a:buNone/>
          </a:pPr>
          <a:r>
            <a:rPr lang="en-IN" sz="1500" kern="1200" dirty="0"/>
            <a:t>Pipeline Leaderboard</a:t>
          </a:r>
        </a:p>
      </dsp:txBody>
      <dsp:txXfrm>
        <a:off x="5613558" y="43101"/>
        <a:ext cx="1865204" cy="279780"/>
      </dsp:txXfrm>
    </dsp:sp>
    <dsp:sp modelId="{DF317DBE-DABF-4D2D-8B69-6752C8EC3A15}">
      <dsp:nvSpPr>
        <dsp:cNvPr id="0" name=""/>
        <dsp:cNvSpPr/>
      </dsp:nvSpPr>
      <dsp:spPr>
        <a:xfrm>
          <a:off x="5613558" y="378335"/>
          <a:ext cx="1865204" cy="1865204"/>
        </a:xfrm>
        <a:prstGeom prst="rect">
          <a:avLst/>
        </a:prstGeom>
        <a:blipFill>
          <a:blip xmlns:r="http://schemas.openxmlformats.org/officeDocument/2006/relationships" r:embed="rId2"/>
          <a:srcRect/>
          <a:stretch>
            <a:fillRect l="-145000" r="-145000"/>
          </a:stretch>
        </a:blip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DF9532D-4D43-42F7-866A-4274E0E00F65}">
      <dsp:nvSpPr>
        <dsp:cNvPr id="0" name=""/>
        <dsp:cNvSpPr/>
      </dsp:nvSpPr>
      <dsp:spPr>
        <a:xfrm>
          <a:off x="3551186" y="2430060"/>
          <a:ext cx="1865204" cy="2797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57150" rIns="57150" bIns="0" numCol="1" spcCol="1270" anchor="b" anchorCtr="0">
          <a:noAutofit/>
        </a:bodyPr>
        <a:lstStyle/>
        <a:p>
          <a:pPr marL="0" lvl="0" indent="0" algn="l" defTabSz="666750">
            <a:lnSpc>
              <a:spcPct val="90000"/>
            </a:lnSpc>
            <a:spcBef>
              <a:spcPct val="0"/>
            </a:spcBef>
            <a:spcAft>
              <a:spcPct val="35000"/>
            </a:spcAft>
            <a:buNone/>
          </a:pPr>
          <a:r>
            <a:rPr lang="en-IN" sz="1500" kern="1200" dirty="0"/>
            <a:t>Result</a:t>
          </a:r>
        </a:p>
      </dsp:txBody>
      <dsp:txXfrm>
        <a:off x="3551186" y="2430060"/>
        <a:ext cx="1865204" cy="279780"/>
      </dsp:txXfrm>
    </dsp:sp>
    <dsp:sp modelId="{E04978EF-49AD-4BA9-A098-79F08E426244}">
      <dsp:nvSpPr>
        <dsp:cNvPr id="0" name=""/>
        <dsp:cNvSpPr/>
      </dsp:nvSpPr>
      <dsp:spPr>
        <a:xfrm>
          <a:off x="3551186" y="2765294"/>
          <a:ext cx="1865204" cy="1865204"/>
        </a:xfrm>
        <a:prstGeom prst="rect">
          <a:avLst/>
        </a:prstGeom>
        <a:blipFill>
          <a:blip xmlns:r="http://schemas.openxmlformats.org/officeDocument/2006/relationships" r:embed="rId3"/>
          <a:srcRect/>
          <a:stretch>
            <a:fillRect l="-64000" r="-64000"/>
          </a:stretch>
        </a:blip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CD687DF-D7C3-44B9-A382-D0D1179B404C}">
      <dsp:nvSpPr>
        <dsp:cNvPr id="0" name=""/>
        <dsp:cNvSpPr/>
      </dsp:nvSpPr>
      <dsp:spPr>
        <a:xfrm>
          <a:off x="5613558" y="2430060"/>
          <a:ext cx="1865204" cy="2797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57150" rIns="57150" bIns="0" numCol="1" spcCol="1270" anchor="b" anchorCtr="0">
          <a:noAutofit/>
        </a:bodyPr>
        <a:lstStyle/>
        <a:p>
          <a:pPr marL="0" lvl="0" indent="0" algn="l" defTabSz="666750">
            <a:lnSpc>
              <a:spcPct val="90000"/>
            </a:lnSpc>
            <a:spcBef>
              <a:spcPct val="0"/>
            </a:spcBef>
            <a:spcAft>
              <a:spcPct val="35000"/>
            </a:spcAft>
            <a:buNone/>
          </a:pPr>
          <a:r>
            <a:rPr lang="en-IN" sz="1500" kern="1200" dirty="0"/>
            <a:t>Input Data</a:t>
          </a:r>
        </a:p>
      </dsp:txBody>
      <dsp:txXfrm>
        <a:off x="5613558" y="2430060"/>
        <a:ext cx="1865204" cy="279780"/>
      </dsp:txXfrm>
    </dsp:sp>
    <dsp:sp modelId="{FED456B4-F727-4B56-B0C0-0584E8AB0128}">
      <dsp:nvSpPr>
        <dsp:cNvPr id="0" name=""/>
        <dsp:cNvSpPr/>
      </dsp:nvSpPr>
      <dsp:spPr>
        <a:xfrm>
          <a:off x="5613558" y="2765294"/>
          <a:ext cx="1865204" cy="1865204"/>
        </a:xfrm>
        <a:prstGeom prst="rect">
          <a:avLst/>
        </a:prstGeom>
        <a:blipFill>
          <a:blip xmlns:r="http://schemas.openxmlformats.org/officeDocument/2006/relationships" r:embed="rId4"/>
          <a:srcRect/>
          <a:stretch>
            <a:fillRect l="-64000" r="-64000"/>
          </a:stretch>
        </a:blip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PictureGrid">
  <dgm:title val=""/>
  <dgm:desc val=""/>
  <dgm:catLst>
    <dgm:cat type="picture" pri="11000"/>
    <dgm:cat type="pictureconvert" pri="11000"/>
  </dgm:catLst>
  <dgm:samp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dir/>
    </dgm:varLst>
    <dgm:choose name="Name1">
      <dgm:if name="Name2" axis="ch" ptType="node" func="cnt" op="lte" val="4">
        <dgm:choose name="Name3">
          <dgm:if name="Name4" func="var" arg="dir" op="equ" val="norm">
            <dgm:alg type="snake">
              <dgm:param type="off" val="ctr"/>
              <dgm:param type="bkpt" val="fixed"/>
              <dgm:param type="bkPtFixedVal" val="2"/>
            </dgm:alg>
          </dgm:if>
          <dgm:else name="Name5">
            <dgm:alg type="snake">
              <dgm:param type="off" val="ctr"/>
              <dgm:param type="grDir" val="tR"/>
              <dgm:param type="bkpt" val="fixed"/>
              <dgm:param type="bkPtFixedVal" val="2"/>
            </dgm:alg>
          </dgm:else>
        </dgm:choose>
      </dgm:if>
      <dgm:else name="Name6">
        <dgm:choose name="Name7">
          <dgm:if name="Name8" axis="ch" ptType="node" func="cnt" op="lte" val="9">
            <dgm:choose name="Name9">
              <dgm:if name="Name10" func="var" arg="dir" op="equ" val="norm">
                <dgm:alg type="snake">
                  <dgm:param type="off" val="ctr"/>
                  <dgm:param type="bkpt" val="fixed"/>
                  <dgm:param type="bkPtFixedVal" val="3"/>
                </dgm:alg>
              </dgm:if>
              <dgm:else name="Name11">
                <dgm:alg type="snake">
                  <dgm:param type="off" val="ctr"/>
                  <dgm:param type="grDir" val="tR"/>
                  <dgm:param type="bkpt" val="fixed"/>
                  <dgm:param type="bkPtFixedVal" val="3"/>
                </dgm:alg>
              </dgm:else>
            </dgm:choose>
          </dgm:if>
          <dgm:else name="Name12">
            <dgm:choose name="Name13">
              <dgm:if name="Name14" axis="ch" ptType="node" func="cnt" op="lte" val="16">
                <dgm:choose name="Name15">
                  <dgm:if name="Name16" func="var" arg="dir" op="equ" val="norm">
                    <dgm:alg type="snake">
                      <dgm:param type="off" val="ctr"/>
                      <dgm:param type="bkpt" val="fixed"/>
                      <dgm:param type="bkPtFixedVal" val="4"/>
                    </dgm:alg>
                  </dgm:if>
                  <dgm:else name="Name17">
                    <dgm:alg type="snake">
                      <dgm:param type="off" val="ctr"/>
                      <dgm:param type="grDir" val="tR"/>
                      <dgm:param type="bkpt" val="fixed"/>
                      <dgm:param type="bkPtFixedVal" val="4"/>
                    </dgm:alg>
                  </dgm:else>
                </dgm:choose>
              </dgm:if>
              <dgm:else name="Name18">
                <dgm:choose name="Name19">
                  <dgm:if name="Name20" axis="ch" ptType="node" func="cnt" op="lte" val="25">
                    <dgm:choose name="Name21">
                      <dgm:if name="Name22" func="var" arg="dir" op="equ" val="norm">
                        <dgm:alg type="snake">
                          <dgm:param type="off" val="ctr"/>
                          <dgm:param type="bkpt" val="fixed"/>
                          <dgm:param type="bkPtFixedVal" val="5"/>
                        </dgm:alg>
                      </dgm:if>
                      <dgm:else name="Name23">
                        <dgm:alg type="snake">
                          <dgm:param type="off" val="ctr"/>
                          <dgm:param type="grDir" val="tR"/>
                          <dgm:param type="bkpt" val="fixed"/>
                          <dgm:param type="bkPtFixedVal" val="5"/>
                        </dgm:alg>
                      </dgm:else>
                    </dgm:choose>
                  </dgm:if>
                  <dgm:else name="Name24">
                    <dgm:choose name="Name25">
                      <dgm:if name="Name26" func="var" arg="dir" op="equ" val="norm">
                        <dgm:alg type="snake">
                          <dgm:param type="off" val="ctr"/>
                        </dgm:alg>
                      </dgm:if>
                      <dgm:else name="Name27">
                        <dgm:alg type="snake">
                          <dgm:param type="off" val="ctr"/>
                          <dgm:param type="grDir" val="tR"/>
                        </dgm:alg>
                      </dgm:else>
                    </dgm:choose>
                  </dgm:else>
                </dgm:choose>
              </dgm:else>
            </dgm:choose>
          </dgm:else>
        </dgm:choose>
      </dgm:else>
    </dgm:choose>
    <dgm:shape xmlns:r="http://schemas.openxmlformats.org/officeDocument/2006/relationships" r:blip="">
      <dgm:adjLst/>
    </dgm:shape>
    <dgm:constrLst>
      <dgm:constr type="primFontSz" for="des" ptType="node" op="equ" val="65"/>
      <dgm:constr type="w" for="ch" forName="composite" refType="h" fact="0.8"/>
      <dgm:constr type="h" for="ch" forName="composite" refType="h"/>
      <dgm:constr type="sp" refType="w" refFor="ch" refForName="composite" op="equ" fact="0.1"/>
      <dgm:constr type="w" for="ch" forName="sibTrans" refType="w" refFor="ch" refForName="composite" op="equ" fact="0.1"/>
      <dgm:constr type="h" for="ch" forName="sibTrans" refType="w" refFor="ch" refForName="sibTrans" op="equ"/>
    </dgm:constrLst>
    <dgm:forEach name="nodesForEach" axis="ch" ptType="node">
      <dgm:layoutNode name="composite">
        <dgm:alg type="composite">
          <dgm:param type="ar" val="0.7568"/>
        </dgm:alg>
        <dgm:shape xmlns:r="http://schemas.openxmlformats.org/officeDocument/2006/relationships" r:blip="">
          <dgm:adjLst/>
        </dgm:shape>
        <dgm:constrLst>
          <dgm:constr type="l" for="ch" forName="rect1" refType="w" fact="0"/>
          <dgm:constr type="t" for="ch" forName="rect1" refType="h" fact="0.15"/>
          <dgm:constr type="w" for="ch" forName="rect1" refType="w"/>
          <dgm:constr type="h" for="ch" forName="rect1" refType="w"/>
          <dgm:constr type="l" for="ch" forName="rect2" refType="w" fact="0"/>
          <dgm:constr type="t" for="ch" forName="rect2" refType="h" fact="0"/>
          <dgm:constr type="w" for="ch" forName="rect2" refType="w"/>
          <dgm:constr type="h" for="ch" forName="rect2" refType="w" fact="0.15"/>
        </dgm:constrLst>
        <dgm:layoutNode name="rect2" styleLbl="revTx">
          <dgm:varLst>
            <dgm:bulletEnabled val="1"/>
          </dgm:varLst>
          <dgm:alg type="tx">
            <dgm:param type="stBulletLvl" val="3"/>
            <dgm:param type="parTxLTRAlign" val="l"/>
            <dgm:param type="parTxRTLAlign" val="r"/>
            <dgm:param type="txAnchorVert" val="b"/>
            <dgm:param type="txAnchorVertCh" val="b"/>
          </dgm:alg>
          <dgm:shape xmlns:r="http://schemas.openxmlformats.org/officeDocument/2006/relationships" type="rect" r:blip="">
            <dgm:adjLst/>
          </dgm:shape>
          <dgm:presOf axis="desOrSelf" ptType="node"/>
          <dgm:constrLst>
            <dgm:constr type="lMarg" refType="primFontSz" fact="0"/>
            <dgm:constr type="rMarg" refType="primFontSz" fact="0.3"/>
            <dgm:constr type="tMarg" refType="primFontSz" fact="0.3"/>
            <dgm:constr type="bMarg" refType="primFontSz" fact="0"/>
            <dgm:constr type="secFontSz" refType="primFontSz" fact="0.8"/>
          </dgm:constrLst>
          <dgm:ruleLst>
            <dgm:rule type="primFontSz" val="5" fact="NaN" max="NaN"/>
          </dgm:ruleLst>
        </dgm:layoutNode>
        <dgm:layoutNode name="rect1" styleLbl="alignImgPlace1">
          <dgm:alg type="sp"/>
          <dgm:shape xmlns:r="http://schemas.openxmlformats.org/officeDocument/2006/relationships" type="rect" r:blip="" blipPhldr="1">
            <dgm:adjLst/>
          </dgm:shape>
          <dgm:presOf/>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04-08-2025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8/4/2025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8/4/2025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8/4/2025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8/4/2025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8/4/2025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8/4/2025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8/4/2025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8/4/2025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8/4/2025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8/4/2025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8/4/2025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8/4/2025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www.kaggle.com/datasets/shivamb/machinepredictive-maintenance-classification"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Predictive Maintenance of industrial machinery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1953713" y="4586365"/>
            <a:ext cx="9144000" cy="70788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1. Abhishek Yadav-Chandigarh University-Computer Science Engineering</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r>
              <a:rPr lang="en-IN" dirty="0"/>
              <a:t>Kaggle Dataset: </a:t>
            </a:r>
            <a:r>
              <a:rPr lang="en-IN" dirty="0">
                <a:hlinkClick r:id="rId2"/>
              </a:rPr>
              <a:t>https://www.kaggle.com/datasets/shivamb/machinepredictive-maintenance-classification</a:t>
            </a:r>
            <a:endParaRPr lang="en-IN" dirty="0"/>
          </a:p>
          <a:p>
            <a:r>
              <a:rPr lang="en-IN" dirty="0"/>
              <a:t>IBM Watsonx.ai Documentation: https://dataplatform.cloud.ibm.com/</a:t>
            </a:r>
          </a:p>
          <a:p>
            <a:pPr marL="0" indent="0">
              <a:buNone/>
            </a:pP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sp>
        <p:nvSpPr>
          <p:cNvPr id="3" name="Content Placeholder 2">
            <a:extLst>
              <a:ext uri="{FF2B5EF4-FFF2-40B4-BE49-F238E27FC236}">
                <a16:creationId xmlns:a16="http://schemas.microsoft.com/office/drawing/2014/main" id="{177D9613-6E93-8A63-8EC7-750760D77FD8}"/>
              </a:ext>
            </a:extLst>
          </p:cNvPr>
          <p:cNvSpPr>
            <a:spLocks noGrp="1"/>
          </p:cNvSpPr>
          <p:nvPr>
            <p:ph idx="1"/>
          </p:nvPr>
        </p:nvSpPr>
        <p:spPr/>
        <p:txBody>
          <a:bodyPr/>
          <a:lstStyle/>
          <a:p>
            <a:r>
              <a:rPr lang="en-IN" dirty="0"/>
              <a:t>Screenshot/ </a:t>
            </a:r>
            <a:r>
              <a:rPr lang="en-IN" dirty="0" err="1"/>
              <a:t>credly</a:t>
            </a:r>
            <a:r>
              <a:rPr lang="en-IN" dirty="0"/>
              <a:t> certificate( getting started with AI)</a:t>
            </a:r>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p:txBody>
      </p:sp>
      <p:pic>
        <p:nvPicPr>
          <p:cNvPr id="5" name="Picture 4">
            <a:extLst>
              <a:ext uri="{FF2B5EF4-FFF2-40B4-BE49-F238E27FC236}">
                <a16:creationId xmlns:a16="http://schemas.microsoft.com/office/drawing/2014/main" id="{139F0B04-74F9-0DD1-161D-89084E8F0F4C}"/>
              </a:ext>
            </a:extLst>
          </p:cNvPr>
          <p:cNvPicPr>
            <a:picLocks noChangeAspect="1"/>
          </p:cNvPicPr>
          <p:nvPr/>
        </p:nvPicPr>
        <p:blipFill>
          <a:blip r:embed="rId2"/>
          <a:stretch>
            <a:fillRect/>
          </a:stretch>
        </p:blipFill>
        <p:spPr>
          <a:xfrm>
            <a:off x="2448232" y="1553496"/>
            <a:ext cx="6263149" cy="5304504"/>
          </a:xfrm>
          <a:prstGeom prst="rect">
            <a:avLst/>
          </a:prstGeom>
        </p:spPr>
      </p:pic>
    </p:spTree>
    <p:extLst>
      <p:ext uri="{BB962C8B-B14F-4D97-AF65-F5344CB8AC3E}">
        <p14:creationId xmlns:p14="http://schemas.microsoft.com/office/powerpoint/2010/main" val="3847331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sp>
        <p:nvSpPr>
          <p:cNvPr id="3" name="Content Placeholder 2">
            <a:extLst>
              <a:ext uri="{FF2B5EF4-FFF2-40B4-BE49-F238E27FC236}">
                <a16:creationId xmlns:a16="http://schemas.microsoft.com/office/drawing/2014/main" id="{177D9613-6E93-8A63-8EC7-750760D77FD8}"/>
              </a:ext>
            </a:extLst>
          </p:cNvPr>
          <p:cNvSpPr>
            <a:spLocks noGrp="1"/>
          </p:cNvSpPr>
          <p:nvPr>
            <p:ph idx="1"/>
          </p:nvPr>
        </p:nvSpPr>
        <p:spPr/>
        <p:txBody>
          <a:bodyPr/>
          <a:lstStyle/>
          <a:p>
            <a:r>
              <a:rPr lang="en-IN" dirty="0"/>
              <a:t>Screenshot/ </a:t>
            </a:r>
            <a:r>
              <a:rPr lang="en-IN" dirty="0" err="1"/>
              <a:t>credly</a:t>
            </a:r>
            <a:r>
              <a:rPr lang="en-IN" dirty="0"/>
              <a:t> certificate( Journey to Cloud)</a:t>
            </a:r>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p:txBody>
      </p:sp>
      <p:pic>
        <p:nvPicPr>
          <p:cNvPr id="5" name="Picture 4">
            <a:extLst>
              <a:ext uri="{FF2B5EF4-FFF2-40B4-BE49-F238E27FC236}">
                <a16:creationId xmlns:a16="http://schemas.microsoft.com/office/drawing/2014/main" id="{8985F611-0FA3-24A5-FB6C-7B055B743107}"/>
              </a:ext>
            </a:extLst>
          </p:cNvPr>
          <p:cNvPicPr>
            <a:picLocks noChangeAspect="1"/>
          </p:cNvPicPr>
          <p:nvPr/>
        </p:nvPicPr>
        <p:blipFill>
          <a:blip r:embed="rId2"/>
          <a:stretch>
            <a:fillRect/>
          </a:stretch>
        </p:blipFill>
        <p:spPr>
          <a:xfrm>
            <a:off x="2262954" y="1533832"/>
            <a:ext cx="6350105" cy="5161936"/>
          </a:xfrm>
          <a:prstGeom prst="rect">
            <a:avLst/>
          </a:prstGeom>
        </p:spPr>
      </p:pic>
    </p:spTree>
    <p:extLst>
      <p:ext uri="{BB962C8B-B14F-4D97-AF65-F5344CB8AC3E}">
        <p14:creationId xmlns:p14="http://schemas.microsoft.com/office/powerpoint/2010/main" val="41287103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sp>
        <p:nvSpPr>
          <p:cNvPr id="3" name="Content Placeholder 2">
            <a:extLst>
              <a:ext uri="{FF2B5EF4-FFF2-40B4-BE49-F238E27FC236}">
                <a16:creationId xmlns:a16="http://schemas.microsoft.com/office/drawing/2014/main" id="{177D9613-6E93-8A63-8EC7-750760D77FD8}"/>
              </a:ext>
            </a:extLst>
          </p:cNvPr>
          <p:cNvSpPr>
            <a:spLocks noGrp="1"/>
          </p:cNvSpPr>
          <p:nvPr>
            <p:ph idx="1"/>
          </p:nvPr>
        </p:nvSpPr>
        <p:spPr/>
        <p:txBody>
          <a:bodyPr/>
          <a:lstStyle/>
          <a:p>
            <a:r>
              <a:rPr lang="en-IN" dirty="0"/>
              <a:t>Screenshot/ </a:t>
            </a:r>
            <a:r>
              <a:rPr lang="en-IN" dirty="0" err="1"/>
              <a:t>credly</a:t>
            </a:r>
            <a:r>
              <a:rPr lang="en-IN" dirty="0"/>
              <a:t> certificate( RAG Lab)</a:t>
            </a:r>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p:txBody>
      </p:sp>
      <p:pic>
        <p:nvPicPr>
          <p:cNvPr id="5" name="Picture 4">
            <a:extLst>
              <a:ext uri="{FF2B5EF4-FFF2-40B4-BE49-F238E27FC236}">
                <a16:creationId xmlns:a16="http://schemas.microsoft.com/office/drawing/2014/main" id="{7D51E7F1-E811-63C7-92CB-6CB0D4A7BF90}"/>
              </a:ext>
            </a:extLst>
          </p:cNvPr>
          <p:cNvPicPr>
            <a:picLocks noChangeAspect="1"/>
          </p:cNvPicPr>
          <p:nvPr/>
        </p:nvPicPr>
        <p:blipFill>
          <a:blip r:embed="rId2"/>
          <a:stretch>
            <a:fillRect/>
          </a:stretch>
        </p:blipFill>
        <p:spPr>
          <a:xfrm>
            <a:off x="1642754" y="1543664"/>
            <a:ext cx="7471750" cy="5191433"/>
          </a:xfrm>
          <a:prstGeom prst="rect">
            <a:avLst/>
          </a:prstGeom>
        </p:spPr>
      </p:pic>
    </p:spTree>
    <p:extLst>
      <p:ext uri="{BB962C8B-B14F-4D97-AF65-F5344CB8AC3E}">
        <p14:creationId xmlns:p14="http://schemas.microsoft.com/office/powerpoint/2010/main" val="21718527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r>
              <a:rPr lang="en-US" sz="1800" dirty="0"/>
              <a:t>Traditional maintenance is reactive → leads to </a:t>
            </a:r>
            <a:r>
              <a:rPr lang="en-US" sz="1800" b="1" dirty="0"/>
              <a:t>unexpected failures</a:t>
            </a:r>
            <a:r>
              <a:rPr lang="en-US" sz="1800" dirty="0"/>
              <a:t>, </a:t>
            </a:r>
            <a:r>
              <a:rPr lang="en-US" sz="1800" b="1" dirty="0"/>
              <a:t>downtime</a:t>
            </a:r>
            <a:r>
              <a:rPr lang="en-US" sz="1800" dirty="0"/>
              <a:t>, and </a:t>
            </a:r>
            <a:r>
              <a:rPr lang="en-US" sz="1800" b="1" dirty="0"/>
              <a:t>costly repairs</a:t>
            </a:r>
            <a:endParaRPr lang="en-US" sz="1800" dirty="0"/>
          </a:p>
          <a:p>
            <a:r>
              <a:rPr lang="en-US" sz="1800" dirty="0"/>
              <a:t>Objective: Develop a </a:t>
            </a:r>
            <a:r>
              <a:rPr lang="en-US" sz="1800" b="1" dirty="0"/>
              <a:t>predictive classification model</a:t>
            </a:r>
            <a:r>
              <a:rPr lang="en-US" sz="1800" dirty="0"/>
              <a:t> to anticipate failure types before they occur</a:t>
            </a:r>
          </a:p>
          <a:p>
            <a:r>
              <a:rPr lang="en-US" sz="1800" dirty="0"/>
              <a:t>Use </a:t>
            </a:r>
            <a:r>
              <a:rPr lang="en-US" sz="1800" b="1" dirty="0"/>
              <a:t>sensor-based data</a:t>
            </a:r>
            <a:r>
              <a:rPr lang="en-US" sz="1800" dirty="0"/>
              <a:t> to forecast failures like:</a:t>
            </a:r>
          </a:p>
          <a:p>
            <a:pPr lvl="1"/>
            <a:r>
              <a:rPr lang="en-US" sz="1800" dirty="0"/>
              <a:t>Tool wear</a:t>
            </a:r>
          </a:p>
          <a:p>
            <a:pPr lvl="1"/>
            <a:r>
              <a:rPr lang="en-US" sz="1800" dirty="0"/>
              <a:t>Power failure</a:t>
            </a:r>
          </a:p>
          <a:p>
            <a:pPr lvl="1"/>
            <a:r>
              <a:rPr lang="en-US" sz="1800" dirty="0"/>
              <a:t>Heat dissipation issues</a:t>
            </a:r>
          </a:p>
          <a:p>
            <a:pPr marL="305435" indent="-305435"/>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956619"/>
            <a:ext cx="11613485" cy="4694732"/>
          </a:xfrm>
        </p:spPr>
        <p:txBody>
          <a:bodyPr vert="horz" lIns="91440" tIns="45720" rIns="91440" bIns="45720" rtlCol="0" anchor="ctr">
            <a:noAutofit/>
          </a:bodyPr>
          <a:lstStyle/>
          <a:p>
            <a:pPr marL="305435" indent="-305435"/>
            <a:r>
              <a:rPr lang="en-US" sz="1000" dirty="0"/>
              <a:t>The proposed system aims to address the challenge of predicting potential industrial machinery failures before they occur, thereby enabling proactive maintenance and minimizing unexpected downtime. The solution leverages data analytics and machine learning techniques through IBM Watsonx.ai to classify different types of machine failures accurately. The solution will consist of the following components:</a:t>
            </a:r>
            <a:endParaRPr lang="en-IN" sz="1000" b="1" dirty="0">
              <a:latin typeface="Calibri"/>
              <a:cs typeface="Calibri"/>
            </a:endParaRPr>
          </a:p>
          <a:p>
            <a:pPr marL="305435" indent="-305435"/>
            <a:r>
              <a:rPr lang="en-IN" sz="1200" b="1" dirty="0">
                <a:latin typeface="Calibri"/>
                <a:ea typeface="+mn-lt"/>
                <a:cs typeface="+mn-lt"/>
              </a:rPr>
              <a:t>Data Collection:</a:t>
            </a:r>
            <a:endParaRPr lang="en-IN" sz="1200" b="1" dirty="0">
              <a:latin typeface="Calibri"/>
              <a:cs typeface="Calibri"/>
            </a:endParaRPr>
          </a:p>
          <a:p>
            <a:r>
              <a:rPr lang="en-US" sz="1000" dirty="0"/>
              <a:t>Gather historical operational data from industrial machines, including sensor readings such as temperature, torque, tool wear, vibration, and power consumption.</a:t>
            </a:r>
          </a:p>
          <a:p>
            <a:r>
              <a:rPr lang="en-US" sz="1000" dirty="0"/>
              <a:t>Include failure labels like tool wear failure, heat dissipation failure, power failure, etc., to train the classification model.</a:t>
            </a:r>
          </a:p>
          <a:p>
            <a:pPr marL="305435" indent="-305435"/>
            <a:r>
              <a:rPr lang="en-IN" sz="1200" b="1" dirty="0">
                <a:latin typeface="Calibri"/>
                <a:ea typeface="+mn-lt"/>
                <a:cs typeface="+mn-lt"/>
              </a:rPr>
              <a:t>Data Preprocessing:</a:t>
            </a:r>
            <a:endParaRPr lang="en-IN" sz="1200" b="1" dirty="0">
              <a:latin typeface="Calibri"/>
              <a:cs typeface="Calibri"/>
            </a:endParaRPr>
          </a:p>
          <a:p>
            <a:r>
              <a:rPr lang="en-US" sz="1000" dirty="0"/>
              <a:t>Clean and preprocess the data to address missing values, outliers, and inconsistencies.</a:t>
            </a:r>
          </a:p>
          <a:p>
            <a:r>
              <a:rPr lang="en-US" sz="1000" dirty="0"/>
              <a:t>Use automatic feature engineering and transformation pipelines provided by IBM Watsonx.ai </a:t>
            </a:r>
            <a:r>
              <a:rPr lang="en-US" sz="1000" dirty="0" err="1"/>
              <a:t>AutoAI</a:t>
            </a:r>
            <a:r>
              <a:rPr lang="en-US" sz="1000" dirty="0"/>
              <a:t>.</a:t>
            </a:r>
          </a:p>
          <a:p>
            <a:r>
              <a:rPr lang="en-US" sz="1000" dirty="0"/>
              <a:t>Normalize and encode features for compatibility with machine learning algorithms.</a:t>
            </a:r>
          </a:p>
          <a:p>
            <a:pPr marL="305435" indent="-305435"/>
            <a:r>
              <a:rPr lang="en-IN" sz="1200" b="1" dirty="0">
                <a:latin typeface="Calibri"/>
                <a:ea typeface="+mn-lt"/>
                <a:cs typeface="+mn-lt"/>
              </a:rPr>
              <a:t>Machine Learning Algorithm:</a:t>
            </a:r>
            <a:endParaRPr lang="en-IN" sz="1200" b="1" dirty="0">
              <a:latin typeface="Calibri"/>
              <a:cs typeface="Calibri"/>
            </a:endParaRPr>
          </a:p>
          <a:p>
            <a:r>
              <a:rPr lang="en-US" sz="1000" dirty="0"/>
              <a:t>Utilize IBM </a:t>
            </a:r>
            <a:r>
              <a:rPr lang="en-US" sz="1000" dirty="0" err="1"/>
              <a:t>Watsonx.ai’s</a:t>
            </a:r>
            <a:r>
              <a:rPr lang="en-US" sz="1000" dirty="0"/>
              <a:t> </a:t>
            </a:r>
            <a:r>
              <a:rPr lang="en-US" sz="1000" dirty="0" err="1"/>
              <a:t>AutoAI</a:t>
            </a:r>
            <a:r>
              <a:rPr lang="en-US" sz="1000" dirty="0"/>
              <a:t> to explore multiple model architectures automatically.</a:t>
            </a:r>
          </a:p>
          <a:p>
            <a:r>
              <a:rPr lang="en-US" sz="1000" dirty="0" err="1"/>
              <a:t>AutoAI</a:t>
            </a:r>
            <a:r>
              <a:rPr lang="en-US" sz="1000" dirty="0"/>
              <a:t> selects the best-performing algorithm—</a:t>
            </a:r>
            <a:r>
              <a:rPr lang="en-US" sz="1000" b="1" dirty="0"/>
              <a:t>SNAP Random Forest</a:t>
            </a:r>
            <a:r>
              <a:rPr lang="en-US" sz="1000" dirty="0"/>
              <a:t> in this case—with hyperparameter optimization and feature selection.</a:t>
            </a:r>
          </a:p>
          <a:p>
            <a:r>
              <a:rPr lang="en-US" sz="1000" dirty="0"/>
              <a:t>The classifier is trained to predict one of several failure types (multi-class classification).</a:t>
            </a:r>
          </a:p>
          <a:p>
            <a:pPr marL="305435" indent="-305435"/>
            <a:r>
              <a:rPr lang="en-IN" sz="1200" b="1" dirty="0">
                <a:latin typeface="Calibri"/>
                <a:ea typeface="+mn-lt"/>
                <a:cs typeface="+mn-lt"/>
              </a:rPr>
              <a:t>Deployment:</a:t>
            </a:r>
            <a:endParaRPr lang="en-IN" sz="1200" b="1" dirty="0">
              <a:latin typeface="Calibri"/>
              <a:cs typeface="Calibri"/>
            </a:endParaRPr>
          </a:p>
          <a:p>
            <a:r>
              <a:rPr lang="en-US" sz="1000" dirty="0"/>
              <a:t>Deploy the final model using IBM </a:t>
            </a:r>
            <a:r>
              <a:rPr lang="en-US" sz="1000" dirty="0" err="1"/>
              <a:t>Watsonx.ai's</a:t>
            </a:r>
            <a:r>
              <a:rPr lang="en-US" sz="1000" dirty="0"/>
              <a:t> deployment capabilities.</a:t>
            </a:r>
          </a:p>
          <a:p>
            <a:r>
              <a:rPr lang="en-US" sz="1000" dirty="0"/>
              <a:t>The model is exposed as a </a:t>
            </a:r>
            <a:r>
              <a:rPr lang="en-US" sz="1000" b="1" dirty="0"/>
              <a:t>REST API</a:t>
            </a:r>
            <a:r>
              <a:rPr lang="en-US" sz="1000" dirty="0"/>
              <a:t> endpoint that can be integrated with dashboards or alert systems.</a:t>
            </a:r>
          </a:p>
          <a:p>
            <a:r>
              <a:rPr lang="en-US" sz="1000" dirty="0"/>
              <a:t>Allows real-time inferencing using live sensor inputs from the machine network.</a:t>
            </a:r>
          </a:p>
          <a:p>
            <a:pPr marL="305435" indent="-305435"/>
            <a:r>
              <a:rPr lang="en-IN" sz="1200" b="1" dirty="0">
                <a:latin typeface="Calibri"/>
                <a:ea typeface="+mn-lt"/>
                <a:cs typeface="+mn-lt"/>
              </a:rPr>
              <a:t>Evaluation:</a:t>
            </a:r>
            <a:endParaRPr lang="en-IN" sz="1200" b="1" dirty="0">
              <a:latin typeface="Calibri"/>
              <a:cs typeface="Calibri"/>
            </a:endParaRPr>
          </a:p>
          <a:p>
            <a:r>
              <a:rPr lang="en-US" sz="1000" dirty="0"/>
              <a:t>Evaluate the model using accuracy, confusion matrix, precision, recall, and F1-score.</a:t>
            </a:r>
          </a:p>
          <a:p>
            <a:r>
              <a:rPr lang="en-US" sz="1000" dirty="0"/>
              <a:t>Achieved a maximum accuracy of </a:t>
            </a:r>
            <a:r>
              <a:rPr lang="en-US" sz="1000" b="1" dirty="0"/>
              <a:t>99.5%</a:t>
            </a:r>
            <a:r>
              <a:rPr lang="en-US" sz="1000" dirty="0"/>
              <a:t>, indicating highly reliable failure prediction.</a:t>
            </a:r>
          </a:p>
          <a:p>
            <a:r>
              <a:rPr lang="en-US" sz="1000" dirty="0"/>
              <a:t>Ongoing performance monitoring and feedback loop enable model fine-tuning for long-term effectiveness.</a:t>
            </a:r>
          </a:p>
          <a:p>
            <a:pPr marL="0" indent="0">
              <a:buNone/>
            </a:pPr>
            <a:br>
              <a:rPr lang="en-US" dirty="0"/>
            </a:b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r>
              <a:rPr lang="en-IN" b="1" dirty="0"/>
              <a:t>Step 1:</a:t>
            </a:r>
            <a:r>
              <a:rPr lang="en-IN" dirty="0"/>
              <a:t> Data acquisition from Kaggle</a:t>
            </a:r>
          </a:p>
          <a:p>
            <a:r>
              <a:rPr lang="en-IN" b="1" dirty="0"/>
              <a:t>Step 2:</a:t>
            </a:r>
            <a:r>
              <a:rPr lang="en-IN" dirty="0"/>
              <a:t> Preprocessing via </a:t>
            </a:r>
            <a:r>
              <a:rPr lang="en-IN" dirty="0" err="1"/>
              <a:t>AutoAI</a:t>
            </a:r>
            <a:r>
              <a:rPr lang="en-IN" dirty="0"/>
              <a:t> (feature scaling, encoding)</a:t>
            </a:r>
          </a:p>
          <a:p>
            <a:r>
              <a:rPr lang="en-IN" b="1" dirty="0"/>
              <a:t>Step 3:</a:t>
            </a:r>
            <a:r>
              <a:rPr lang="en-IN" dirty="0"/>
              <a:t> Model training using </a:t>
            </a:r>
            <a:r>
              <a:rPr lang="en-IN" dirty="0" err="1"/>
              <a:t>AutoAI</a:t>
            </a:r>
            <a:r>
              <a:rPr lang="en-IN" dirty="0"/>
              <a:t>-generated pipelines</a:t>
            </a:r>
          </a:p>
          <a:p>
            <a:r>
              <a:rPr lang="en-IN" b="1" dirty="0"/>
              <a:t>Step 4:</a:t>
            </a:r>
            <a:r>
              <a:rPr lang="en-IN" dirty="0"/>
              <a:t> Evaluation using accuracy, precision, recall, F1-score</a:t>
            </a:r>
          </a:p>
          <a:p>
            <a:r>
              <a:rPr lang="en-IN" b="1" dirty="0"/>
              <a:t>Step 5:</a:t>
            </a:r>
            <a:r>
              <a:rPr lang="en-IN" dirty="0"/>
              <a:t> Model deployment (</a:t>
            </a:r>
            <a:r>
              <a:rPr lang="en-IN" dirty="0" err="1"/>
              <a:t>Watsonx</a:t>
            </a:r>
            <a:r>
              <a:rPr lang="en-IN" dirty="0"/>
              <a:t> Studio Deployment → optional API)</a:t>
            </a:r>
          </a:p>
          <a:p>
            <a:pPr marL="0" indent="0">
              <a:buNone/>
            </a:pPr>
            <a:endParaRPr lang="en-IN" sz="1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rmAutofit fontScale="92500" lnSpcReduction="10000"/>
          </a:bodyPr>
          <a:lstStyle/>
          <a:p>
            <a:pPr marL="305435" indent="-305435"/>
            <a:r>
              <a:rPr lang="en-IN" sz="1400" b="1" dirty="0">
                <a:ea typeface="+mn-lt"/>
                <a:cs typeface="+mn-lt"/>
              </a:rPr>
              <a:t>Algorithm Selection:</a:t>
            </a:r>
            <a:endParaRPr lang="en-IN" sz="1400" dirty="0"/>
          </a:p>
          <a:p>
            <a:r>
              <a:rPr lang="en-IN" sz="1200" dirty="0"/>
              <a:t>Chosen by IBM Watsonx.ai </a:t>
            </a:r>
            <a:r>
              <a:rPr lang="en-IN" sz="1200" dirty="0" err="1"/>
              <a:t>AutoAI</a:t>
            </a:r>
            <a:r>
              <a:rPr lang="en-IN" sz="1200" dirty="0"/>
              <a:t>: </a:t>
            </a:r>
            <a:r>
              <a:rPr lang="en-IN" sz="1200" b="1" dirty="0"/>
              <a:t>SNAP Random Forest</a:t>
            </a:r>
            <a:endParaRPr lang="en-IN" sz="1200" dirty="0"/>
          </a:p>
          <a:p>
            <a:r>
              <a:rPr lang="en-IN" sz="1200" dirty="0"/>
              <a:t>Justification: High accuracy (99.5%), handles multiclass classification, robust to noise and overfitting</a:t>
            </a:r>
          </a:p>
          <a:p>
            <a:pPr marL="305435" indent="-305435"/>
            <a:r>
              <a:rPr lang="en-IN" sz="1400" b="1" dirty="0">
                <a:ea typeface="+mn-lt"/>
                <a:cs typeface="+mn-lt"/>
              </a:rPr>
              <a:t>Data Input:</a:t>
            </a:r>
            <a:endParaRPr lang="en-IN" sz="1400" dirty="0"/>
          </a:p>
          <a:p>
            <a:r>
              <a:rPr lang="en-US" sz="1200" dirty="0"/>
              <a:t>Sensor data: Temperature, Torque, Tool Wear, Rotational Speed</a:t>
            </a:r>
          </a:p>
          <a:p>
            <a:r>
              <a:rPr lang="en-US" sz="1200" dirty="0"/>
              <a:t>Metadata: Machine Type, Product ID</a:t>
            </a:r>
          </a:p>
          <a:p>
            <a:r>
              <a:rPr lang="en-US" sz="1200" dirty="0"/>
              <a:t>Target: Failure types (Tool Wear, Power, Overstrain, etc.)</a:t>
            </a:r>
          </a:p>
          <a:p>
            <a:pPr marL="305435" indent="-305435"/>
            <a:r>
              <a:rPr lang="en-IN" sz="1400" b="1" dirty="0">
                <a:ea typeface="+mn-lt"/>
                <a:cs typeface="+mn-lt"/>
              </a:rPr>
              <a:t>Training Process:</a:t>
            </a:r>
            <a:endParaRPr lang="en-IN" sz="1400" dirty="0"/>
          </a:p>
          <a:p>
            <a:r>
              <a:rPr lang="en-US" sz="1300" dirty="0" err="1"/>
              <a:t>AutoAI</a:t>
            </a:r>
            <a:r>
              <a:rPr lang="en-US" sz="1300" dirty="0"/>
              <a:t> performed:</a:t>
            </a:r>
          </a:p>
          <a:p>
            <a:pPr lvl="1"/>
            <a:r>
              <a:rPr lang="en-US" sz="1300" dirty="0"/>
              <a:t>Feature engineering &amp; preprocessing</a:t>
            </a:r>
          </a:p>
          <a:p>
            <a:pPr lvl="1"/>
            <a:r>
              <a:rPr lang="en-US" sz="1300" dirty="0"/>
              <a:t>Cross-validation &amp; hyperparameter tuning</a:t>
            </a:r>
          </a:p>
          <a:p>
            <a:r>
              <a:rPr lang="en-US" sz="1300" dirty="0"/>
              <a:t>Model selected based on best F1-score &amp; accuracy</a:t>
            </a:r>
          </a:p>
          <a:p>
            <a:pPr marL="305435" indent="-305435"/>
            <a:r>
              <a:rPr lang="en-IN" sz="1400" b="1" dirty="0">
                <a:ea typeface="+mn-lt"/>
                <a:cs typeface="+mn-lt"/>
              </a:rPr>
              <a:t>Prediction Process:</a:t>
            </a:r>
            <a:endParaRPr lang="en-IN" sz="1400" dirty="0"/>
          </a:p>
          <a:p>
            <a:r>
              <a:rPr lang="en-US" sz="1300" dirty="0"/>
              <a:t>Real-time sensor inputs → model predicts failure type</a:t>
            </a:r>
          </a:p>
          <a:p>
            <a:r>
              <a:rPr lang="en-US" sz="1300" dirty="0"/>
              <a:t>Supports proactive maintenance before breakdowns occur</a:t>
            </a:r>
          </a:p>
          <a:p>
            <a:pPr marL="305435" indent="-305435"/>
            <a:endParaRPr lang="en-IN"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graphicFrame>
        <p:nvGraphicFramePr>
          <p:cNvPr id="14" name="Content Placeholder 13">
            <a:extLst>
              <a:ext uri="{FF2B5EF4-FFF2-40B4-BE49-F238E27FC236}">
                <a16:creationId xmlns:a16="http://schemas.microsoft.com/office/drawing/2014/main" id="{FB9B6C95-23AF-C7D0-7A3B-431D22A6F49E}"/>
              </a:ext>
            </a:extLst>
          </p:cNvPr>
          <p:cNvGraphicFramePr>
            <a:graphicFrameLocks noGrp="1"/>
          </p:cNvGraphicFramePr>
          <p:nvPr>
            <p:ph idx="1"/>
            <p:extLst>
              <p:ext uri="{D42A27DB-BD31-4B8C-83A1-F6EECF244321}">
                <p14:modId xmlns:p14="http://schemas.microsoft.com/office/powerpoint/2010/main" val="2553408345"/>
              </p:ext>
            </p:extLst>
          </p:nvPr>
        </p:nvGraphicFramePr>
        <p:xfrm>
          <a:off x="581025" y="1301750"/>
          <a:ext cx="11029950" cy="4673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r>
              <a:rPr lang="en-US" dirty="0"/>
              <a:t>Developed a high-performing predictive maintenance system</a:t>
            </a:r>
          </a:p>
          <a:p>
            <a:r>
              <a:rPr lang="en-US" dirty="0"/>
              <a:t>Model can proactively alert teams to upcoming machine failures</a:t>
            </a:r>
          </a:p>
          <a:p>
            <a:r>
              <a:rPr lang="en-US" dirty="0"/>
              <a:t>Reduces:</a:t>
            </a:r>
          </a:p>
          <a:p>
            <a:pPr lvl="1"/>
            <a:r>
              <a:rPr lang="en-US" b="1" dirty="0"/>
              <a:t>Unplanned downtime</a:t>
            </a:r>
            <a:endParaRPr lang="en-US" dirty="0"/>
          </a:p>
          <a:p>
            <a:pPr lvl="1"/>
            <a:r>
              <a:rPr lang="en-US" b="1" dirty="0"/>
              <a:t>Repair costs</a:t>
            </a:r>
            <a:endParaRPr lang="en-US" dirty="0"/>
          </a:p>
          <a:p>
            <a:pPr lvl="1"/>
            <a:r>
              <a:rPr lang="en-US" b="1" dirty="0"/>
              <a:t>Operational delays</a:t>
            </a:r>
            <a:endParaRPr lang="en-US" dirty="0"/>
          </a:p>
          <a:p>
            <a:pPr marL="0" indent="0">
              <a:buNone/>
            </a:pP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r>
              <a:rPr lang="en-US" dirty="0"/>
              <a:t>Integrate with </a:t>
            </a:r>
            <a:r>
              <a:rPr lang="en-US" b="1" dirty="0"/>
              <a:t>real-time IoT sensors</a:t>
            </a:r>
            <a:r>
              <a:rPr lang="en-US" dirty="0"/>
              <a:t> via edge devices</a:t>
            </a:r>
          </a:p>
          <a:p>
            <a:r>
              <a:rPr lang="en-US" dirty="0"/>
              <a:t>Build a </a:t>
            </a:r>
            <a:r>
              <a:rPr lang="en-US" b="1" dirty="0"/>
              <a:t>dashboard</a:t>
            </a:r>
            <a:r>
              <a:rPr lang="en-US" dirty="0"/>
              <a:t> for maintenance teams</a:t>
            </a:r>
          </a:p>
          <a:p>
            <a:r>
              <a:rPr lang="en-US" dirty="0"/>
              <a:t>Implement </a:t>
            </a:r>
            <a:r>
              <a:rPr lang="en-US" b="1" dirty="0"/>
              <a:t>continuous learning</a:t>
            </a:r>
            <a:r>
              <a:rPr lang="en-US" dirty="0"/>
              <a:t> to adapt to new patterns</a:t>
            </a:r>
          </a:p>
          <a:p>
            <a:r>
              <a:rPr lang="en-US" dirty="0"/>
              <a:t>Expand failure prediction to other industries: automotive, energy, etc.</a:t>
            </a:r>
          </a:p>
          <a:p>
            <a:endParaRPr lang="en-US" dirty="0"/>
          </a:p>
          <a:p>
            <a:pPr marL="0" indent="0">
              <a:buNone/>
            </a:pPr>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51</TotalTime>
  <Words>684</Words>
  <Application>Microsoft Office PowerPoint</Application>
  <PresentationFormat>Widescreen</PresentationFormat>
  <Paragraphs>120</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Calibri Light</vt:lpstr>
      <vt:lpstr>Franklin Gothic Book</vt:lpstr>
      <vt:lpstr>Franklin Gothic Demi</vt:lpstr>
      <vt:lpstr>Wingdings 2</vt:lpstr>
      <vt:lpstr>DividendVTI</vt:lpstr>
      <vt:lpstr>Predictive Maintenance of industrial machinery</vt:lpstr>
      <vt:lpstr>OUTLINE</vt:lpstr>
      <vt:lpstr>Problem Statement</vt:lpstr>
      <vt:lpstr>Proposed Solution</vt:lpstr>
      <vt:lpstr>System  Approach</vt:lpstr>
      <vt:lpstr>Algorithm &amp; Deployment</vt:lpstr>
      <vt:lpstr>Result</vt:lpstr>
      <vt:lpstr>Conclusion</vt:lpstr>
      <vt:lpstr>PowerPoint Presentation</vt:lpstr>
      <vt:lpstr>References</vt:lpstr>
      <vt:lpstr>IBM Certifications</vt:lpstr>
      <vt:lpstr>IBM Certifications</vt:lpstr>
      <vt:lpstr>IBM Certifications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ABHISHEK YADAV</dc:creator>
  <cp:lastModifiedBy>Abhishek Yadav</cp:lastModifiedBy>
  <cp:revision>25</cp:revision>
  <dcterms:created xsi:type="dcterms:W3CDTF">2021-05-26T16:50:10Z</dcterms:created>
  <dcterms:modified xsi:type="dcterms:W3CDTF">2025-08-04T11:13:56Z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