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26"/>
  </p:notesMasterIdLst>
  <p:handoutMasterIdLst>
    <p:handoutMasterId r:id="rId27"/>
  </p:handoutMasterIdLst>
  <p:sldIdLst>
    <p:sldId id="257" r:id="rId5"/>
    <p:sldId id="389" r:id="rId6"/>
    <p:sldId id="384" r:id="rId7"/>
    <p:sldId id="317" r:id="rId8"/>
    <p:sldId id="392" r:id="rId9"/>
    <p:sldId id="393" r:id="rId10"/>
    <p:sldId id="270" r:id="rId11"/>
    <p:sldId id="401" r:id="rId12"/>
    <p:sldId id="394" r:id="rId13"/>
    <p:sldId id="395" r:id="rId14"/>
    <p:sldId id="396" r:id="rId15"/>
    <p:sldId id="397" r:id="rId16"/>
    <p:sldId id="398" r:id="rId17"/>
    <p:sldId id="403" r:id="rId18"/>
    <p:sldId id="402" r:id="rId19"/>
    <p:sldId id="405" r:id="rId20"/>
    <p:sldId id="272" r:id="rId21"/>
    <p:sldId id="406" r:id="rId22"/>
    <p:sldId id="279" r:id="rId23"/>
    <p:sldId id="321" r:id="rId24"/>
    <p:sldId id="3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3725" autoAdjust="0"/>
  </p:normalViewPr>
  <p:slideViewPr>
    <p:cSldViewPr snapToGrid="0">
      <p:cViewPr varScale="1">
        <p:scale>
          <a:sx n="59" d="100"/>
          <a:sy n="59" d="100"/>
        </p:scale>
        <p:origin x="556" y="5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2016</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r>
            <a:rPr lang="en-US" sz="1800" b="0" i="0" dirty="0"/>
            <a:t>The city of San Francisco implemented an </a:t>
          </a:r>
          <a:r>
            <a:rPr lang="en-US" sz="1800" b="0" i="0" dirty="0" err="1"/>
            <a:t>AIpowered</a:t>
          </a:r>
          <a:r>
            <a:rPr lang="en-US" sz="1800" b="0" i="0" dirty="0"/>
            <a:t> parking management system called </a:t>
          </a:r>
          <a:r>
            <a:rPr lang="en-US" sz="1800" b="0" i="0" dirty="0" err="1"/>
            <a:t>SFPark</a:t>
          </a:r>
          <a:r>
            <a:rPr lang="en-US" sz="1800" b="0" i="0" dirty="0"/>
            <a:t> to optimize parking space usage and reduce congestion.</a:t>
          </a:r>
          <a:endParaRPr lang="en-US" sz="18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2018</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r>
            <a:rPr lang="en-US" sz="1800" b="0" i="0" dirty="0"/>
            <a:t>The city of Amsterdam launched a pilot project for an AI-powered parking system, using machine learning algorithms to predict parking demand and optimize parking space usage</a:t>
          </a:r>
          <a:endParaRPr lang="en-US" sz="18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2019</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r>
            <a:rPr lang="en-US" sz="1800" b="0" i="0" dirty="0"/>
            <a:t>Dubai launched an AI-powered smart parking system, using sensors and machine learning algorithms to guide drivers to available parking spaces and facilitate payment through mobile devices</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2020</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2021</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r>
            <a:rPr lang="en-US" sz="1800" b="0" i="0" dirty="0"/>
            <a:t>The city of Helsinki announced plans to implement an AI-powered parking system in its downtown area, using sensors and machine learning algorithms to optimize parking space usage and reduce congestion.</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Arial" panose="020B0604020202020204" pitchFamily="34" charset="0"/>
            <a:buChar char="•"/>
          </a:pPr>
          <a:r>
            <a:rPr lang="en-US" sz="1800" b="0" i="0" dirty="0"/>
            <a:t>Singapore implemented an AI-powered parking system in several of its public housing estates, using computer vision technology to detect available parking spaces and guide drivers to them.</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6B7BEAF8-72CB-406F-9831-0C50B2ED64E7}">
      <dgm:prSet/>
      <dgm:spPr/>
      <dgm:t>
        <a:bodyPr/>
        <a:lstStyle/>
        <a:p>
          <a:endParaRPr lang="en-IN" dirty="0"/>
        </a:p>
      </dgm:t>
    </dgm:pt>
    <dgm:pt modelId="{DD1E95FE-7EFA-4912-95D7-55410AF709B5}" type="parTrans" cxnId="{5A531FD7-7BAD-422C-9917-087011DC716E}">
      <dgm:prSet/>
      <dgm:spPr/>
      <dgm:t>
        <a:bodyPr/>
        <a:lstStyle/>
        <a:p>
          <a:endParaRPr lang="en-IN"/>
        </a:p>
      </dgm:t>
    </dgm:pt>
    <dgm:pt modelId="{899E6FE1-371F-4736-A83C-619085A6E8E1}" type="sibTrans" cxnId="{5A531FD7-7BAD-422C-9917-087011DC716E}">
      <dgm:prSet/>
      <dgm:spPr/>
      <dgm:t>
        <a:bodyPr/>
        <a:lstStyle/>
        <a:p>
          <a:endParaRPr lang="en-IN"/>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ScaleX="121033" custLinFactNeighborX="-9003" custLinFactNeighborY="2429">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ScaleX="145203">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custScaleX="123597">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custScaleX="150370">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custScaleX="128951">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custScaleX="151911">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custScaleX="132039">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A2C98227-3EBD-40CA-A082-A9D440C8E347}" type="presOf" srcId="{6B7BEAF8-72CB-406F-9831-0C50B2ED64E7}" destId="{1BB5FD64-47F9-47A3-911F-535BFE17A3B9}" srcOrd="0" destOrd="1" presId="urn:microsoft.com/office/officeart/2016/7/layout/RoundedRectangleTimeline"/>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A531FD7-7BAD-422C-9917-087011DC716E}" srcId="{3DE6FF16-CA4D-4D34-ABEB-8BE6A40B5E52}" destId="{6B7BEAF8-72CB-406F-9831-0C50B2ED64E7}" srcOrd="1" destOrd="0" parTransId="{DD1E95FE-7EFA-4912-95D7-55410AF709B5}" sibTransId="{899E6FE1-371F-4736-A83C-619085A6E8E1}"/>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944012" y="1304026"/>
          <a:ext cx="448173" cy="1895459"/>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2016</a:t>
          </a:r>
        </a:p>
      </dsp:txBody>
      <dsp:txXfrm rot="5400000">
        <a:off x="242247" y="2049547"/>
        <a:ext cx="1873581" cy="404417"/>
      </dsp:txXfrm>
    </dsp:sp>
    <dsp:sp modelId="{45A02F84-C6CB-43F5-AEE4-3EA66C2BD25F}">
      <dsp:nvSpPr>
        <dsp:cNvPr id="0" name=""/>
        <dsp:cNvSpPr/>
      </dsp:nvSpPr>
      <dsp:spPr>
        <a:xfrm>
          <a:off x="4036" y="0"/>
          <a:ext cx="2610113" cy="1568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b="0" i="0" kern="1200" dirty="0"/>
            <a:t>The city of San Francisco implemented an </a:t>
          </a:r>
          <a:r>
            <a:rPr lang="en-US" sz="1800" b="0" i="0" kern="1200" dirty="0" err="1"/>
            <a:t>AIpowered</a:t>
          </a:r>
          <a:r>
            <a:rPr lang="en-US" sz="1800" b="0" i="0" kern="1200" dirty="0"/>
            <a:t> parking management system called </a:t>
          </a:r>
          <a:r>
            <a:rPr lang="en-US" sz="1800" b="0" i="0" kern="1200" dirty="0" err="1"/>
            <a:t>SFPark</a:t>
          </a:r>
          <a:r>
            <a:rPr lang="en-US" sz="1800" b="0" i="0" kern="1200" dirty="0"/>
            <a:t> to optimize parking space usage and reduce congestion.</a:t>
          </a:r>
          <a:endParaRPr lang="en-US" sz="1800" kern="1200" dirty="0">
            <a:latin typeface="+mn-lt"/>
          </a:endParaRPr>
        </a:p>
      </dsp:txBody>
      <dsp:txXfrm>
        <a:off x="4036" y="0"/>
        <a:ext cx="2610113" cy="1568608"/>
      </dsp:txXfrm>
    </dsp:sp>
    <dsp:sp modelId="{6BA46904-CB7C-4538-BD49-D3891EF19552}">
      <dsp:nvSpPr>
        <dsp:cNvPr id="0" name=""/>
        <dsp:cNvSpPr/>
      </dsp:nvSpPr>
      <dsp:spPr>
        <a:xfrm>
          <a:off x="1309092" y="1658243"/>
          <a:ext cx="0" cy="358539"/>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264275" y="1568608"/>
          <a:ext cx="89634" cy="8963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092126" y="2016782"/>
          <a:ext cx="1566068" cy="448173"/>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2018</a:t>
          </a:r>
        </a:p>
      </dsp:txBody>
      <dsp:txXfrm>
        <a:off x="2092126" y="2016782"/>
        <a:ext cx="1566068" cy="448173"/>
      </dsp:txXfrm>
    </dsp:sp>
    <dsp:sp modelId="{FEBD3C2A-A340-470A-A475-AE614EA07678}">
      <dsp:nvSpPr>
        <dsp:cNvPr id="0" name=""/>
        <dsp:cNvSpPr/>
      </dsp:nvSpPr>
      <dsp:spPr>
        <a:xfrm>
          <a:off x="1570104" y="2913130"/>
          <a:ext cx="2610113" cy="1568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b="0" i="0" kern="1200" dirty="0"/>
            <a:t>The city of Amsterdam launched a pilot project for an AI-powered parking system, using machine learning algorithms to predict parking demand and optimize parking space usage</a:t>
          </a:r>
          <a:endParaRPr lang="en-US" sz="1800" kern="1200" dirty="0">
            <a:latin typeface="+mn-lt"/>
          </a:endParaRPr>
        </a:p>
      </dsp:txBody>
      <dsp:txXfrm>
        <a:off x="1570104" y="2913130"/>
        <a:ext cx="2610113" cy="1568608"/>
      </dsp:txXfrm>
    </dsp:sp>
    <dsp:sp modelId="{080474C8-0FEA-4FD1-97F1-0978CFB4A37F}">
      <dsp:nvSpPr>
        <dsp:cNvPr id="0" name=""/>
        <dsp:cNvSpPr/>
      </dsp:nvSpPr>
      <dsp:spPr>
        <a:xfrm>
          <a:off x="2875160" y="2464956"/>
          <a:ext cx="0" cy="358539"/>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2830343" y="2823495"/>
          <a:ext cx="89634" cy="89634"/>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3612194" y="2016782"/>
          <a:ext cx="2273977" cy="448173"/>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2019</a:t>
          </a:r>
        </a:p>
      </dsp:txBody>
      <dsp:txXfrm>
        <a:off x="3612194" y="2016782"/>
        <a:ext cx="2273977" cy="448173"/>
      </dsp:txXfrm>
    </dsp:sp>
    <dsp:sp modelId="{80CDBBF8-C6B4-4166-87C1-DC9120CC7586}">
      <dsp:nvSpPr>
        <dsp:cNvPr id="0" name=""/>
        <dsp:cNvSpPr/>
      </dsp:nvSpPr>
      <dsp:spPr>
        <a:xfrm>
          <a:off x="3136172" y="0"/>
          <a:ext cx="3226022" cy="1568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b="0" i="0" kern="1200" dirty="0"/>
            <a:t>Dubai launched an AI-powered smart parking system, using sensors and machine learning algorithms to guide drivers to available parking spaces and facilitate payment through mobile devices</a:t>
          </a:r>
          <a:endParaRPr lang="en-US" sz="1800" kern="1200" dirty="0">
            <a:latin typeface="+mn-lt"/>
          </a:endParaRPr>
        </a:p>
      </dsp:txBody>
      <dsp:txXfrm>
        <a:off x="3136172" y="0"/>
        <a:ext cx="3226022" cy="1568608"/>
      </dsp:txXfrm>
    </dsp:sp>
    <dsp:sp modelId="{89759DE5-9F8A-470E-A6D8-F13BB4DEE93D}">
      <dsp:nvSpPr>
        <dsp:cNvPr id="0" name=""/>
        <dsp:cNvSpPr/>
      </dsp:nvSpPr>
      <dsp:spPr>
        <a:xfrm>
          <a:off x="4749183" y="1658243"/>
          <a:ext cx="0" cy="358539"/>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4704365" y="1568608"/>
          <a:ext cx="89634" cy="89634"/>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5823584" y="2016782"/>
          <a:ext cx="2354896" cy="448173"/>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2020</a:t>
          </a:r>
        </a:p>
      </dsp:txBody>
      <dsp:txXfrm>
        <a:off x="5823584" y="2016782"/>
        <a:ext cx="2354896" cy="448173"/>
      </dsp:txXfrm>
    </dsp:sp>
    <dsp:sp modelId="{1BB5FD64-47F9-47A3-911F-535BFE17A3B9}">
      <dsp:nvSpPr>
        <dsp:cNvPr id="0" name=""/>
        <dsp:cNvSpPr/>
      </dsp:nvSpPr>
      <dsp:spPr>
        <a:xfrm>
          <a:off x="5318148" y="2913130"/>
          <a:ext cx="3365767" cy="1568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b="0" i="0" kern="1200" dirty="0"/>
            <a:t>Singapore implemented an AI-powered parking system in several of its public housing estates, using computer vision technology to detect available parking spaces and guide drivers to them.</a:t>
          </a:r>
          <a:endParaRPr lang="en-US" sz="1800" kern="1200" dirty="0">
            <a:latin typeface="+mn-lt"/>
          </a:endParaRPr>
        </a:p>
        <a:p>
          <a:pPr marL="0" lvl="0" indent="0" algn="ctr" defTabSz="1600200">
            <a:lnSpc>
              <a:spcPct val="90000"/>
            </a:lnSpc>
            <a:spcBef>
              <a:spcPct val="0"/>
            </a:spcBef>
            <a:spcAft>
              <a:spcPct val="35000"/>
            </a:spcAft>
            <a:buNone/>
          </a:pPr>
          <a:endParaRPr lang="en-IN" sz="3600" kern="1200" dirty="0"/>
        </a:p>
      </dsp:txBody>
      <dsp:txXfrm>
        <a:off x="5318148" y="2913130"/>
        <a:ext cx="3365767" cy="1568608"/>
      </dsp:txXfrm>
    </dsp:sp>
    <dsp:sp modelId="{FE9B27EB-7AC7-485A-9A55-41E8118F9EAF}">
      <dsp:nvSpPr>
        <dsp:cNvPr id="0" name=""/>
        <dsp:cNvSpPr/>
      </dsp:nvSpPr>
      <dsp:spPr>
        <a:xfrm>
          <a:off x="7001032" y="2464956"/>
          <a:ext cx="0" cy="358539"/>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6956215" y="2823495"/>
          <a:ext cx="89634" cy="89634"/>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138968" y="1051354"/>
          <a:ext cx="448173" cy="2379029"/>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2021</a:t>
          </a:r>
        </a:p>
      </dsp:txBody>
      <dsp:txXfrm rot="-5400000">
        <a:off x="8173540" y="2038660"/>
        <a:ext cx="2357151" cy="404417"/>
      </dsp:txXfrm>
    </dsp:sp>
    <dsp:sp modelId="{1FA3C236-5719-4A33-A6BB-80FA85F940E3}">
      <dsp:nvSpPr>
        <dsp:cNvPr id="0" name=""/>
        <dsp:cNvSpPr/>
      </dsp:nvSpPr>
      <dsp:spPr>
        <a:xfrm>
          <a:off x="7639871" y="0"/>
          <a:ext cx="3446367" cy="1568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b="0" i="0" kern="1200" dirty="0"/>
            <a:t>The city of Helsinki announced plans to implement an AI-powered parking system in its downtown area, using sensors and machine learning algorithms to optimize parking space usage and reduce congestion.</a:t>
          </a:r>
          <a:endParaRPr lang="en-US" sz="1800" kern="1200" dirty="0">
            <a:latin typeface="+mn-lt"/>
          </a:endParaRPr>
        </a:p>
      </dsp:txBody>
      <dsp:txXfrm>
        <a:off x="7639871" y="0"/>
        <a:ext cx="3446367" cy="1568608"/>
      </dsp:txXfrm>
    </dsp:sp>
    <dsp:sp modelId="{18F1C823-9ACD-4FCD-8102-F468DCE57A45}">
      <dsp:nvSpPr>
        <dsp:cNvPr id="0" name=""/>
        <dsp:cNvSpPr/>
      </dsp:nvSpPr>
      <dsp:spPr>
        <a:xfrm>
          <a:off x="9363054" y="1658243"/>
          <a:ext cx="0" cy="358539"/>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318237" y="1568608"/>
          <a:ext cx="89634" cy="89634"/>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4/10/2023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522383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938425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628356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715123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2092710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32863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17</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3774656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111588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635407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759939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206718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99099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endParaRPr lang="en-US"/>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endParaRPr lang="en-US"/>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endParaRPr lang="en-US"/>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dirty="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dirty="0"/>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endParaRPr lang="en-US"/>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endParaRPr lang="en-US"/>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endParaRPr lang="en-US"/>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936172"/>
            <a:ext cx="3565524" cy="3243942"/>
          </a:xfrm>
        </p:spPr>
        <p:txBody>
          <a:bodyPr anchor="b" anchorCtr="0">
            <a:normAutofit/>
          </a:bodyPr>
          <a:lstStyle/>
          <a:p>
            <a:r>
              <a:rPr lang="en-US" sz="6600" dirty="0"/>
              <a:t>AI in Smart Parking</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39244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Benefits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329543"/>
            <a:ext cx="10933566" cy="3763283"/>
          </a:xfrm>
        </p:spPr>
        <p:txBody>
          <a:bodyPr vert="horz" wrap="square" lIns="0" tIns="0" rIns="0" bIns="0" rtlCol="0">
            <a:normAutofit fontScale="92500" lnSpcReduction="10000"/>
          </a:bodyPr>
          <a:lstStyle/>
          <a:p>
            <a:pPr marL="342900" indent="-342900" algn="l">
              <a:buFont typeface="Arial" panose="020B0604020202020204" pitchFamily="34" charset="0"/>
              <a:buChar char="•"/>
            </a:pPr>
            <a:r>
              <a:rPr lang="en-US" b="0" i="0" dirty="0">
                <a:solidFill>
                  <a:schemeClr val="tx1">
                    <a:lumMod val="75000"/>
                  </a:schemeClr>
                </a:solidFill>
                <a:effectLst/>
                <a:latin typeface="Söhne"/>
              </a:rPr>
              <a:t>Improved Customer Experience: By reducing the time it takes to find a parking space, AI can improve the overall customer experience. This can help increase customer satisfaction and loyalty, and may even lead to increased revenue for businesses that rely on parking as part of their operations.</a:t>
            </a:r>
          </a:p>
          <a:p>
            <a:pPr marL="342900" indent="-342900" algn="l">
              <a:buFont typeface="Arial" panose="020B0604020202020204" pitchFamily="34" charset="0"/>
              <a:buChar char="•"/>
            </a:pPr>
            <a:r>
              <a:rPr lang="en-US" b="0" i="0" dirty="0">
                <a:solidFill>
                  <a:schemeClr val="tx1">
                    <a:lumMod val="75000"/>
                  </a:schemeClr>
                </a:solidFill>
                <a:effectLst/>
                <a:latin typeface="Söhne"/>
              </a:rPr>
              <a:t>Reduced Congestion: By optimizing parking space usage, AI can help reduce congestion in and around parking lots. This can help improve traffic flow and reduce emissions from vehicles that are stuck in traffic.</a:t>
            </a:r>
          </a:p>
          <a:p>
            <a:pPr marL="342900" indent="-342900" algn="l">
              <a:buFont typeface="Arial" panose="020B0604020202020204" pitchFamily="34" charset="0"/>
              <a:buChar char="•"/>
            </a:pPr>
            <a:r>
              <a:rPr lang="en-US" b="0" i="0" dirty="0">
                <a:solidFill>
                  <a:schemeClr val="tx1">
                    <a:lumMod val="75000"/>
                  </a:schemeClr>
                </a:solidFill>
                <a:effectLst/>
                <a:latin typeface="Söhne"/>
              </a:rPr>
              <a:t>Increased Safety: AI can also help improve safety in parking lots by monitoring for potential hazards, such as pedestrians or other vehicles, and alerting drivers to potential risks.</a:t>
            </a:r>
          </a:p>
          <a:p>
            <a:pPr marL="342900" indent="-342900">
              <a:lnSpc>
                <a:spcPct val="100000"/>
              </a:lnSpc>
              <a:buFont typeface="Arial" panose="020B0604020202020204" pitchFamily="34" charset="0"/>
              <a:buChar char="•"/>
            </a:pPr>
            <a:endParaRPr lang="en-US" kern="1200" dirty="0">
              <a:solidFill>
                <a:schemeClr val="tx1">
                  <a:lumMod val="75000"/>
                </a:schemeClr>
              </a:solidFill>
              <a:latin typeface="+mn-lt"/>
              <a:ea typeface="+mn-ea"/>
              <a:cs typeface="+mn-cs"/>
            </a:endParaRPr>
          </a:p>
        </p:txBody>
      </p:sp>
    </p:spTree>
    <p:extLst>
      <p:ext uri="{BB962C8B-B14F-4D97-AF65-F5344CB8AC3E}">
        <p14:creationId xmlns:p14="http://schemas.microsoft.com/office/powerpoint/2010/main" val="1065397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39244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Drawbacks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329543"/>
            <a:ext cx="10933566" cy="3763283"/>
          </a:xfrm>
        </p:spPr>
        <p:txBody>
          <a:bodyPr vert="horz" wrap="square" lIns="0" tIns="0" rIns="0" bIns="0" rtlCol="0">
            <a:normAutofit fontScale="92500"/>
          </a:bodyPr>
          <a:lstStyle/>
          <a:p>
            <a:pPr marL="0" indent="0" algn="l"/>
            <a:r>
              <a:rPr lang="en-US" b="0" i="0" dirty="0">
                <a:solidFill>
                  <a:schemeClr val="tx1">
                    <a:lumMod val="75000"/>
                  </a:schemeClr>
                </a:solidFill>
                <a:effectLst/>
                <a:latin typeface="Söhne"/>
              </a:rPr>
              <a:t>While there are several benefits of using AI in smart parking, there are also some potential drawbacks to consider, including:</a:t>
            </a:r>
          </a:p>
          <a:p>
            <a:pPr marL="342900" indent="-342900" algn="l">
              <a:buFont typeface="Arial" panose="020B0604020202020204" pitchFamily="34" charset="0"/>
              <a:buChar char="•"/>
            </a:pPr>
            <a:r>
              <a:rPr lang="en-US" b="0" i="0" dirty="0">
                <a:solidFill>
                  <a:schemeClr val="tx1">
                    <a:lumMod val="75000"/>
                  </a:schemeClr>
                </a:solidFill>
                <a:effectLst/>
                <a:latin typeface="Söhne"/>
              </a:rPr>
              <a:t>Technical Issues: AI relies on complex algorithms and models to make decisions, which can be prone to technical issues or errors. This can lead to incorrect decisions about parking space availability, which can frustrate drivers and reduce the efficiency of the parking system.</a:t>
            </a:r>
          </a:p>
          <a:p>
            <a:pPr marL="342900" indent="-342900" algn="l">
              <a:buFont typeface="Arial" panose="020B0604020202020204" pitchFamily="34" charset="0"/>
              <a:buChar char="•"/>
            </a:pPr>
            <a:r>
              <a:rPr lang="en-US" b="0" i="0" dirty="0">
                <a:solidFill>
                  <a:schemeClr val="tx1">
                    <a:lumMod val="75000"/>
                  </a:schemeClr>
                </a:solidFill>
                <a:effectLst/>
                <a:latin typeface="Söhne"/>
              </a:rPr>
              <a:t>Cost: Implementing AI in smart parking can be expensive, requiring significant investment in sensors, cameras, and other infrastructure. This can make it difficult for smaller parking facilities or businesses to justify the cost of implementation.</a:t>
            </a:r>
          </a:p>
          <a:p>
            <a:pPr marL="342900" indent="-342900">
              <a:lnSpc>
                <a:spcPct val="100000"/>
              </a:lnSpc>
              <a:buFont typeface="Arial" panose="020B0604020202020204" pitchFamily="34" charset="0"/>
              <a:buChar char="•"/>
            </a:pPr>
            <a:endParaRPr lang="en-US" kern="1200" dirty="0">
              <a:solidFill>
                <a:schemeClr val="tx1">
                  <a:lumMod val="75000"/>
                </a:schemeClr>
              </a:solidFill>
              <a:latin typeface="+mn-lt"/>
              <a:ea typeface="+mn-ea"/>
              <a:cs typeface="+mn-cs"/>
            </a:endParaRPr>
          </a:p>
        </p:txBody>
      </p:sp>
    </p:spTree>
    <p:extLst>
      <p:ext uri="{BB962C8B-B14F-4D97-AF65-F5344CB8AC3E}">
        <p14:creationId xmlns:p14="http://schemas.microsoft.com/office/powerpoint/2010/main" val="1878396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39244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Drawbacks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329543"/>
            <a:ext cx="10933566" cy="3763283"/>
          </a:xfrm>
        </p:spPr>
        <p:txBody>
          <a:bodyPr vert="horz" wrap="square" lIns="0" tIns="0" rIns="0" bIns="0" rtlCol="0">
            <a:normAutofit fontScale="92500" lnSpcReduction="20000"/>
          </a:bodyPr>
          <a:lstStyle/>
          <a:p>
            <a:pPr marL="342900" indent="-342900" algn="l">
              <a:buFont typeface="Arial" panose="020B0604020202020204" pitchFamily="34" charset="0"/>
              <a:buChar char="•"/>
            </a:pPr>
            <a:r>
              <a:rPr lang="en-US" b="0" i="0" dirty="0">
                <a:solidFill>
                  <a:schemeClr val="tx1">
                    <a:lumMod val="75000"/>
                  </a:schemeClr>
                </a:solidFill>
                <a:effectLst/>
                <a:latin typeface="Söhne"/>
              </a:rPr>
              <a:t>Data Privacy: Collecting and processing data in real-time can raise concerns about data privacy and security. Parking facilities must ensure that they are collecting and processing data in accordance with relevant regulations, and that they are taking steps to protect sensitive data from unauthorized access or theft.</a:t>
            </a:r>
          </a:p>
          <a:p>
            <a:pPr marL="342900" indent="-342900" algn="l">
              <a:buFont typeface="Arial" panose="020B0604020202020204" pitchFamily="34" charset="0"/>
              <a:buChar char="•"/>
            </a:pPr>
            <a:r>
              <a:rPr lang="en-US" b="0" i="0" dirty="0">
                <a:solidFill>
                  <a:schemeClr val="tx1">
                    <a:lumMod val="75000"/>
                  </a:schemeClr>
                </a:solidFill>
                <a:effectLst/>
                <a:latin typeface="Söhne"/>
              </a:rPr>
              <a:t>Maintenance: AI systems require regular maintenance and updates to ensure that they continue to function effectively over time. This can add additional costs and complexity to the management of parking facilities.</a:t>
            </a:r>
          </a:p>
          <a:p>
            <a:pPr marL="342900" indent="-342900" algn="l">
              <a:buFont typeface="Arial" panose="020B0604020202020204" pitchFamily="34" charset="0"/>
              <a:buChar char="•"/>
            </a:pPr>
            <a:r>
              <a:rPr lang="en-US" b="0" i="0" dirty="0">
                <a:solidFill>
                  <a:schemeClr val="tx1">
                    <a:lumMod val="75000"/>
                  </a:schemeClr>
                </a:solidFill>
                <a:effectLst/>
                <a:latin typeface="Söhne"/>
              </a:rPr>
              <a:t>User Acceptance: Some drivers may be hesitant to rely on an AI system to find a parking space, preferring to rely on their own instincts and experience. This can make it challenging to encourage widespread adoption of AI-powered parking systems.</a:t>
            </a:r>
          </a:p>
          <a:p>
            <a:pPr marL="342900" indent="-342900">
              <a:lnSpc>
                <a:spcPct val="100000"/>
              </a:lnSpc>
              <a:buFont typeface="Arial" panose="020B0604020202020204" pitchFamily="34" charset="0"/>
              <a:buChar char="•"/>
            </a:pPr>
            <a:endParaRPr lang="en-US" kern="1200" dirty="0">
              <a:solidFill>
                <a:schemeClr val="tx1">
                  <a:lumMod val="75000"/>
                </a:schemeClr>
              </a:solidFill>
              <a:latin typeface="+mn-lt"/>
              <a:ea typeface="+mn-ea"/>
              <a:cs typeface="+mn-cs"/>
            </a:endParaRPr>
          </a:p>
        </p:txBody>
      </p:sp>
    </p:spTree>
    <p:extLst>
      <p:ext uri="{BB962C8B-B14F-4D97-AF65-F5344CB8AC3E}">
        <p14:creationId xmlns:p14="http://schemas.microsoft.com/office/powerpoint/2010/main" val="3753872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39244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Future scope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4" y="2329543"/>
            <a:ext cx="4902880" cy="3763283"/>
          </a:xfrm>
        </p:spPr>
        <p:txBody>
          <a:bodyPr vert="horz" wrap="square" lIns="0" tIns="0" rIns="0" bIns="0" rtlCol="0">
            <a:normAutofit/>
          </a:bodyPr>
          <a:lstStyle/>
          <a:p>
            <a:pPr marL="0" indent="0">
              <a:lnSpc>
                <a:spcPct val="100000"/>
              </a:lnSpc>
              <a:buNone/>
            </a:pPr>
            <a:r>
              <a:rPr lang="en-US" dirty="0"/>
              <a:t>According to the United Nations’ Report on World Urbanization Prospects: The 2018 Revision, the percentage of people living in urban areas globally is expected to reach 68% by 2050 or 6.7 billion, up from 55% in 2018 and just 30% in 1950. This translates to a rising number of vehicles on the road and with it a rising demand for parking spaces. </a:t>
            </a:r>
            <a:endParaRPr lang="en-US" kern="1200" dirty="0">
              <a:latin typeface="+mn-lt"/>
              <a:ea typeface="+mn-ea"/>
              <a:cs typeface="+mn-cs"/>
            </a:endParaRPr>
          </a:p>
        </p:txBody>
      </p:sp>
      <p:pic>
        <p:nvPicPr>
          <p:cNvPr id="5" name="Picture 4">
            <a:extLst>
              <a:ext uri="{FF2B5EF4-FFF2-40B4-BE49-F238E27FC236}">
                <a16:creationId xmlns:a16="http://schemas.microsoft.com/office/drawing/2014/main" id="{59C1025C-AF3A-B3B5-9BCC-4E82A4612177}"/>
              </a:ext>
            </a:extLst>
          </p:cNvPr>
          <p:cNvPicPr>
            <a:picLocks noChangeAspect="1"/>
          </p:cNvPicPr>
          <p:nvPr/>
        </p:nvPicPr>
        <p:blipFill>
          <a:blip r:embed="rId4"/>
          <a:stretch>
            <a:fillRect/>
          </a:stretch>
        </p:blipFill>
        <p:spPr>
          <a:xfrm>
            <a:off x="5690880" y="2350899"/>
            <a:ext cx="5950256" cy="3422826"/>
          </a:xfrm>
          <a:prstGeom prst="rect">
            <a:avLst/>
          </a:prstGeom>
        </p:spPr>
      </p:pic>
    </p:spTree>
    <p:extLst>
      <p:ext uri="{BB962C8B-B14F-4D97-AF65-F5344CB8AC3E}">
        <p14:creationId xmlns:p14="http://schemas.microsoft.com/office/powerpoint/2010/main" val="255294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39244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Future scope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329543"/>
            <a:ext cx="10933566" cy="3763283"/>
          </a:xfrm>
        </p:spPr>
        <p:txBody>
          <a:bodyPr vert="horz" wrap="square" lIns="0" tIns="0" rIns="0" bIns="0" rtlCol="0">
            <a:normAutofit/>
          </a:bodyPr>
          <a:lstStyle/>
          <a:p>
            <a:pPr marL="0" indent="0">
              <a:lnSpc>
                <a:spcPct val="100000"/>
              </a:lnSpc>
              <a:buNone/>
            </a:pPr>
            <a:r>
              <a:rPr lang="en-US" dirty="0"/>
              <a:t>However, most cities are constrained by the amount of space they can allocate to the road network including parking spaces. This has resulted in worsening traffic congestion, limited availability of parking spaces and higher emission of CO2 in many urban environments. Leveraging smart parking solutions will help address these challenges and improve the quality of life of people living in urban areas.</a:t>
            </a:r>
          </a:p>
          <a:p>
            <a:pPr marL="0" indent="0">
              <a:lnSpc>
                <a:spcPct val="100000"/>
              </a:lnSpc>
              <a:buNone/>
            </a:pPr>
            <a:r>
              <a:rPr lang="en-US" kern="1200" dirty="0">
                <a:latin typeface="+mn-lt"/>
                <a:ea typeface="+mn-ea"/>
                <a:cs typeface="+mn-cs"/>
              </a:rPr>
              <a:t>Increase in quality of lif</a:t>
            </a:r>
            <a:r>
              <a:rPr lang="en-US" dirty="0"/>
              <a:t>e of people brings more and more challenges especially for the people living in developed and industrial zones. This makes the future scope of AI in smart parking even more visible.</a:t>
            </a:r>
            <a:endParaRPr lang="en-US" kern="1200" dirty="0">
              <a:latin typeface="+mn-lt"/>
              <a:ea typeface="+mn-ea"/>
              <a:cs typeface="+mn-cs"/>
            </a:endParaRPr>
          </a:p>
        </p:txBody>
      </p:sp>
    </p:spTree>
    <p:extLst>
      <p:ext uri="{BB962C8B-B14F-4D97-AF65-F5344CB8AC3E}">
        <p14:creationId xmlns:p14="http://schemas.microsoft.com/office/powerpoint/2010/main" val="3290003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DD068D-E46D-5B99-D80D-F221134C5CD4}"/>
              </a:ext>
            </a:extLst>
          </p:cNvPr>
          <p:cNvSpPr>
            <a:spLocks noGrp="1"/>
          </p:cNvSpPr>
          <p:nvPr>
            <p:ph type="title"/>
          </p:nvPr>
        </p:nvSpPr>
        <p:spPr/>
        <p:txBody>
          <a:bodyPr/>
          <a:lstStyle/>
          <a:p>
            <a:r>
              <a:rPr lang="en-IN" dirty="0"/>
              <a:t>How’s the future ?</a:t>
            </a:r>
          </a:p>
        </p:txBody>
      </p:sp>
      <p:sp>
        <p:nvSpPr>
          <p:cNvPr id="16" name="Content Placeholder 15">
            <a:extLst>
              <a:ext uri="{FF2B5EF4-FFF2-40B4-BE49-F238E27FC236}">
                <a16:creationId xmlns:a16="http://schemas.microsoft.com/office/drawing/2014/main" id="{823C2320-7395-3EE8-602B-A828779DC382}"/>
              </a:ext>
            </a:extLst>
          </p:cNvPr>
          <p:cNvSpPr>
            <a:spLocks noGrp="1"/>
          </p:cNvSpPr>
          <p:nvPr>
            <p:ph sz="half" idx="2"/>
          </p:nvPr>
        </p:nvSpPr>
        <p:spPr>
          <a:xfrm>
            <a:off x="550863" y="1881276"/>
            <a:ext cx="10694080" cy="4061650"/>
          </a:xfrm>
        </p:spPr>
        <p:txBody>
          <a:bodyPr/>
          <a:lstStyle/>
          <a:p>
            <a:pPr marL="0" indent="0" algn="l">
              <a:buNone/>
            </a:pPr>
            <a:r>
              <a:rPr lang="en-US" b="0" i="0" dirty="0">
                <a:solidFill>
                  <a:schemeClr val="tx1">
                    <a:lumMod val="75000"/>
                  </a:schemeClr>
                </a:solidFill>
                <a:effectLst/>
                <a:latin typeface="Söhne"/>
              </a:rPr>
              <a:t>The future scope of AI in smart parking is vast and exciting, as new technologies and innovations continue to emerge. Some potential areas of development and advancement include:</a:t>
            </a:r>
          </a:p>
          <a:p>
            <a:r>
              <a:rPr lang="en-US" b="0" i="0" dirty="0">
                <a:solidFill>
                  <a:schemeClr val="tx1">
                    <a:lumMod val="75000"/>
                  </a:schemeClr>
                </a:solidFill>
                <a:effectLst/>
                <a:latin typeface="Söhne"/>
              </a:rPr>
              <a:t>Predictive Analytics: AI can be used to predict parking demand based on factors such as weather, events, and time of day. This can help parking lot operators plan for increased demand and optimize parking space usage.</a:t>
            </a:r>
          </a:p>
          <a:p>
            <a:r>
              <a:rPr lang="en-US" b="0" i="0" dirty="0">
                <a:solidFill>
                  <a:schemeClr val="tx1">
                    <a:lumMod val="75000"/>
                  </a:schemeClr>
                </a:solidFill>
                <a:effectLst/>
                <a:latin typeface="Söhne"/>
              </a:rPr>
              <a:t>Autonomous Vehicles: As autonomous vehicles become more common, AI can be used to guide these vehicles to available parking spaces, optimizing parking space usage and reducing congestion.</a:t>
            </a:r>
          </a:p>
          <a:p>
            <a:pPr marL="0" indent="0">
              <a:buNone/>
            </a:pPr>
            <a:endParaRPr lang="en-IN" dirty="0">
              <a:solidFill>
                <a:schemeClr val="tx1">
                  <a:lumMod val="75000"/>
                </a:schemeClr>
              </a:solidFill>
            </a:endParaRPr>
          </a:p>
        </p:txBody>
      </p:sp>
      <p:sp>
        <p:nvSpPr>
          <p:cNvPr id="17" name="Slide Number Placeholder 16">
            <a:extLst>
              <a:ext uri="{FF2B5EF4-FFF2-40B4-BE49-F238E27FC236}">
                <a16:creationId xmlns:a16="http://schemas.microsoft.com/office/drawing/2014/main" id="{4615DD5D-72B0-69AF-4635-615736A928A9}"/>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3063826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DD068D-E46D-5B99-D80D-F221134C5CD4}"/>
              </a:ext>
            </a:extLst>
          </p:cNvPr>
          <p:cNvSpPr>
            <a:spLocks noGrp="1"/>
          </p:cNvSpPr>
          <p:nvPr>
            <p:ph type="title"/>
          </p:nvPr>
        </p:nvSpPr>
        <p:spPr/>
        <p:txBody>
          <a:bodyPr/>
          <a:lstStyle/>
          <a:p>
            <a:r>
              <a:rPr lang="en-IN" dirty="0"/>
              <a:t>How’s the future ?</a:t>
            </a:r>
          </a:p>
        </p:txBody>
      </p:sp>
      <p:sp>
        <p:nvSpPr>
          <p:cNvPr id="16" name="Content Placeholder 15">
            <a:extLst>
              <a:ext uri="{FF2B5EF4-FFF2-40B4-BE49-F238E27FC236}">
                <a16:creationId xmlns:a16="http://schemas.microsoft.com/office/drawing/2014/main" id="{823C2320-7395-3EE8-602B-A828779DC382}"/>
              </a:ext>
            </a:extLst>
          </p:cNvPr>
          <p:cNvSpPr>
            <a:spLocks noGrp="1"/>
          </p:cNvSpPr>
          <p:nvPr>
            <p:ph sz="half" idx="2"/>
          </p:nvPr>
        </p:nvSpPr>
        <p:spPr>
          <a:xfrm>
            <a:off x="550863" y="1881276"/>
            <a:ext cx="10694080" cy="4061650"/>
          </a:xfrm>
        </p:spPr>
        <p:txBody>
          <a:bodyPr/>
          <a:lstStyle/>
          <a:p>
            <a:r>
              <a:rPr lang="en-US" b="0" i="0" dirty="0">
                <a:solidFill>
                  <a:schemeClr val="tx1">
                    <a:lumMod val="75000"/>
                  </a:schemeClr>
                </a:solidFill>
                <a:effectLst/>
                <a:latin typeface="Söhne"/>
              </a:rPr>
              <a:t>Real-Time Navigation: AI can be used to provide real-time navigation to drivers, guiding them to available parking spaces and minimizing the time spent searching for a spot.</a:t>
            </a:r>
          </a:p>
          <a:p>
            <a:r>
              <a:rPr lang="en-US" b="0" i="0" dirty="0">
                <a:solidFill>
                  <a:schemeClr val="tx1">
                    <a:lumMod val="75000"/>
                  </a:schemeClr>
                </a:solidFill>
                <a:effectLst/>
                <a:latin typeface="Söhne"/>
              </a:rPr>
              <a:t>Smart Payment Systems: AI can be used to facilitate smart payment systems, allowing drivers to pay for parking using their mobile devices or other digital payment methods.</a:t>
            </a:r>
          </a:p>
          <a:p>
            <a:r>
              <a:rPr lang="en-US" b="0" i="0" dirty="0">
                <a:solidFill>
                  <a:schemeClr val="tx1">
                    <a:lumMod val="75000"/>
                  </a:schemeClr>
                </a:solidFill>
                <a:effectLst/>
                <a:latin typeface="Söhne"/>
              </a:rPr>
              <a:t>Sustainability: AI can be used to promote sustainability in smart parking, by optimizing parking space usage and reducing congestion, thereby reducing emissions from vehicles.</a:t>
            </a:r>
          </a:p>
          <a:p>
            <a:endParaRPr lang="en-IN" dirty="0">
              <a:solidFill>
                <a:schemeClr val="tx1">
                  <a:lumMod val="75000"/>
                </a:schemeClr>
              </a:solidFill>
            </a:endParaRPr>
          </a:p>
        </p:txBody>
      </p:sp>
      <p:sp>
        <p:nvSpPr>
          <p:cNvPr id="2" name="Slide Number Placeholder 1">
            <a:extLst>
              <a:ext uri="{FF2B5EF4-FFF2-40B4-BE49-F238E27FC236}">
                <a16:creationId xmlns:a16="http://schemas.microsoft.com/office/drawing/2014/main" id="{612C4F6A-9DAB-0950-182C-3132E22CDE2D}"/>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271711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605659210"/>
              </p:ext>
            </p:extLst>
          </p:nvPr>
        </p:nvGraphicFramePr>
        <p:xfrm>
          <a:off x="550863" y="1611086"/>
          <a:ext cx="11090275" cy="4481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2624630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DD068D-E46D-5B99-D80D-F221134C5CD4}"/>
              </a:ext>
            </a:extLst>
          </p:cNvPr>
          <p:cNvSpPr>
            <a:spLocks noGrp="1"/>
          </p:cNvSpPr>
          <p:nvPr>
            <p:ph type="title"/>
          </p:nvPr>
        </p:nvSpPr>
        <p:spPr/>
        <p:txBody>
          <a:bodyPr/>
          <a:lstStyle/>
          <a:p>
            <a:r>
              <a:rPr lang="en-IN" dirty="0"/>
              <a:t>How’s the future ?</a:t>
            </a:r>
          </a:p>
        </p:txBody>
      </p:sp>
      <p:sp>
        <p:nvSpPr>
          <p:cNvPr id="16" name="Content Placeholder 15">
            <a:extLst>
              <a:ext uri="{FF2B5EF4-FFF2-40B4-BE49-F238E27FC236}">
                <a16:creationId xmlns:a16="http://schemas.microsoft.com/office/drawing/2014/main" id="{823C2320-7395-3EE8-602B-A828779DC382}"/>
              </a:ext>
            </a:extLst>
          </p:cNvPr>
          <p:cNvSpPr>
            <a:spLocks noGrp="1"/>
          </p:cNvSpPr>
          <p:nvPr>
            <p:ph sz="half" idx="2"/>
          </p:nvPr>
        </p:nvSpPr>
        <p:spPr>
          <a:xfrm>
            <a:off x="550863" y="1881276"/>
            <a:ext cx="10694080" cy="4061650"/>
          </a:xfrm>
        </p:spPr>
        <p:txBody>
          <a:bodyPr/>
          <a:lstStyle/>
          <a:p>
            <a:r>
              <a:rPr lang="en-US" b="0" i="0" dirty="0">
                <a:solidFill>
                  <a:schemeClr val="tx1">
                    <a:lumMod val="75000"/>
                  </a:schemeClr>
                </a:solidFill>
                <a:effectLst/>
                <a:latin typeface="Söhne"/>
              </a:rPr>
              <a:t>Integration with Smart Cities: As more cities become "smart," AI-powered parking systems can be integrated with other smart city technologies, such as traffic management systems and public transportation, to optimize the overall mobility experience for residents and visitors.</a:t>
            </a:r>
          </a:p>
          <a:p>
            <a:pPr marL="0" indent="0" algn="l">
              <a:buNone/>
            </a:pPr>
            <a:r>
              <a:rPr lang="en-US" b="0" i="0" dirty="0">
                <a:solidFill>
                  <a:schemeClr val="tx1">
                    <a:lumMod val="75000"/>
                  </a:schemeClr>
                </a:solidFill>
                <a:effectLst/>
                <a:latin typeface="Söhne"/>
              </a:rPr>
              <a:t>Overall, the future of AI in smart parking is bright, as new technologies and innovations continue to emerge, offering new opportunities to improve the efficiency, cost-effectiveness, and overall experience of parking facilities.</a:t>
            </a:r>
          </a:p>
          <a:p>
            <a:endParaRPr lang="en-IN" dirty="0">
              <a:solidFill>
                <a:schemeClr val="tx1">
                  <a:lumMod val="75000"/>
                </a:schemeClr>
              </a:solidFill>
            </a:endParaRPr>
          </a:p>
        </p:txBody>
      </p:sp>
      <p:sp>
        <p:nvSpPr>
          <p:cNvPr id="2" name="Slide Number Placeholder 1">
            <a:extLst>
              <a:ext uri="{FF2B5EF4-FFF2-40B4-BE49-F238E27FC236}">
                <a16:creationId xmlns:a16="http://schemas.microsoft.com/office/drawing/2014/main" id="{B445AD12-D7FF-6079-8D4D-C89728911A44}"/>
              </a:ext>
            </a:extLst>
          </p:cNvPr>
          <p:cNvSpPr>
            <a:spLocks noGrp="1"/>
          </p:cNvSpPr>
          <p:nvPr>
            <p:ph type="sldNum" sz="quarter" idx="12"/>
          </p:nvPr>
        </p:nvSpPr>
        <p:spPr/>
        <p:txBody>
          <a:bodyPr/>
          <a:lstStyle/>
          <a:p>
            <a:fld id="{DBA1B0FB-D917-4C8C-928F-313BD683BF39}" type="slidenum">
              <a:rPr lang="en-US" smtClean="0"/>
              <a:t>18</a:t>
            </a:fld>
            <a:endParaRPr lang="en-US"/>
          </a:p>
        </p:txBody>
      </p:sp>
    </p:spTree>
    <p:extLst>
      <p:ext uri="{BB962C8B-B14F-4D97-AF65-F5344CB8AC3E}">
        <p14:creationId xmlns:p14="http://schemas.microsoft.com/office/powerpoint/2010/main" val="501994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549274"/>
            <a:ext cx="3748993" cy="3859439"/>
          </a:xfrm>
        </p:spPr>
        <p:txBody>
          <a:bodyPr>
            <a:normAutofit/>
          </a:bodyPr>
          <a:lstStyle/>
          <a:p>
            <a:r>
              <a:rPr lang="en-US" sz="3600" dirty="0"/>
              <a:t>The </a:t>
            </a:r>
            <a:r>
              <a:rPr lang="en-US" sz="3600" b="0" i="0" dirty="0">
                <a:solidFill>
                  <a:schemeClr val="tx1">
                    <a:lumMod val="85000"/>
                  </a:schemeClr>
                </a:solidFill>
                <a:effectLst/>
              </a:rPr>
              <a:t>AI is not about replacing humans. It's about amplifying our abilities and making us better at what we do</a:t>
            </a:r>
            <a:r>
              <a:rPr lang="en-US" sz="3600" dirty="0"/>
              <a:t>.</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757057"/>
            <a:ext cx="3565524" cy="1691368"/>
          </a:xfrm>
        </p:spPr>
        <p:txBody>
          <a:bodyPr/>
          <a:lstStyle/>
          <a:p>
            <a:r>
              <a:rPr lang="en-US" dirty="0"/>
              <a:t>Satya Nadella</a:t>
            </a:r>
          </a:p>
          <a:p>
            <a:endParaRPr lang="en-US" dirty="0"/>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pic>
        <p:nvPicPr>
          <p:cNvPr id="9" name="Picture Placeholder 8">
            <a:extLst>
              <a:ext uri="{FF2B5EF4-FFF2-40B4-BE49-F238E27FC236}">
                <a16:creationId xmlns:a16="http://schemas.microsoft.com/office/drawing/2014/main" id="{904893B4-C5CC-8A53-F50B-6E24B6BDD811}"/>
              </a:ext>
            </a:extLst>
          </p:cNvPr>
          <p:cNvPicPr>
            <a:picLocks noGrp="1" noChangeAspect="1"/>
          </p:cNvPicPr>
          <p:nvPr>
            <p:ph type="pic" sz="quarter" idx="13"/>
          </p:nvPr>
        </p:nvPicPr>
        <p:blipFill>
          <a:blip r:embed="rId2"/>
          <a:srcRect l="93" r="93"/>
          <a:stretch>
            <a:fillRect/>
          </a:stretch>
        </p:blipFill>
        <p:spPr/>
      </p:pic>
    </p:spTree>
    <p:extLst>
      <p:ext uri="{BB962C8B-B14F-4D97-AF65-F5344CB8AC3E}">
        <p14:creationId xmlns:p14="http://schemas.microsoft.com/office/powerpoint/2010/main" val="39551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268639"/>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063518"/>
            <a:ext cx="3565525" cy="4029308"/>
          </a:xfrm>
        </p:spPr>
        <p:txBody>
          <a:bodyPr/>
          <a:lstStyle/>
          <a:p>
            <a:r>
              <a:rPr lang="en-US" dirty="0"/>
              <a:t>Overview</a:t>
            </a:r>
          </a:p>
          <a:p>
            <a:r>
              <a:rPr lang="en-US" dirty="0"/>
              <a:t>Introduction</a:t>
            </a:r>
          </a:p>
          <a:p>
            <a:r>
              <a:rPr lang="en-US" dirty="0"/>
              <a:t>Procedures</a:t>
            </a:r>
          </a:p>
          <a:p>
            <a:r>
              <a:rPr lang="en-US" dirty="0"/>
              <a:t>Benefits</a:t>
            </a:r>
          </a:p>
          <a:p>
            <a:r>
              <a:rPr lang="en-US" dirty="0"/>
              <a:t>Drawbacks</a:t>
            </a:r>
          </a:p>
          <a:p>
            <a:r>
              <a:rPr lang="en-US" dirty="0"/>
              <a:t>Future Scope</a:t>
            </a:r>
          </a:p>
          <a:p>
            <a:r>
              <a:rPr lang="en-US" dirty="0"/>
              <a:t>Conclusion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2808287"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65315"/>
            <a:ext cx="12192000" cy="3494315"/>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995057" y="3995057"/>
            <a:ext cx="7488766" cy="2198914"/>
          </a:xfrm>
        </p:spPr>
        <p:txBody>
          <a:bodyPr>
            <a:noAutofit/>
          </a:bodyPr>
          <a:lstStyle/>
          <a:p>
            <a:r>
              <a:rPr lang="en-US" sz="1800" b="0" i="0" dirty="0">
                <a:solidFill>
                  <a:schemeClr val="tx1">
                    <a:lumMod val="65000"/>
                  </a:schemeClr>
                </a:solidFill>
                <a:effectLst/>
                <a:latin typeface="Söhne"/>
              </a:rPr>
              <a:t>AI in smart parking involves the use of artificial intelligence technologies to optimize the management of parking facilities. By analyzing real-time data and making decisions about parking space availability, AI can help reduce congestion, improve efficiency, and enhance the overall customer experience of parking facilities. While there are potential drawbacks to using AI in smart parking, such as technical issues and cost, the future scope of AI in this field is vast and exciting, offering new opportunities for innovation and development.</a:t>
            </a:r>
            <a:endParaRPr lang="en-US" sz="1800" dirty="0">
              <a:solidFill>
                <a:schemeClr val="tx1">
                  <a:lumMod val="65000"/>
                </a:schemeClr>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521561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sz="2000" dirty="0"/>
              <a:t>ABHI MAGGON</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KOUSHIK MANIKANTA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Calibri" panose="020F0502020204030204" pitchFamily="34" charset="0"/>
                <a:ea typeface="Calibri" panose="020F0502020204030204" pitchFamily="34" charset="0"/>
                <a:cs typeface="Times New Roman" panose="02020603050405020304" pitchFamily="18" charset="0"/>
              </a:rPr>
              <a:t>AMAN SINGH</a:t>
            </a:r>
            <a:endParaRPr lang="en-US" dirty="0"/>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3444194" cy="1562959"/>
          </a:xfrm>
        </p:spPr>
        <p:txBody>
          <a:bodyPr/>
          <a:lstStyle/>
          <a:p>
            <a:r>
              <a:rPr lang="en-US" dirty="0"/>
              <a:t>Overview</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65314"/>
            <a:ext cx="3054096" cy="3776472"/>
          </a:xfrm>
        </p:spPr>
      </p:pic>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083808"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137904" y="-65314"/>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3755571" y="4508500"/>
            <a:ext cx="7728404" cy="1563688"/>
          </a:xfrm>
          <a:noFill/>
        </p:spPr>
        <p:txBody>
          <a:bodyPr>
            <a:normAutofit lnSpcReduction="10000"/>
          </a:bodyPr>
          <a:lstStyle/>
          <a:p>
            <a:r>
              <a:rPr lang="en-US" b="0" i="0" dirty="0">
                <a:solidFill>
                  <a:schemeClr val="tx1">
                    <a:lumMod val="65000"/>
                  </a:schemeClr>
                </a:solidFill>
                <a:effectLst/>
              </a:rPr>
              <a:t>The PowerPoint presentation on AI in smart parking will cover the use of artificial intelligence (AI) in optimizing and improving the parking experience for drivers. The presentation will begin with an introduction to the challenges of traditional parking systems and how smart parking can address these challenges.</a:t>
            </a:r>
            <a:endParaRPr lang="en-US" dirty="0">
              <a:solidFill>
                <a:schemeClr val="tx1">
                  <a:lumMod val="65000"/>
                </a:schemeClr>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15" name="Picture Placeholder 14">
            <a:extLst>
              <a:ext uri="{FF2B5EF4-FFF2-40B4-BE49-F238E27FC236}">
                <a16:creationId xmlns:a16="http://schemas.microsoft.com/office/drawing/2014/main" id="{5233F957-E245-8ADF-EC56-484019BC2958}"/>
              </a:ext>
            </a:extLst>
          </p:cNvPr>
          <p:cNvPicPr>
            <a:picLocks noGrp="1" noChangeAspect="1"/>
          </p:cNvPicPr>
          <p:nvPr>
            <p:ph type="pic" sz="quarter" idx="14"/>
          </p:nvPr>
        </p:nvPicPr>
        <p:blipFill>
          <a:blip r:embed="rId6"/>
          <a:srcRect t="11" b="11"/>
          <a:stretch>
            <a:fillRect/>
          </a:stretch>
        </p:blipFill>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392444"/>
          </a:xfrm>
        </p:spPr>
        <p:txBody>
          <a:bodyPr vert="horz" wrap="square" lIns="0" tIns="0" rIns="0" bIns="0" rtlCol="0" anchor="b" anchorCtr="0">
            <a:normAutofit/>
          </a:bodyPr>
          <a:lstStyle/>
          <a:p>
            <a:pPr>
              <a:lnSpc>
                <a:spcPct val="100000"/>
              </a:lnSpc>
            </a:pPr>
            <a:r>
              <a:rPr lang="en-US" dirty="0"/>
              <a:t>Introduction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329543"/>
            <a:ext cx="10933566" cy="3763283"/>
          </a:xfrm>
        </p:spPr>
        <p:txBody>
          <a:bodyPr vert="horz" wrap="square" lIns="0" tIns="0" rIns="0" bIns="0" rtlCol="0">
            <a:normAutofit fontScale="85000" lnSpcReduction="20000"/>
          </a:bodyPr>
          <a:lstStyle/>
          <a:p>
            <a:pPr marL="342900" indent="-342900" algn="l">
              <a:buFont typeface="Arial" panose="020B0604020202020204" pitchFamily="34" charset="0"/>
              <a:buChar char="•"/>
            </a:pPr>
            <a:r>
              <a:rPr lang="en-US" b="0" i="0" dirty="0">
                <a:solidFill>
                  <a:schemeClr val="tx1">
                    <a:lumMod val="75000"/>
                  </a:schemeClr>
                </a:solidFill>
                <a:effectLst/>
              </a:rPr>
              <a:t>Today's presentation will focus on the integration of Artificial Intelligence (AI) in the development of smart parking systems. In recent years, the growing number of vehicles on the road has led to an increase in the demand for parking spaces, especially in urban areas. As a result, traditional parking systems have become outdated and ineffective in addressing the needs of drivers.</a:t>
            </a:r>
          </a:p>
          <a:p>
            <a:pPr marL="342900" indent="-342900" algn="l">
              <a:buFont typeface="Arial" panose="020B0604020202020204" pitchFamily="34" charset="0"/>
              <a:buChar char="•"/>
            </a:pPr>
            <a:r>
              <a:rPr lang="en-US" b="0" i="0" dirty="0">
                <a:solidFill>
                  <a:schemeClr val="tx1">
                    <a:lumMod val="75000"/>
                  </a:schemeClr>
                </a:solidFill>
                <a:effectLst/>
                <a:latin typeface="Gill Sans MT" panose="020B0502020104020203" pitchFamily="34" charset="0"/>
              </a:rPr>
              <a:t>Smart parking is an innovative solution that seeks to optimize parking space utilization and enhance the parking experience for drivers. With the advent of IoT and AI technologies, smart parking has evolved to provide real-time data and analytics that can help drivers find available parking spaces quickly and conveniently.</a:t>
            </a:r>
          </a:p>
          <a:p>
            <a:pPr marL="342900" indent="-342900" algn="l">
              <a:buFont typeface="Arial" panose="020B0604020202020204" pitchFamily="34" charset="0"/>
              <a:buChar char="•"/>
            </a:pPr>
            <a:r>
              <a:rPr lang="en-US" b="0" i="0" dirty="0">
                <a:solidFill>
                  <a:schemeClr val="tx1">
                    <a:lumMod val="75000"/>
                  </a:schemeClr>
                </a:solidFill>
                <a:effectLst/>
                <a:latin typeface="Gill Sans MT" panose="020B0502020104020203" pitchFamily="34" charset="0"/>
              </a:rPr>
              <a:t>This presentation will explore the various ways that AI can be used in smart parking systems to improve parking availability, reduce traffic congestion, and enhance revenue generation. We will discuss the various technologies used in smart parking and how AI can be leveraged. </a:t>
            </a:r>
          </a:p>
          <a:p>
            <a:pPr marL="0" indent="0">
              <a:lnSpc>
                <a:spcPct val="100000"/>
              </a:lnSpc>
              <a:buNone/>
            </a:pPr>
            <a:endParaRPr lang="en-US" kern="1200" dirty="0">
              <a:latin typeface="+mn-lt"/>
              <a:ea typeface="+mn-ea"/>
              <a:cs typeface="+mn-cs"/>
            </a:endParaRP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392444"/>
          </a:xfrm>
        </p:spPr>
        <p:txBody>
          <a:bodyPr vert="horz" wrap="square" lIns="0" tIns="0" rIns="0" bIns="0" rtlCol="0" anchor="b" anchorCtr="0">
            <a:normAutofit/>
          </a:bodyPr>
          <a:lstStyle/>
          <a:p>
            <a:pPr>
              <a:lnSpc>
                <a:spcPct val="100000"/>
              </a:lnSpc>
            </a:pPr>
            <a:r>
              <a:rPr lang="en-US" dirty="0"/>
              <a:t>Procedures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329543"/>
            <a:ext cx="10933566" cy="3763283"/>
          </a:xfrm>
        </p:spPr>
        <p:txBody>
          <a:bodyPr vert="horz" wrap="square" lIns="0" tIns="0" rIns="0" bIns="0" rtlCol="0">
            <a:normAutofit fontScale="85000" lnSpcReduction="10000"/>
          </a:bodyPr>
          <a:lstStyle/>
          <a:p>
            <a:pPr algn="l"/>
            <a:r>
              <a:rPr lang="en-US" b="0" i="0" dirty="0">
                <a:solidFill>
                  <a:schemeClr val="tx1">
                    <a:lumMod val="85000"/>
                  </a:schemeClr>
                </a:solidFill>
                <a:effectLst/>
                <a:latin typeface="Gill Sans MT" panose="020B0502020104020203" pitchFamily="34" charset="0"/>
              </a:rPr>
              <a:t>Implementing AI in smart parking involves several procedures, some of which are:</a:t>
            </a:r>
          </a:p>
          <a:p>
            <a:pPr marL="342900" indent="-342900" algn="l">
              <a:buFont typeface="Arial" panose="020B0604020202020204" pitchFamily="34" charset="0"/>
              <a:buChar char="•"/>
            </a:pPr>
            <a:r>
              <a:rPr lang="en-US" b="0" i="0" dirty="0">
                <a:solidFill>
                  <a:schemeClr val="tx1">
                    <a:lumMod val="85000"/>
                  </a:schemeClr>
                </a:solidFill>
                <a:effectLst/>
                <a:latin typeface="Gill Sans MT" panose="020B0502020104020203" pitchFamily="34" charset="0"/>
              </a:rPr>
              <a:t>Data Collection: To implement AI in smart parking, data collection is the first and foremost step. This involves collecting data on parking lots, the availability of parking spaces, and vehicle movements in and out of the parking lot. Sensors, cameras, and other IoT devices can be used to collect this data.</a:t>
            </a:r>
          </a:p>
          <a:p>
            <a:pPr marL="342900" indent="-342900" algn="l">
              <a:buFont typeface="Arial" panose="020B0604020202020204" pitchFamily="34" charset="0"/>
              <a:buChar char="•"/>
            </a:pPr>
            <a:r>
              <a:rPr lang="en-US" b="0" i="0" dirty="0">
                <a:solidFill>
                  <a:schemeClr val="tx1">
                    <a:lumMod val="85000"/>
                  </a:schemeClr>
                </a:solidFill>
                <a:effectLst/>
                <a:latin typeface="Gill Sans MT" panose="020B0502020104020203" pitchFamily="34" charset="0"/>
              </a:rPr>
              <a:t>Data Processing: After data collection, the next step is to process the data collected. This involves cleaning and organizing the data, as well as analyzing it to identify patterns and insights.</a:t>
            </a:r>
          </a:p>
          <a:p>
            <a:pPr marL="342900" indent="-342900" algn="l">
              <a:buFont typeface="Arial" panose="020B0604020202020204" pitchFamily="34" charset="0"/>
              <a:buChar char="•"/>
            </a:pPr>
            <a:r>
              <a:rPr lang="en-US" b="0" i="0" dirty="0">
                <a:solidFill>
                  <a:schemeClr val="tx1">
                    <a:lumMod val="85000"/>
                  </a:schemeClr>
                </a:solidFill>
                <a:effectLst/>
                <a:latin typeface="Gill Sans MT" panose="020B0502020104020203" pitchFamily="34" charset="0"/>
              </a:rPr>
              <a:t>AI Model Development: The next step is to develop an AI model that can analyze the data and make decisions based on it. This may involve using machine learning algorithms to train the model, or developing a neural network to process the data.</a:t>
            </a:r>
          </a:p>
          <a:p>
            <a:pPr marL="0" indent="0">
              <a:lnSpc>
                <a:spcPct val="100000"/>
              </a:lnSpc>
              <a:buNone/>
            </a:pPr>
            <a:endParaRPr lang="en-US" kern="1200" dirty="0">
              <a:solidFill>
                <a:schemeClr val="tx1">
                  <a:lumMod val="85000"/>
                </a:schemeClr>
              </a:solidFill>
              <a:latin typeface="Gill Sans MT" panose="020B0502020104020203" pitchFamily="34" charset="0"/>
            </a:endParaRPr>
          </a:p>
        </p:txBody>
      </p:sp>
    </p:spTree>
    <p:extLst>
      <p:ext uri="{BB962C8B-B14F-4D97-AF65-F5344CB8AC3E}">
        <p14:creationId xmlns:p14="http://schemas.microsoft.com/office/powerpoint/2010/main" val="2629611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39244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Procedures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329543"/>
            <a:ext cx="10933566" cy="3763283"/>
          </a:xfrm>
        </p:spPr>
        <p:txBody>
          <a:bodyPr vert="horz" wrap="square" lIns="0" tIns="0" rIns="0" bIns="0" rtlCol="0">
            <a:normAutofit fontScale="92500" lnSpcReduction="10000"/>
          </a:bodyPr>
          <a:lstStyle/>
          <a:p>
            <a:pPr marL="342900" indent="-342900" algn="l">
              <a:buFont typeface="Arial" panose="020B0604020202020204" pitchFamily="34" charset="0"/>
              <a:buChar char="•"/>
            </a:pPr>
            <a:r>
              <a:rPr lang="en-US" b="0" i="0" dirty="0">
                <a:solidFill>
                  <a:schemeClr val="tx1">
                    <a:lumMod val="85000"/>
                  </a:schemeClr>
                </a:solidFill>
                <a:effectLst/>
                <a:latin typeface="Gill Sans MT" panose="020B0502020104020203" pitchFamily="34" charset="0"/>
              </a:rPr>
              <a:t>Integration with Smart Parking System: Once the AI model has been developed, it needs to be integrated with the smart parking system. This involves connecting the AI model to the sensors and other devices in the parking lot.</a:t>
            </a:r>
          </a:p>
          <a:p>
            <a:pPr marL="342900" indent="-342900" algn="l">
              <a:buFont typeface="Arial" panose="020B0604020202020204" pitchFamily="34" charset="0"/>
              <a:buChar char="•"/>
            </a:pPr>
            <a:r>
              <a:rPr lang="en-US" b="0" i="0" dirty="0">
                <a:solidFill>
                  <a:schemeClr val="tx1">
                    <a:lumMod val="85000"/>
                  </a:schemeClr>
                </a:solidFill>
                <a:effectLst/>
                <a:latin typeface="Gill Sans MT" panose="020B0502020104020203" pitchFamily="34" charset="0"/>
              </a:rPr>
              <a:t>Testing and Optimization: After integration, the system needs to be tested and optimized to ensure that it is working effectively. This may involve making adjustments to the AI model or the smart parking system itself.</a:t>
            </a:r>
          </a:p>
          <a:p>
            <a:pPr marL="342900" indent="-342900" algn="l">
              <a:buFont typeface="Arial" panose="020B0604020202020204" pitchFamily="34" charset="0"/>
              <a:buChar char="•"/>
            </a:pPr>
            <a:r>
              <a:rPr lang="en-US" b="0" i="0" dirty="0">
                <a:solidFill>
                  <a:schemeClr val="tx1">
                    <a:lumMod val="85000"/>
                  </a:schemeClr>
                </a:solidFill>
                <a:effectLst/>
                <a:latin typeface="Gill Sans MT" panose="020B0502020104020203" pitchFamily="34" charset="0"/>
              </a:rPr>
              <a:t>Deployment and Maintenance: Once the system has been tested and optimized, it can be deployed for use. However, it is important to continue monitoring and maintaining the system to ensure that it continues to work effectively over time.</a:t>
            </a:r>
          </a:p>
          <a:p>
            <a:pPr marL="0" indent="0">
              <a:lnSpc>
                <a:spcPct val="100000"/>
              </a:lnSpc>
              <a:buNone/>
            </a:pPr>
            <a:endParaRPr lang="en-US" kern="1200" dirty="0">
              <a:latin typeface="+mn-lt"/>
              <a:ea typeface="+mn-ea"/>
              <a:cs typeface="+mn-cs"/>
            </a:endParaRPr>
          </a:p>
        </p:txBody>
      </p:sp>
    </p:spTree>
    <p:extLst>
      <p:ext uri="{BB962C8B-B14F-4D97-AF65-F5344CB8AC3E}">
        <p14:creationId xmlns:p14="http://schemas.microsoft.com/office/powerpoint/2010/main" val="157570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Techniques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sz="1800" dirty="0"/>
              <a:t>YOLO</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IN"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It is a deep learning approach of the object detection</a:t>
            </a:r>
            <a:r>
              <a:rPr lang="en-US" dirty="0">
                <a:solidFill>
                  <a:schemeClr val="tx1">
                    <a:lumMod val="75000"/>
                  </a:schemeClr>
                </a:solidFill>
              </a:rPr>
              <a:t> </a:t>
            </a:r>
          </a:p>
          <a:p>
            <a:r>
              <a:rPr lang="en-IN"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is a real-time object detection system based on Convolutional Neural Network (CNN).</a:t>
            </a:r>
          </a:p>
          <a:p>
            <a:r>
              <a:rPr lang="en-IN"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It was proposed to deal with the problems face by the object recognition. </a:t>
            </a:r>
            <a:endParaRPr lang="en-US" dirty="0">
              <a:solidFill>
                <a:schemeClr val="tx1">
                  <a:lumMod val="75000"/>
                </a:schemeClr>
              </a:solidFill>
            </a:endParaRP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sz="1800" dirty="0"/>
              <a:t>VEHICLE TRACKING</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IN"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The system identifies vehicles using their unique ID, which is passed from the entrance management system. </a:t>
            </a:r>
            <a:r>
              <a:rPr lang="en-US" dirty="0">
                <a:solidFill>
                  <a:schemeClr val="tx1">
                    <a:lumMod val="75000"/>
                  </a:schemeClr>
                </a:solidFill>
              </a:rPr>
              <a:t>. </a:t>
            </a:r>
          </a:p>
          <a:p>
            <a:r>
              <a:rPr lang="en-IN" dirty="0">
                <a:solidFill>
                  <a:schemeClr val="tx1">
                    <a:lumMod val="75000"/>
                  </a:schemeClr>
                </a:solidFill>
                <a:latin typeface="Calibri" panose="020F0502020204030204" pitchFamily="34" charset="0"/>
                <a:ea typeface="Calibri" panose="020F0502020204030204" pitchFamily="34" charset="0"/>
                <a:cs typeface="Times New Roman" panose="02020603050405020304" pitchFamily="18" charset="0"/>
              </a:rPr>
              <a:t>It </a:t>
            </a:r>
            <a:r>
              <a:rPr lang="en-IN"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checks whether it has parked in the correct parking space by comparing real-time images with stored images of the parking spaces.</a:t>
            </a:r>
            <a:endParaRPr lang="en-US" dirty="0">
              <a:solidFill>
                <a:schemeClr val="tx1">
                  <a:lumMod val="75000"/>
                </a:schemeClr>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Techniques</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sz="1800" dirty="0"/>
              <a:t>ACCIDENT DETECTION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IN" sz="22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If an accident occurs, it is detected by the tracking application and stored in the database, and an alarm is sent to the driver's smartphone app. </a:t>
            </a:r>
          </a:p>
          <a:p>
            <a:r>
              <a:rPr lang="en-IN" sz="22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When the vehicle is about to leave the parking lot, the entrance management system checks the database to see if the vehicle was involved in an accident. If so, the gate does not open and the manager is notified</a:t>
            </a:r>
            <a:r>
              <a:rPr lang="en-IN" sz="18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a:t>
            </a:r>
            <a:endParaRPr lang="en-US" dirty="0">
              <a:solidFill>
                <a:schemeClr val="tx1">
                  <a:lumMod val="75000"/>
                </a:schemeClr>
              </a:solidFill>
            </a:endParaRP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sz="1800" dirty="0"/>
              <a:t>VEHICLE NUMBER RECOGNITION</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IN"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the focus is not on license plate recognition, and a simpler Optical Character Recognition (OCR) method using Open CV was used to extract characters from images instead of deep learning technology.</a:t>
            </a: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19381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392444"/>
          </a:xfrm>
        </p:spPr>
        <p:txBody>
          <a:bodyPr vert="horz" wrap="square" lIns="0" tIns="0" rIns="0" bIns="0" rtlCol="0" anchor="b" anchorCtr="0">
            <a:normAutofit/>
          </a:bodyPr>
          <a:lstStyle/>
          <a:p>
            <a:pPr>
              <a:lnSpc>
                <a:spcPct val="100000"/>
              </a:lnSpc>
            </a:pPr>
            <a:r>
              <a:rPr lang="en-US" dirty="0"/>
              <a:t>Benefits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329543"/>
            <a:ext cx="10933566" cy="3763283"/>
          </a:xfrm>
        </p:spPr>
        <p:txBody>
          <a:bodyPr vert="horz" wrap="square" lIns="0" tIns="0" rIns="0" bIns="0" rtlCol="0">
            <a:normAutofit fontScale="92500" lnSpcReduction="10000"/>
          </a:bodyPr>
          <a:lstStyle/>
          <a:p>
            <a:pPr marL="0" indent="0" algn="l"/>
            <a:r>
              <a:rPr lang="en-US" b="0" i="0" dirty="0">
                <a:solidFill>
                  <a:schemeClr val="tx1">
                    <a:lumMod val="75000"/>
                  </a:schemeClr>
                </a:solidFill>
                <a:effectLst/>
                <a:latin typeface="Söhne"/>
              </a:rPr>
              <a:t>There are several benefits of using AI in smart parking, including:</a:t>
            </a:r>
          </a:p>
          <a:p>
            <a:pPr marL="342900" indent="-342900" algn="l">
              <a:buFont typeface="Arial" panose="020B0604020202020204" pitchFamily="34" charset="0"/>
              <a:buChar char="•"/>
            </a:pPr>
            <a:r>
              <a:rPr lang="en-US" b="0" i="0" dirty="0">
                <a:solidFill>
                  <a:schemeClr val="tx1">
                    <a:lumMod val="75000"/>
                  </a:schemeClr>
                </a:solidFill>
                <a:effectLst/>
                <a:latin typeface="Söhne"/>
              </a:rPr>
              <a:t>Increased Efficiency: AI can help optimize parking space usage by analyzing data in real-time and making decisions about which spaces are available or occupied. This can help reduce the time it takes for drivers to find a parking space, and minimize the number of vehicles circling around the parking lot, looking for a spot.</a:t>
            </a:r>
          </a:p>
          <a:p>
            <a:pPr marL="342900" indent="-342900" algn="l">
              <a:buFont typeface="Arial" panose="020B0604020202020204" pitchFamily="34" charset="0"/>
              <a:buChar char="•"/>
            </a:pPr>
            <a:r>
              <a:rPr lang="en-US" b="0" i="0" dirty="0">
                <a:solidFill>
                  <a:schemeClr val="tx1">
                    <a:lumMod val="75000"/>
                  </a:schemeClr>
                </a:solidFill>
                <a:effectLst/>
                <a:latin typeface="Söhne"/>
              </a:rPr>
              <a:t>Cost Savings: By optimizing parking space usage, AI can also help reduce costs associated with managing parking facilities. This can include reducing the number of attendants required to manage parking lots, as well as minimizing the need for expensive equipment or infrastructure.</a:t>
            </a:r>
          </a:p>
          <a:p>
            <a:pPr marL="342900" indent="-342900">
              <a:lnSpc>
                <a:spcPct val="100000"/>
              </a:lnSpc>
              <a:buFont typeface="Arial" panose="020B0604020202020204" pitchFamily="34" charset="0"/>
              <a:buChar char="•"/>
            </a:pPr>
            <a:endParaRPr lang="en-US" kern="1200" dirty="0">
              <a:solidFill>
                <a:schemeClr val="tx1">
                  <a:lumMod val="75000"/>
                </a:schemeClr>
              </a:solidFill>
              <a:latin typeface="+mn-lt"/>
              <a:ea typeface="+mn-ea"/>
              <a:cs typeface="+mn-cs"/>
            </a:endParaRPr>
          </a:p>
        </p:txBody>
      </p:sp>
    </p:spTree>
    <p:extLst>
      <p:ext uri="{BB962C8B-B14F-4D97-AF65-F5344CB8AC3E}">
        <p14:creationId xmlns:p14="http://schemas.microsoft.com/office/powerpoint/2010/main" val="390594329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F76BC85-9361-4044-951E-1D698143E543}">
  <ds:schemaRefs>
    <ds:schemaRef ds:uri="http://schemas.microsoft.com/sharepoint/v3/contenttype/forms"/>
  </ds:schemaRefs>
</ds:datastoreItem>
</file>

<file path=customXml/itemProps2.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128D9D-8887-4AE7-BD39-EBCD268E91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0</TotalTime>
  <Words>1959</Words>
  <Application>Microsoft Office PowerPoint</Application>
  <PresentationFormat>Widescreen</PresentationFormat>
  <Paragraphs>118</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Gill Sans MT</vt:lpstr>
      <vt:lpstr>Söhne</vt:lpstr>
      <vt:lpstr>Symbol</vt:lpstr>
      <vt:lpstr>Walbaum Display</vt:lpstr>
      <vt:lpstr>3DFloatVTI</vt:lpstr>
      <vt:lpstr>AI in Smart Parking</vt:lpstr>
      <vt:lpstr>Agenda</vt:lpstr>
      <vt:lpstr>Overview</vt:lpstr>
      <vt:lpstr>Introduction</vt:lpstr>
      <vt:lpstr>Procedures</vt:lpstr>
      <vt:lpstr>Procedures</vt:lpstr>
      <vt:lpstr>Techniques </vt:lpstr>
      <vt:lpstr>Techniques</vt:lpstr>
      <vt:lpstr>Benefits</vt:lpstr>
      <vt:lpstr>Benefits</vt:lpstr>
      <vt:lpstr>Drawbacks</vt:lpstr>
      <vt:lpstr>Drawbacks</vt:lpstr>
      <vt:lpstr>Future scope</vt:lpstr>
      <vt:lpstr>Future scope</vt:lpstr>
      <vt:lpstr>How’s the future ?</vt:lpstr>
      <vt:lpstr>How’s the future ?</vt:lpstr>
      <vt:lpstr>Timeline</vt:lpstr>
      <vt:lpstr>How’s the future ?</vt:lpstr>
      <vt:lpstr>The AI is not about replacing humans. It's about amplifying our abilities and making us better at what we do.</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2021-01-28T12:59:42Z</dcterms:created>
  <dcterms:modified xsi:type="dcterms:W3CDTF">2023-04-10T18:40:08Z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