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1"/>
  </p:notesMasterIdLst>
  <p:sldIdLst>
    <p:sldId id="256" r:id="rId2"/>
    <p:sldId id="257" r:id="rId3"/>
    <p:sldId id="258" r:id="rId4"/>
    <p:sldId id="259" r:id="rId5"/>
    <p:sldId id="260" r:id="rId6"/>
    <p:sldId id="261" r:id="rId7"/>
    <p:sldId id="262" r:id="rId8"/>
    <p:sldId id="263" r:id="rId9"/>
    <p:sldId id="270" r:id="rId10"/>
    <p:sldId id="276" r:id="rId11"/>
    <p:sldId id="268" r:id="rId12"/>
    <p:sldId id="271" r:id="rId13"/>
    <p:sldId id="273" r:id="rId14"/>
    <p:sldId id="274" r:id="rId15"/>
    <p:sldId id="275" r:id="rId16"/>
    <p:sldId id="267" r:id="rId17"/>
    <p:sldId id="266"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6" autoAdjust="0"/>
    <p:restoredTop sz="94660"/>
  </p:normalViewPr>
  <p:slideViewPr>
    <p:cSldViewPr>
      <p:cViewPr>
        <p:scale>
          <a:sx n="100" d="100"/>
          <a:sy n="100" d="100"/>
        </p:scale>
        <p:origin x="-540"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1CC02-829C-4224-8CFE-B1816EEA487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806F92EB-A049-4950-A045-F8D505BBD744}">
      <dgm:prSet phldrT="[Text]" custT="1"/>
      <dgm:spPr/>
      <dgm:t>
        <a:bodyPr/>
        <a:lstStyle/>
        <a:p>
          <a:r>
            <a:rPr lang="en-US" sz="2400" dirty="0" smtClean="0"/>
            <a:t>FrontEnd</a:t>
          </a:r>
          <a:endParaRPr lang="en-IN" sz="2400" dirty="0"/>
        </a:p>
      </dgm:t>
    </dgm:pt>
    <dgm:pt modelId="{ED5ECF66-5CC5-4573-B5DF-A84EAD0B0F8A}" type="parTrans" cxnId="{6D7CC718-47CB-49BD-B4EE-24C50A8A29BF}">
      <dgm:prSet/>
      <dgm:spPr/>
      <dgm:t>
        <a:bodyPr/>
        <a:lstStyle/>
        <a:p>
          <a:endParaRPr lang="en-IN"/>
        </a:p>
      </dgm:t>
    </dgm:pt>
    <dgm:pt modelId="{05E40D0B-FFA8-44F1-9FF6-F2F0D5AE116B}" type="sibTrans" cxnId="{6D7CC718-47CB-49BD-B4EE-24C50A8A29BF}">
      <dgm:prSet/>
      <dgm:spPr/>
      <dgm:t>
        <a:bodyPr/>
        <a:lstStyle/>
        <a:p>
          <a:endParaRPr lang="en-IN"/>
        </a:p>
      </dgm:t>
    </dgm:pt>
    <dgm:pt modelId="{DB594516-58DA-4D40-B1D7-D4A5C0AA4B7C}">
      <dgm:prSet phldrT="[Text]" custT="1"/>
      <dgm:spPr/>
      <dgm:t>
        <a:bodyPr/>
        <a:lstStyle/>
        <a:p>
          <a:r>
            <a:rPr lang="en-US" sz="1800" dirty="0" smtClean="0">
              <a:latin typeface="Times New Roman" pitchFamily="18" charset="0"/>
              <a:cs typeface="Times New Roman" pitchFamily="18" charset="0"/>
            </a:rPr>
            <a:t>ReactJS </a:t>
          </a:r>
          <a:r>
            <a:rPr lang="en-US" sz="1600" dirty="0" smtClean="0">
              <a:latin typeface="Times New Roman" pitchFamily="18" charset="0"/>
              <a:cs typeface="Times New Roman" pitchFamily="18" charset="0"/>
            </a:rPr>
            <a:t>Components</a:t>
          </a:r>
          <a:endParaRPr lang="en-IN" sz="1600" dirty="0">
            <a:latin typeface="Times New Roman" pitchFamily="18" charset="0"/>
            <a:cs typeface="Times New Roman" pitchFamily="18" charset="0"/>
          </a:endParaRPr>
        </a:p>
      </dgm:t>
    </dgm:pt>
    <dgm:pt modelId="{DDE60866-5ABE-4FCA-9507-70DB05F72768}" type="parTrans" cxnId="{F8834AB8-CE1E-433F-B5CA-743A59FBB4C3}">
      <dgm:prSet/>
      <dgm:spPr/>
      <dgm:t>
        <a:bodyPr/>
        <a:lstStyle/>
        <a:p>
          <a:endParaRPr lang="en-IN"/>
        </a:p>
      </dgm:t>
    </dgm:pt>
    <dgm:pt modelId="{2B30ABBA-F932-44CA-B954-CE37FC254CFF}" type="sibTrans" cxnId="{F8834AB8-CE1E-433F-B5CA-743A59FBB4C3}">
      <dgm:prSet/>
      <dgm:spPr/>
      <dgm:t>
        <a:bodyPr/>
        <a:lstStyle/>
        <a:p>
          <a:endParaRPr lang="en-IN"/>
        </a:p>
      </dgm:t>
    </dgm:pt>
    <dgm:pt modelId="{ADD3FAE4-6CF9-4190-A191-E610E12FBA09}">
      <dgm:prSet phldrT="[Text]" custT="1"/>
      <dgm:spPr/>
      <dgm:t>
        <a:bodyPr/>
        <a:lstStyle/>
        <a:p>
          <a:r>
            <a:rPr lang="en-US" sz="1600" dirty="0" smtClean="0">
              <a:latin typeface="Times New Roman" pitchFamily="18" charset="0"/>
              <a:cs typeface="Times New Roman" pitchFamily="18" charset="0"/>
            </a:rPr>
            <a:t> CSS, Bootstrap:</a:t>
          </a:r>
        </a:p>
        <a:p>
          <a:r>
            <a:rPr lang="en-US" sz="1600" dirty="0" smtClean="0">
              <a:latin typeface="Times New Roman" pitchFamily="18" charset="0"/>
              <a:cs typeface="Times New Roman" pitchFamily="18" charset="0"/>
            </a:rPr>
            <a:t>Styling</a:t>
          </a:r>
          <a:endParaRPr lang="en-IN" sz="1600" dirty="0">
            <a:latin typeface="Times New Roman" pitchFamily="18" charset="0"/>
            <a:cs typeface="Times New Roman" pitchFamily="18" charset="0"/>
          </a:endParaRPr>
        </a:p>
      </dgm:t>
    </dgm:pt>
    <dgm:pt modelId="{DE9D85DE-129C-4F13-A0A5-2E5C2357CBC5}" type="parTrans" cxnId="{72BABDAC-FD3C-4B2E-837A-88C49C35DD14}">
      <dgm:prSet/>
      <dgm:spPr/>
      <dgm:t>
        <a:bodyPr/>
        <a:lstStyle/>
        <a:p>
          <a:endParaRPr lang="en-IN"/>
        </a:p>
      </dgm:t>
    </dgm:pt>
    <dgm:pt modelId="{01F003CC-0A59-4790-A267-9388819041B4}" type="sibTrans" cxnId="{72BABDAC-FD3C-4B2E-837A-88C49C35DD14}">
      <dgm:prSet/>
      <dgm:spPr/>
      <dgm:t>
        <a:bodyPr/>
        <a:lstStyle/>
        <a:p>
          <a:endParaRPr lang="en-IN"/>
        </a:p>
      </dgm:t>
    </dgm:pt>
    <dgm:pt modelId="{AE618C71-AE7E-476F-B7D7-E6BFDF90C1F9}">
      <dgm:prSet phldrT="[Text]" custT="1"/>
      <dgm:spPr/>
      <dgm:t>
        <a:bodyPr/>
        <a:lstStyle/>
        <a:p>
          <a:r>
            <a:rPr lang="en-US" sz="2800" dirty="0" smtClean="0"/>
            <a:t>Server Layer</a:t>
          </a:r>
          <a:endParaRPr lang="en-IN" sz="2800" dirty="0"/>
        </a:p>
      </dgm:t>
    </dgm:pt>
    <dgm:pt modelId="{8738EEA4-3E26-40DC-A3AF-C77F64F04952}" type="parTrans" cxnId="{C38A17D3-D99B-49AD-ADAA-8B749F785F22}">
      <dgm:prSet/>
      <dgm:spPr/>
      <dgm:t>
        <a:bodyPr/>
        <a:lstStyle/>
        <a:p>
          <a:endParaRPr lang="en-IN"/>
        </a:p>
      </dgm:t>
    </dgm:pt>
    <dgm:pt modelId="{C7EBCB81-6662-43F6-B7BB-502B08C236F4}" type="sibTrans" cxnId="{C38A17D3-D99B-49AD-ADAA-8B749F785F22}">
      <dgm:prSet/>
      <dgm:spPr/>
      <dgm:t>
        <a:bodyPr/>
        <a:lstStyle/>
        <a:p>
          <a:endParaRPr lang="en-IN"/>
        </a:p>
      </dgm:t>
    </dgm:pt>
    <dgm:pt modelId="{A392B3AE-D09C-4AF2-BCFE-0644270977DD}">
      <dgm:prSet phldrT="[Text]" custT="1"/>
      <dgm:spPr/>
      <dgm:t>
        <a:bodyPr/>
        <a:lstStyle/>
        <a:p>
          <a:r>
            <a:rPr lang="en-US" sz="1600" dirty="0" smtClean="0">
              <a:latin typeface="Times New Roman" pitchFamily="18" charset="0"/>
              <a:cs typeface="Times New Roman" pitchFamily="18" charset="0"/>
            </a:rPr>
            <a:t>SpringBoot Maven: Response Handling, Business Logic, Database Operations 	 </a:t>
          </a:r>
          <a:endParaRPr lang="en-IN" sz="1600" dirty="0">
            <a:latin typeface="Times New Roman" pitchFamily="18" charset="0"/>
            <a:cs typeface="Times New Roman" pitchFamily="18" charset="0"/>
          </a:endParaRPr>
        </a:p>
      </dgm:t>
    </dgm:pt>
    <dgm:pt modelId="{9C633F6F-1A5F-4593-B3F8-64D62E5F0469}" type="parTrans" cxnId="{168FD82B-A151-4ED2-B783-707143DD93C1}">
      <dgm:prSet/>
      <dgm:spPr/>
      <dgm:t>
        <a:bodyPr/>
        <a:lstStyle/>
        <a:p>
          <a:endParaRPr lang="en-IN"/>
        </a:p>
      </dgm:t>
    </dgm:pt>
    <dgm:pt modelId="{4A839844-0CE0-45AE-98DF-146194C9E8D9}" type="sibTrans" cxnId="{168FD82B-A151-4ED2-B783-707143DD93C1}">
      <dgm:prSet/>
      <dgm:spPr/>
      <dgm:t>
        <a:bodyPr/>
        <a:lstStyle/>
        <a:p>
          <a:endParaRPr lang="en-IN"/>
        </a:p>
      </dgm:t>
    </dgm:pt>
    <dgm:pt modelId="{FB8BD0CC-29C4-4760-A89D-1B78330940F0}">
      <dgm:prSet phldrT="[Text]" custT="1"/>
      <dgm:spPr/>
      <dgm:t>
        <a:bodyPr/>
        <a:lstStyle/>
        <a:p>
          <a:r>
            <a:rPr lang="en-US" sz="2400" dirty="0" smtClean="0"/>
            <a:t>Database</a:t>
          </a:r>
          <a:endParaRPr lang="en-IN" sz="2400" dirty="0"/>
        </a:p>
      </dgm:t>
    </dgm:pt>
    <dgm:pt modelId="{E6002543-A59B-47AD-BBAE-20549ABDC35A}" type="parTrans" cxnId="{0E0D3E9A-1375-46D0-8280-96E729CD107C}">
      <dgm:prSet/>
      <dgm:spPr/>
      <dgm:t>
        <a:bodyPr/>
        <a:lstStyle/>
        <a:p>
          <a:endParaRPr lang="en-IN"/>
        </a:p>
      </dgm:t>
    </dgm:pt>
    <dgm:pt modelId="{7D579FF4-1BA0-4019-A9BF-FA6041617656}" type="sibTrans" cxnId="{0E0D3E9A-1375-46D0-8280-96E729CD107C}">
      <dgm:prSet/>
      <dgm:spPr/>
      <dgm:t>
        <a:bodyPr/>
        <a:lstStyle/>
        <a:p>
          <a:endParaRPr lang="en-IN"/>
        </a:p>
      </dgm:t>
    </dgm:pt>
    <dgm:pt modelId="{314692C2-1536-4C98-B71C-D1475928B827}">
      <dgm:prSet phldrT="[Text]" custT="1"/>
      <dgm:spPr/>
      <dgm:t>
        <a:bodyPr/>
        <a:lstStyle/>
        <a:p>
          <a:r>
            <a:rPr lang="en-US" sz="1600" dirty="0" smtClean="0">
              <a:latin typeface="Times New Roman" pitchFamily="18" charset="0"/>
              <a:cs typeface="Times New Roman" pitchFamily="18" charset="0"/>
            </a:rPr>
            <a:t>MySQL: To access and Store Data</a:t>
          </a:r>
          <a:endParaRPr lang="en-IN" sz="1600" dirty="0">
            <a:latin typeface="Times New Roman" pitchFamily="18" charset="0"/>
            <a:cs typeface="Times New Roman" pitchFamily="18" charset="0"/>
          </a:endParaRPr>
        </a:p>
      </dgm:t>
    </dgm:pt>
    <dgm:pt modelId="{322054E0-76E4-4580-B4E0-DAAC6E31C34E}" type="parTrans" cxnId="{0FE8700C-1DC9-4DFF-8119-7F43FF8254FC}">
      <dgm:prSet/>
      <dgm:spPr/>
      <dgm:t>
        <a:bodyPr/>
        <a:lstStyle/>
        <a:p>
          <a:endParaRPr lang="en-IN"/>
        </a:p>
      </dgm:t>
    </dgm:pt>
    <dgm:pt modelId="{26E3BC6F-6F75-4DE2-9FBC-48224606C0BD}" type="sibTrans" cxnId="{0FE8700C-1DC9-4DFF-8119-7F43FF8254FC}">
      <dgm:prSet/>
      <dgm:spPr/>
      <dgm:t>
        <a:bodyPr/>
        <a:lstStyle/>
        <a:p>
          <a:endParaRPr lang="en-IN"/>
        </a:p>
      </dgm:t>
    </dgm:pt>
    <dgm:pt modelId="{D0EF84BB-8479-4FD9-84D7-CF32116DF93E}">
      <dgm:prSet phldrT="[Text]" custT="1"/>
      <dgm:spPr/>
      <dgm:t>
        <a:bodyPr/>
        <a:lstStyle/>
        <a:p>
          <a:r>
            <a:rPr lang="en-US" sz="1800" dirty="0" smtClean="0">
              <a:latin typeface="Times New Roman" pitchFamily="18" charset="0"/>
              <a:cs typeface="Times New Roman" pitchFamily="18" charset="0"/>
            </a:rPr>
            <a:t>JSON:</a:t>
          </a:r>
        </a:p>
        <a:p>
          <a:r>
            <a:rPr lang="en-US" sz="1800" dirty="0" smtClean="0">
              <a:latin typeface="Times New Roman" pitchFamily="18" charset="0"/>
              <a:cs typeface="Times New Roman" pitchFamily="18" charset="0"/>
            </a:rPr>
            <a:t>Data Inter-change</a:t>
          </a:r>
          <a:endParaRPr lang="en-IN" sz="1800" dirty="0">
            <a:latin typeface="Times New Roman" pitchFamily="18" charset="0"/>
            <a:cs typeface="Times New Roman" pitchFamily="18" charset="0"/>
          </a:endParaRPr>
        </a:p>
      </dgm:t>
    </dgm:pt>
    <dgm:pt modelId="{D011264B-CF0E-4BCE-9544-D411D0203418}" type="parTrans" cxnId="{52100F46-DAEC-4C38-A421-F556324C6C12}">
      <dgm:prSet/>
      <dgm:spPr/>
      <dgm:t>
        <a:bodyPr/>
        <a:lstStyle/>
        <a:p>
          <a:endParaRPr lang="en-IN"/>
        </a:p>
      </dgm:t>
    </dgm:pt>
    <dgm:pt modelId="{6373E959-4FEF-44F1-B71E-758B13C6BFB8}" type="sibTrans" cxnId="{52100F46-DAEC-4C38-A421-F556324C6C12}">
      <dgm:prSet/>
      <dgm:spPr/>
      <dgm:t>
        <a:bodyPr/>
        <a:lstStyle/>
        <a:p>
          <a:endParaRPr lang="en-IN"/>
        </a:p>
      </dgm:t>
    </dgm:pt>
    <dgm:pt modelId="{BCA3C90C-B87F-4249-BCF4-6241CF3B02B5}" type="pres">
      <dgm:prSet presAssocID="{D171CC02-829C-4224-8CFE-B1816EEA4875}" presName="Name0" presStyleCnt="0">
        <dgm:presLayoutVars>
          <dgm:chPref val="3"/>
          <dgm:dir/>
          <dgm:animLvl val="lvl"/>
          <dgm:resizeHandles/>
        </dgm:presLayoutVars>
      </dgm:prSet>
      <dgm:spPr/>
      <dgm:t>
        <a:bodyPr/>
        <a:lstStyle/>
        <a:p>
          <a:endParaRPr lang="en-IN"/>
        </a:p>
      </dgm:t>
    </dgm:pt>
    <dgm:pt modelId="{4BE5E34F-61B2-4237-995C-EB1A305A1859}" type="pres">
      <dgm:prSet presAssocID="{806F92EB-A049-4950-A045-F8D505BBD744}" presName="horFlow" presStyleCnt="0"/>
      <dgm:spPr/>
    </dgm:pt>
    <dgm:pt modelId="{CDA9FF13-22C4-43EF-80D0-F722A086076F}" type="pres">
      <dgm:prSet presAssocID="{806F92EB-A049-4950-A045-F8D505BBD744}" presName="bigChev" presStyleLbl="node1" presStyleIdx="0" presStyleCnt="3" custScaleX="111199" custScaleY="113209"/>
      <dgm:spPr/>
      <dgm:t>
        <a:bodyPr/>
        <a:lstStyle/>
        <a:p>
          <a:endParaRPr lang="en-IN"/>
        </a:p>
      </dgm:t>
    </dgm:pt>
    <dgm:pt modelId="{19B21DC3-F0C7-4F35-8389-122CE99DC6C1}" type="pres">
      <dgm:prSet presAssocID="{DDE60866-5ABE-4FCA-9507-70DB05F72768}" presName="parTrans" presStyleCnt="0"/>
      <dgm:spPr/>
    </dgm:pt>
    <dgm:pt modelId="{018894B7-F142-407C-AB07-DE048F6EB796}" type="pres">
      <dgm:prSet presAssocID="{DB594516-58DA-4D40-B1D7-D4A5C0AA4B7C}" presName="node" presStyleLbl="alignAccFollowNode1" presStyleIdx="0" presStyleCnt="5" custScaleX="123938" custScaleY="136397">
        <dgm:presLayoutVars>
          <dgm:bulletEnabled val="1"/>
        </dgm:presLayoutVars>
      </dgm:prSet>
      <dgm:spPr/>
      <dgm:t>
        <a:bodyPr/>
        <a:lstStyle/>
        <a:p>
          <a:endParaRPr lang="en-IN"/>
        </a:p>
      </dgm:t>
    </dgm:pt>
    <dgm:pt modelId="{DF7D82AE-8040-4CFB-AA9C-4662CC2EB344}" type="pres">
      <dgm:prSet presAssocID="{2B30ABBA-F932-44CA-B954-CE37FC254CFF}" presName="sibTrans" presStyleCnt="0"/>
      <dgm:spPr/>
    </dgm:pt>
    <dgm:pt modelId="{A1D22581-4375-40A3-ABDF-73D57EEE1CD6}" type="pres">
      <dgm:prSet presAssocID="{ADD3FAE4-6CF9-4190-A191-E610E12FBA09}" presName="node" presStyleLbl="alignAccFollowNode1" presStyleIdx="1" presStyleCnt="5" custScaleX="114635" custScaleY="136397">
        <dgm:presLayoutVars>
          <dgm:bulletEnabled val="1"/>
        </dgm:presLayoutVars>
      </dgm:prSet>
      <dgm:spPr/>
      <dgm:t>
        <a:bodyPr/>
        <a:lstStyle/>
        <a:p>
          <a:endParaRPr lang="en-IN"/>
        </a:p>
      </dgm:t>
    </dgm:pt>
    <dgm:pt modelId="{0C2C9847-D3A7-412D-8EB3-C0081A78FFA3}" type="pres">
      <dgm:prSet presAssocID="{01F003CC-0A59-4790-A267-9388819041B4}" presName="sibTrans" presStyleCnt="0"/>
      <dgm:spPr/>
    </dgm:pt>
    <dgm:pt modelId="{6E7A1614-6504-4D89-B1BF-AC64E11F02C7}" type="pres">
      <dgm:prSet presAssocID="{D0EF84BB-8479-4FD9-84D7-CF32116DF93E}" presName="node" presStyleLbl="alignAccFollowNode1" presStyleIdx="2" presStyleCnt="5" custScaleY="140249">
        <dgm:presLayoutVars>
          <dgm:bulletEnabled val="1"/>
        </dgm:presLayoutVars>
      </dgm:prSet>
      <dgm:spPr/>
      <dgm:t>
        <a:bodyPr/>
        <a:lstStyle/>
        <a:p>
          <a:endParaRPr lang="en-IN"/>
        </a:p>
      </dgm:t>
    </dgm:pt>
    <dgm:pt modelId="{25540F04-48FC-4691-8FD9-A6B47D6F89B3}" type="pres">
      <dgm:prSet presAssocID="{806F92EB-A049-4950-A045-F8D505BBD744}" presName="vSp" presStyleCnt="0"/>
      <dgm:spPr/>
    </dgm:pt>
    <dgm:pt modelId="{D0B0E7B8-8479-4280-9F3F-6B2C6EB9DF49}" type="pres">
      <dgm:prSet presAssocID="{AE618C71-AE7E-476F-B7D7-E6BFDF90C1F9}" presName="horFlow" presStyleCnt="0"/>
      <dgm:spPr/>
    </dgm:pt>
    <dgm:pt modelId="{43399732-9903-4476-AA08-90826B03F073}" type="pres">
      <dgm:prSet presAssocID="{AE618C71-AE7E-476F-B7D7-E6BFDF90C1F9}" presName="bigChev" presStyleLbl="node1" presStyleIdx="1" presStyleCnt="3"/>
      <dgm:spPr/>
      <dgm:t>
        <a:bodyPr/>
        <a:lstStyle/>
        <a:p>
          <a:endParaRPr lang="en-IN"/>
        </a:p>
      </dgm:t>
    </dgm:pt>
    <dgm:pt modelId="{377F7C12-916A-4BD5-9311-9ABC8A5147DE}" type="pres">
      <dgm:prSet presAssocID="{9C633F6F-1A5F-4593-B3F8-64D62E5F0469}" presName="parTrans" presStyleCnt="0"/>
      <dgm:spPr/>
    </dgm:pt>
    <dgm:pt modelId="{288B50D1-A1EC-4424-85E1-826273EED0D3}" type="pres">
      <dgm:prSet presAssocID="{A392B3AE-D09C-4AF2-BCFE-0644270977DD}" presName="node" presStyleLbl="alignAccFollowNode1" presStyleIdx="3" presStyleCnt="5" custScaleX="196572" custLinFactNeighborX="48705" custLinFactNeighborY="-310">
        <dgm:presLayoutVars>
          <dgm:bulletEnabled val="1"/>
        </dgm:presLayoutVars>
      </dgm:prSet>
      <dgm:spPr/>
      <dgm:t>
        <a:bodyPr/>
        <a:lstStyle/>
        <a:p>
          <a:endParaRPr lang="en-IN"/>
        </a:p>
      </dgm:t>
    </dgm:pt>
    <dgm:pt modelId="{126CEF23-64CA-47DF-9A8B-2AC10B1C5887}" type="pres">
      <dgm:prSet presAssocID="{AE618C71-AE7E-476F-B7D7-E6BFDF90C1F9}" presName="vSp" presStyleCnt="0"/>
      <dgm:spPr/>
    </dgm:pt>
    <dgm:pt modelId="{B329154C-8D68-4C68-8A60-F78EE8ADDEC6}" type="pres">
      <dgm:prSet presAssocID="{FB8BD0CC-29C4-4760-A89D-1B78330940F0}" presName="horFlow" presStyleCnt="0"/>
      <dgm:spPr/>
    </dgm:pt>
    <dgm:pt modelId="{6BA302D5-54B6-41CF-AEBD-7B4B01CC5356}" type="pres">
      <dgm:prSet presAssocID="{FB8BD0CC-29C4-4760-A89D-1B78330940F0}" presName="bigChev" presStyleLbl="node1" presStyleIdx="2" presStyleCnt="3" custScaleX="106717"/>
      <dgm:spPr/>
      <dgm:t>
        <a:bodyPr/>
        <a:lstStyle/>
        <a:p>
          <a:endParaRPr lang="en-IN"/>
        </a:p>
      </dgm:t>
    </dgm:pt>
    <dgm:pt modelId="{8317B926-3385-46D6-A29F-56B7A39C4582}" type="pres">
      <dgm:prSet presAssocID="{322054E0-76E4-4580-B4E0-DAAC6E31C34E}" presName="parTrans" presStyleCnt="0"/>
      <dgm:spPr/>
    </dgm:pt>
    <dgm:pt modelId="{00334487-E9A3-4ACF-82DE-3D6067180E31}" type="pres">
      <dgm:prSet presAssocID="{314692C2-1536-4C98-B71C-D1475928B827}" presName="node" presStyleLbl="alignAccFollowNode1" presStyleIdx="4" presStyleCnt="5" custLinFactNeighborX="73474" custLinFactNeighborY="836">
        <dgm:presLayoutVars>
          <dgm:bulletEnabled val="1"/>
        </dgm:presLayoutVars>
      </dgm:prSet>
      <dgm:spPr/>
      <dgm:t>
        <a:bodyPr/>
        <a:lstStyle/>
        <a:p>
          <a:endParaRPr lang="en-IN"/>
        </a:p>
      </dgm:t>
    </dgm:pt>
  </dgm:ptLst>
  <dgm:cxnLst>
    <dgm:cxn modelId="{0E0D3E9A-1375-46D0-8280-96E729CD107C}" srcId="{D171CC02-829C-4224-8CFE-B1816EEA4875}" destId="{FB8BD0CC-29C4-4760-A89D-1B78330940F0}" srcOrd="2" destOrd="0" parTransId="{E6002543-A59B-47AD-BBAE-20549ABDC35A}" sibTransId="{7D579FF4-1BA0-4019-A9BF-FA6041617656}"/>
    <dgm:cxn modelId="{CABC514F-CEAD-401A-B699-8ECE3C221A31}" type="presOf" srcId="{806F92EB-A049-4950-A045-F8D505BBD744}" destId="{CDA9FF13-22C4-43EF-80D0-F722A086076F}" srcOrd="0" destOrd="0" presId="urn:microsoft.com/office/officeart/2005/8/layout/lProcess3"/>
    <dgm:cxn modelId="{FA0B3EBC-D21E-4608-921A-8FDC481915B1}" type="presOf" srcId="{DB594516-58DA-4D40-B1D7-D4A5C0AA4B7C}" destId="{018894B7-F142-407C-AB07-DE048F6EB796}" srcOrd="0" destOrd="0" presId="urn:microsoft.com/office/officeart/2005/8/layout/lProcess3"/>
    <dgm:cxn modelId="{168FD82B-A151-4ED2-B783-707143DD93C1}" srcId="{AE618C71-AE7E-476F-B7D7-E6BFDF90C1F9}" destId="{A392B3AE-D09C-4AF2-BCFE-0644270977DD}" srcOrd="0" destOrd="0" parTransId="{9C633F6F-1A5F-4593-B3F8-64D62E5F0469}" sibTransId="{4A839844-0CE0-45AE-98DF-146194C9E8D9}"/>
    <dgm:cxn modelId="{E2A28F77-5099-477C-8C32-FC5BF0F9BC5C}" type="presOf" srcId="{A392B3AE-D09C-4AF2-BCFE-0644270977DD}" destId="{288B50D1-A1EC-4424-85E1-826273EED0D3}" srcOrd="0" destOrd="0" presId="urn:microsoft.com/office/officeart/2005/8/layout/lProcess3"/>
    <dgm:cxn modelId="{6D7CC718-47CB-49BD-B4EE-24C50A8A29BF}" srcId="{D171CC02-829C-4224-8CFE-B1816EEA4875}" destId="{806F92EB-A049-4950-A045-F8D505BBD744}" srcOrd="0" destOrd="0" parTransId="{ED5ECF66-5CC5-4573-B5DF-A84EAD0B0F8A}" sibTransId="{05E40D0B-FFA8-44F1-9FF6-F2F0D5AE116B}"/>
    <dgm:cxn modelId="{0FE8700C-1DC9-4DFF-8119-7F43FF8254FC}" srcId="{FB8BD0CC-29C4-4760-A89D-1B78330940F0}" destId="{314692C2-1536-4C98-B71C-D1475928B827}" srcOrd="0" destOrd="0" parTransId="{322054E0-76E4-4580-B4E0-DAAC6E31C34E}" sibTransId="{26E3BC6F-6F75-4DE2-9FBC-48224606C0BD}"/>
    <dgm:cxn modelId="{52100F46-DAEC-4C38-A421-F556324C6C12}" srcId="{806F92EB-A049-4950-A045-F8D505BBD744}" destId="{D0EF84BB-8479-4FD9-84D7-CF32116DF93E}" srcOrd="2" destOrd="0" parTransId="{D011264B-CF0E-4BCE-9544-D411D0203418}" sibTransId="{6373E959-4FEF-44F1-B71E-758B13C6BFB8}"/>
    <dgm:cxn modelId="{C38A17D3-D99B-49AD-ADAA-8B749F785F22}" srcId="{D171CC02-829C-4224-8CFE-B1816EEA4875}" destId="{AE618C71-AE7E-476F-B7D7-E6BFDF90C1F9}" srcOrd="1" destOrd="0" parTransId="{8738EEA4-3E26-40DC-A3AF-C77F64F04952}" sibTransId="{C7EBCB81-6662-43F6-B7BB-502B08C236F4}"/>
    <dgm:cxn modelId="{72BABDAC-FD3C-4B2E-837A-88C49C35DD14}" srcId="{806F92EB-A049-4950-A045-F8D505BBD744}" destId="{ADD3FAE4-6CF9-4190-A191-E610E12FBA09}" srcOrd="1" destOrd="0" parTransId="{DE9D85DE-129C-4F13-A0A5-2E5C2357CBC5}" sibTransId="{01F003CC-0A59-4790-A267-9388819041B4}"/>
    <dgm:cxn modelId="{A9C4B201-2DC9-4B76-BDF7-222F7E3C1541}" type="presOf" srcId="{ADD3FAE4-6CF9-4190-A191-E610E12FBA09}" destId="{A1D22581-4375-40A3-ABDF-73D57EEE1CD6}" srcOrd="0" destOrd="0" presId="urn:microsoft.com/office/officeart/2005/8/layout/lProcess3"/>
    <dgm:cxn modelId="{7F292695-5A4B-43C9-81E3-96B562A0330E}" type="presOf" srcId="{314692C2-1536-4C98-B71C-D1475928B827}" destId="{00334487-E9A3-4ACF-82DE-3D6067180E31}" srcOrd="0" destOrd="0" presId="urn:microsoft.com/office/officeart/2005/8/layout/lProcess3"/>
    <dgm:cxn modelId="{660C095D-2031-450F-A67D-9209D6AB4D93}" type="presOf" srcId="{AE618C71-AE7E-476F-B7D7-E6BFDF90C1F9}" destId="{43399732-9903-4476-AA08-90826B03F073}" srcOrd="0" destOrd="0" presId="urn:microsoft.com/office/officeart/2005/8/layout/lProcess3"/>
    <dgm:cxn modelId="{18337491-2970-48F6-82BE-B902F6553603}" type="presOf" srcId="{FB8BD0CC-29C4-4760-A89D-1B78330940F0}" destId="{6BA302D5-54B6-41CF-AEBD-7B4B01CC5356}" srcOrd="0" destOrd="0" presId="urn:microsoft.com/office/officeart/2005/8/layout/lProcess3"/>
    <dgm:cxn modelId="{F8834AB8-CE1E-433F-B5CA-743A59FBB4C3}" srcId="{806F92EB-A049-4950-A045-F8D505BBD744}" destId="{DB594516-58DA-4D40-B1D7-D4A5C0AA4B7C}" srcOrd="0" destOrd="0" parTransId="{DDE60866-5ABE-4FCA-9507-70DB05F72768}" sibTransId="{2B30ABBA-F932-44CA-B954-CE37FC254CFF}"/>
    <dgm:cxn modelId="{DF95C4BD-B6C8-472E-8C4F-740652E8B77D}" type="presOf" srcId="{D171CC02-829C-4224-8CFE-B1816EEA4875}" destId="{BCA3C90C-B87F-4249-BCF4-6241CF3B02B5}" srcOrd="0" destOrd="0" presId="urn:microsoft.com/office/officeart/2005/8/layout/lProcess3"/>
    <dgm:cxn modelId="{6F6B6647-B604-4D90-9D2D-8AE79236E04D}" type="presOf" srcId="{D0EF84BB-8479-4FD9-84D7-CF32116DF93E}" destId="{6E7A1614-6504-4D89-B1BF-AC64E11F02C7}" srcOrd="0" destOrd="0" presId="urn:microsoft.com/office/officeart/2005/8/layout/lProcess3"/>
    <dgm:cxn modelId="{F2ED7210-2F5D-49C1-8556-F515F270CAF4}" type="presParOf" srcId="{BCA3C90C-B87F-4249-BCF4-6241CF3B02B5}" destId="{4BE5E34F-61B2-4237-995C-EB1A305A1859}" srcOrd="0" destOrd="0" presId="urn:microsoft.com/office/officeart/2005/8/layout/lProcess3"/>
    <dgm:cxn modelId="{837F3547-74B6-4028-BC13-DC475C2CDCAF}" type="presParOf" srcId="{4BE5E34F-61B2-4237-995C-EB1A305A1859}" destId="{CDA9FF13-22C4-43EF-80D0-F722A086076F}" srcOrd="0" destOrd="0" presId="urn:microsoft.com/office/officeart/2005/8/layout/lProcess3"/>
    <dgm:cxn modelId="{EDE070EA-24AC-4862-958F-5354B47F7AD7}" type="presParOf" srcId="{4BE5E34F-61B2-4237-995C-EB1A305A1859}" destId="{19B21DC3-F0C7-4F35-8389-122CE99DC6C1}" srcOrd="1" destOrd="0" presId="urn:microsoft.com/office/officeart/2005/8/layout/lProcess3"/>
    <dgm:cxn modelId="{3D6F3029-0CD1-40E6-8E60-F091B1E8E4E2}" type="presParOf" srcId="{4BE5E34F-61B2-4237-995C-EB1A305A1859}" destId="{018894B7-F142-407C-AB07-DE048F6EB796}" srcOrd="2" destOrd="0" presId="urn:microsoft.com/office/officeart/2005/8/layout/lProcess3"/>
    <dgm:cxn modelId="{76570BE4-2CC9-42D0-A1D3-CD6DDB760B19}" type="presParOf" srcId="{4BE5E34F-61B2-4237-995C-EB1A305A1859}" destId="{DF7D82AE-8040-4CFB-AA9C-4662CC2EB344}" srcOrd="3" destOrd="0" presId="urn:microsoft.com/office/officeart/2005/8/layout/lProcess3"/>
    <dgm:cxn modelId="{102515F1-99D3-426B-BBAC-909E5F2ADB1D}" type="presParOf" srcId="{4BE5E34F-61B2-4237-995C-EB1A305A1859}" destId="{A1D22581-4375-40A3-ABDF-73D57EEE1CD6}" srcOrd="4" destOrd="0" presId="urn:microsoft.com/office/officeart/2005/8/layout/lProcess3"/>
    <dgm:cxn modelId="{6732A095-99AE-4A65-83FF-EAB5517FE253}" type="presParOf" srcId="{4BE5E34F-61B2-4237-995C-EB1A305A1859}" destId="{0C2C9847-D3A7-412D-8EB3-C0081A78FFA3}" srcOrd="5" destOrd="0" presId="urn:microsoft.com/office/officeart/2005/8/layout/lProcess3"/>
    <dgm:cxn modelId="{81CE93D0-B96D-4CC8-B757-4840D95EB5ED}" type="presParOf" srcId="{4BE5E34F-61B2-4237-995C-EB1A305A1859}" destId="{6E7A1614-6504-4D89-B1BF-AC64E11F02C7}" srcOrd="6" destOrd="0" presId="urn:microsoft.com/office/officeart/2005/8/layout/lProcess3"/>
    <dgm:cxn modelId="{7C482F04-835F-4397-9CAA-759C5198DFBF}" type="presParOf" srcId="{BCA3C90C-B87F-4249-BCF4-6241CF3B02B5}" destId="{25540F04-48FC-4691-8FD9-A6B47D6F89B3}" srcOrd="1" destOrd="0" presId="urn:microsoft.com/office/officeart/2005/8/layout/lProcess3"/>
    <dgm:cxn modelId="{DE5EC45A-5EFC-4437-A77F-3D5F87F968C7}" type="presParOf" srcId="{BCA3C90C-B87F-4249-BCF4-6241CF3B02B5}" destId="{D0B0E7B8-8479-4280-9F3F-6B2C6EB9DF49}" srcOrd="2" destOrd="0" presId="urn:microsoft.com/office/officeart/2005/8/layout/lProcess3"/>
    <dgm:cxn modelId="{8F17A80C-8FBF-438B-9A72-BE2BCFF98E05}" type="presParOf" srcId="{D0B0E7B8-8479-4280-9F3F-6B2C6EB9DF49}" destId="{43399732-9903-4476-AA08-90826B03F073}" srcOrd="0" destOrd="0" presId="urn:microsoft.com/office/officeart/2005/8/layout/lProcess3"/>
    <dgm:cxn modelId="{96F72EF7-36D0-414D-A19E-54424BC9EB2A}" type="presParOf" srcId="{D0B0E7B8-8479-4280-9F3F-6B2C6EB9DF49}" destId="{377F7C12-916A-4BD5-9311-9ABC8A5147DE}" srcOrd="1" destOrd="0" presId="urn:microsoft.com/office/officeart/2005/8/layout/lProcess3"/>
    <dgm:cxn modelId="{650E503C-28A5-4FD4-8056-3A85FD494CA3}" type="presParOf" srcId="{D0B0E7B8-8479-4280-9F3F-6B2C6EB9DF49}" destId="{288B50D1-A1EC-4424-85E1-826273EED0D3}" srcOrd="2" destOrd="0" presId="urn:microsoft.com/office/officeart/2005/8/layout/lProcess3"/>
    <dgm:cxn modelId="{D1DF64B5-AE6A-44CC-892B-A2FC96A7C0A2}" type="presParOf" srcId="{BCA3C90C-B87F-4249-BCF4-6241CF3B02B5}" destId="{126CEF23-64CA-47DF-9A8B-2AC10B1C5887}" srcOrd="3" destOrd="0" presId="urn:microsoft.com/office/officeart/2005/8/layout/lProcess3"/>
    <dgm:cxn modelId="{5B76A934-380E-42C3-93A7-82C45B90A9D9}" type="presParOf" srcId="{BCA3C90C-B87F-4249-BCF4-6241CF3B02B5}" destId="{B329154C-8D68-4C68-8A60-F78EE8ADDEC6}" srcOrd="4" destOrd="0" presId="urn:microsoft.com/office/officeart/2005/8/layout/lProcess3"/>
    <dgm:cxn modelId="{134B62AB-C1CD-4EAE-A367-DBED4CA40693}" type="presParOf" srcId="{B329154C-8D68-4C68-8A60-F78EE8ADDEC6}" destId="{6BA302D5-54B6-41CF-AEBD-7B4B01CC5356}" srcOrd="0" destOrd="0" presId="urn:microsoft.com/office/officeart/2005/8/layout/lProcess3"/>
    <dgm:cxn modelId="{5EBE1AE5-7908-42C7-B6F2-F4EBCDBEA4F8}" type="presParOf" srcId="{B329154C-8D68-4C68-8A60-F78EE8ADDEC6}" destId="{8317B926-3385-46D6-A29F-56B7A39C4582}" srcOrd="1" destOrd="0" presId="urn:microsoft.com/office/officeart/2005/8/layout/lProcess3"/>
    <dgm:cxn modelId="{B10306E7-2D2A-490B-A87F-1970EB57DCF1}" type="presParOf" srcId="{B329154C-8D68-4C68-8A60-F78EE8ADDEC6}" destId="{00334487-E9A3-4ACF-82DE-3D6067180E31}" srcOrd="2" destOrd="0" presId="urn:microsoft.com/office/officeart/2005/8/layout/lProcess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9FF13-22C4-43EF-80D0-F722A086076F}">
      <dsp:nvSpPr>
        <dsp:cNvPr id="0" name=""/>
        <dsp:cNvSpPr/>
      </dsp:nvSpPr>
      <dsp:spPr>
        <a:xfrm>
          <a:off x="2027" y="910845"/>
          <a:ext cx="2262498" cy="921357"/>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FrontEnd</a:t>
          </a:r>
          <a:endParaRPr lang="en-IN" sz="2400" kern="1200" dirty="0"/>
        </a:p>
      </dsp:txBody>
      <dsp:txXfrm>
        <a:off x="462706" y="910845"/>
        <a:ext cx="1341141" cy="921357"/>
      </dsp:txXfrm>
    </dsp:sp>
    <dsp:sp modelId="{018894B7-F142-407C-AB07-DE048F6EB796}">
      <dsp:nvSpPr>
        <dsp:cNvPr id="0" name=""/>
        <dsp:cNvSpPr/>
      </dsp:nvSpPr>
      <dsp:spPr>
        <a:xfrm>
          <a:off x="2000023" y="910843"/>
          <a:ext cx="2093003" cy="921362"/>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ReactJS </a:t>
          </a:r>
          <a:r>
            <a:rPr lang="en-US" sz="1600" kern="1200" dirty="0" smtClean="0">
              <a:latin typeface="Times New Roman" pitchFamily="18" charset="0"/>
              <a:cs typeface="Times New Roman" pitchFamily="18" charset="0"/>
            </a:rPr>
            <a:t>Components</a:t>
          </a:r>
          <a:endParaRPr lang="en-IN" sz="1600" kern="1200" dirty="0">
            <a:latin typeface="Times New Roman" pitchFamily="18" charset="0"/>
            <a:cs typeface="Times New Roman" pitchFamily="18" charset="0"/>
          </a:endParaRPr>
        </a:p>
      </dsp:txBody>
      <dsp:txXfrm>
        <a:off x="2460704" y="910843"/>
        <a:ext cx="1171641" cy="921362"/>
      </dsp:txXfrm>
    </dsp:sp>
    <dsp:sp modelId="{A1D22581-4375-40A3-ABDF-73D57EEE1CD6}">
      <dsp:nvSpPr>
        <dsp:cNvPr id="0" name=""/>
        <dsp:cNvSpPr/>
      </dsp:nvSpPr>
      <dsp:spPr>
        <a:xfrm>
          <a:off x="3856601" y="910843"/>
          <a:ext cx="1935899" cy="921362"/>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 CSS, Bootstrap:</a:t>
          </a:r>
        </a:p>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Styling</a:t>
          </a:r>
          <a:endParaRPr lang="en-IN" sz="1600" kern="1200" dirty="0">
            <a:latin typeface="Times New Roman" pitchFamily="18" charset="0"/>
            <a:cs typeface="Times New Roman" pitchFamily="18" charset="0"/>
          </a:endParaRPr>
        </a:p>
      </dsp:txBody>
      <dsp:txXfrm>
        <a:off x="4317282" y="910843"/>
        <a:ext cx="1014537" cy="921362"/>
      </dsp:txXfrm>
    </dsp:sp>
    <dsp:sp modelId="{6E7A1614-6504-4D89-B1BF-AC64E11F02C7}">
      <dsp:nvSpPr>
        <dsp:cNvPr id="0" name=""/>
        <dsp:cNvSpPr/>
      </dsp:nvSpPr>
      <dsp:spPr>
        <a:xfrm>
          <a:off x="5556075" y="897833"/>
          <a:ext cx="1688750" cy="947382"/>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JSON:</a:t>
          </a:r>
        </a:p>
        <a:p>
          <a:pPr lvl="0" algn="ctr" defTabSz="800100">
            <a:lnSpc>
              <a:spcPct val="90000"/>
            </a:lnSpc>
            <a:spcBef>
              <a:spcPct val="0"/>
            </a:spcBef>
            <a:spcAft>
              <a:spcPct val="35000"/>
            </a:spcAft>
          </a:pPr>
          <a:r>
            <a:rPr lang="en-US" sz="1800" kern="1200" dirty="0" smtClean="0">
              <a:latin typeface="Times New Roman" pitchFamily="18" charset="0"/>
              <a:cs typeface="Times New Roman" pitchFamily="18" charset="0"/>
            </a:rPr>
            <a:t>Data Inter-change</a:t>
          </a:r>
          <a:endParaRPr lang="en-IN" sz="1800" kern="1200" dirty="0">
            <a:latin typeface="Times New Roman" pitchFamily="18" charset="0"/>
            <a:cs typeface="Times New Roman" pitchFamily="18" charset="0"/>
          </a:endParaRPr>
        </a:p>
      </dsp:txBody>
      <dsp:txXfrm>
        <a:off x="6029766" y="897833"/>
        <a:ext cx="741368" cy="947382"/>
      </dsp:txXfrm>
    </dsp:sp>
    <dsp:sp modelId="{43399732-9903-4476-AA08-90826B03F073}">
      <dsp:nvSpPr>
        <dsp:cNvPr id="0" name=""/>
        <dsp:cNvSpPr/>
      </dsp:nvSpPr>
      <dsp:spPr>
        <a:xfrm>
          <a:off x="2027" y="1959155"/>
          <a:ext cx="2034639" cy="813855"/>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kern="1200" dirty="0" smtClean="0"/>
            <a:t>Server Layer</a:t>
          </a:r>
          <a:endParaRPr lang="en-IN" sz="2800" kern="1200" dirty="0"/>
        </a:p>
      </dsp:txBody>
      <dsp:txXfrm>
        <a:off x="408955" y="1959155"/>
        <a:ext cx="1220784" cy="813855"/>
      </dsp:txXfrm>
    </dsp:sp>
    <dsp:sp modelId="{288B50D1-A1EC-4424-85E1-826273EED0D3}">
      <dsp:nvSpPr>
        <dsp:cNvPr id="0" name=""/>
        <dsp:cNvSpPr/>
      </dsp:nvSpPr>
      <dsp:spPr>
        <a:xfrm>
          <a:off x="1900990" y="2026239"/>
          <a:ext cx="3319610" cy="675500"/>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SpringBoot Maven: Response Handling, Business Logic, Database Operations 	 </a:t>
          </a:r>
          <a:endParaRPr lang="en-IN" sz="1600" kern="1200" dirty="0">
            <a:latin typeface="Times New Roman" pitchFamily="18" charset="0"/>
            <a:cs typeface="Times New Roman" pitchFamily="18" charset="0"/>
          </a:endParaRPr>
        </a:p>
      </dsp:txBody>
      <dsp:txXfrm>
        <a:off x="2238740" y="2026239"/>
        <a:ext cx="2644110" cy="675500"/>
      </dsp:txXfrm>
    </dsp:sp>
    <dsp:sp modelId="{6BA302D5-54B6-41CF-AEBD-7B4B01CC5356}">
      <dsp:nvSpPr>
        <dsp:cNvPr id="0" name=""/>
        <dsp:cNvSpPr/>
      </dsp:nvSpPr>
      <dsp:spPr>
        <a:xfrm>
          <a:off x="2027" y="2886950"/>
          <a:ext cx="2171305" cy="813855"/>
        </a:xfrm>
        <a:prstGeom prst="chevron">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Database</a:t>
          </a:r>
          <a:endParaRPr lang="en-IN" sz="2400" kern="1200" dirty="0"/>
        </a:p>
      </dsp:txBody>
      <dsp:txXfrm>
        <a:off x="408955" y="2886950"/>
        <a:ext cx="1357450" cy="813855"/>
      </dsp:txXfrm>
    </dsp:sp>
    <dsp:sp modelId="{00334487-E9A3-4ACF-82DE-3D6067180E31}">
      <dsp:nvSpPr>
        <dsp:cNvPr id="0" name=""/>
        <dsp:cNvSpPr/>
      </dsp:nvSpPr>
      <dsp:spPr>
        <a:xfrm>
          <a:off x="2103171" y="2961775"/>
          <a:ext cx="1688750" cy="675500"/>
        </a:xfrm>
        <a:prstGeom prst="chevron">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Times New Roman" pitchFamily="18" charset="0"/>
              <a:cs typeface="Times New Roman" pitchFamily="18" charset="0"/>
            </a:rPr>
            <a:t>MySQL: To access and Store Data</a:t>
          </a:r>
          <a:endParaRPr lang="en-IN" sz="1600" kern="1200" dirty="0">
            <a:latin typeface="Times New Roman" pitchFamily="18" charset="0"/>
            <a:cs typeface="Times New Roman" pitchFamily="18" charset="0"/>
          </a:endParaRPr>
        </a:p>
      </dsp:txBody>
      <dsp:txXfrm>
        <a:off x="2440921" y="2961775"/>
        <a:ext cx="1013250" cy="6755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E0F285-5ABC-44E5-8CF4-5B06A8B6663B}" type="datetimeFigureOut">
              <a:rPr lang="en-IN" smtClean="0"/>
              <a:pPr/>
              <a:t>26-08-2023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FAEE4D-CC48-45A9-8E89-F6D128F2B1CA}" type="slidenum">
              <a:rPr lang="en-IN" smtClean="0"/>
              <a:pPr/>
              <a:t>‹#›</a:t>
            </a:fld>
            <a:endParaRPr lang="en-IN"/>
          </a:p>
        </p:txBody>
      </p:sp>
    </p:spTree>
    <p:extLst>
      <p:ext uri="{BB962C8B-B14F-4D97-AF65-F5344CB8AC3E}">
        <p14:creationId xmlns="" xmlns:p14="http://schemas.microsoft.com/office/powerpoint/2010/main" val="1141535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FAEE4D-CC48-45A9-8E89-F6D128F2B1CA}" type="slidenum">
              <a:rPr lang="en-IN" smtClean="0"/>
              <a:pPr/>
              <a:t>1</a:t>
            </a:fld>
            <a:endParaRPr lang="en-IN"/>
          </a:p>
        </p:txBody>
      </p:sp>
    </p:spTree>
    <p:extLst>
      <p:ext uri="{BB962C8B-B14F-4D97-AF65-F5344CB8AC3E}">
        <p14:creationId xmlns="" xmlns:p14="http://schemas.microsoft.com/office/powerpoint/2010/main" val="11868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060ECB-1DAF-4E69-AB26-C4F151C0E0AB}" type="datetimeFigureOut">
              <a:rPr lang="en-IN" smtClean="0"/>
              <a:pPr/>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pPr/>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60ECB-1DAF-4E69-AB26-C4F151C0E0AB}" type="datetimeFigureOut">
              <a:rPr lang="en-IN" smtClean="0"/>
              <a:pPr/>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60ECB-1DAF-4E69-AB26-C4F151C0E0AB}" type="datetimeFigureOut">
              <a:rPr lang="en-IN" smtClean="0"/>
              <a:pPr/>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60ECB-1DAF-4E69-AB26-C4F151C0E0AB}" type="datetimeFigureOut">
              <a:rPr lang="en-IN" smtClean="0"/>
              <a:pPr/>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60ECB-1DAF-4E69-AB26-C4F151C0E0AB}" type="datetimeFigureOut">
              <a:rPr lang="en-IN" smtClean="0"/>
              <a:pPr/>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D0CF8-7A22-4D6C-94AD-CF019330D237}" type="slidenum">
              <a:rPr lang="en-IN" smtClean="0"/>
              <a:pPr/>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060ECB-1DAF-4E69-AB26-C4F151C0E0AB}" type="datetimeFigureOut">
              <a:rPr lang="en-IN" smtClean="0"/>
              <a:pPr/>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D0CF8-7A22-4D6C-94AD-CF019330D23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060ECB-1DAF-4E69-AB26-C4F151C0E0AB}" type="datetimeFigureOut">
              <a:rPr lang="en-IN" smtClean="0"/>
              <a:pPr/>
              <a:t>26-08-2023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FD0CF8-7A22-4D6C-94AD-CF019330D237}" type="slidenum">
              <a:rPr lang="en-IN" smtClean="0"/>
              <a:pPr/>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060ECB-1DAF-4E69-AB26-C4F151C0E0AB}" type="datetimeFigureOut">
              <a:rPr lang="en-IN" smtClean="0"/>
              <a:pPr/>
              <a:t>26-08-2023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FD0CF8-7A22-4D6C-94AD-CF019330D23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60ECB-1DAF-4E69-AB26-C4F151C0E0AB}" type="datetimeFigureOut">
              <a:rPr lang="en-IN" smtClean="0"/>
              <a:pPr/>
              <a:t>26-08-2023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FD0CF8-7A22-4D6C-94AD-CF019330D23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60ECB-1DAF-4E69-AB26-C4F151C0E0AB}" type="datetimeFigureOut">
              <a:rPr lang="en-IN" smtClean="0"/>
              <a:pPr/>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D0CF8-7A22-4D6C-94AD-CF019330D237}" type="slidenum">
              <a:rPr lang="en-IN" smtClean="0"/>
              <a:pPr/>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60ECB-1DAF-4E69-AB26-C4F151C0E0AB}" type="datetimeFigureOut">
              <a:rPr lang="en-IN" smtClean="0"/>
              <a:pPr/>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D0CF8-7A22-4D6C-94AD-CF019330D23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6060ECB-1DAF-4E69-AB26-C4F151C0E0AB}" type="datetimeFigureOut">
              <a:rPr lang="en-IN" smtClean="0"/>
              <a:pPr/>
              <a:t>26-08-2023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CFD0CF8-7A22-4D6C-94AD-CF019330D23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github.com/Abhi-1398/OptiSyn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7200" dirty="0" err="1" smtClean="0">
                <a:latin typeface="Times New Roman" pitchFamily="18" charset="0"/>
                <a:cs typeface="Times New Roman" pitchFamily="18" charset="0"/>
              </a:rPr>
              <a:t>OptiSync</a:t>
            </a:r>
            <a:r>
              <a:rPr lang="en-US" sz="7200" dirty="0" smtClean="0">
                <a:latin typeface="Times New Roman" pitchFamily="18" charset="0"/>
                <a:cs typeface="Times New Roman" pitchFamily="18" charset="0"/>
              </a:rPr>
              <a:t> </a:t>
            </a:r>
            <a:endParaRPr lang="en-IN" sz="7200" dirty="0">
              <a:latin typeface="Times New Roman" pitchFamily="18" charset="0"/>
              <a:cs typeface="Times New Roman" pitchFamily="18" charset="0"/>
            </a:endParaRPr>
          </a:p>
        </p:txBody>
      </p:sp>
      <p:sp>
        <p:nvSpPr>
          <p:cNvPr id="3" name="Subtitle 2"/>
          <p:cNvSpPr>
            <a:spLocks noGrp="1"/>
          </p:cNvSpPr>
          <p:nvPr>
            <p:ph type="subTitle" idx="1"/>
          </p:nvPr>
        </p:nvSpPr>
        <p:spPr>
          <a:xfrm>
            <a:off x="1331640" y="3429000"/>
            <a:ext cx="6400800" cy="1752600"/>
          </a:xfrm>
        </p:spPr>
        <p:txBody>
          <a:bodyPr>
            <a:normAutofit fontScale="85000" lnSpcReduction="10000"/>
          </a:bodyPr>
          <a:lstStyle/>
          <a:p>
            <a:pPr algn="ctr"/>
            <a:r>
              <a:rPr lang="en-US" dirty="0" smtClean="0"/>
              <a:t>Group No : </a:t>
            </a:r>
            <a:r>
              <a:rPr lang="en-US" b="1" dirty="0" smtClean="0"/>
              <a:t>09</a:t>
            </a:r>
          </a:p>
          <a:p>
            <a:r>
              <a:rPr lang="en-US" dirty="0" smtClean="0"/>
              <a:t>                                Group Members: </a:t>
            </a:r>
          </a:p>
          <a:p>
            <a:pPr algn="ctr"/>
            <a:r>
              <a:rPr lang="en-US" b="1" dirty="0" smtClean="0"/>
              <a:t>  </a:t>
            </a:r>
            <a:r>
              <a:rPr lang="en-US" b="1" dirty="0" err="1" smtClean="0"/>
              <a:t>Abhishek</a:t>
            </a:r>
            <a:r>
              <a:rPr lang="en-US" b="1" dirty="0" smtClean="0"/>
              <a:t> </a:t>
            </a:r>
            <a:r>
              <a:rPr lang="en-US" b="1" dirty="0" err="1" smtClean="0"/>
              <a:t>Patil</a:t>
            </a:r>
            <a:r>
              <a:rPr lang="en-US" b="1" dirty="0" smtClean="0"/>
              <a:t>                               </a:t>
            </a:r>
            <a:r>
              <a:rPr lang="en-US" b="1" dirty="0" err="1"/>
              <a:t>Shirish</a:t>
            </a:r>
            <a:r>
              <a:rPr lang="en-US" b="1" dirty="0"/>
              <a:t> </a:t>
            </a:r>
            <a:r>
              <a:rPr lang="en-US" b="1" dirty="0" err="1"/>
              <a:t>Gaikwad</a:t>
            </a:r>
            <a:endParaRPr lang="en-US" b="1" dirty="0"/>
          </a:p>
          <a:p>
            <a:pPr algn="ctr"/>
            <a:r>
              <a:rPr lang="en-US" b="1" dirty="0" smtClean="0"/>
              <a:t>Karan </a:t>
            </a:r>
            <a:r>
              <a:rPr lang="en-US" b="1" dirty="0" err="1" smtClean="0"/>
              <a:t>Thakare</a:t>
            </a:r>
            <a:r>
              <a:rPr lang="en-US" b="1" dirty="0" smtClean="0"/>
              <a:t>                              </a:t>
            </a:r>
            <a:r>
              <a:rPr lang="en-US" b="1" dirty="0" err="1"/>
              <a:t>Abhinav</a:t>
            </a:r>
            <a:r>
              <a:rPr lang="en-US" b="1" dirty="0"/>
              <a:t> </a:t>
            </a:r>
            <a:r>
              <a:rPr lang="en-US" b="1" dirty="0" err="1"/>
              <a:t>Dubey</a:t>
            </a:r>
            <a:endParaRPr lang="en-US" b="1" dirty="0"/>
          </a:p>
          <a:p>
            <a:pPr algn="ctr"/>
            <a:r>
              <a:rPr lang="en-US" b="1" dirty="0" err="1" smtClean="0"/>
              <a:t>Venkateshwara</a:t>
            </a:r>
            <a:r>
              <a:rPr lang="en-US" b="1" dirty="0" smtClean="0"/>
              <a:t> </a:t>
            </a:r>
            <a:r>
              <a:rPr lang="en-US" b="1" dirty="0" err="1" smtClean="0"/>
              <a:t>Sutar</a:t>
            </a:r>
            <a:endParaRPr lang="en-IN" b="1" dirty="0"/>
          </a:p>
        </p:txBody>
      </p:sp>
    </p:spTree>
    <p:extLst>
      <p:ext uri="{BB962C8B-B14F-4D97-AF65-F5344CB8AC3E}">
        <p14:creationId xmlns="" xmlns:p14="http://schemas.microsoft.com/office/powerpoint/2010/main" val="12684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Use Cases</a:t>
            </a:r>
            <a:endParaRPr lang="en-IN" u="sng" dirty="0"/>
          </a:p>
        </p:txBody>
      </p:sp>
      <p:sp>
        <p:nvSpPr>
          <p:cNvPr id="3" name="Content Placeholder 2"/>
          <p:cNvSpPr>
            <a:spLocks noGrp="1"/>
          </p:cNvSpPr>
          <p:nvPr>
            <p:ph idx="1"/>
          </p:nvPr>
        </p:nvSpPr>
        <p:spPr/>
        <p:txBody>
          <a:bodyPr/>
          <a:lstStyle/>
          <a:p>
            <a:pPr marL="0" indent="0">
              <a:buNone/>
            </a:pPr>
            <a:r>
              <a:rPr lang="en-US" smtClean="0"/>
              <a:t>Setup	</a:t>
            </a:r>
            <a:endParaRPr lang="en-IN"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43808" y="2060848"/>
            <a:ext cx="3705225" cy="3524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4124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Manager</a:t>
            </a:r>
          </a:p>
          <a:p>
            <a:pPr marL="0"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39752" y="1556792"/>
            <a:ext cx="4968552" cy="50405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01119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Store</a:t>
            </a:r>
          </a:p>
          <a:p>
            <a:pPr marL="0"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07704" y="1628800"/>
            <a:ext cx="5616624" cy="439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08777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Production</a:t>
            </a:r>
          </a:p>
          <a:p>
            <a:pPr marL="0" indent="0">
              <a:buNone/>
            </a:pPr>
            <a:endParaRPr lang="en-IN"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71800" y="1914004"/>
            <a:ext cx="3666902" cy="46203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19004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err="1" smtClean="0"/>
              <a:t>Assembly&amp;Quality</a:t>
            </a:r>
            <a:endParaRPr lang="en-US" dirty="0" smtClean="0"/>
          </a:p>
          <a:p>
            <a:pPr marL="0" indent="0">
              <a:buNone/>
            </a:pPr>
            <a:endParaRPr lang="en-IN" dirty="0"/>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87824" y="2132856"/>
            <a:ext cx="3219996" cy="44525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80750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Dispatch</a:t>
            </a:r>
          </a:p>
          <a:p>
            <a:endParaRPr lang="en-US" dirty="0" smtClean="0"/>
          </a:p>
          <a:p>
            <a:pPr marL="0" indent="0">
              <a:buNone/>
            </a:pPr>
            <a:endParaRPr lang="en-US" dirty="0" smtClean="0"/>
          </a:p>
          <a:p>
            <a:pPr marL="0" indent="0">
              <a:buNone/>
            </a:pPr>
            <a:r>
              <a:rPr lang="en-US" dirty="0"/>
              <a:t>	</a:t>
            </a:r>
            <a:r>
              <a:rPr lang="en-US" dirty="0" smtClean="0"/>
              <a:t>	</a:t>
            </a:r>
            <a:endParaRPr lang="en-IN"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35696" y="2132856"/>
            <a:ext cx="4836021" cy="45365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6880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hlinkClick r:id="rId2"/>
              </a:rPr>
              <a:t>Git</a:t>
            </a:r>
            <a:r>
              <a:rPr lang="en-US" dirty="0" smtClean="0"/>
              <a:t> Contribution</a:t>
            </a:r>
            <a:endParaRPr lang="en-IN" dirty="0"/>
          </a:p>
        </p:txBody>
      </p:sp>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611560" y="2276872"/>
            <a:ext cx="7488832" cy="4392488"/>
          </a:xfrm>
        </p:spPr>
      </p:pic>
    </p:spTree>
    <p:extLst>
      <p:ext uri="{BB962C8B-B14F-4D97-AF65-F5344CB8AC3E}">
        <p14:creationId xmlns="" xmlns:p14="http://schemas.microsoft.com/office/powerpoint/2010/main" val="3732004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Graph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2010252"/>
            <a:ext cx="8913168" cy="3867019"/>
          </a:xfrm>
        </p:spPr>
      </p:pic>
    </p:spTree>
    <p:extLst>
      <p:ext uri="{BB962C8B-B14F-4D97-AF65-F5344CB8AC3E}">
        <p14:creationId xmlns="" xmlns:p14="http://schemas.microsoft.com/office/powerpoint/2010/main" val="534260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 </a:t>
            </a:r>
            <a:endParaRPr lang="en-IN" dirty="0"/>
          </a:p>
        </p:txBody>
      </p:sp>
      <p:sp>
        <p:nvSpPr>
          <p:cNvPr id="5" name="Content Placeholder 4"/>
          <p:cNvSpPr>
            <a:spLocks noGrp="1"/>
          </p:cNvSpPr>
          <p:nvPr>
            <p:ph idx="1"/>
          </p:nvPr>
        </p:nvSpPr>
        <p:spPr/>
        <p:txBody>
          <a:bodyPr>
            <a:normAutofit fontScale="85000" lnSpcReduction="20000"/>
          </a:bodyPr>
          <a:lstStyle/>
          <a:p>
            <a:r>
              <a:rPr lang="en-US" dirty="0" err="1"/>
              <a:t>Abhishek</a:t>
            </a:r>
            <a:r>
              <a:rPr lang="en-US" dirty="0"/>
              <a:t> </a:t>
            </a:r>
            <a:r>
              <a:rPr lang="en-US" dirty="0" err="1" smtClean="0"/>
              <a:t>Patil</a:t>
            </a:r>
            <a:r>
              <a:rPr lang="en-US" dirty="0" smtClean="0"/>
              <a:t> focused </a:t>
            </a:r>
            <a:r>
              <a:rPr lang="en-US" dirty="0"/>
              <a:t>on the </a:t>
            </a:r>
            <a:r>
              <a:rPr lang="en-US" b="1" dirty="0"/>
              <a:t>Production</a:t>
            </a:r>
            <a:r>
              <a:rPr lang="en-US" dirty="0"/>
              <a:t> and </a:t>
            </a:r>
            <a:r>
              <a:rPr lang="en-US" b="1" dirty="0" smtClean="0"/>
              <a:t>Manager</a:t>
            </a:r>
            <a:r>
              <a:rPr lang="en-US" dirty="0" smtClean="0"/>
              <a:t> </a:t>
            </a:r>
            <a:r>
              <a:rPr lang="en-US" dirty="0"/>
              <a:t>modules, ensuring that all aspects related to production processes and order dispatch are well-handled.</a:t>
            </a:r>
          </a:p>
          <a:p>
            <a:r>
              <a:rPr lang="en-US" dirty="0"/>
              <a:t>Karan </a:t>
            </a:r>
            <a:r>
              <a:rPr lang="en-US" dirty="0" err="1" smtClean="0"/>
              <a:t>Thakare</a:t>
            </a:r>
            <a:r>
              <a:rPr lang="en-US" dirty="0" smtClean="0"/>
              <a:t> worked on </a:t>
            </a:r>
            <a:r>
              <a:rPr lang="en-US" dirty="0"/>
              <a:t>the </a:t>
            </a:r>
            <a:r>
              <a:rPr lang="en-US" b="1" dirty="0"/>
              <a:t>Manager</a:t>
            </a:r>
            <a:r>
              <a:rPr lang="en-US" dirty="0"/>
              <a:t> and </a:t>
            </a:r>
            <a:r>
              <a:rPr lang="en-US" b="1" dirty="0"/>
              <a:t>Setup</a:t>
            </a:r>
            <a:r>
              <a:rPr lang="en-US" dirty="0"/>
              <a:t> modules. They took care of setting up the managerial tasks and overall project </a:t>
            </a:r>
            <a:r>
              <a:rPr lang="en-US" dirty="0" smtClean="0"/>
              <a:t>setup</a:t>
            </a:r>
            <a:r>
              <a:rPr lang="en-US" dirty="0" smtClean="0"/>
              <a:t>. Karan </a:t>
            </a:r>
            <a:r>
              <a:rPr lang="en-US" dirty="0" smtClean="0"/>
              <a:t>handled the </a:t>
            </a:r>
            <a:r>
              <a:rPr lang="en-US" b="1" dirty="0" smtClean="0"/>
              <a:t>Vendor</a:t>
            </a:r>
            <a:r>
              <a:rPr lang="en-US" dirty="0" smtClean="0"/>
              <a:t> module, effectively managing vendor-related operations. respectively</a:t>
            </a:r>
            <a:r>
              <a:rPr lang="en-US" dirty="0"/>
              <a:t>.</a:t>
            </a:r>
          </a:p>
          <a:p>
            <a:r>
              <a:rPr lang="en-US" dirty="0" err="1" smtClean="0"/>
              <a:t>Abhinav</a:t>
            </a:r>
            <a:r>
              <a:rPr lang="en-US" dirty="0" smtClean="0"/>
              <a:t> </a:t>
            </a:r>
            <a:r>
              <a:rPr lang="en-US" dirty="0" err="1" smtClean="0"/>
              <a:t>Dubey</a:t>
            </a:r>
            <a:r>
              <a:rPr lang="en-US" dirty="0" smtClean="0"/>
              <a:t> </a:t>
            </a:r>
            <a:r>
              <a:rPr lang="en-US" dirty="0"/>
              <a:t>took charge of the </a:t>
            </a:r>
            <a:r>
              <a:rPr lang="en-US" b="1" dirty="0"/>
              <a:t>Store</a:t>
            </a:r>
            <a:r>
              <a:rPr lang="en-US" dirty="0"/>
              <a:t> and </a:t>
            </a:r>
            <a:r>
              <a:rPr lang="en-US" b="1" dirty="0"/>
              <a:t>Login</a:t>
            </a:r>
            <a:r>
              <a:rPr lang="en-US" dirty="0"/>
              <a:t> modules. This involved managing store inventory and the user authentication and registration process.</a:t>
            </a:r>
          </a:p>
          <a:p>
            <a:r>
              <a:rPr lang="en-US" dirty="0" err="1" smtClean="0"/>
              <a:t>Shirish</a:t>
            </a:r>
            <a:r>
              <a:rPr lang="en-US" dirty="0"/>
              <a:t> </a:t>
            </a:r>
            <a:r>
              <a:rPr lang="en-US" dirty="0" err="1" smtClean="0"/>
              <a:t>gaikwad</a:t>
            </a:r>
            <a:r>
              <a:rPr lang="en-US" dirty="0" smtClean="0"/>
              <a:t>  </a:t>
            </a:r>
            <a:r>
              <a:rPr lang="en-US" dirty="0"/>
              <a:t>responsibilities encompassed the </a:t>
            </a:r>
            <a:r>
              <a:rPr lang="en-US" b="1" dirty="0"/>
              <a:t>Assembly</a:t>
            </a:r>
            <a:r>
              <a:rPr lang="en-US" dirty="0"/>
              <a:t> and </a:t>
            </a:r>
            <a:r>
              <a:rPr lang="en-US" b="1" dirty="0"/>
              <a:t>Quality</a:t>
            </a:r>
            <a:r>
              <a:rPr lang="en-US" dirty="0"/>
              <a:t> modules, where attention was given to product assembly line and ensuring high-quality </a:t>
            </a:r>
            <a:r>
              <a:rPr lang="en-US" dirty="0" smtClean="0"/>
              <a:t>standards. Additionally, </a:t>
            </a:r>
            <a:r>
              <a:rPr lang="en-US" dirty="0" err="1" smtClean="0"/>
              <a:t>Shirish</a:t>
            </a:r>
            <a:r>
              <a:rPr lang="en-US" dirty="0" smtClean="0"/>
              <a:t> handled the </a:t>
            </a:r>
            <a:r>
              <a:rPr lang="en-US" b="1" dirty="0" smtClean="0"/>
              <a:t>Vendor</a:t>
            </a:r>
            <a:r>
              <a:rPr lang="en-US" dirty="0" smtClean="0"/>
              <a:t> module, effectively managing vendor-related operations.</a:t>
            </a:r>
          </a:p>
          <a:p>
            <a:r>
              <a:rPr lang="en-US" dirty="0" err="1" smtClean="0"/>
              <a:t>Venkateshwara</a:t>
            </a:r>
            <a:r>
              <a:rPr lang="en-US" dirty="0" smtClean="0"/>
              <a:t>  </a:t>
            </a:r>
            <a:r>
              <a:rPr lang="en-US" dirty="0" err="1" smtClean="0"/>
              <a:t>Sutar</a:t>
            </a:r>
            <a:r>
              <a:rPr lang="en-US" dirty="0" smtClean="0"/>
              <a:t> worked </a:t>
            </a:r>
            <a:r>
              <a:rPr lang="en-US" dirty="0"/>
              <a:t>on the </a:t>
            </a:r>
            <a:r>
              <a:rPr lang="en-US" b="1" dirty="0" smtClean="0"/>
              <a:t>Production</a:t>
            </a:r>
            <a:r>
              <a:rPr lang="en-US" dirty="0" smtClean="0"/>
              <a:t> </a:t>
            </a:r>
            <a:r>
              <a:rPr lang="en-US" dirty="0"/>
              <a:t>and </a:t>
            </a:r>
            <a:r>
              <a:rPr lang="en-US" b="1" dirty="0" smtClean="0"/>
              <a:t>Manager</a:t>
            </a:r>
            <a:r>
              <a:rPr lang="en-US" dirty="0" smtClean="0"/>
              <a:t> </a:t>
            </a:r>
            <a:r>
              <a:rPr lang="en-US" dirty="0"/>
              <a:t>modules. They took care of setting up the managerial tasks and overall project </a:t>
            </a:r>
            <a:r>
              <a:rPr lang="en-US" dirty="0" smtClean="0"/>
              <a:t>production related </a:t>
            </a:r>
            <a:r>
              <a:rPr lang="en-US" dirty="0" err="1" smtClean="0"/>
              <a:t>activites</a:t>
            </a:r>
            <a:r>
              <a:rPr lang="en-US" dirty="0" smtClean="0"/>
              <a:t> respectively</a:t>
            </a:r>
            <a:r>
              <a:rPr lang="en-US" dirty="0"/>
              <a:t>.</a:t>
            </a:r>
          </a:p>
          <a:p>
            <a:endParaRPr lang="en-US" dirty="0"/>
          </a:p>
          <a:p>
            <a:pPr marL="0" indent="0">
              <a:buNone/>
            </a:pPr>
            <a:endParaRPr lang="en-IN" b="1" dirty="0"/>
          </a:p>
        </p:txBody>
      </p:sp>
    </p:spTree>
    <p:extLst>
      <p:ext uri="{BB962C8B-B14F-4D97-AF65-F5344CB8AC3E}">
        <p14:creationId xmlns="" xmlns:p14="http://schemas.microsoft.com/office/powerpoint/2010/main" val="2906252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latin typeface="Times New Roman" pitchFamily="18" charset="0"/>
                <a:cs typeface="Times New Roman" pitchFamily="18" charset="0"/>
              </a:rPr>
              <a:t>Future Scope:</a:t>
            </a:r>
            <a:r>
              <a:rPr lang="en-US" dirty="0">
                <a:latin typeface="Times New Roman" pitchFamily="18" charset="0"/>
                <a:cs typeface="Times New Roman" pitchFamily="18" charset="0"/>
              </a:rPr>
              <a:t> In the future, we can make our project even better by using React JS and Bootstrap together. This will help us improve how the project looks and how users interact with it. We can make the project more attractive and easier to use by enhancing the designs and adding interactive elements.</a:t>
            </a:r>
          </a:p>
          <a:p>
            <a:r>
              <a:rPr lang="en-US" dirty="0">
                <a:latin typeface="Times New Roman" pitchFamily="18" charset="0"/>
                <a:cs typeface="Times New Roman" pitchFamily="18" charset="0"/>
              </a:rPr>
              <a:t>Also, we can work on the important parts of the project to make them work even smarter. By using Spring Boot and React more, we can add advanced features that help us make better decisions and do things more efficiently. This might include things like predicting future trends, watching how things are doing in real-time, and making some tasks happen automatically based on things we've done before.</a:t>
            </a:r>
          </a:p>
          <a:p>
            <a:r>
              <a:rPr lang="en-US" dirty="0">
                <a:latin typeface="Times New Roman" pitchFamily="18" charset="0"/>
                <a:cs typeface="Times New Roman" pitchFamily="18" charset="0"/>
              </a:rPr>
              <a:t>So, in the end, the future of our project is about using React JS, Spring Boot, and MySQL to make things look and work better. And by focusing on the important parts, we can use technology to make our project not only handle what it does now but also help us do things even better in the future.</a:t>
            </a:r>
          </a:p>
          <a:p>
            <a:pPr marL="0" indent="0">
              <a:buNone/>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584328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itchFamily="18" charset="0"/>
                <a:cs typeface="Times New Roman" pitchFamily="18" charset="0"/>
              </a:rPr>
              <a:t> Small Scale company losses customers due to lack of systematic planning and control of working. They fail to delivery orders on time due to manual control over production process and cannot quickly estimate the product/order delivery time and calculate the cost options for making decisions.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Our application allows management to check status for the current orders being executed, raw material entered in vicinity of the company is digitalized and will help overall stock analysis. Tracing of the parts in production is made easy with detail report of the parts being produced. Data generated in quality control for manufactured product is monitored with help of our application. Our application will help to track delivery and dispatch of the products manufactured.</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2197771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899190325"/>
              </p:ext>
            </p:extLst>
          </p:nvPr>
        </p:nvGraphicFramePr>
        <p:xfrm>
          <a:off x="827584" y="1628800"/>
          <a:ext cx="7246854" cy="4598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Brace 4"/>
          <p:cNvSpPr/>
          <p:nvPr/>
        </p:nvSpPr>
        <p:spPr>
          <a:xfrm>
            <a:off x="2411760" y="4077072"/>
            <a:ext cx="288032"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Down Arrow 5"/>
          <p:cNvSpPr/>
          <p:nvPr/>
        </p:nvSpPr>
        <p:spPr>
          <a:xfrm>
            <a:off x="493498" y="2132856"/>
            <a:ext cx="467544" cy="3600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rot="16200000">
            <a:off x="179512" y="3429000"/>
            <a:ext cx="1043876" cy="369332"/>
          </a:xfrm>
          <a:prstGeom prst="rect">
            <a:avLst/>
          </a:prstGeom>
          <a:noFill/>
        </p:spPr>
        <p:txBody>
          <a:bodyPr wrap="none" rtlCol="0">
            <a:spAutoFit/>
          </a:bodyPr>
          <a:lstStyle/>
          <a:p>
            <a:r>
              <a:rPr lang="en-US" dirty="0" smtClean="0"/>
              <a:t>Request</a:t>
            </a:r>
            <a:endParaRPr lang="en-IN" dirty="0"/>
          </a:p>
        </p:txBody>
      </p:sp>
      <p:pic>
        <p:nvPicPr>
          <p:cNvPr id="1026" name="Picture 2"/>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rot="10800000">
            <a:off x="7956376" y="2105819"/>
            <a:ext cx="530225" cy="3627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rot="5400000">
            <a:off x="7609782" y="3748390"/>
            <a:ext cx="1223412" cy="369332"/>
          </a:xfrm>
          <a:prstGeom prst="rect">
            <a:avLst/>
          </a:prstGeom>
          <a:noFill/>
        </p:spPr>
        <p:txBody>
          <a:bodyPr wrap="none" rtlCol="0">
            <a:spAutoFit/>
          </a:bodyPr>
          <a:lstStyle/>
          <a:p>
            <a:r>
              <a:rPr lang="en-US" dirty="0" smtClean="0"/>
              <a:t>Response</a:t>
            </a:r>
            <a:endParaRPr lang="en-IN" dirty="0"/>
          </a:p>
        </p:txBody>
      </p:sp>
    </p:spTree>
    <p:extLst>
      <p:ext uri="{BB962C8B-B14F-4D97-AF65-F5344CB8AC3E}">
        <p14:creationId xmlns="" xmlns:p14="http://schemas.microsoft.com/office/powerpoint/2010/main" val="1182150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in Data Base</a:t>
            </a:r>
            <a:endParaRPr lang="en-IN"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831619260"/>
              </p:ext>
            </p:extLst>
          </p:nvPr>
        </p:nvGraphicFramePr>
        <p:xfrm>
          <a:off x="1331640" y="1455885"/>
          <a:ext cx="6768752" cy="5402997"/>
        </p:xfrm>
        <a:graphic>
          <a:graphicData uri="http://schemas.openxmlformats.org/drawingml/2006/table">
            <a:tbl>
              <a:tblPr>
                <a:tableStyleId>{3C2FFA5D-87B4-456A-9821-1D502468CF0F}</a:tableStyleId>
              </a:tblPr>
              <a:tblGrid>
                <a:gridCol w="3384376"/>
                <a:gridCol w="3384376"/>
              </a:tblGrid>
              <a:tr h="181271">
                <a:tc>
                  <a:txBody>
                    <a:bodyPr/>
                    <a:lstStyle/>
                    <a:p>
                      <a:pPr fontAlgn="b"/>
                      <a:r>
                        <a:rPr lang="en-IN" sz="1100" b="1" dirty="0">
                          <a:effectLst/>
                        </a:rPr>
                        <a:t>Table Name</a:t>
                      </a:r>
                      <a:endParaRPr lang="en-IN" sz="1100" b="1" dirty="0">
                        <a:effectLst/>
                        <a:latin typeface="Times New Roman" pitchFamily="18" charset="0"/>
                        <a:cs typeface="Times New Roman" pitchFamily="18" charset="0"/>
                      </a:endParaRPr>
                    </a:p>
                  </a:txBody>
                  <a:tcPr marL="24630" marR="24630" marT="12315" marB="12315" anchor="b"/>
                </a:tc>
                <a:tc>
                  <a:txBody>
                    <a:bodyPr/>
                    <a:lstStyle/>
                    <a:p>
                      <a:pPr fontAlgn="b"/>
                      <a:r>
                        <a:rPr lang="en-IN" sz="1100" b="1" dirty="0">
                          <a:effectLst/>
                        </a:rPr>
                        <a:t>Description</a:t>
                      </a:r>
                      <a:endParaRPr lang="en-IN" sz="1100" b="1" dirty="0">
                        <a:effectLst/>
                        <a:latin typeface="Times New Roman" pitchFamily="18" charset="0"/>
                        <a:cs typeface="Times New Roman" pitchFamily="18" charset="0"/>
                      </a:endParaRPr>
                    </a:p>
                  </a:txBody>
                  <a:tcPr marL="24630" marR="24630" marT="12315" marB="12315" anchor="b"/>
                </a:tc>
              </a:tr>
              <a:tr h="181271">
                <a:tc>
                  <a:txBody>
                    <a:bodyPr/>
                    <a:lstStyle/>
                    <a:p>
                      <a:pPr fontAlgn="base"/>
                      <a:r>
                        <a:rPr lang="en-IN" sz="1100">
                          <a:effectLst/>
                        </a:rPr>
                        <a:t>client</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IN" sz="1100" dirty="0">
                          <a:effectLst/>
                        </a:rPr>
                        <a:t>Stores information about clients.</a:t>
                      </a:r>
                      <a:endParaRPr lang="en-IN" sz="1100" dirty="0">
                        <a:effectLst/>
                        <a:latin typeface="Times New Roman" pitchFamily="18" charset="0"/>
                        <a:cs typeface="Times New Roman" pitchFamily="18" charset="0"/>
                      </a:endParaRPr>
                    </a:p>
                  </a:txBody>
                  <a:tcPr marL="24630" marR="24630" marT="12315" marB="12315" anchor="ctr"/>
                </a:tc>
              </a:tr>
              <a:tr h="181271">
                <a:tc>
                  <a:txBody>
                    <a:bodyPr/>
                    <a:lstStyle/>
                    <a:p>
                      <a:pPr fontAlgn="base"/>
                      <a:r>
                        <a:rPr lang="en-IN" sz="1100">
                          <a:effectLst/>
                        </a:rPr>
                        <a:t>plans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Contains details of subscription plans.</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company</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Stores information about companies and their plans.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product</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Stores information about products offered by companies.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orders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Records orders made by clients for products from companies.</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parts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Describes different parts associated with products.</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assembly</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Tracks assembly details for parts in orders.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dirty="0" err="1" smtClean="0">
                          <a:effectLst/>
                        </a:rPr>
                        <a:t>Cpm</a:t>
                      </a:r>
                      <a:r>
                        <a:rPr lang="en-IN" sz="1100" dirty="0" smtClean="0">
                          <a:effectLst/>
                        </a:rPr>
                        <a:t>(Critical</a:t>
                      </a:r>
                      <a:r>
                        <a:rPr lang="en-IN" sz="1100" baseline="0" dirty="0" smtClean="0">
                          <a:effectLst/>
                        </a:rPr>
                        <a:t> Path Method</a:t>
                      </a:r>
                      <a:r>
                        <a:rPr lang="en-IN" sz="1100" dirty="0" smtClean="0">
                          <a:effectLst/>
                        </a:rPr>
                        <a:t>)</a:t>
                      </a:r>
                      <a:endParaRPr lang="en-IN" sz="1100" dirty="0">
                        <a:effectLst/>
                        <a:latin typeface="Times New Roman" pitchFamily="18" charset="0"/>
                        <a:cs typeface="Times New Roman" pitchFamily="18" charset="0"/>
                      </a:endParaRPr>
                    </a:p>
                  </a:txBody>
                  <a:tcPr marL="24630" marR="24630" marT="12315" marB="12315" anchor="ctr"/>
                </a:tc>
                <a:tc>
                  <a:txBody>
                    <a:bodyPr/>
                    <a:lstStyle/>
                    <a:p>
                      <a:pPr fontAlgn="base"/>
                      <a:r>
                        <a:rPr lang="en-US" sz="1100" dirty="0">
                          <a:effectLst/>
                        </a:rPr>
                        <a:t>Captures critical path measures for production stages.</a:t>
                      </a:r>
                      <a:endParaRPr lang="en-US" sz="1100" dirty="0">
                        <a:effectLst/>
                        <a:latin typeface="Times New Roman" pitchFamily="18" charset="0"/>
                        <a:cs typeface="Times New Roman" pitchFamily="18" charset="0"/>
                      </a:endParaRPr>
                    </a:p>
                  </a:txBody>
                  <a:tcPr marL="24630" marR="24630" marT="12315" marB="12315" anchor="ctr"/>
                </a:tc>
              </a:tr>
              <a:tr h="181271">
                <a:tc>
                  <a:txBody>
                    <a:bodyPr/>
                    <a:lstStyle/>
                    <a:p>
                      <a:pPr fontAlgn="base"/>
                      <a:r>
                        <a:rPr lang="en-IN" sz="1100">
                          <a:effectLst/>
                        </a:rPr>
                        <a:t>dispatch_status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IN" sz="1100">
                          <a:effectLst/>
                        </a:rPr>
                        <a:t>Lists different dispatch statuses.</a:t>
                      </a:r>
                      <a:endParaRPr lang="en-IN" sz="1100">
                        <a:effectLst/>
                        <a:latin typeface="Times New Roman" pitchFamily="18" charset="0"/>
                        <a:cs typeface="Times New Roman" pitchFamily="18" charset="0"/>
                      </a:endParaRPr>
                    </a:p>
                  </a:txBody>
                  <a:tcPr marL="24630" marR="24630" marT="12315" marB="12315" anchor="ctr"/>
                </a:tc>
              </a:tr>
              <a:tr h="181271">
                <a:tc>
                  <a:txBody>
                    <a:bodyPr/>
                    <a:lstStyle/>
                    <a:p>
                      <a:pPr fontAlgn="base"/>
                      <a:r>
                        <a:rPr lang="en-IN" sz="1100">
                          <a:effectLst/>
                        </a:rPr>
                        <a:t>dispatch</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Records the dispatch process for products.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forward</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Keeps records of forward actions, like to production or assembly.</a:t>
                      </a:r>
                      <a:endParaRPr lang="en-US" sz="1100">
                        <a:effectLst/>
                        <a:latin typeface="Times New Roman" pitchFamily="18" charset="0"/>
                        <a:cs typeface="Times New Roman" pitchFamily="18" charset="0"/>
                      </a:endParaRPr>
                    </a:p>
                  </a:txBody>
                  <a:tcPr marL="24630" marR="24630" marT="12315" marB="12315" anchor="ctr"/>
                </a:tc>
              </a:tr>
              <a:tr h="181271">
                <a:tc>
                  <a:txBody>
                    <a:bodyPr/>
                    <a:lstStyle/>
                    <a:p>
                      <a:pPr fontAlgn="base"/>
                      <a:r>
                        <a:rPr lang="en-IN" sz="1100" dirty="0">
                          <a:effectLst/>
                        </a:rPr>
                        <a:t>roles</a:t>
                      </a:r>
                      <a:endParaRPr lang="en-IN" sz="1100" dirty="0">
                        <a:effectLst/>
                        <a:latin typeface="Times New Roman" pitchFamily="18" charset="0"/>
                        <a:cs typeface="Times New Roman" pitchFamily="18" charset="0"/>
                      </a:endParaRPr>
                    </a:p>
                  </a:txBody>
                  <a:tcPr marL="24630" marR="24630" marT="12315" marB="12315" anchor="ctr"/>
                </a:tc>
                <a:tc>
                  <a:txBody>
                    <a:bodyPr/>
                    <a:lstStyle/>
                    <a:p>
                      <a:pPr fontAlgn="base"/>
                      <a:r>
                        <a:rPr lang="en-IN" sz="1100">
                          <a:effectLst/>
                        </a:rPr>
                        <a:t>Contains different user roles.</a:t>
                      </a:r>
                      <a:endParaRPr lang="en-IN"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dirty="0">
                          <a:effectLst/>
                        </a:rPr>
                        <a:t>login</a:t>
                      </a:r>
                      <a:endParaRPr lang="en-IN" sz="1100" dirty="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Stores user login credentials and their roles.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machines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dirty="0">
                          <a:effectLst/>
                        </a:rPr>
                        <a:t>Stores information about machines used in production.</a:t>
                      </a:r>
                      <a:endParaRPr lang="en-US" sz="1100" dirty="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master_vendor</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IN" sz="1100">
                          <a:effectLst/>
                        </a:rPr>
                        <a:t>Contains information about master vendors.</a:t>
                      </a:r>
                      <a:endParaRPr lang="en-IN"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raw_materials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Holds details of raw materials used in production.</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production</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IN" sz="1100">
                          <a:effectLst/>
                        </a:rPr>
                        <a:t>Records production details and quantities.</a:t>
                      </a:r>
                      <a:endParaRPr lang="en-IN"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stock</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Tracks stock quantities of raw materials and parts.</a:t>
                      </a:r>
                      <a:endParaRPr lang="en-US" sz="1100">
                        <a:effectLst/>
                        <a:latin typeface="Times New Roman" pitchFamily="18" charset="0"/>
                        <a:cs typeface="Times New Roman" pitchFamily="18" charset="0"/>
                      </a:endParaRPr>
                    </a:p>
                  </a:txBody>
                  <a:tcPr marL="24630" marR="24630" marT="12315" marB="12315" anchor="ctr"/>
                </a:tc>
              </a:tr>
              <a:tr h="339321">
                <a:tc>
                  <a:txBody>
                    <a:bodyPr/>
                    <a:lstStyle/>
                    <a:p>
                      <a:pPr fontAlgn="base"/>
                      <a:r>
                        <a:rPr lang="en-IN" sz="1100">
                          <a:effectLst/>
                        </a:rPr>
                        <a:t>stores</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a:effectLst/>
                        </a:rPr>
                        <a:t>Manages the storage process for raw materials and parts.</a:t>
                      </a:r>
                      <a:endParaRPr lang="en-US" sz="1100">
                        <a:effectLst/>
                        <a:latin typeface="Times New Roman" pitchFamily="18" charset="0"/>
                        <a:cs typeface="Times New Roman" pitchFamily="18" charset="0"/>
                      </a:endParaRPr>
                    </a:p>
                  </a:txBody>
                  <a:tcPr marL="24630" marR="24630" marT="12315" marB="12315" anchor="ctr"/>
                </a:tc>
              </a:tr>
              <a:tr h="232213">
                <a:tc>
                  <a:txBody>
                    <a:bodyPr/>
                    <a:lstStyle/>
                    <a:p>
                      <a:pPr fontAlgn="base"/>
                      <a:r>
                        <a:rPr lang="en-IN" sz="1100">
                          <a:effectLst/>
                        </a:rPr>
                        <a:t>vendormap</a:t>
                      </a:r>
                      <a:endParaRPr lang="en-IN" sz="1100">
                        <a:effectLst/>
                        <a:latin typeface="Times New Roman" pitchFamily="18" charset="0"/>
                        <a:cs typeface="Times New Roman" pitchFamily="18" charset="0"/>
                      </a:endParaRPr>
                    </a:p>
                  </a:txBody>
                  <a:tcPr marL="24630" marR="24630" marT="12315" marB="12315" anchor="ctr"/>
                </a:tc>
                <a:tc>
                  <a:txBody>
                    <a:bodyPr/>
                    <a:lstStyle/>
                    <a:p>
                      <a:pPr fontAlgn="base"/>
                      <a:r>
                        <a:rPr lang="en-US" sz="1100" dirty="0">
                          <a:effectLst/>
                        </a:rPr>
                        <a:t>Maps master vendors to companies.</a:t>
                      </a:r>
                      <a:endParaRPr lang="en-US" sz="1100" dirty="0">
                        <a:effectLst/>
                        <a:latin typeface="Times New Roman" pitchFamily="18" charset="0"/>
                        <a:cs typeface="Times New Roman" pitchFamily="18" charset="0"/>
                      </a:endParaRPr>
                    </a:p>
                  </a:txBody>
                  <a:tcPr marL="24630" marR="24630" marT="12315" marB="12315" anchor="ctr"/>
                </a:tc>
              </a:tr>
            </a:tbl>
          </a:graphicData>
        </a:graphic>
      </p:graphicFrame>
    </p:spTree>
    <p:extLst>
      <p:ext uri="{BB962C8B-B14F-4D97-AF65-F5344CB8AC3E}">
        <p14:creationId xmlns="" xmlns:p14="http://schemas.microsoft.com/office/powerpoint/2010/main" val="2402204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Data</a:t>
            </a:r>
            <a:endParaRPr lang="en-IN" dirty="0"/>
          </a:p>
        </p:txBody>
      </p:sp>
      <p:sp>
        <p:nvSpPr>
          <p:cNvPr id="3" name="Content Placeholder 2"/>
          <p:cNvSpPr>
            <a:spLocks noGrp="1"/>
          </p:cNvSpPr>
          <p:nvPr>
            <p:ph idx="1"/>
          </p:nvPr>
        </p:nvSpPr>
        <p:spPr/>
        <p:txBody>
          <a:bodyPr>
            <a:normAutofit fontScale="47500" lnSpcReduction="20000"/>
          </a:bodyPr>
          <a:lstStyle/>
          <a:p>
            <a:r>
              <a:rPr lang="en-US" b="1" dirty="0" smtClean="0"/>
              <a:t>Login</a:t>
            </a:r>
            <a:r>
              <a:rPr lang="en-US" dirty="0" smtClean="0"/>
              <a:t> </a:t>
            </a:r>
            <a:r>
              <a:rPr lang="en-US" dirty="0"/>
              <a:t>credentials with </a:t>
            </a:r>
            <a:r>
              <a:rPr lang="en-US" b="1" dirty="0"/>
              <a:t>Roles</a:t>
            </a:r>
            <a:r>
              <a:rPr lang="en-US" dirty="0"/>
              <a:t> are stored</a:t>
            </a:r>
            <a:r>
              <a:rPr lang="en-US" dirty="0" smtClean="0"/>
              <a:t>.</a:t>
            </a:r>
          </a:p>
          <a:p>
            <a:endParaRPr lang="en-US" dirty="0"/>
          </a:p>
          <a:p>
            <a:r>
              <a:rPr lang="en-US" dirty="0" smtClean="0"/>
              <a:t>Post login </a:t>
            </a:r>
            <a:r>
              <a:rPr lang="en-US" b="1" dirty="0" smtClean="0"/>
              <a:t>Manage</a:t>
            </a:r>
            <a:r>
              <a:rPr lang="en-US" dirty="0" smtClean="0"/>
              <a:t>r creates a </a:t>
            </a:r>
            <a:r>
              <a:rPr lang="en-US" b="1" dirty="0" smtClean="0"/>
              <a:t>Setup(details of his/her company)</a:t>
            </a:r>
          </a:p>
          <a:p>
            <a:endParaRPr lang="en-US" dirty="0"/>
          </a:p>
          <a:p>
            <a:r>
              <a:rPr lang="en-US" b="1" dirty="0"/>
              <a:t>Clients</a:t>
            </a:r>
            <a:r>
              <a:rPr lang="en-US" dirty="0"/>
              <a:t> place </a:t>
            </a:r>
            <a:r>
              <a:rPr lang="en-US" b="1" dirty="0"/>
              <a:t>Orders</a:t>
            </a:r>
            <a:r>
              <a:rPr lang="en-US" dirty="0"/>
              <a:t> for </a:t>
            </a:r>
            <a:r>
              <a:rPr lang="en-US" b="1" dirty="0"/>
              <a:t>Products</a:t>
            </a:r>
            <a:r>
              <a:rPr lang="en-US" dirty="0"/>
              <a:t>.</a:t>
            </a:r>
          </a:p>
          <a:p>
            <a:pPr marL="0" indent="0">
              <a:buNone/>
            </a:pPr>
            <a:endParaRPr lang="en-US" dirty="0" smtClean="0"/>
          </a:p>
          <a:p>
            <a:r>
              <a:rPr lang="en-US" b="1" dirty="0" smtClean="0"/>
              <a:t>Company </a:t>
            </a:r>
            <a:r>
              <a:rPr lang="en-US" dirty="0" smtClean="0"/>
              <a:t>has a</a:t>
            </a:r>
            <a:r>
              <a:rPr lang="en-US" b="1" dirty="0" smtClean="0"/>
              <a:t> Manager </a:t>
            </a:r>
            <a:r>
              <a:rPr lang="en-US" dirty="0" smtClean="0"/>
              <a:t>who accepts </a:t>
            </a:r>
            <a:r>
              <a:rPr lang="en-US" b="1" dirty="0" smtClean="0"/>
              <a:t>Order</a:t>
            </a:r>
            <a:r>
              <a:rPr lang="en-US" dirty="0" smtClean="0"/>
              <a:t> from </a:t>
            </a:r>
            <a:r>
              <a:rPr lang="en-US" b="1" dirty="0" smtClean="0"/>
              <a:t>Client</a:t>
            </a:r>
            <a:r>
              <a:rPr lang="en-US" dirty="0" smtClean="0"/>
              <a:t> for </a:t>
            </a:r>
            <a:r>
              <a:rPr lang="en-US" b="1" dirty="0" smtClean="0"/>
              <a:t>Product</a:t>
            </a:r>
          </a:p>
          <a:p>
            <a:endParaRPr lang="en-US" b="1" dirty="0"/>
          </a:p>
          <a:p>
            <a:r>
              <a:rPr lang="en-US" b="1" dirty="0" smtClean="0"/>
              <a:t>In Store  </a:t>
            </a:r>
            <a:r>
              <a:rPr lang="en-US" dirty="0" smtClean="0"/>
              <a:t>the </a:t>
            </a:r>
            <a:r>
              <a:rPr lang="en-US" b="1" dirty="0" smtClean="0"/>
              <a:t>Parts</a:t>
            </a:r>
            <a:r>
              <a:rPr lang="en-US" dirty="0" smtClean="0"/>
              <a:t> </a:t>
            </a:r>
            <a:r>
              <a:rPr lang="en-US" dirty="0"/>
              <a:t>are tracked in </a:t>
            </a:r>
            <a:r>
              <a:rPr lang="en-US" b="1" dirty="0"/>
              <a:t>Stock</a:t>
            </a:r>
            <a:r>
              <a:rPr lang="en-US" dirty="0"/>
              <a:t> along with </a:t>
            </a:r>
            <a:r>
              <a:rPr lang="en-US" b="1" dirty="0"/>
              <a:t>Raw Materials</a:t>
            </a:r>
            <a:r>
              <a:rPr lang="en-US" dirty="0"/>
              <a:t>.</a:t>
            </a:r>
          </a:p>
          <a:p>
            <a:pPr marL="0" indent="0">
              <a:buNone/>
            </a:pPr>
            <a:endParaRPr lang="en-US" b="1" dirty="0" smtClean="0"/>
          </a:p>
          <a:p>
            <a:r>
              <a:rPr lang="en-US" b="1" dirty="0" smtClean="0"/>
              <a:t>Stores</a:t>
            </a:r>
            <a:r>
              <a:rPr lang="en-US" dirty="0" smtClean="0"/>
              <a:t> </a:t>
            </a:r>
            <a:r>
              <a:rPr lang="en-US" dirty="0"/>
              <a:t>hold inventory and connect to </a:t>
            </a:r>
            <a:r>
              <a:rPr lang="en-US" b="1" dirty="0" smtClean="0"/>
              <a:t>Orders</a:t>
            </a:r>
            <a:r>
              <a:rPr lang="en-US" dirty="0"/>
              <a:t> </a:t>
            </a:r>
            <a:r>
              <a:rPr lang="en-US" dirty="0" smtClean="0"/>
              <a:t>for </a:t>
            </a:r>
            <a:r>
              <a:rPr lang="en-US" b="1" dirty="0" smtClean="0"/>
              <a:t>Parts</a:t>
            </a:r>
            <a:r>
              <a:rPr lang="en-US" dirty="0"/>
              <a:t> </a:t>
            </a:r>
            <a:r>
              <a:rPr lang="en-US" dirty="0" smtClean="0"/>
              <a:t>and send </a:t>
            </a:r>
            <a:r>
              <a:rPr lang="en-US" b="1" dirty="0" smtClean="0"/>
              <a:t>Raw Materials</a:t>
            </a:r>
            <a:r>
              <a:rPr lang="en-US" dirty="0" smtClean="0"/>
              <a:t> to </a:t>
            </a:r>
            <a:r>
              <a:rPr lang="en-US" b="1" dirty="0" smtClean="0"/>
              <a:t>Vendor</a:t>
            </a:r>
            <a:r>
              <a:rPr lang="en-US" dirty="0" smtClean="0"/>
              <a:t> and </a:t>
            </a:r>
            <a:r>
              <a:rPr lang="en-US" b="1" dirty="0" smtClean="0"/>
              <a:t>Production</a:t>
            </a:r>
            <a:r>
              <a:rPr lang="en-US" dirty="0" smtClean="0"/>
              <a:t>.</a:t>
            </a:r>
          </a:p>
          <a:p>
            <a:endParaRPr lang="en-US" dirty="0" smtClean="0"/>
          </a:p>
          <a:p>
            <a:r>
              <a:rPr lang="en-US" b="1" dirty="0"/>
              <a:t>Vendors</a:t>
            </a:r>
            <a:r>
              <a:rPr lang="en-US" dirty="0"/>
              <a:t> get </a:t>
            </a:r>
            <a:r>
              <a:rPr lang="en-US" b="1" dirty="0"/>
              <a:t>Raw Materials</a:t>
            </a:r>
            <a:r>
              <a:rPr lang="en-US" dirty="0"/>
              <a:t> </a:t>
            </a:r>
            <a:r>
              <a:rPr lang="en-US" dirty="0" smtClean="0"/>
              <a:t>from </a:t>
            </a:r>
            <a:r>
              <a:rPr lang="en-US" b="1" dirty="0" smtClean="0"/>
              <a:t>Store</a:t>
            </a:r>
            <a:r>
              <a:rPr lang="en-US" dirty="0" smtClean="0"/>
              <a:t> and </a:t>
            </a:r>
            <a:r>
              <a:rPr lang="en-US" dirty="0"/>
              <a:t>supplies to  their </a:t>
            </a:r>
            <a:r>
              <a:rPr lang="en-US" b="1" dirty="0"/>
              <a:t>Companies</a:t>
            </a:r>
            <a:r>
              <a:rPr lang="en-US" dirty="0" smtClean="0"/>
              <a:t>.</a:t>
            </a:r>
          </a:p>
          <a:p>
            <a:endParaRPr lang="en-US" b="1" dirty="0"/>
          </a:p>
          <a:p>
            <a:r>
              <a:rPr lang="en-US" b="1" dirty="0"/>
              <a:t>Orders</a:t>
            </a:r>
            <a:r>
              <a:rPr lang="en-US" dirty="0"/>
              <a:t> link to </a:t>
            </a:r>
            <a:r>
              <a:rPr lang="en-US" b="1" dirty="0"/>
              <a:t>Clients</a:t>
            </a:r>
            <a:r>
              <a:rPr lang="en-US" dirty="0"/>
              <a:t>, then move through </a:t>
            </a:r>
            <a:r>
              <a:rPr lang="en-US" dirty="0" smtClean="0"/>
              <a:t>stages </a:t>
            </a:r>
            <a:r>
              <a:rPr lang="en-US" b="1" dirty="0" smtClean="0"/>
              <a:t>Production.</a:t>
            </a:r>
          </a:p>
          <a:p>
            <a:r>
              <a:rPr lang="en-US" b="1" dirty="0"/>
              <a:t>Machines</a:t>
            </a:r>
            <a:r>
              <a:rPr lang="en-US" dirty="0"/>
              <a:t> are linked to </a:t>
            </a:r>
            <a:r>
              <a:rPr lang="en-US" b="1" dirty="0"/>
              <a:t>Companies</a:t>
            </a:r>
            <a:r>
              <a:rPr lang="en-US" dirty="0"/>
              <a:t>.</a:t>
            </a:r>
          </a:p>
          <a:p>
            <a:endParaRPr lang="en-US" b="1" dirty="0" smtClean="0"/>
          </a:p>
          <a:p>
            <a:r>
              <a:rPr lang="en-US" b="1" dirty="0" smtClean="0"/>
              <a:t>Companies</a:t>
            </a:r>
            <a:r>
              <a:rPr lang="en-US" dirty="0" smtClean="0"/>
              <a:t> </a:t>
            </a:r>
            <a:r>
              <a:rPr lang="en-US" dirty="0"/>
              <a:t>manufacture </a:t>
            </a:r>
            <a:r>
              <a:rPr lang="en-US" b="1" dirty="0" smtClean="0"/>
              <a:t>Products </a:t>
            </a:r>
            <a:r>
              <a:rPr lang="en-US" dirty="0" smtClean="0"/>
              <a:t>in</a:t>
            </a:r>
            <a:r>
              <a:rPr lang="en-US" b="1" dirty="0" smtClean="0"/>
              <a:t> Production </a:t>
            </a:r>
            <a:r>
              <a:rPr lang="en-US" dirty="0"/>
              <a:t>d</a:t>
            </a:r>
            <a:r>
              <a:rPr lang="en-US" dirty="0" smtClean="0"/>
              <a:t>epartment </a:t>
            </a:r>
            <a:r>
              <a:rPr lang="en-US" dirty="0"/>
              <a:t>using associated </a:t>
            </a:r>
            <a:r>
              <a:rPr lang="en-US" b="1" dirty="0"/>
              <a:t>Machines</a:t>
            </a:r>
            <a:r>
              <a:rPr lang="en-US" dirty="0" smtClean="0"/>
              <a:t>.</a:t>
            </a:r>
          </a:p>
          <a:p>
            <a:r>
              <a:rPr lang="en-US" b="1" dirty="0"/>
              <a:t>Companies</a:t>
            </a:r>
            <a:r>
              <a:rPr lang="en-US" dirty="0"/>
              <a:t> manufacture </a:t>
            </a:r>
            <a:r>
              <a:rPr lang="en-US" b="1" dirty="0" smtClean="0"/>
              <a:t>Assembles of Part </a:t>
            </a:r>
            <a:r>
              <a:rPr lang="en-US" dirty="0" smtClean="0"/>
              <a:t>to make a </a:t>
            </a:r>
            <a:r>
              <a:rPr lang="en-US" b="1" dirty="0" smtClean="0"/>
              <a:t>Product.</a:t>
            </a:r>
            <a:endParaRPr lang="en-US" b="1" dirty="0"/>
          </a:p>
          <a:p>
            <a:endParaRPr lang="en-US" dirty="0"/>
          </a:p>
          <a:p>
            <a:r>
              <a:rPr lang="en-US" b="1" dirty="0" smtClean="0"/>
              <a:t>Products</a:t>
            </a:r>
            <a:r>
              <a:rPr lang="en-US" dirty="0" smtClean="0"/>
              <a:t> are made from </a:t>
            </a:r>
            <a:r>
              <a:rPr lang="en-US" b="1" dirty="0" smtClean="0"/>
              <a:t>Parts</a:t>
            </a:r>
            <a:r>
              <a:rPr lang="en-US" dirty="0" smtClean="0"/>
              <a:t> using </a:t>
            </a:r>
            <a:r>
              <a:rPr lang="en-US" b="1" dirty="0" smtClean="0"/>
              <a:t>Raw Materials</a:t>
            </a:r>
            <a:r>
              <a:rPr lang="en-US" dirty="0" smtClean="0"/>
              <a:t>.</a:t>
            </a:r>
          </a:p>
          <a:p>
            <a:endParaRPr lang="en-US" dirty="0" smtClean="0"/>
          </a:p>
          <a:p>
            <a:r>
              <a:rPr lang="en-US" b="1" dirty="0" smtClean="0"/>
              <a:t>Dispatch</a:t>
            </a:r>
            <a:r>
              <a:rPr lang="en-US" dirty="0" smtClean="0"/>
              <a:t> </a:t>
            </a:r>
            <a:r>
              <a:rPr lang="en-US" dirty="0"/>
              <a:t>records finalized products tied to </a:t>
            </a:r>
            <a:r>
              <a:rPr lang="en-US" b="1" dirty="0"/>
              <a:t>Orders</a:t>
            </a:r>
            <a:r>
              <a:rPr lang="en-US" dirty="0" smtClean="0"/>
              <a:t>.</a:t>
            </a:r>
          </a:p>
          <a:p>
            <a:endParaRPr lang="en-US" dirty="0"/>
          </a:p>
          <a:p>
            <a:r>
              <a:rPr lang="en-US" b="1" dirty="0" smtClean="0"/>
              <a:t>CPM</a:t>
            </a:r>
            <a:r>
              <a:rPr lang="en-US" dirty="0" smtClean="0"/>
              <a:t> </a:t>
            </a:r>
            <a:r>
              <a:rPr lang="en-US" dirty="0"/>
              <a:t>table integrates manufacturing data.</a:t>
            </a:r>
          </a:p>
          <a:p>
            <a:endParaRPr lang="en-IN" dirty="0"/>
          </a:p>
        </p:txBody>
      </p:sp>
    </p:spTree>
    <p:extLst>
      <p:ext uri="{BB962C8B-B14F-4D97-AF65-F5344CB8AC3E}">
        <p14:creationId xmlns="" xmlns:p14="http://schemas.microsoft.com/office/powerpoint/2010/main" val="3450698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and Constraints</a:t>
            </a:r>
            <a:endParaRPr lang="en-IN" dirty="0"/>
          </a:p>
        </p:txBody>
      </p:sp>
      <p:graphicFrame>
        <p:nvGraphicFramePr>
          <p:cNvPr id="11" name="Content Placeholder 10"/>
          <p:cNvGraphicFramePr>
            <a:graphicFrameLocks noGrp="1"/>
          </p:cNvGraphicFramePr>
          <p:nvPr>
            <p:ph idx="1"/>
            <p:extLst>
              <p:ext uri="{D42A27DB-BD31-4B8C-83A1-F6EECF244321}">
                <p14:modId xmlns="" xmlns:p14="http://schemas.microsoft.com/office/powerpoint/2010/main" val="2308854904"/>
              </p:ext>
            </p:extLst>
          </p:nvPr>
        </p:nvGraphicFramePr>
        <p:xfrm>
          <a:off x="1547664" y="1591213"/>
          <a:ext cx="5904656" cy="6197886"/>
        </p:xfrm>
        <a:graphic>
          <a:graphicData uri="http://schemas.openxmlformats.org/drawingml/2006/table">
            <a:tbl>
              <a:tblPr>
                <a:tableStyleId>{3C2FFA5D-87B4-456A-9821-1D502468CF0F}</a:tableStyleId>
              </a:tblPr>
              <a:tblGrid>
                <a:gridCol w="1086064"/>
                <a:gridCol w="1246356"/>
                <a:gridCol w="3572236"/>
              </a:tblGrid>
              <a:tr h="132530">
                <a:tc>
                  <a:txBody>
                    <a:bodyPr/>
                    <a:lstStyle/>
                    <a:p>
                      <a:pPr algn="ctr" fontAlgn="t"/>
                      <a:r>
                        <a:rPr lang="en-IN" sz="1000" b="1" u="sng" strike="noStrike" dirty="0">
                          <a:effectLst/>
                          <a:latin typeface="Times New Roman" pitchFamily="18" charset="0"/>
                          <a:cs typeface="Times New Roman" pitchFamily="18" charset="0"/>
                        </a:rPr>
                        <a:t>Table Name</a:t>
                      </a:r>
                      <a:endParaRPr lang="en-IN" sz="1000" b="1"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b="1" u="sng" strike="noStrike" dirty="0">
                          <a:effectLst/>
                          <a:latin typeface="Times New Roman" pitchFamily="18" charset="0"/>
                          <a:cs typeface="Times New Roman" pitchFamily="18" charset="0"/>
                        </a:rPr>
                        <a:t>Primary Key</a:t>
                      </a:r>
                      <a:endParaRPr lang="en-IN" sz="1000" b="1"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b="1" u="sng" strike="noStrike" dirty="0">
                          <a:effectLst/>
                          <a:latin typeface="Times New Roman" pitchFamily="18" charset="0"/>
                          <a:cs typeface="Times New Roman" pitchFamily="18" charset="0"/>
                        </a:rPr>
                        <a:t>Foreign Keys</a:t>
                      </a:r>
                      <a:endParaRPr lang="en-IN" sz="1000" b="1" i="0" u="sng" strike="noStrike" dirty="0">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client</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client_id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dirty="0">
                          <a:effectLst/>
                          <a:latin typeface="Times New Roman" pitchFamily="18" charset="0"/>
                          <a:cs typeface="Times New Roman" pitchFamily="18" charset="0"/>
                        </a:rPr>
                        <a:t> </a:t>
                      </a:r>
                      <a:endParaRPr lang="en-IN" sz="1000" b="0" i="0" u="none" strike="noStrike" dirty="0">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plans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plan_id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a:effectLst/>
                          <a:latin typeface="Times New Roman" pitchFamily="18" charset="0"/>
                          <a:cs typeface="Times New Roman" pitchFamily="18" charset="0"/>
                        </a:rPr>
                        <a:t> </a:t>
                      </a:r>
                      <a:endParaRPr lang="en-IN" sz="1000" b="0" i="0" u="none" strike="noStrike">
                        <a:solidFill>
                          <a:srgbClr val="000000"/>
                        </a:solidFill>
                        <a:effectLst/>
                        <a:latin typeface="Times New Roman" pitchFamily="18" charset="0"/>
                        <a:cs typeface="Times New Roman" pitchFamily="18" charset="0"/>
                      </a:endParaRPr>
                    </a:p>
                  </a:txBody>
                  <a:tcPr marL="5554" marR="5554" marT="5554" marB="0"/>
                </a:tc>
              </a:tr>
              <a:tr h="167775">
                <a:tc>
                  <a:txBody>
                    <a:bodyPr/>
                    <a:lstStyle/>
                    <a:p>
                      <a:pPr algn="ctr" fontAlgn="t"/>
                      <a:r>
                        <a:rPr lang="en-IN" sz="1000" u="sng" strike="noStrike" dirty="0">
                          <a:effectLst/>
                          <a:latin typeface="Times New Roman" pitchFamily="18" charset="0"/>
                          <a:cs typeface="Times New Roman" pitchFamily="18" charset="0"/>
                        </a:rPr>
                        <a:t>company</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plan_id (FK references plans(plan_id))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191077">
                <a:tc>
                  <a:txBody>
                    <a:bodyPr/>
                    <a:lstStyle/>
                    <a:p>
                      <a:pPr algn="ctr" fontAlgn="t"/>
                      <a:r>
                        <a:rPr lang="en-IN" sz="1000" u="sng" strike="noStrike">
                          <a:effectLst/>
                          <a:latin typeface="Times New Roman" pitchFamily="18" charset="0"/>
                          <a:cs typeface="Times New Roman" pitchFamily="18" charset="0"/>
                        </a:rPr>
                        <a:t>product</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product_id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orders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order_id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client_id (FK references client(client_id)),&lt;br&gt;company_id (FK references company(company_id)),&lt;br&gt;product_id (FK references product(product_id))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149133">
                <a:tc>
                  <a:txBody>
                    <a:bodyPr/>
                    <a:lstStyle/>
                    <a:p>
                      <a:pPr algn="ctr" fontAlgn="t"/>
                      <a:r>
                        <a:rPr lang="en-IN" sz="1000" u="sng" strike="noStrike">
                          <a:effectLst/>
                          <a:latin typeface="Times New Roman" pitchFamily="18" charset="0"/>
                          <a:cs typeface="Times New Roman" pitchFamily="18" charset="0"/>
                        </a:rPr>
                        <a:t>parts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part_id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product_id (FK references product(product_id))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260401">
                <a:tc>
                  <a:txBody>
                    <a:bodyPr/>
                    <a:lstStyle/>
                    <a:p>
                      <a:pPr algn="ctr" fontAlgn="t"/>
                      <a:r>
                        <a:rPr lang="en-IN" sz="1000" u="sng" strike="noStrike">
                          <a:effectLst/>
                          <a:latin typeface="Times New Roman" pitchFamily="18" charset="0"/>
                          <a:cs typeface="Times New Roman" pitchFamily="18" charset="0"/>
                        </a:rPr>
                        <a:t>assembly</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assembly_entry_no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order_id (FK references orders(order_id)),&lt;br&gt;part_id (FK references parts(part_id))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cpm</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dirty="0" err="1">
                          <a:effectLst/>
                          <a:latin typeface="Times New Roman" pitchFamily="18" charset="0"/>
                          <a:cs typeface="Times New Roman" pitchFamily="18" charset="0"/>
                        </a:rPr>
                        <a:t>cpm_id</a:t>
                      </a:r>
                      <a:r>
                        <a:rPr lang="en-IN" sz="1000" u="sng" strike="noStrike" dirty="0">
                          <a:effectLst/>
                          <a:latin typeface="Times New Roman" pitchFamily="18" charset="0"/>
                          <a:cs typeface="Times New Roman" pitchFamily="18" charset="0"/>
                        </a:rPr>
                        <a:t> (PK)</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company(company_id)),&lt;br&gt;product_id (FK references product(product_id)),&lt;br&gt;part_id (FK references parts(part_id))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163114">
                <a:tc>
                  <a:txBody>
                    <a:bodyPr/>
                    <a:lstStyle/>
                    <a:p>
                      <a:pPr algn="ctr" fontAlgn="t"/>
                      <a:r>
                        <a:rPr lang="en-IN" sz="1000" u="sng" strike="noStrike">
                          <a:effectLst/>
                          <a:latin typeface="Times New Roman" pitchFamily="18" charset="0"/>
                          <a:cs typeface="Times New Roman" pitchFamily="18" charset="0"/>
                        </a:rPr>
                        <a:t>dispatch_status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dispatch_status_id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dirty="0">
                          <a:effectLst/>
                          <a:latin typeface="Times New Roman" pitchFamily="18" charset="0"/>
                          <a:cs typeface="Times New Roman" pitchFamily="18" charset="0"/>
                        </a:rPr>
                        <a:t> </a:t>
                      </a:r>
                      <a:endParaRPr lang="en-IN" sz="1000" b="0" i="0" u="none" strike="noStrike" dirty="0">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dispatch</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dispatch_entry_no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dirty="0" err="1">
                          <a:effectLst/>
                          <a:latin typeface="Times New Roman" pitchFamily="18" charset="0"/>
                          <a:cs typeface="Times New Roman" pitchFamily="18" charset="0"/>
                        </a:rPr>
                        <a:t>order_id</a:t>
                      </a:r>
                      <a:r>
                        <a:rPr lang="en-IN" sz="1000" u="sng" strike="noStrike" dirty="0">
                          <a:effectLst/>
                          <a:latin typeface="Times New Roman" pitchFamily="18" charset="0"/>
                          <a:cs typeface="Times New Roman" pitchFamily="18" charset="0"/>
                        </a:rPr>
                        <a:t> (FK references orders(</a:t>
                      </a:r>
                      <a:r>
                        <a:rPr lang="en-IN" sz="1000" u="sng" strike="noStrike" dirty="0" err="1">
                          <a:effectLst/>
                          <a:latin typeface="Times New Roman" pitchFamily="18" charset="0"/>
                          <a:cs typeface="Times New Roman" pitchFamily="18" charset="0"/>
                        </a:rPr>
                        <a:t>order_id</a:t>
                      </a:r>
                      <a:r>
                        <a:rPr lang="en-IN" sz="1000" u="sng" strike="noStrike" dirty="0">
                          <a:effectLst/>
                          <a:latin typeface="Times New Roman" pitchFamily="18" charset="0"/>
                          <a:cs typeface="Times New Roman" pitchFamily="18" charset="0"/>
                        </a:rPr>
                        <a:t>)),&lt;</a:t>
                      </a:r>
                      <a:r>
                        <a:rPr lang="en-IN" sz="1000" u="sng" strike="noStrike" dirty="0" err="1">
                          <a:effectLst/>
                          <a:latin typeface="Times New Roman" pitchFamily="18" charset="0"/>
                          <a:cs typeface="Times New Roman" pitchFamily="18" charset="0"/>
                        </a:rPr>
                        <a:t>br</a:t>
                      </a:r>
                      <a:r>
                        <a:rPr lang="en-IN" sz="1000" u="sng" strike="noStrike" dirty="0">
                          <a:effectLst/>
                          <a:latin typeface="Times New Roman" pitchFamily="18" charset="0"/>
                          <a:cs typeface="Times New Roman" pitchFamily="18" charset="0"/>
                        </a:rPr>
                        <a:t>&gt;</a:t>
                      </a:r>
                      <a:r>
                        <a:rPr lang="en-IN" sz="1000" u="sng" strike="noStrike" dirty="0" err="1">
                          <a:effectLst/>
                          <a:latin typeface="Times New Roman" pitchFamily="18" charset="0"/>
                          <a:cs typeface="Times New Roman" pitchFamily="18" charset="0"/>
                        </a:rPr>
                        <a:t>product_id</a:t>
                      </a:r>
                      <a:r>
                        <a:rPr lang="en-IN" sz="1000" u="sng" strike="noStrike" dirty="0">
                          <a:effectLst/>
                          <a:latin typeface="Times New Roman" pitchFamily="18" charset="0"/>
                          <a:cs typeface="Times New Roman" pitchFamily="18" charset="0"/>
                        </a:rPr>
                        <a:t> (FK references product(</a:t>
                      </a:r>
                      <a:r>
                        <a:rPr lang="en-IN" sz="1000" u="sng" strike="noStrike" dirty="0" err="1">
                          <a:effectLst/>
                          <a:latin typeface="Times New Roman" pitchFamily="18" charset="0"/>
                          <a:cs typeface="Times New Roman" pitchFamily="18" charset="0"/>
                        </a:rPr>
                        <a:t>product_id</a:t>
                      </a:r>
                      <a:r>
                        <a:rPr lang="en-IN" sz="1000" u="sng" strike="noStrike" dirty="0">
                          <a:effectLst/>
                          <a:latin typeface="Times New Roman" pitchFamily="18" charset="0"/>
                          <a:cs typeface="Times New Roman" pitchFamily="18" charset="0"/>
                        </a:rPr>
                        <a:t>)),&lt;</a:t>
                      </a:r>
                      <a:r>
                        <a:rPr lang="en-IN" sz="1000" u="sng" strike="noStrike" dirty="0" err="1">
                          <a:effectLst/>
                          <a:latin typeface="Times New Roman" pitchFamily="18" charset="0"/>
                          <a:cs typeface="Times New Roman" pitchFamily="18" charset="0"/>
                        </a:rPr>
                        <a:t>br</a:t>
                      </a:r>
                      <a:r>
                        <a:rPr lang="en-IN" sz="1000" u="sng" strike="noStrike" dirty="0">
                          <a:effectLst/>
                          <a:latin typeface="Times New Roman" pitchFamily="18" charset="0"/>
                          <a:cs typeface="Times New Roman" pitchFamily="18" charset="0"/>
                        </a:rPr>
                        <a:t>&gt;</a:t>
                      </a:r>
                      <a:r>
                        <a:rPr lang="en-IN" sz="1000" u="sng" strike="noStrike" dirty="0" err="1">
                          <a:effectLst/>
                          <a:latin typeface="Times New Roman" pitchFamily="18" charset="0"/>
                          <a:cs typeface="Times New Roman" pitchFamily="18" charset="0"/>
                        </a:rPr>
                        <a:t>dispatch_status</a:t>
                      </a:r>
                      <a:r>
                        <a:rPr lang="en-IN" sz="1000" u="sng" strike="noStrike" dirty="0">
                          <a:effectLst/>
                          <a:latin typeface="Times New Roman" pitchFamily="18" charset="0"/>
                          <a:cs typeface="Times New Roman" pitchFamily="18" charset="0"/>
                        </a:rPr>
                        <a:t> (FK references </a:t>
                      </a:r>
                      <a:r>
                        <a:rPr lang="en-IN" sz="1000" u="sng" strike="noStrike" dirty="0" err="1">
                          <a:effectLst/>
                          <a:latin typeface="Times New Roman" pitchFamily="18" charset="0"/>
                          <a:cs typeface="Times New Roman" pitchFamily="18" charset="0"/>
                        </a:rPr>
                        <a:t>dispatch_status</a:t>
                      </a:r>
                      <a:r>
                        <a:rPr lang="en-IN" sz="1000" u="sng" strike="noStrike" dirty="0">
                          <a:effectLst/>
                          <a:latin typeface="Times New Roman" pitchFamily="18" charset="0"/>
                          <a:cs typeface="Times New Roman" pitchFamily="18" charset="0"/>
                        </a:rPr>
                        <a:t>(</a:t>
                      </a:r>
                      <a:r>
                        <a:rPr lang="en-IN" sz="1000" u="sng" strike="noStrike" dirty="0" err="1">
                          <a:effectLst/>
                          <a:latin typeface="Times New Roman" pitchFamily="18" charset="0"/>
                          <a:cs typeface="Times New Roman" pitchFamily="18" charset="0"/>
                        </a:rPr>
                        <a:t>dispatch_status_id</a:t>
                      </a:r>
                      <a:r>
                        <a:rPr lang="en-IN" sz="1000" u="sng" strike="noStrike" dirty="0">
                          <a:effectLst/>
                          <a:latin typeface="Times New Roman" pitchFamily="18" charset="0"/>
                          <a:cs typeface="Times New Roman" pitchFamily="18" charset="0"/>
                        </a:rPr>
                        <a:t>))</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forward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forward_id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a:effectLst/>
                          <a:latin typeface="Times New Roman" pitchFamily="18" charset="0"/>
                          <a:cs typeface="Times New Roman" pitchFamily="18" charset="0"/>
                        </a:rPr>
                        <a:t> </a:t>
                      </a:r>
                      <a:endParaRPr lang="en-IN" sz="1000" b="0" i="0" u="none" strike="noStrike">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roles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role_id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a:effectLst/>
                          <a:latin typeface="Times New Roman" pitchFamily="18" charset="0"/>
                          <a:cs typeface="Times New Roman" pitchFamily="18" charset="0"/>
                        </a:rPr>
                        <a:t> </a:t>
                      </a:r>
                      <a:endParaRPr lang="en-IN" sz="1000" b="0" i="0" u="none" strike="noStrike">
                        <a:solidFill>
                          <a:srgbClr val="000000"/>
                        </a:solidFill>
                        <a:effectLst/>
                        <a:latin typeface="Times New Roman" pitchFamily="18" charset="0"/>
                        <a:cs typeface="Times New Roman" pitchFamily="18" charset="0"/>
                      </a:endParaRPr>
                    </a:p>
                  </a:txBody>
                  <a:tcPr marL="5554" marR="5554" marT="5554" marB="0"/>
                </a:tc>
              </a:tr>
              <a:tr h="260401">
                <a:tc>
                  <a:txBody>
                    <a:bodyPr/>
                    <a:lstStyle/>
                    <a:p>
                      <a:pPr algn="ctr" fontAlgn="t"/>
                      <a:r>
                        <a:rPr lang="en-IN" sz="1000" u="sng" strike="noStrike">
                          <a:effectLst/>
                          <a:latin typeface="Times New Roman" pitchFamily="18" charset="0"/>
                          <a:cs typeface="Times New Roman" pitchFamily="18" charset="0"/>
                        </a:rPr>
                        <a:t>login</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login_id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company(company_id)),&lt;br&gt;role_id (FK references roles(role_id))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242342">
                <a:tc>
                  <a:txBody>
                    <a:bodyPr/>
                    <a:lstStyle/>
                    <a:p>
                      <a:pPr algn="ctr" fontAlgn="t"/>
                      <a:r>
                        <a:rPr lang="en-IN" sz="1000" u="sng" strike="noStrike">
                          <a:effectLst/>
                          <a:latin typeface="Times New Roman" pitchFamily="18" charset="0"/>
                          <a:cs typeface="Times New Roman" pitchFamily="18" charset="0"/>
                        </a:rPr>
                        <a:t>machines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machine_id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163114">
                <a:tc>
                  <a:txBody>
                    <a:bodyPr/>
                    <a:lstStyle/>
                    <a:p>
                      <a:pPr algn="ctr" fontAlgn="t"/>
                      <a:r>
                        <a:rPr lang="en-IN" sz="1000" u="sng" strike="noStrike">
                          <a:effectLst/>
                          <a:latin typeface="Times New Roman" pitchFamily="18" charset="0"/>
                          <a:cs typeface="Times New Roman" pitchFamily="18" charset="0"/>
                        </a:rPr>
                        <a:t>master_vendor</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master_vendor_id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none" strike="noStrike">
                          <a:effectLst/>
                          <a:latin typeface="Times New Roman" pitchFamily="18" charset="0"/>
                          <a:cs typeface="Times New Roman" pitchFamily="18" charset="0"/>
                        </a:rPr>
                        <a:t> </a:t>
                      </a:r>
                      <a:endParaRPr lang="en-IN" sz="1000" b="0" i="0" u="none" strike="noStrike">
                        <a:solidFill>
                          <a:srgbClr val="000000"/>
                        </a:solidFill>
                        <a:effectLst/>
                        <a:latin typeface="Times New Roman" pitchFamily="18" charset="0"/>
                        <a:cs typeface="Times New Roman" pitchFamily="18" charset="0"/>
                      </a:endParaRPr>
                    </a:p>
                  </a:txBody>
                  <a:tcPr marL="5554" marR="5554" marT="5554" marB="0"/>
                </a:tc>
              </a:tr>
              <a:tr h="132530">
                <a:tc>
                  <a:txBody>
                    <a:bodyPr/>
                    <a:lstStyle/>
                    <a:p>
                      <a:pPr algn="ctr" fontAlgn="t"/>
                      <a:r>
                        <a:rPr lang="en-IN" sz="1000" u="sng" strike="noStrike">
                          <a:effectLst/>
                          <a:latin typeface="Times New Roman" pitchFamily="18" charset="0"/>
                          <a:cs typeface="Times New Roman" pitchFamily="18" charset="0"/>
                        </a:rPr>
                        <a:t>raw_materials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raw_material_id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part_id (FK references parts(part_id))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production</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dirty="0" err="1">
                          <a:effectLst/>
                          <a:latin typeface="Times New Roman" pitchFamily="18" charset="0"/>
                          <a:cs typeface="Times New Roman" pitchFamily="18" charset="0"/>
                        </a:rPr>
                        <a:t>entry_no</a:t>
                      </a:r>
                      <a:r>
                        <a:rPr lang="en-IN" sz="1000" u="sng" strike="noStrike" dirty="0">
                          <a:effectLst/>
                          <a:latin typeface="Times New Roman" pitchFamily="18" charset="0"/>
                          <a:cs typeface="Times New Roman" pitchFamily="18" charset="0"/>
                        </a:rPr>
                        <a:t> (PK)</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order_id (FK references orders(order_id)),&lt;br&gt;raw_material_id (FK references raw_materials(raw_material_id)),&lt;br&gt;machine_id (FK references machines(machine_id))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516142">
                <a:tc>
                  <a:txBody>
                    <a:bodyPr/>
                    <a:lstStyle/>
                    <a:p>
                      <a:pPr algn="ctr" fontAlgn="t"/>
                      <a:r>
                        <a:rPr lang="en-IN" sz="1000" u="sng" strike="noStrike">
                          <a:effectLst/>
                          <a:latin typeface="Times New Roman" pitchFamily="18" charset="0"/>
                          <a:cs typeface="Times New Roman" pitchFamily="18" charset="0"/>
                        </a:rPr>
                        <a:t>stock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stock_entry_no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company_id (FK references company(company_id)),&lt;br&gt;raw_material_id (FK references raw_materials(raw_material_id)),&lt;br&gt;part_id (FK references parts(part_id))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516142">
                <a:tc>
                  <a:txBody>
                    <a:bodyPr/>
                    <a:lstStyle/>
                    <a:p>
                      <a:pPr algn="ctr" fontAlgn="t"/>
                      <a:r>
                        <a:rPr lang="en-IN" sz="1000" u="sng" strike="noStrike">
                          <a:effectLst/>
                          <a:latin typeface="Times New Roman" pitchFamily="18" charset="0"/>
                          <a:cs typeface="Times New Roman" pitchFamily="18" charset="0"/>
                        </a:rPr>
                        <a:t>stores</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store_entry_no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order_id (FK references orders(order_id)),&lt;br&gt;raw_material_id (FK references raw_materials(raw_material_id)),&lt;br&gt;part_id (FK references parts(part_id)),&lt;br&gt;forward_id (FK references forward(forward_id))</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r>
              <a:tr h="388271">
                <a:tc>
                  <a:txBody>
                    <a:bodyPr/>
                    <a:lstStyle/>
                    <a:p>
                      <a:pPr algn="ctr" fontAlgn="t"/>
                      <a:r>
                        <a:rPr lang="en-IN" sz="1000" u="sng" strike="noStrike">
                          <a:effectLst/>
                          <a:latin typeface="Times New Roman" pitchFamily="18" charset="0"/>
                          <a:cs typeface="Times New Roman" pitchFamily="18" charset="0"/>
                        </a:rPr>
                        <a:t>vendormap</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a:effectLst/>
                          <a:latin typeface="Times New Roman" pitchFamily="18" charset="0"/>
                          <a:cs typeface="Times New Roman" pitchFamily="18" charset="0"/>
                        </a:rPr>
                        <a:t>vendormap_id (PK)</a:t>
                      </a:r>
                      <a:endParaRPr lang="en-IN" sz="1000" b="0" i="0" u="sng" strike="noStrike">
                        <a:solidFill>
                          <a:srgbClr val="000000"/>
                        </a:solidFill>
                        <a:effectLst/>
                        <a:latin typeface="Times New Roman" pitchFamily="18" charset="0"/>
                        <a:cs typeface="Times New Roman" pitchFamily="18" charset="0"/>
                      </a:endParaRPr>
                    </a:p>
                  </a:txBody>
                  <a:tcPr marL="5554" marR="5554" marT="5554" marB="0"/>
                </a:tc>
                <a:tc>
                  <a:txBody>
                    <a:bodyPr/>
                    <a:lstStyle/>
                    <a:p>
                      <a:pPr algn="ctr" fontAlgn="t"/>
                      <a:r>
                        <a:rPr lang="en-IN" sz="1000" u="sng" strike="noStrike" dirty="0" err="1">
                          <a:effectLst/>
                          <a:latin typeface="Times New Roman" pitchFamily="18" charset="0"/>
                          <a:cs typeface="Times New Roman" pitchFamily="18" charset="0"/>
                        </a:rPr>
                        <a:t>vendor_id</a:t>
                      </a:r>
                      <a:r>
                        <a:rPr lang="en-IN" sz="1000" u="sng" strike="noStrike" dirty="0">
                          <a:effectLst/>
                          <a:latin typeface="Times New Roman" pitchFamily="18" charset="0"/>
                          <a:cs typeface="Times New Roman" pitchFamily="18" charset="0"/>
                        </a:rPr>
                        <a:t> (FK references </a:t>
                      </a:r>
                      <a:r>
                        <a:rPr lang="en-IN" sz="1000" u="sng" strike="noStrike" dirty="0" err="1">
                          <a:effectLst/>
                          <a:latin typeface="Times New Roman" pitchFamily="18" charset="0"/>
                          <a:cs typeface="Times New Roman" pitchFamily="18" charset="0"/>
                        </a:rPr>
                        <a:t>master_vendor</a:t>
                      </a:r>
                      <a:r>
                        <a:rPr lang="en-IN" sz="1000" u="sng" strike="noStrike" dirty="0">
                          <a:effectLst/>
                          <a:latin typeface="Times New Roman" pitchFamily="18" charset="0"/>
                          <a:cs typeface="Times New Roman" pitchFamily="18" charset="0"/>
                        </a:rPr>
                        <a:t>(</a:t>
                      </a:r>
                      <a:r>
                        <a:rPr lang="en-IN" sz="1000" u="sng" strike="noStrike" dirty="0" err="1">
                          <a:effectLst/>
                          <a:latin typeface="Times New Roman" pitchFamily="18" charset="0"/>
                          <a:cs typeface="Times New Roman" pitchFamily="18" charset="0"/>
                        </a:rPr>
                        <a:t>master_vendor_id</a:t>
                      </a:r>
                      <a:r>
                        <a:rPr lang="en-IN" sz="1000" u="sng" strike="noStrike" dirty="0">
                          <a:effectLst/>
                          <a:latin typeface="Times New Roman" pitchFamily="18" charset="0"/>
                          <a:cs typeface="Times New Roman" pitchFamily="18" charset="0"/>
                        </a:rPr>
                        <a:t>)),&lt;</a:t>
                      </a:r>
                      <a:r>
                        <a:rPr lang="en-IN" sz="1000" u="sng" strike="noStrike" dirty="0" err="1">
                          <a:effectLst/>
                          <a:latin typeface="Times New Roman" pitchFamily="18" charset="0"/>
                          <a:cs typeface="Times New Roman" pitchFamily="18" charset="0"/>
                        </a:rPr>
                        <a:t>br</a:t>
                      </a:r>
                      <a:r>
                        <a:rPr lang="en-IN" sz="1000" u="sng" strike="noStrike" dirty="0">
                          <a:effectLst/>
                          <a:latin typeface="Times New Roman" pitchFamily="18" charset="0"/>
                          <a:cs typeface="Times New Roman" pitchFamily="18" charset="0"/>
                        </a:rPr>
                        <a:t>&gt;</a:t>
                      </a:r>
                      <a:r>
                        <a:rPr lang="en-IN" sz="1000" u="sng" strike="noStrike" dirty="0" err="1">
                          <a:effectLst/>
                          <a:latin typeface="Times New Roman" pitchFamily="18" charset="0"/>
                          <a:cs typeface="Times New Roman" pitchFamily="18" charset="0"/>
                        </a:rPr>
                        <a:t>company_id</a:t>
                      </a:r>
                      <a:r>
                        <a:rPr lang="en-IN" sz="1000" u="sng" strike="noStrike" dirty="0">
                          <a:effectLst/>
                          <a:latin typeface="Times New Roman" pitchFamily="18" charset="0"/>
                          <a:cs typeface="Times New Roman" pitchFamily="18" charset="0"/>
                        </a:rPr>
                        <a:t> (FK references company(</a:t>
                      </a:r>
                      <a:r>
                        <a:rPr lang="en-IN" sz="1000" u="sng" strike="noStrike" dirty="0" err="1">
                          <a:effectLst/>
                          <a:latin typeface="Times New Roman" pitchFamily="18" charset="0"/>
                          <a:cs typeface="Times New Roman" pitchFamily="18" charset="0"/>
                        </a:rPr>
                        <a:t>company_id</a:t>
                      </a:r>
                      <a:r>
                        <a:rPr lang="en-IN" sz="1000" u="sng" strike="noStrike" dirty="0">
                          <a:effectLst/>
                          <a:latin typeface="Times New Roman" pitchFamily="18" charset="0"/>
                          <a:cs typeface="Times New Roman" pitchFamily="18" charset="0"/>
                        </a:rPr>
                        <a:t>))</a:t>
                      </a:r>
                      <a:endParaRPr lang="en-IN" sz="1000" b="0" i="0" u="sng" strike="noStrike" dirty="0">
                        <a:solidFill>
                          <a:srgbClr val="000000"/>
                        </a:solidFill>
                        <a:effectLst/>
                        <a:latin typeface="Times New Roman" pitchFamily="18" charset="0"/>
                        <a:cs typeface="Times New Roman" pitchFamily="18" charset="0"/>
                      </a:endParaRPr>
                    </a:p>
                  </a:txBody>
                  <a:tcPr marL="5554" marR="5554" marT="5554" marB="0"/>
                </a:tc>
              </a:tr>
            </a:tbl>
          </a:graphicData>
        </a:graphic>
      </p:graphicFrame>
    </p:spTree>
    <p:extLst>
      <p:ext uri="{BB962C8B-B14F-4D97-AF65-F5344CB8AC3E}">
        <p14:creationId xmlns="" xmlns:p14="http://schemas.microsoft.com/office/powerpoint/2010/main" val="1414902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Spring </a:t>
            </a:r>
            <a:r>
              <a:rPr lang="en-IN" b="1" dirty="0" smtClean="0"/>
              <a:t>Boot Maven</a:t>
            </a:r>
            <a:r>
              <a:rPr lang="en-IN" dirty="0" smtClean="0"/>
              <a:t>: Java-based </a:t>
            </a:r>
            <a:r>
              <a:rPr lang="en-IN" dirty="0"/>
              <a:t>framework for fast application development with built-in </a:t>
            </a:r>
            <a:r>
              <a:rPr lang="en-IN" dirty="0" smtClean="0"/>
              <a:t>tools. Build </a:t>
            </a:r>
            <a:r>
              <a:rPr lang="en-IN" dirty="0"/>
              <a:t>tool that automates tasks like compilation and dependency management.</a:t>
            </a:r>
          </a:p>
          <a:p>
            <a:endParaRPr lang="en-IN" dirty="0"/>
          </a:p>
          <a:p>
            <a:r>
              <a:rPr lang="en-IN" b="1" dirty="0" smtClean="0"/>
              <a:t>MySQL</a:t>
            </a:r>
            <a:r>
              <a:rPr lang="en-IN" dirty="0" smtClean="0"/>
              <a:t>:</a:t>
            </a:r>
          </a:p>
          <a:p>
            <a:pPr marL="0" indent="0">
              <a:buNone/>
            </a:pPr>
            <a:r>
              <a:rPr lang="en-IN" dirty="0" smtClean="0"/>
              <a:t>Open-source database system for storing and managing structured data.</a:t>
            </a:r>
          </a:p>
          <a:p>
            <a:endParaRPr lang="en-IN" dirty="0"/>
          </a:p>
          <a:p>
            <a:r>
              <a:rPr lang="en-IN" b="1" dirty="0" err="1"/>
              <a:t>ReactJS</a:t>
            </a:r>
            <a:r>
              <a:rPr lang="en-IN" b="1" dirty="0"/>
              <a:t>:</a:t>
            </a:r>
          </a:p>
          <a:p>
            <a:pPr marL="0" indent="0">
              <a:buNone/>
            </a:pPr>
            <a:r>
              <a:rPr lang="en-IN" dirty="0"/>
              <a:t>JavaScript library to build dynamic user interfaces for web apps.</a:t>
            </a:r>
          </a:p>
          <a:p>
            <a:endParaRPr lang="en-IN" dirty="0"/>
          </a:p>
          <a:p>
            <a:r>
              <a:rPr lang="en-IN" b="1" dirty="0"/>
              <a:t>JSON </a:t>
            </a:r>
            <a:r>
              <a:rPr lang="en-IN" dirty="0"/>
              <a:t>(JavaScript Object Notation):</a:t>
            </a:r>
          </a:p>
          <a:p>
            <a:pPr marL="0" indent="0">
              <a:buNone/>
            </a:pPr>
            <a:r>
              <a:rPr lang="en-IN" dirty="0"/>
              <a:t>Lightweight data format for easy exchange between server and web app.</a:t>
            </a:r>
          </a:p>
          <a:p>
            <a:pPr marL="0" indent="0">
              <a:buNone/>
            </a:pPr>
            <a:endParaRPr lang="en-IN" dirty="0"/>
          </a:p>
          <a:p>
            <a:r>
              <a:rPr lang="en-IN" b="1" dirty="0"/>
              <a:t>CSS </a:t>
            </a:r>
            <a:r>
              <a:rPr lang="en-IN" dirty="0"/>
              <a:t>(Cascading Style Sheets</a:t>
            </a:r>
            <a:r>
              <a:rPr lang="en-IN" dirty="0" smtClean="0"/>
              <a:t>):</a:t>
            </a:r>
          </a:p>
          <a:p>
            <a:pPr marL="0" indent="0">
              <a:buNone/>
            </a:pPr>
            <a:r>
              <a:rPr lang="en-IN" dirty="0" err="1" smtClean="0"/>
              <a:t>Stylesheet</a:t>
            </a:r>
            <a:r>
              <a:rPr lang="en-IN" dirty="0" smtClean="0"/>
              <a:t> language to design and layout HTML elements.</a:t>
            </a:r>
          </a:p>
          <a:p>
            <a:endParaRPr lang="en-IN" dirty="0"/>
          </a:p>
          <a:p>
            <a:r>
              <a:rPr lang="en-IN" b="1" dirty="0"/>
              <a:t>Bootstrap:</a:t>
            </a:r>
          </a:p>
          <a:p>
            <a:pPr marL="0" indent="0">
              <a:buNone/>
            </a:pPr>
            <a:r>
              <a:rPr lang="en-IN" dirty="0"/>
              <a:t>Front-end framework for creating responsive web designs efficiently.</a:t>
            </a:r>
          </a:p>
        </p:txBody>
      </p:sp>
    </p:spTree>
    <p:extLst>
      <p:ext uri="{BB962C8B-B14F-4D97-AF65-F5344CB8AC3E}">
        <p14:creationId xmlns="" xmlns:p14="http://schemas.microsoft.com/office/powerpoint/2010/main" val="2981957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 of User</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latin typeface="Times New Roman" pitchFamily="18" charset="0"/>
                <a:cs typeface="Times New Roman" pitchFamily="18" charset="0"/>
              </a:rPr>
              <a:t>Manager</a:t>
            </a:r>
            <a:r>
              <a:rPr lang="en-US" dirty="0">
                <a:latin typeface="Times New Roman" pitchFamily="18" charset="0"/>
                <a:cs typeface="Times New Roman" pitchFamily="18" charset="0"/>
              </a:rPr>
              <a:t>: The Manager oversees the project, handling login, registration, setup, new orders, department status checks, password recovery approval, and final product dispatch confirmation.</a:t>
            </a:r>
          </a:p>
          <a:p>
            <a:r>
              <a:rPr lang="en-US" b="1" dirty="0">
                <a:latin typeface="Times New Roman" pitchFamily="18" charset="0"/>
                <a:cs typeface="Times New Roman" pitchFamily="18" charset="0"/>
              </a:rPr>
              <a:t>Stores</a:t>
            </a:r>
            <a:r>
              <a:rPr lang="en-US" dirty="0">
                <a:latin typeface="Times New Roman" pitchFamily="18" charset="0"/>
                <a:cs typeface="Times New Roman" pitchFamily="18" charset="0"/>
              </a:rPr>
              <a:t>: Stores personnel manage login, raw material ordering, material reception from vendors, stock updates, raw material status checks, and material forwarding to Production or vendors.</a:t>
            </a:r>
          </a:p>
          <a:p>
            <a:r>
              <a:rPr lang="en-US" b="1" dirty="0">
                <a:latin typeface="Times New Roman" pitchFamily="18" charset="0"/>
                <a:cs typeface="Times New Roman" pitchFamily="18" charset="0"/>
              </a:rPr>
              <a:t>Production</a:t>
            </a:r>
            <a:r>
              <a:rPr lang="en-US" dirty="0">
                <a:latin typeface="Times New Roman" pitchFamily="18" charset="0"/>
                <a:cs typeface="Times New Roman" pitchFamily="18" charset="0"/>
              </a:rPr>
              <a:t>: The Production team receives materials, plans tasks, and forwards parts to Assembly from received materials.</a:t>
            </a:r>
          </a:p>
          <a:p>
            <a:r>
              <a:rPr lang="en-US" b="1" dirty="0" smtClean="0">
                <a:latin typeface="Times New Roman" pitchFamily="18" charset="0"/>
                <a:cs typeface="Times New Roman" pitchFamily="18" charset="0"/>
              </a:rPr>
              <a:t>Assembly/Quality</a:t>
            </a:r>
            <a:r>
              <a:rPr lang="en-US" dirty="0">
                <a:latin typeface="Times New Roman" pitchFamily="18" charset="0"/>
                <a:cs typeface="Times New Roman" pitchFamily="18" charset="0"/>
              </a:rPr>
              <a:t>: This department receives and inspects parts from Production, plans tasks, and forwards verified parts to Dispatch.</a:t>
            </a:r>
          </a:p>
          <a:p>
            <a:r>
              <a:rPr lang="en-US" b="1" dirty="0">
                <a:latin typeface="Times New Roman" pitchFamily="18" charset="0"/>
                <a:cs typeface="Times New Roman" pitchFamily="18" charset="0"/>
              </a:rPr>
              <a:t>Dispatch</a:t>
            </a:r>
            <a:r>
              <a:rPr lang="en-US" dirty="0">
                <a:latin typeface="Times New Roman" pitchFamily="18" charset="0"/>
                <a:cs typeface="Times New Roman" pitchFamily="18" charset="0"/>
              </a:rPr>
              <a:t>: The Dispatch team receives parts, plans tasks, finalizes drafts for Manager approval, and ensures the overall product dispatch.</a:t>
            </a:r>
          </a:p>
          <a:p>
            <a:r>
              <a:rPr lang="en-US" b="1" dirty="0">
                <a:latin typeface="Times New Roman" pitchFamily="18" charset="0"/>
                <a:cs typeface="Times New Roman" pitchFamily="18" charset="0"/>
              </a:rPr>
              <a:t>Admin</a:t>
            </a:r>
            <a:r>
              <a:rPr lang="en-US" dirty="0">
                <a:latin typeface="Times New Roman" pitchFamily="18" charset="0"/>
                <a:cs typeface="Times New Roman" pitchFamily="18" charset="0"/>
              </a:rPr>
              <a:t>: Admins manage login, process updates, user creation, password recovery, and user status checks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413557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IN" dirty="0"/>
          </a:p>
        </p:txBody>
      </p:sp>
      <p:sp>
        <p:nvSpPr>
          <p:cNvPr id="3" name="Content Placeholder 2"/>
          <p:cNvSpPr>
            <a:spLocks noGrp="1"/>
          </p:cNvSpPr>
          <p:nvPr>
            <p:ph idx="1"/>
          </p:nvPr>
        </p:nvSpPr>
        <p:spPr/>
        <p:txBody>
          <a:bodyPr/>
          <a:lstStyle/>
          <a:p>
            <a:r>
              <a:rPr lang="en-US" dirty="0" smtClean="0"/>
              <a:t>Admin</a:t>
            </a:r>
          </a:p>
          <a:p>
            <a:pPr marL="0"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95600" y="1916832"/>
            <a:ext cx="4052664" cy="421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81004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874</TotalTime>
  <Words>1422</Words>
  <Application>Microsoft Office PowerPoint</Application>
  <PresentationFormat>On-screen Show (4:3)</PresentationFormat>
  <Paragraphs>210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OptiSync </vt:lpstr>
      <vt:lpstr>Introduction</vt:lpstr>
      <vt:lpstr>Architecture</vt:lpstr>
      <vt:lpstr>Tables in Data Base</vt:lpstr>
      <vt:lpstr>Flow of Data</vt:lpstr>
      <vt:lpstr>Keys and Constraints</vt:lpstr>
      <vt:lpstr>Technologies Used</vt:lpstr>
      <vt:lpstr>Roles and Responsibilities of User</vt:lpstr>
      <vt:lpstr>Use Cases</vt:lpstr>
      <vt:lpstr>Use Cases</vt:lpstr>
      <vt:lpstr>Use Cases</vt:lpstr>
      <vt:lpstr>Use Cases</vt:lpstr>
      <vt:lpstr>Use Cases</vt:lpstr>
      <vt:lpstr>Use Cases</vt:lpstr>
      <vt:lpstr>Use Cases</vt:lpstr>
      <vt:lpstr>Git Contribution</vt:lpstr>
      <vt:lpstr>Git Commit Graph</vt:lpstr>
      <vt:lpstr>Work Distribution </vt:lpstr>
      <vt:lpstr>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OptiSync</dc:title>
  <dc:creator>Lenovo</dc:creator>
  <cp:lastModifiedBy>Jasvant Rajput</cp:lastModifiedBy>
  <cp:revision>55</cp:revision>
  <dcterms:created xsi:type="dcterms:W3CDTF">2023-08-25T01:01:54Z</dcterms:created>
  <dcterms:modified xsi:type="dcterms:W3CDTF">2023-08-26T06:47:00Z</dcterms:modified>
</cp:coreProperties>
</file>