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E25C9-1F1A-4288-BB53-179D877C6163}" v="656" dt="2022-03-18T16:09:08.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654" autoAdjust="0"/>
  </p:normalViewPr>
  <p:slideViewPr>
    <p:cSldViewPr snapToGrid="0">
      <p:cViewPr varScale="1">
        <p:scale>
          <a:sx n="80" d="100"/>
          <a:sy n="8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3/19/2022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466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3/19/2022</a:t>
            </a:fld>
            <a:endParaRPr lang="en-US" dirty="0"/>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07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3/19/2022</a:t>
            </a:fld>
            <a:endParaRPr lang="en-US" dirty="0"/>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58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3/19/2022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793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3/19/2022</a:t>
            </a:fld>
            <a:endParaRPr lang="en-US" dirty="0"/>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97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3/19/2022</a:t>
            </a:fld>
            <a:endParaRPr lang="en-US" dirty="0"/>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148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3/19/2022</a:t>
            </a:fld>
            <a:endParaRPr lang="en-US" dirty="0"/>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849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3/19/2022</a:t>
            </a:fld>
            <a:endParaRPr lang="en-US" dirty="0"/>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273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3/19/2022</a:t>
            </a:fld>
            <a:endParaRPr lang="en-US" dirty="0"/>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64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3/19/2022</a:t>
            </a:fld>
            <a:endParaRPr lang="en-US" dirty="0"/>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87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3/19/2022</a:t>
            </a:fld>
            <a:endParaRPr lang="en-US" dirty="0"/>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75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3/19/2022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dirty="0"/>
          </a:p>
        </p:txBody>
      </p:sp>
    </p:spTree>
    <p:extLst>
      <p:ext uri="{BB962C8B-B14F-4D97-AF65-F5344CB8AC3E}">
        <p14:creationId xmlns:p14="http://schemas.microsoft.com/office/powerpoint/2010/main" val="109794368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28">
            <a:extLst>
              <a:ext uri="{FF2B5EF4-FFF2-40B4-BE49-F238E27FC236}">
                <a16:creationId xmlns:a16="http://schemas.microsoft.com/office/drawing/2014/main" id="{67009BBA-DC62-4808-B0A8-DC86986B76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Arc 30">
            <a:extLst>
              <a:ext uri="{FF2B5EF4-FFF2-40B4-BE49-F238E27FC236}">
                <a16:creationId xmlns:a16="http://schemas.microsoft.com/office/drawing/2014/main" id="{3F9BDB9F-8714-4605-B1BF-670E94960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57504">
            <a:off x="8488250" y="695616"/>
            <a:ext cx="2987899" cy="2987899"/>
          </a:xfrm>
          <a:prstGeom prst="arc">
            <a:avLst>
              <a:gd name="adj1" fmla="val 16200000"/>
              <a:gd name="adj2" fmla="val 2188646"/>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3" y="643468"/>
            <a:ext cx="4926669" cy="3433088"/>
          </a:xfrm>
        </p:spPr>
        <p:txBody>
          <a:bodyPr>
            <a:normAutofit/>
          </a:bodyPr>
          <a:lstStyle/>
          <a:p>
            <a:r>
              <a:rPr lang="en-US" sz="4700" b="1" dirty="0">
                <a:solidFill>
                  <a:srgbClr val="FFFFFF"/>
                </a:solidFill>
                <a:latin typeface="Comic Sans MS"/>
                <a:cs typeface="Calibri Light"/>
              </a:rPr>
              <a:t>PYTHON PROGRAMMING LABORATORY</a:t>
            </a:r>
          </a:p>
        </p:txBody>
      </p:sp>
      <p:sp>
        <p:nvSpPr>
          <p:cNvPr id="3" name="Subtitle 2"/>
          <p:cNvSpPr>
            <a:spLocks noGrp="1"/>
          </p:cNvSpPr>
          <p:nvPr>
            <p:ph type="subTitle" idx="1"/>
          </p:nvPr>
        </p:nvSpPr>
        <p:spPr>
          <a:xfrm>
            <a:off x="6621863" y="4140689"/>
            <a:ext cx="4926669" cy="2063619"/>
          </a:xfrm>
        </p:spPr>
        <p:txBody>
          <a:bodyPr vert="horz" lIns="91440" tIns="45720" rIns="91440" bIns="45720" rtlCol="0" anchor="t">
            <a:normAutofit fontScale="92500" lnSpcReduction="20000"/>
          </a:bodyPr>
          <a:lstStyle/>
          <a:p>
            <a:endParaRPr lang="en-US" dirty="0">
              <a:solidFill>
                <a:srgbClr val="FFFFFF"/>
              </a:solidFill>
              <a:latin typeface="Calibri"/>
              <a:cs typeface="Calibri"/>
            </a:endParaRPr>
          </a:p>
          <a:p>
            <a:r>
              <a:rPr lang="en-US" sz="3600" dirty="0">
                <a:solidFill>
                  <a:schemeClr val="bg2">
                    <a:lumMod val="25000"/>
                  </a:schemeClr>
                </a:solidFill>
                <a:latin typeface="Rockwell"/>
                <a:cs typeface="Calibri"/>
              </a:rPr>
              <a:t>TOPIC : CHATBOT</a:t>
            </a:r>
          </a:p>
          <a:p>
            <a:endParaRPr lang="en-US" dirty="0">
              <a:solidFill>
                <a:srgbClr val="FFFFFF"/>
              </a:solidFill>
              <a:latin typeface="Calibri"/>
              <a:cs typeface="Calibri"/>
            </a:endParaRPr>
          </a:p>
          <a:p>
            <a:r>
              <a:rPr lang="en-US" dirty="0">
                <a:solidFill>
                  <a:srgbClr val="FFFFFF"/>
                </a:solidFill>
                <a:latin typeface="Calibri"/>
                <a:cs typeface="Calibri"/>
              </a:rPr>
              <a:t>ABHISHEK M M </a:t>
            </a:r>
          </a:p>
          <a:p>
            <a:r>
              <a:rPr lang="en-US" dirty="0">
                <a:solidFill>
                  <a:srgbClr val="FFFFFF"/>
                </a:solidFill>
                <a:latin typeface="Calibri"/>
                <a:cs typeface="Calibri"/>
              </a:rPr>
              <a:t>4VV20IS002</a:t>
            </a:r>
          </a:p>
        </p:txBody>
      </p:sp>
      <p:pic>
        <p:nvPicPr>
          <p:cNvPr id="4" name="Picture 8" descr="Icon&#10;&#10;Description automatically generated">
            <a:extLst>
              <a:ext uri="{FF2B5EF4-FFF2-40B4-BE49-F238E27FC236}">
                <a16:creationId xmlns:a16="http://schemas.microsoft.com/office/drawing/2014/main" id="{04C0B7FA-AFAD-4ECA-A4A3-577A354B199B}"/>
              </a:ext>
            </a:extLst>
          </p:cNvPr>
          <p:cNvPicPr>
            <a:picLocks noChangeAspect="1"/>
          </p:cNvPicPr>
          <p:nvPr/>
        </p:nvPicPr>
        <p:blipFill rotWithShape="1">
          <a:blip r:embed="rId2"/>
          <a:srcRect r="1" b="1"/>
          <a:stretch/>
        </p:blipFill>
        <p:spPr>
          <a:xfrm>
            <a:off x="643467" y="680402"/>
            <a:ext cx="5334930" cy="5334930"/>
          </a:xfrm>
          <a:custGeom>
            <a:avLst/>
            <a:gdLst/>
            <a:ahLst/>
            <a:cxnLst/>
            <a:rect l="l" t="t" r="r" b="b"/>
            <a:pathLst>
              <a:path w="2232338" h="2232338">
                <a:moveTo>
                  <a:pt x="1116169" y="0"/>
                </a:moveTo>
                <a:cubicBezTo>
                  <a:pt x="1732612" y="0"/>
                  <a:pt x="2232338" y="499726"/>
                  <a:pt x="2232338" y="1116169"/>
                </a:cubicBezTo>
                <a:cubicBezTo>
                  <a:pt x="2232338" y="1732612"/>
                  <a:pt x="1732612" y="2232338"/>
                  <a:pt x="1116169" y="2232338"/>
                </a:cubicBezTo>
                <a:cubicBezTo>
                  <a:pt x="499726" y="2232338"/>
                  <a:pt x="0" y="1732612"/>
                  <a:pt x="0" y="1116169"/>
                </a:cubicBezTo>
                <a:cubicBezTo>
                  <a:pt x="0" y="499726"/>
                  <a:pt x="499726" y="0"/>
                  <a:pt x="1116169" y="0"/>
                </a:cubicBezTo>
                <a:close/>
              </a:path>
            </a:pathLst>
          </a:custGeom>
        </p:spPr>
      </p:pic>
      <p:sp>
        <p:nvSpPr>
          <p:cNvPr id="49" name="Oval 32">
            <a:extLst>
              <a:ext uri="{FF2B5EF4-FFF2-40B4-BE49-F238E27FC236}">
                <a16:creationId xmlns:a16="http://schemas.microsoft.com/office/drawing/2014/main" id="{CB339924-0C86-4476-A81F-37DCF289E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7267" y="4948670"/>
            <a:ext cx="846442" cy="8234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029D28B-C4FE-4743-9915-18230A557E10}"/>
              </a:ext>
            </a:extLst>
          </p:cNvPr>
          <p:cNvPicPr>
            <a:picLocks noChangeAspect="1"/>
          </p:cNvPicPr>
          <p:nvPr/>
        </p:nvPicPr>
        <p:blipFill>
          <a:blip r:embed="rId2"/>
          <a:stretch>
            <a:fillRect/>
          </a:stretch>
        </p:blipFill>
        <p:spPr>
          <a:xfrm>
            <a:off x="-5750" y="714131"/>
            <a:ext cx="11685915" cy="5889812"/>
          </a:xfrm>
          <a:prstGeom prst="rect">
            <a:avLst/>
          </a:prstGeom>
        </p:spPr>
      </p:pic>
    </p:spTree>
    <p:extLst>
      <p:ext uri="{BB962C8B-B14F-4D97-AF65-F5344CB8AC3E}">
        <p14:creationId xmlns:p14="http://schemas.microsoft.com/office/powerpoint/2010/main" val="180681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7F9080-F513-45FA-B0FE-5526E65285D3}"/>
              </a:ext>
            </a:extLst>
          </p:cNvPr>
          <p:cNvSpPr>
            <a:spLocks noGrp="1"/>
          </p:cNvSpPr>
          <p:nvPr>
            <p:ph type="title"/>
          </p:nvPr>
        </p:nvSpPr>
        <p:spPr>
          <a:xfrm>
            <a:off x="90577" y="408257"/>
            <a:ext cx="9030832" cy="1339940"/>
          </a:xfrm>
        </p:spPr>
        <p:txBody>
          <a:bodyPr vert="horz" lIns="91440" tIns="45720" rIns="91440" bIns="45720" rtlCol="0" anchor="ctr">
            <a:normAutofit/>
          </a:bodyPr>
          <a:lstStyle/>
          <a:p>
            <a:r>
              <a:rPr lang="en-US" sz="3200" b="1" kern="1200" dirty="0">
                <a:latin typeface="Comic Sans MS"/>
              </a:rPr>
              <a:t>TOOL USED : GOOGLECOLAB </a:t>
            </a:r>
            <a:endParaRPr lang="en-US" sz="3200" kern="1200" dirty="0">
              <a:latin typeface="Comic Sans MS"/>
            </a:endParaRP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AABB421-37F5-47C2-9626-A903FC41646B}"/>
              </a:ext>
            </a:extLst>
          </p:cNvPr>
          <p:cNvSpPr txBox="1"/>
          <p:nvPr/>
        </p:nvSpPr>
        <p:spPr>
          <a:xfrm>
            <a:off x="838200" y="1983775"/>
            <a:ext cx="6342267" cy="419318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900" dirty="0"/>
              <a:t>Google Colab is a free cloud-based  service  that allows  the   execution of Python code using the Jupyter Notebook format. </a:t>
            </a:r>
          </a:p>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It is possible to use and install new python libraries.</a:t>
            </a:r>
          </a:p>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Colab offers GPU (Graphics processing unit) as well as TPU (Tensor   processing  unit)</a:t>
            </a:r>
          </a:p>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ea typeface="+mn-lt"/>
                <a:cs typeface="+mn-lt"/>
              </a:rPr>
              <a:t>A web IDE for python,</a:t>
            </a:r>
            <a:r>
              <a:rPr lang="en-US" sz="1900" dirty="0"/>
              <a:t> Which enable Machine Learning with storage on the cloud </a:t>
            </a:r>
          </a:p>
          <a:p>
            <a:pPr indent="-228600">
              <a:lnSpc>
                <a:spcPct val="90000"/>
              </a:lnSpc>
              <a:spcAft>
                <a:spcPts val="600"/>
              </a:spcAft>
              <a:buFont typeface="Arial" panose="020B0604020202020204" pitchFamily="34" charset="0"/>
              <a:buChar char="•"/>
            </a:pPr>
            <a:endParaRPr lang="en-US" sz="1900" dirty="0"/>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4" descr="A picture containing graphical user interface&#10;&#10;Description automatically generated">
            <a:extLst>
              <a:ext uri="{FF2B5EF4-FFF2-40B4-BE49-F238E27FC236}">
                <a16:creationId xmlns:a16="http://schemas.microsoft.com/office/drawing/2014/main" id="{F314715B-C241-455E-BC37-D9C4E6E9B201}"/>
              </a:ext>
            </a:extLst>
          </p:cNvPr>
          <p:cNvPicPr>
            <a:picLocks noGrp="1" noChangeAspect="1"/>
          </p:cNvPicPr>
          <p:nvPr>
            <p:ph idx="1"/>
          </p:nvPr>
        </p:nvPicPr>
        <p:blipFill>
          <a:blip r:embed="rId2"/>
          <a:stretch>
            <a:fillRect/>
          </a:stretch>
        </p:blipFill>
        <p:spPr>
          <a:xfrm>
            <a:off x="7887184" y="2348665"/>
            <a:ext cx="3781051" cy="1516692"/>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556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54E8-C3C4-4A5B-B1A6-F2BA9F8528A9}"/>
              </a:ext>
            </a:extLst>
          </p:cNvPr>
          <p:cNvSpPr>
            <a:spLocks noGrp="1"/>
          </p:cNvSpPr>
          <p:nvPr>
            <p:ph type="title"/>
          </p:nvPr>
        </p:nvSpPr>
        <p:spPr>
          <a:xfrm>
            <a:off x="90577" y="91955"/>
            <a:ext cx="3830129" cy="764847"/>
          </a:xfrm>
        </p:spPr>
        <p:txBody>
          <a:bodyPr>
            <a:normAutofit/>
          </a:bodyPr>
          <a:lstStyle/>
          <a:p>
            <a:r>
              <a:rPr lang="en-IN" sz="3200" b="1" dirty="0">
                <a:latin typeface="Comic Sans MS"/>
                <a:ea typeface="+mj-lt"/>
                <a:cs typeface="+mj-lt"/>
              </a:rPr>
              <a:t>PACKAGES USED </a:t>
            </a:r>
            <a:endParaRPr lang="en-US" sz="3200" dirty="0">
              <a:latin typeface="Comic Sans MS"/>
              <a:ea typeface="+mj-lt"/>
              <a:cs typeface="+mj-lt"/>
            </a:endParaRPr>
          </a:p>
        </p:txBody>
      </p:sp>
      <p:sp>
        <p:nvSpPr>
          <p:cNvPr id="3" name="Content Placeholder 2">
            <a:extLst>
              <a:ext uri="{FF2B5EF4-FFF2-40B4-BE49-F238E27FC236}">
                <a16:creationId xmlns:a16="http://schemas.microsoft.com/office/drawing/2014/main" id="{37BB4233-71DC-4087-82DC-B5B00BC88B00}"/>
              </a:ext>
            </a:extLst>
          </p:cNvPr>
          <p:cNvSpPr>
            <a:spLocks noGrp="1"/>
          </p:cNvSpPr>
          <p:nvPr>
            <p:ph idx="1"/>
          </p:nvPr>
        </p:nvSpPr>
        <p:spPr>
          <a:xfrm>
            <a:off x="234352" y="3004569"/>
            <a:ext cx="10299939" cy="1113667"/>
          </a:xfrm>
        </p:spPr>
        <p:txBody>
          <a:bodyPr vert="horz" lIns="91440" tIns="45720" rIns="91440" bIns="45720" rtlCol="0" anchor="t">
            <a:normAutofit fontScale="85000" lnSpcReduction="20000"/>
          </a:bodyPr>
          <a:lstStyle/>
          <a:p>
            <a:pPr marL="0" indent="0">
              <a:buNone/>
            </a:pPr>
            <a:r>
              <a:rPr lang="en-IN" dirty="0">
                <a:solidFill>
                  <a:srgbClr val="002060"/>
                </a:solidFill>
                <a:ea typeface="+mn-lt"/>
                <a:cs typeface="+mn-lt"/>
              </a:rPr>
              <a:t>import nltk</a:t>
            </a:r>
            <a:endParaRPr lang="en-US" dirty="0">
              <a:solidFill>
                <a:srgbClr val="002060"/>
              </a:solidFill>
              <a:ea typeface="+mn-lt"/>
              <a:cs typeface="+mn-lt"/>
            </a:endParaRPr>
          </a:p>
          <a:p>
            <a:pPr marL="0" indent="0">
              <a:buNone/>
            </a:pPr>
            <a:r>
              <a:rPr lang="en-IN" dirty="0">
                <a:solidFill>
                  <a:srgbClr val="002060"/>
                </a:solidFill>
                <a:ea typeface="+mn-lt"/>
                <a:cs typeface="+mn-lt"/>
              </a:rPr>
              <a:t>from nltk.stem  import WordNetLemmatizer</a:t>
            </a:r>
            <a:endParaRPr lang="en-US" dirty="0">
              <a:solidFill>
                <a:srgbClr val="002060"/>
              </a:solidFill>
              <a:ea typeface="+mn-lt"/>
              <a:cs typeface="+mn-lt"/>
            </a:endParaRPr>
          </a:p>
          <a:p>
            <a:pPr marL="0" indent="0">
              <a:buNone/>
            </a:pPr>
            <a:r>
              <a:rPr lang="en-IN" dirty="0">
                <a:solidFill>
                  <a:srgbClr val="002060"/>
                </a:solidFill>
                <a:ea typeface="+mn-lt"/>
                <a:cs typeface="+mn-lt"/>
              </a:rPr>
              <a:t>nltk.download('popular', quiet=True)               # for downloading</a:t>
            </a:r>
            <a:r>
              <a:rPr lang="en-IN" dirty="0">
                <a:solidFill>
                  <a:schemeClr val="tx1">
                    <a:lumMod val="95000"/>
                    <a:lumOff val="5000"/>
                  </a:schemeClr>
                </a:solidFill>
                <a:ea typeface="+mn-lt"/>
                <a:cs typeface="+mn-lt"/>
              </a:rPr>
              <a:t> </a:t>
            </a:r>
            <a:r>
              <a:rPr lang="en-IN" dirty="0">
                <a:solidFill>
                  <a:srgbClr val="002060"/>
                </a:solidFill>
                <a:ea typeface="+mn-lt"/>
                <a:cs typeface="+mn-lt"/>
              </a:rPr>
              <a:t>packages</a:t>
            </a:r>
            <a:endParaRPr lang="en-US" dirty="0">
              <a:solidFill>
                <a:srgbClr val="002060"/>
              </a:solidFill>
              <a:ea typeface="+mn-lt"/>
              <a:cs typeface="+mn-lt"/>
            </a:endParaRPr>
          </a:p>
          <a:p>
            <a:pPr marL="0" indent="0">
              <a:buNone/>
            </a:pPr>
            <a:endParaRPr lang="en-US" dirty="0"/>
          </a:p>
        </p:txBody>
      </p:sp>
      <p:sp>
        <p:nvSpPr>
          <p:cNvPr id="4" name="TextBox 3">
            <a:extLst>
              <a:ext uri="{FF2B5EF4-FFF2-40B4-BE49-F238E27FC236}">
                <a16:creationId xmlns:a16="http://schemas.microsoft.com/office/drawing/2014/main" id="{B4851D18-3A91-4CDD-8455-42691CA817E7}"/>
              </a:ext>
            </a:extLst>
          </p:cNvPr>
          <p:cNvSpPr txBox="1"/>
          <p:nvPr/>
        </p:nvSpPr>
        <p:spPr>
          <a:xfrm>
            <a:off x="166777" y="871268"/>
            <a:ext cx="1191595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dirty="0">
                <a:ea typeface="+mn-lt"/>
                <a:cs typeface="+mn-lt"/>
              </a:rPr>
              <a:t>Natural Language Toolkit:</a:t>
            </a:r>
          </a:p>
          <a:p>
            <a:endParaRPr lang="en-IN" sz="2400" b="1" dirty="0">
              <a:solidFill>
                <a:srgbClr val="000000"/>
              </a:solidFill>
              <a:ea typeface="+mn-lt"/>
              <a:cs typeface="+mn-lt"/>
            </a:endParaRPr>
          </a:p>
          <a:p>
            <a:r>
              <a:rPr lang="en-IN" sz="2400" dirty="0">
                <a:solidFill>
                  <a:schemeClr val="tx1">
                    <a:lumMod val="95000"/>
                    <a:lumOff val="5000"/>
                  </a:schemeClr>
                </a:solidFill>
                <a:ea typeface="+mn-lt"/>
                <a:cs typeface="+mn-lt"/>
              </a:rPr>
              <a:t>It provides us various text processing libraries with a lot of test datasets. A variety of tasks can be performed using NLTK such as tokenizing, parse tree visualization, etc…</a:t>
            </a:r>
            <a:endParaRPr lang="en-IN" sz="2400" dirty="0">
              <a:solidFill>
                <a:schemeClr val="tx1">
                  <a:lumMod val="95000"/>
                  <a:lumOff val="5000"/>
                </a:schemeClr>
              </a:solidFill>
            </a:endParaRPr>
          </a:p>
        </p:txBody>
      </p:sp>
      <p:sp>
        <p:nvSpPr>
          <p:cNvPr id="5" name="TextBox 4">
            <a:extLst>
              <a:ext uri="{FF2B5EF4-FFF2-40B4-BE49-F238E27FC236}">
                <a16:creationId xmlns:a16="http://schemas.microsoft.com/office/drawing/2014/main" id="{4F7A1F74-C9E6-4DD9-A8DE-A03EF651F3A9}"/>
              </a:ext>
            </a:extLst>
          </p:cNvPr>
          <p:cNvSpPr txBox="1"/>
          <p:nvPr/>
        </p:nvSpPr>
        <p:spPr>
          <a:xfrm>
            <a:off x="237766" y="4378445"/>
            <a:ext cx="10823275"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200" dirty="0">
                <a:ea typeface="+mn-lt"/>
                <a:cs typeface="+mn-lt"/>
              </a:rPr>
              <a:t>def LemTokens(tokens):</a:t>
            </a:r>
            <a:endParaRPr lang="en-US" sz="2200" dirty="0">
              <a:ea typeface="+mn-lt"/>
              <a:cs typeface="+mn-lt"/>
            </a:endParaRPr>
          </a:p>
          <a:p>
            <a:r>
              <a:rPr lang="en-IN" sz="2200" dirty="0">
                <a:ea typeface="+mn-lt"/>
                <a:cs typeface="+mn-lt"/>
              </a:rPr>
              <a:t>                return [lemmer.lemmatize(token) for token in tokens]</a:t>
            </a:r>
            <a:endParaRPr lang="en-US" sz="2200" dirty="0">
              <a:ea typeface="+mn-lt"/>
              <a:cs typeface="+mn-lt"/>
            </a:endParaRPr>
          </a:p>
          <a:p>
            <a:r>
              <a:rPr lang="en-IN" sz="2200" dirty="0">
                <a:ea typeface="+mn-lt"/>
                <a:cs typeface="+mn-lt"/>
              </a:rPr>
              <a:t>remove_punct_dict = dict((ord(punct), None) for punct in string.punctuation)</a:t>
            </a:r>
            <a:endParaRPr lang="en-US" sz="2200" dirty="0">
              <a:ea typeface="+mn-lt"/>
              <a:cs typeface="+mn-lt"/>
            </a:endParaRPr>
          </a:p>
          <a:p>
            <a:endParaRPr lang="en-US" sz="2200" dirty="0">
              <a:ea typeface="+mn-lt"/>
              <a:cs typeface="+mn-lt"/>
            </a:endParaRPr>
          </a:p>
          <a:p>
            <a:r>
              <a:rPr lang="en-IN" sz="2200" dirty="0">
                <a:ea typeface="+mn-lt"/>
                <a:cs typeface="+mn-lt"/>
              </a:rPr>
              <a:t>def LemNormalize(text):</a:t>
            </a:r>
            <a:endParaRPr lang="en-US" sz="2200" dirty="0">
              <a:ea typeface="+mn-lt"/>
              <a:cs typeface="+mn-lt"/>
            </a:endParaRPr>
          </a:p>
          <a:p>
            <a:r>
              <a:rPr lang="en-IN" sz="2200" dirty="0">
                <a:ea typeface="+mn-lt"/>
                <a:cs typeface="+mn-lt"/>
              </a:rPr>
              <a:t>         return LemTokens(nltk.word_tokenize(text.lower().translate(remove_punct_dict)))</a:t>
            </a:r>
            <a:endParaRPr lang="en-US" sz="2200" dirty="0">
              <a:ea typeface="+mn-lt"/>
              <a:cs typeface="+mn-lt"/>
            </a:endParaRPr>
          </a:p>
          <a:p>
            <a:endParaRPr lang="en-US" sz="2200" dirty="0"/>
          </a:p>
        </p:txBody>
      </p:sp>
    </p:spTree>
    <p:extLst>
      <p:ext uri="{BB962C8B-B14F-4D97-AF65-F5344CB8AC3E}">
        <p14:creationId xmlns:p14="http://schemas.microsoft.com/office/powerpoint/2010/main" val="1030938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8243-08B8-4D9D-B775-12D09D8D78DD}"/>
              </a:ext>
            </a:extLst>
          </p:cNvPr>
          <p:cNvSpPr>
            <a:spLocks noGrp="1"/>
          </p:cNvSpPr>
          <p:nvPr>
            <p:ph type="title"/>
          </p:nvPr>
        </p:nvSpPr>
        <p:spPr>
          <a:xfrm>
            <a:off x="263106" y="221351"/>
            <a:ext cx="10515600" cy="764847"/>
          </a:xfrm>
        </p:spPr>
        <p:txBody>
          <a:bodyPr/>
          <a:lstStyle/>
          <a:p>
            <a:r>
              <a:rPr lang="en-IN" sz="3200" b="1" dirty="0">
                <a:latin typeface="Comic Sans MS"/>
                <a:ea typeface="+mj-lt"/>
                <a:cs typeface="+mj-lt"/>
              </a:rPr>
              <a:t>NumPy</a:t>
            </a:r>
            <a:endParaRPr lang="en-IN" b="1" dirty="0">
              <a:ea typeface="+mj-lt"/>
              <a:cs typeface="+mj-lt"/>
            </a:endParaRPr>
          </a:p>
        </p:txBody>
      </p:sp>
      <p:sp>
        <p:nvSpPr>
          <p:cNvPr id="3" name="Content Placeholder 2">
            <a:extLst>
              <a:ext uri="{FF2B5EF4-FFF2-40B4-BE49-F238E27FC236}">
                <a16:creationId xmlns:a16="http://schemas.microsoft.com/office/drawing/2014/main" id="{0B4A8968-C479-4B63-954D-22EBD8FD9CDA}"/>
              </a:ext>
            </a:extLst>
          </p:cNvPr>
          <p:cNvSpPr>
            <a:spLocks noGrp="1"/>
          </p:cNvSpPr>
          <p:nvPr>
            <p:ph idx="1"/>
          </p:nvPr>
        </p:nvSpPr>
        <p:spPr>
          <a:xfrm>
            <a:off x="579407" y="1221776"/>
            <a:ext cx="10774393" cy="1688761"/>
          </a:xfrm>
        </p:spPr>
        <p:txBody>
          <a:bodyPr vert="horz" lIns="91440" tIns="45720" rIns="91440" bIns="45720" rtlCol="0" anchor="t">
            <a:normAutofit/>
          </a:bodyPr>
          <a:lstStyle/>
          <a:p>
            <a:pPr marL="0" indent="0" algn="just">
              <a:buNone/>
            </a:pPr>
            <a:r>
              <a:rPr lang="en-IN" sz="2400" dirty="0">
                <a:ea typeface="+mn-lt"/>
                <a:cs typeface="+mn-lt"/>
              </a:rPr>
              <a:t>In Python we have lists that serve the purpose of arrays, but they are slow to process. NumPy aims to provide an array object that is up to 50x faster than traditional Python lists.</a:t>
            </a:r>
            <a:endParaRPr lang="en-US" dirty="0"/>
          </a:p>
          <a:p>
            <a:pPr marL="0" indent="0" algn="just">
              <a:buNone/>
            </a:pPr>
            <a:r>
              <a:rPr lang="en-IN" sz="2400" dirty="0">
                <a:ea typeface="+mn-lt"/>
                <a:cs typeface="+mn-lt"/>
              </a:rPr>
              <a:t>import numpy as np</a:t>
            </a:r>
          </a:p>
        </p:txBody>
      </p:sp>
      <p:sp>
        <p:nvSpPr>
          <p:cNvPr id="4" name="TextBox 3">
            <a:extLst>
              <a:ext uri="{FF2B5EF4-FFF2-40B4-BE49-F238E27FC236}">
                <a16:creationId xmlns:a16="http://schemas.microsoft.com/office/drawing/2014/main" id="{53AF3EB4-D6BC-4281-ABF6-E7B270F82809}"/>
              </a:ext>
            </a:extLst>
          </p:cNvPr>
          <p:cNvSpPr txBox="1"/>
          <p:nvPr/>
        </p:nvSpPr>
        <p:spPr>
          <a:xfrm>
            <a:off x="267419" y="3142891"/>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3200" b="1" dirty="0">
                <a:latin typeface="Comic Sans MS"/>
                <a:ea typeface="+mn-lt"/>
                <a:cs typeface="+mn-lt"/>
              </a:rPr>
              <a:t>Random</a:t>
            </a:r>
            <a:endParaRPr lang="en-US" sz="3200" dirty="0">
              <a:latin typeface="Comic Sans MS"/>
            </a:endParaRPr>
          </a:p>
        </p:txBody>
      </p:sp>
      <p:sp>
        <p:nvSpPr>
          <p:cNvPr id="5" name="TextBox 4">
            <a:extLst>
              <a:ext uri="{FF2B5EF4-FFF2-40B4-BE49-F238E27FC236}">
                <a16:creationId xmlns:a16="http://schemas.microsoft.com/office/drawing/2014/main" id="{0497F824-CB86-4AA1-9B36-6FBCA24B4077}"/>
              </a:ext>
            </a:extLst>
          </p:cNvPr>
          <p:cNvSpPr txBox="1"/>
          <p:nvPr/>
        </p:nvSpPr>
        <p:spPr>
          <a:xfrm>
            <a:off x="582823" y="3875238"/>
            <a:ext cx="1079451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ea typeface="+mn-lt"/>
                <a:cs typeface="+mn-lt"/>
              </a:rPr>
              <a:t>Python Random module is an in-built module of Python which is used to generate random numbers.</a:t>
            </a:r>
            <a:endParaRPr lang="en-US" dirty="0"/>
          </a:p>
          <a:p>
            <a:pPr algn="just"/>
            <a:endParaRPr lang="en-US" sz="2400" dirty="0"/>
          </a:p>
          <a:p>
            <a:pPr algn="just"/>
            <a:r>
              <a:rPr lang="en-IN" sz="2400" dirty="0">
                <a:ea typeface="+mn-lt"/>
                <a:cs typeface="+mn-lt"/>
              </a:rPr>
              <a:t>Import random</a:t>
            </a:r>
            <a:endParaRPr lang="en-US" sz="2400" dirty="0">
              <a:ea typeface="+mn-lt"/>
              <a:cs typeface="+mn-lt"/>
            </a:endParaRPr>
          </a:p>
          <a:p>
            <a:pPr algn="just"/>
            <a:r>
              <a:rPr lang="en-IN" sz="2400" dirty="0">
                <a:ea typeface="+mn-lt"/>
                <a:cs typeface="+mn-lt"/>
              </a:rPr>
              <a:t>greet= ["hi", "hey", "*nods*", "hi there", "hello", "I am glad! You are talking to me"]</a:t>
            </a:r>
          </a:p>
          <a:p>
            <a:pPr algn="just"/>
            <a:r>
              <a:rPr lang="en-IN" sz="2400" dirty="0">
                <a:ea typeface="+mn-lt"/>
                <a:cs typeface="+mn-lt"/>
              </a:rPr>
              <a:t> a= random.choice(greet)</a:t>
            </a:r>
          </a:p>
          <a:p>
            <a:pPr algn="just"/>
            <a:endParaRPr lang="en-IN" sz="2400" dirty="0">
              <a:ea typeface="+mn-lt"/>
              <a:cs typeface="+mn-lt"/>
            </a:endParaRPr>
          </a:p>
          <a:p>
            <a:pPr algn="just"/>
            <a:endParaRPr lang="en-IN" sz="2400" dirty="0">
              <a:ea typeface="+mn-lt"/>
              <a:cs typeface="+mn-lt"/>
            </a:endParaRPr>
          </a:p>
        </p:txBody>
      </p:sp>
    </p:spTree>
    <p:extLst>
      <p:ext uri="{BB962C8B-B14F-4D97-AF65-F5344CB8AC3E}">
        <p14:creationId xmlns:p14="http://schemas.microsoft.com/office/powerpoint/2010/main" val="290183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9" name="Rectangle 10">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Rectangle 12">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Rectangle 1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Oval 1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FBE3DA-9C2D-4E03-8388-179285E7DB31}"/>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THANK YOU</a:t>
            </a:r>
          </a:p>
        </p:txBody>
      </p:sp>
      <p:sp>
        <p:nvSpPr>
          <p:cNvPr id="43" name="Arc 18">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Oval 20">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457649"/>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278</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Aharoni</vt:lpstr>
      <vt:lpstr>Arial</vt:lpstr>
      <vt:lpstr>Avenir Next LT Pro</vt:lpstr>
      <vt:lpstr>Calibri</vt:lpstr>
      <vt:lpstr>Comic Sans MS</vt:lpstr>
      <vt:lpstr>Rockwell</vt:lpstr>
      <vt:lpstr>ShapesVTI</vt:lpstr>
      <vt:lpstr>PYTHON PROGRAMMING LABORATORY</vt:lpstr>
      <vt:lpstr>PowerPoint Presentation</vt:lpstr>
      <vt:lpstr>TOOL USED : GOOGLECOLAB </vt:lpstr>
      <vt:lpstr>PACKAGES USED </vt:lpstr>
      <vt:lpstr>NumPy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M M Gowda</dc:creator>
  <cp:lastModifiedBy>Mahesh H R Gowda</cp:lastModifiedBy>
  <cp:revision>223</cp:revision>
  <dcterms:created xsi:type="dcterms:W3CDTF">2022-03-18T14:48:05Z</dcterms:created>
  <dcterms:modified xsi:type="dcterms:W3CDTF">2022-03-19T04:35:15Z</dcterms:modified>
</cp:coreProperties>
</file>