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4" r:id="rId5"/>
    <p:sldId id="265" r:id="rId6"/>
    <p:sldId id="259" r:id="rId7"/>
    <p:sldId id="260" r:id="rId8"/>
    <p:sldId id="261"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6024"/>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5C49-6DC2-469E-DFC2-56154DF2E9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03DE5FB-EFC9-2CE8-F38F-B2612FF6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BADDB8B-97D8-23B7-FD5A-D1E46471F32B}"/>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5" name="Footer Placeholder 4">
            <a:extLst>
              <a:ext uri="{FF2B5EF4-FFF2-40B4-BE49-F238E27FC236}">
                <a16:creationId xmlns:a16="http://schemas.microsoft.com/office/drawing/2014/main" id="{18AAB2F5-C699-4A45-3A38-274230038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EA92A-8FE5-4557-28EF-C8B17B736243}"/>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390245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088D-BA1D-ABD3-F4A0-2AF6138B25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EB4DAF-1AFA-218E-C603-92BFA4DB06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7FDF05-31C4-B46C-20E5-3B060A8CA4C4}"/>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5" name="Footer Placeholder 4">
            <a:extLst>
              <a:ext uri="{FF2B5EF4-FFF2-40B4-BE49-F238E27FC236}">
                <a16:creationId xmlns:a16="http://schemas.microsoft.com/office/drawing/2014/main" id="{01AF57B7-2874-F1A6-DE6F-3E6CCB6F6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A76A5-C569-3C5A-F16E-53AFF093A46A}"/>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70447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0388DC-CB66-ECDA-16B1-D3647BABC1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3455-B219-41CF-FA1C-DF1A2E8D33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3FD2D6-6FD3-5D62-FD0A-60BFE5C5A8FA}"/>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5" name="Footer Placeholder 4">
            <a:extLst>
              <a:ext uri="{FF2B5EF4-FFF2-40B4-BE49-F238E27FC236}">
                <a16:creationId xmlns:a16="http://schemas.microsoft.com/office/drawing/2014/main" id="{01E47147-0CD6-DCFA-299E-DA1FD4542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11433-2AE0-C78D-52EB-5AD36FE44D32}"/>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32977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A283-6218-9BAB-6A74-0C3A71C0DF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9F29B2-DAA8-8442-AE3E-EDB121D785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F61A03-D849-45DD-93A6-1EEC7223DDE2}"/>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5" name="Footer Placeholder 4">
            <a:extLst>
              <a:ext uri="{FF2B5EF4-FFF2-40B4-BE49-F238E27FC236}">
                <a16:creationId xmlns:a16="http://schemas.microsoft.com/office/drawing/2014/main" id="{ACDA936C-EF0A-EC09-5974-371E05C8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B242F-F76D-2953-FA69-2F91F83F270B}"/>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174924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8673-3176-F26B-DADF-9AE743B4ED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B01D0B-4150-2A7B-FAA8-AF3DA635F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1E9F04-1CC6-EF50-800A-C284BDBCE7EB}"/>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5" name="Footer Placeholder 4">
            <a:extLst>
              <a:ext uri="{FF2B5EF4-FFF2-40B4-BE49-F238E27FC236}">
                <a16:creationId xmlns:a16="http://schemas.microsoft.com/office/drawing/2014/main" id="{6305DEA3-67C4-D421-DB88-CC398AC36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EBC19-BA15-21C9-CCD3-3D70EFF08F72}"/>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200631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557-137B-A37B-22D7-9211CDDDC8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5F0801-D65C-4523-7FC4-0AB7C5B347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D53342-36C4-0CB0-468B-E8DCC1F9D96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148445F-A6D7-9D92-AA07-32B5B80DB0E4}"/>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6" name="Footer Placeholder 5">
            <a:extLst>
              <a:ext uri="{FF2B5EF4-FFF2-40B4-BE49-F238E27FC236}">
                <a16:creationId xmlns:a16="http://schemas.microsoft.com/office/drawing/2014/main" id="{348C5C7A-6BC7-EF20-0CAD-69F1FF5F1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FEAB2-1586-8DB4-2ABC-A92EF40B7058}"/>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115704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F56D-34CE-D246-6C1B-7D598C0927E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6D82F-8AB4-CCA2-4061-3A6770FB07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B70CF6-A118-C14D-3579-9E2E6BA0D9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3BD5071-D656-7E88-71CA-59A55886C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47752E-3C3C-B5E3-2BA9-832AE3209DD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0C69FF7-4376-5590-E4B7-826E82C5762D}"/>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8" name="Footer Placeholder 7">
            <a:extLst>
              <a:ext uri="{FF2B5EF4-FFF2-40B4-BE49-F238E27FC236}">
                <a16:creationId xmlns:a16="http://schemas.microsoft.com/office/drawing/2014/main" id="{C5896643-BFF1-6058-C2CE-3D08806033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31B70F-7EF3-D895-287C-2BCBFB51BBFB}"/>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72928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0D91-86CE-CA1C-924D-6C3833BC3A2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8198F1-6D5E-E0FE-DE3E-8B90091E4425}"/>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4" name="Footer Placeholder 3">
            <a:extLst>
              <a:ext uri="{FF2B5EF4-FFF2-40B4-BE49-F238E27FC236}">
                <a16:creationId xmlns:a16="http://schemas.microsoft.com/office/drawing/2014/main" id="{A76723D9-328D-7D8D-E3F0-1F325EB33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AAF58-252D-1C91-59C2-74BDFC5D2F14}"/>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152483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9EF2B4-CA3E-DEB1-D29F-A4744539490B}"/>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3" name="Footer Placeholder 2">
            <a:extLst>
              <a:ext uri="{FF2B5EF4-FFF2-40B4-BE49-F238E27FC236}">
                <a16:creationId xmlns:a16="http://schemas.microsoft.com/office/drawing/2014/main" id="{6BC0783D-F983-F29F-BFE8-FD12993C85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8252D4-5BC1-6B90-A323-65CF72AB75FF}"/>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237877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098C-38F9-76E5-7063-9E907E4A6A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D92FF3-21D3-05B4-4AD4-BF3EC7646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ED0A888-D1BE-3C36-0AA7-7BA8464A7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FCAD3B-9456-0C81-F5B4-0FE646B2BA95}"/>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6" name="Footer Placeholder 5">
            <a:extLst>
              <a:ext uri="{FF2B5EF4-FFF2-40B4-BE49-F238E27FC236}">
                <a16:creationId xmlns:a16="http://schemas.microsoft.com/office/drawing/2014/main" id="{D14C11A9-E388-E220-E13F-E87686FEC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E5815-B71D-3A25-3BA3-E0D1BC1E79B5}"/>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262136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1A6E-F519-9597-2BF8-3F144D1999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A5648F6-3D57-BD7B-1CCC-0FF8C2F4CD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970821-9027-866F-C65E-A4448F4D3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F9D7E3-5772-0E17-F144-0B3C26C7B925}"/>
              </a:ext>
            </a:extLst>
          </p:cNvPr>
          <p:cNvSpPr>
            <a:spLocks noGrp="1"/>
          </p:cNvSpPr>
          <p:nvPr>
            <p:ph type="dt" sz="half" idx="10"/>
          </p:nvPr>
        </p:nvSpPr>
        <p:spPr/>
        <p:txBody>
          <a:bodyPr/>
          <a:lstStyle/>
          <a:p>
            <a:fld id="{CFA86495-A3D2-B048-AE36-0B4B4E30D060}" type="datetimeFigureOut">
              <a:rPr lang="en-US" smtClean="0"/>
              <a:t>5/14/2023</a:t>
            </a:fld>
            <a:endParaRPr lang="en-US"/>
          </a:p>
        </p:txBody>
      </p:sp>
      <p:sp>
        <p:nvSpPr>
          <p:cNvPr id="6" name="Footer Placeholder 5">
            <a:extLst>
              <a:ext uri="{FF2B5EF4-FFF2-40B4-BE49-F238E27FC236}">
                <a16:creationId xmlns:a16="http://schemas.microsoft.com/office/drawing/2014/main" id="{5D51BF30-8070-8273-AE24-BF3F7F192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9E10F-CE74-4CAB-42CC-02E2DE85D379}"/>
              </a:ext>
            </a:extLst>
          </p:cNvPr>
          <p:cNvSpPr>
            <a:spLocks noGrp="1"/>
          </p:cNvSpPr>
          <p:nvPr>
            <p:ph type="sldNum" sz="quarter" idx="12"/>
          </p:nvPr>
        </p:nvSpPr>
        <p:spPr/>
        <p:txBody>
          <a:bodyPr/>
          <a:lstStyle/>
          <a:p>
            <a:fld id="{E611D4C2-14DE-694D-B461-82184315C368}" type="slidenum">
              <a:rPr lang="en-US" smtClean="0"/>
              <a:t>‹#›</a:t>
            </a:fld>
            <a:endParaRPr lang="en-US"/>
          </a:p>
        </p:txBody>
      </p:sp>
    </p:spTree>
    <p:extLst>
      <p:ext uri="{BB962C8B-B14F-4D97-AF65-F5344CB8AC3E}">
        <p14:creationId xmlns:p14="http://schemas.microsoft.com/office/powerpoint/2010/main" val="400944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84E89-FA4B-90CC-A4E9-17E308266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E12BFE-3E52-4217-06EC-C2ED435FC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93531B-CB0A-568C-FDFC-874B0FF05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86495-A3D2-B048-AE36-0B4B4E30D060}" type="datetimeFigureOut">
              <a:rPr lang="en-US" smtClean="0"/>
              <a:t>5/14/2023</a:t>
            </a:fld>
            <a:endParaRPr lang="en-US"/>
          </a:p>
        </p:txBody>
      </p:sp>
      <p:sp>
        <p:nvSpPr>
          <p:cNvPr id="5" name="Footer Placeholder 4">
            <a:extLst>
              <a:ext uri="{FF2B5EF4-FFF2-40B4-BE49-F238E27FC236}">
                <a16:creationId xmlns:a16="http://schemas.microsoft.com/office/drawing/2014/main" id="{36B300C0-29E6-D20A-0257-F07CA926E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9E469A-82DC-0D24-FCFB-52138C644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1D4C2-14DE-694D-B461-82184315C368}" type="slidenum">
              <a:rPr lang="en-US" smtClean="0"/>
              <a:t>‹#›</a:t>
            </a:fld>
            <a:endParaRPr lang="en-US"/>
          </a:p>
        </p:txBody>
      </p:sp>
    </p:spTree>
    <p:extLst>
      <p:ext uri="{BB962C8B-B14F-4D97-AF65-F5344CB8AC3E}">
        <p14:creationId xmlns:p14="http://schemas.microsoft.com/office/powerpoint/2010/main" val="203865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6B819-43FC-BA3E-4E69-21B60FA41781}"/>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dirty="0"/>
              <a:t>LEXICAL ANALYZER</a:t>
            </a:r>
          </a:p>
        </p:txBody>
      </p:sp>
      <p:pic>
        <p:nvPicPr>
          <p:cNvPr id="5" name="Picture 4">
            <a:extLst>
              <a:ext uri="{FF2B5EF4-FFF2-40B4-BE49-F238E27FC236}">
                <a16:creationId xmlns:a16="http://schemas.microsoft.com/office/drawing/2014/main" id="{27F12149-C1A1-CD6E-450D-DBDE65339559}"/>
              </a:ext>
            </a:extLst>
          </p:cNvPr>
          <p:cNvPicPr>
            <a:picLocks noChangeAspect="1"/>
          </p:cNvPicPr>
          <p:nvPr/>
        </p:nvPicPr>
        <p:blipFill rotWithShape="1">
          <a:blip r:embed="rId2"/>
          <a:srcRect l="23497" r="2794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39D7953-BA57-2976-E3AB-FD86FEF533B7}"/>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algn="l"/>
            <a:r>
              <a:rPr lang="en-US" sz="2200" dirty="0"/>
              <a:t>BY:</a:t>
            </a:r>
          </a:p>
          <a:p>
            <a:pPr indent="-228600" algn="l">
              <a:buFont typeface="Arial" panose="020B0604020202020204" pitchFamily="34" charset="0"/>
              <a:buChar char="•"/>
            </a:pPr>
            <a:r>
              <a:rPr lang="en-US" sz="2200" dirty="0"/>
              <a:t>ABHI MUKESHKUMAR PATEL[RA2011026010078]</a:t>
            </a:r>
          </a:p>
          <a:p>
            <a:pPr indent="-228600" algn="l">
              <a:buFont typeface="Arial" panose="020B0604020202020204" pitchFamily="34" charset="0"/>
              <a:buChar char="•"/>
            </a:pPr>
            <a:r>
              <a:rPr lang="en-US" sz="2200" dirty="0"/>
              <a:t>SHRESTH GUPTA[RA2011026010091]</a:t>
            </a:r>
          </a:p>
        </p:txBody>
      </p:sp>
    </p:spTree>
    <p:extLst>
      <p:ext uri="{BB962C8B-B14F-4D97-AF65-F5344CB8AC3E}">
        <p14:creationId xmlns:p14="http://schemas.microsoft.com/office/powerpoint/2010/main" val="3296217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45483-07F0-60C2-1029-ED2516C93902}"/>
              </a:ext>
            </a:extLst>
          </p:cNvPr>
          <p:cNvSpPr>
            <a:spLocks noGrp="1"/>
          </p:cNvSpPr>
          <p:nvPr>
            <p:ph type="title"/>
          </p:nvPr>
        </p:nvSpPr>
        <p:spPr>
          <a:xfrm>
            <a:off x="5297762" y="329184"/>
            <a:ext cx="6251110" cy="1783080"/>
          </a:xfrm>
        </p:spPr>
        <p:txBody>
          <a:bodyPr anchor="b">
            <a:normAutofit/>
          </a:bodyPr>
          <a:lstStyle/>
          <a:p>
            <a:r>
              <a:rPr lang="en-US" sz="5400"/>
              <a:t>Conclusion</a:t>
            </a:r>
          </a:p>
        </p:txBody>
      </p:sp>
      <p:pic>
        <p:nvPicPr>
          <p:cNvPr id="5" name="Picture 4" descr="Computer script on a screen">
            <a:extLst>
              <a:ext uri="{FF2B5EF4-FFF2-40B4-BE49-F238E27FC236}">
                <a16:creationId xmlns:a16="http://schemas.microsoft.com/office/drawing/2014/main" id="{89BD2ADD-E394-4784-F988-B59EC7529CA0}"/>
              </a:ext>
            </a:extLst>
          </p:cNvPr>
          <p:cNvPicPr>
            <a:picLocks noChangeAspect="1"/>
          </p:cNvPicPr>
          <p:nvPr/>
        </p:nvPicPr>
        <p:blipFill rotWithShape="1">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C4399E-655D-E4F3-3818-396AD696C42C}"/>
              </a:ext>
            </a:extLst>
          </p:cNvPr>
          <p:cNvSpPr>
            <a:spLocks noGrp="1"/>
          </p:cNvSpPr>
          <p:nvPr>
            <p:ph idx="1"/>
          </p:nvPr>
        </p:nvSpPr>
        <p:spPr>
          <a:xfrm>
            <a:off x="5297762" y="2706624"/>
            <a:ext cx="6251110" cy="3483864"/>
          </a:xfrm>
        </p:spPr>
        <p:txBody>
          <a:bodyPr>
            <a:normAutofit fontScale="85000" lnSpcReduction="10000"/>
          </a:bodyPr>
          <a:lstStyle/>
          <a:p>
            <a:pPr algn="just">
              <a:buFont typeface="Arial" panose="020B0604020202020204" pitchFamily="34" charset="0"/>
              <a:buChar char="•"/>
            </a:pPr>
            <a:r>
              <a:rPr lang="en-US" sz="1900" b="0" i="0" u="none" strike="noStrike" baseline="0" dirty="0">
                <a:solidFill>
                  <a:srgbClr val="000000"/>
                </a:solidFill>
                <a:latin typeface="Times New Roman" panose="02020603050405020304" pitchFamily="18" charset="0"/>
                <a:cs typeface="Times New Roman" panose="02020603050405020304" pitchFamily="18" charset="0"/>
              </a:rPr>
              <a:t>The compiler incorporates different phases of the compilation process, providing a comprehensive solution for translating high-level programming languages into executable machine code. </a:t>
            </a:r>
          </a:p>
          <a:p>
            <a:pPr algn="just">
              <a:buFont typeface="Arial" panose="020B0604020202020204" pitchFamily="34" charset="0"/>
              <a:buChar char="•"/>
            </a:pPr>
            <a:r>
              <a:rPr lang="en-US" sz="1900" b="0" i="0" u="none" strike="noStrike" baseline="0" dirty="0">
                <a:solidFill>
                  <a:srgbClr val="000000"/>
                </a:solidFill>
                <a:latin typeface="Times New Roman" panose="02020603050405020304" pitchFamily="18" charset="0"/>
                <a:cs typeface="Times New Roman" panose="02020603050405020304" pitchFamily="18" charset="0"/>
              </a:rPr>
              <a:t>The graphical user interface enhances the user experience by providing an intuitive and interactive platform. The GUI allows users to conveniently write and edit their code, view the compilation process step-by-step, and examine the generated output. Error reporting and diagnostics are integrated into the interface, ensuring a seamless development experience </a:t>
            </a:r>
          </a:p>
          <a:p>
            <a:pPr algn="just">
              <a:buFont typeface="Arial" panose="020B0604020202020204" pitchFamily="34" charset="0"/>
              <a:buChar char="•"/>
            </a:pPr>
            <a:r>
              <a:rPr lang="en-IN" sz="1900" b="0" i="0" dirty="0">
                <a:effectLst/>
                <a:latin typeface="Times New Roman" panose="02020603050405020304" pitchFamily="18" charset="0"/>
                <a:cs typeface="Times New Roman" panose="02020603050405020304" pitchFamily="18" charset="0"/>
              </a:rPr>
              <a:t>The compilation process is seamless, with lexical analysis generating a token stream, and syntax analysis constructing a parse tree.</a:t>
            </a:r>
          </a:p>
          <a:p>
            <a:pPr algn="just">
              <a:buFont typeface="Arial" panose="020B0604020202020204" pitchFamily="34" charset="0"/>
              <a:buChar char="•"/>
            </a:pPr>
            <a:r>
              <a:rPr lang="en-IN" sz="1900" b="0" i="0" dirty="0">
                <a:effectLst/>
                <a:latin typeface="Times New Roman" panose="02020603050405020304" pitchFamily="18" charset="0"/>
                <a:cs typeface="Times New Roman" panose="02020603050405020304" pitchFamily="18" charset="0"/>
              </a:rPr>
              <a:t>The project has developed a Python-based compiler with </a:t>
            </a:r>
            <a:r>
              <a:rPr lang="en-IN" sz="1900" b="0" i="0" dirty="0" err="1">
                <a:effectLst/>
                <a:latin typeface="Times New Roman" panose="02020603050405020304" pitchFamily="18" charset="0"/>
                <a:cs typeface="Times New Roman" panose="02020603050405020304" pitchFamily="18" charset="0"/>
              </a:rPr>
              <a:t>Tkinter</a:t>
            </a:r>
            <a:r>
              <a:rPr lang="en-IN" sz="1900" b="0" i="0" dirty="0">
                <a:effectLst/>
                <a:latin typeface="Times New Roman" panose="02020603050405020304" pitchFamily="18" charset="0"/>
                <a:cs typeface="Times New Roman" panose="02020603050405020304" pitchFamily="18" charset="0"/>
              </a:rPr>
              <a:t>, showcasing the practical application of compiler construction principles.</a:t>
            </a:r>
          </a:p>
          <a:p>
            <a:endParaRPr lang="en-US" sz="1900" dirty="0"/>
          </a:p>
        </p:txBody>
      </p:sp>
    </p:spTree>
    <p:extLst>
      <p:ext uri="{BB962C8B-B14F-4D97-AF65-F5344CB8AC3E}">
        <p14:creationId xmlns:p14="http://schemas.microsoft.com/office/powerpoint/2010/main" val="428262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2F2C4-4250-2669-27D1-B3C0E4E5DE4C}"/>
              </a:ext>
            </a:extLst>
          </p:cNvPr>
          <p:cNvSpPr>
            <a:spLocks noGrp="1"/>
          </p:cNvSpPr>
          <p:nvPr>
            <p:ph type="title"/>
          </p:nvPr>
        </p:nvSpPr>
        <p:spPr>
          <a:xfrm>
            <a:off x="5297762" y="329184"/>
            <a:ext cx="6251110" cy="1783080"/>
          </a:xfrm>
        </p:spPr>
        <p:txBody>
          <a:bodyPr anchor="b">
            <a:normAutofit/>
          </a:bodyPr>
          <a:lstStyle/>
          <a:p>
            <a:r>
              <a:rPr lang="en-US" sz="5400"/>
              <a:t>Reference</a:t>
            </a:r>
          </a:p>
        </p:txBody>
      </p:sp>
      <p:pic>
        <p:nvPicPr>
          <p:cNvPr id="5" name="Picture 4" descr="Computer script on a screen">
            <a:extLst>
              <a:ext uri="{FF2B5EF4-FFF2-40B4-BE49-F238E27FC236}">
                <a16:creationId xmlns:a16="http://schemas.microsoft.com/office/drawing/2014/main" id="{87C5708A-D16A-65AE-3E61-94E46C025375}"/>
              </a:ext>
            </a:extLst>
          </p:cNvPr>
          <p:cNvPicPr>
            <a:picLocks noChangeAspect="1"/>
          </p:cNvPicPr>
          <p:nvPr/>
        </p:nvPicPr>
        <p:blipFill rotWithShape="1">
          <a:blip r:embed="rId2"/>
          <a:srcRect l="7449" r="472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1D604-DF41-88F1-480F-A984903533CB}"/>
              </a:ext>
            </a:extLst>
          </p:cNvPr>
          <p:cNvSpPr>
            <a:spLocks noGrp="1"/>
          </p:cNvSpPr>
          <p:nvPr>
            <p:ph idx="1"/>
          </p:nvPr>
        </p:nvSpPr>
        <p:spPr>
          <a:xfrm>
            <a:off x="5297762" y="2706624"/>
            <a:ext cx="6251110" cy="3483864"/>
          </a:xfrm>
        </p:spPr>
        <p:txBody>
          <a:bodyPr>
            <a:normAutofit/>
          </a:bodyPr>
          <a:lstStyle/>
          <a:p>
            <a:r>
              <a:rPr lang="en-IN" sz="1800" dirty="0">
                <a:effectLst/>
                <a:latin typeface="Times New Roman" panose="02020603050405020304" pitchFamily="18" charset="0"/>
                <a:cs typeface="Times New Roman" panose="02020603050405020304" pitchFamily="18" charset="0"/>
              </a:rPr>
              <a:t>Compilers–Principles, Techniques and Tools By Alfred V. </a:t>
            </a:r>
            <a:r>
              <a:rPr lang="en-IN" sz="1800" dirty="0" err="1">
                <a:effectLst/>
                <a:latin typeface="Times New Roman" panose="02020603050405020304" pitchFamily="18" charset="0"/>
                <a:cs typeface="Times New Roman" panose="02020603050405020304" pitchFamily="18" charset="0"/>
              </a:rPr>
              <a:t>Aho</a:t>
            </a:r>
            <a:r>
              <a:rPr lang="en-IN" sz="1800" dirty="0">
                <a:effectLst/>
                <a:latin typeface="Times New Roman" panose="02020603050405020304" pitchFamily="18" charset="0"/>
                <a:cs typeface="Times New Roman" panose="02020603050405020304" pitchFamily="18" charset="0"/>
              </a:rPr>
              <a:t>, Monica S. Lam, Ravi Sethi, Jeffrey D. Ullman </a:t>
            </a:r>
          </a:p>
          <a:p>
            <a:r>
              <a:rPr lang="en-IN" sz="1800" dirty="0">
                <a:effectLst/>
                <a:latin typeface="Times New Roman" panose="02020603050405020304" pitchFamily="18" charset="0"/>
                <a:cs typeface="Times New Roman" panose="02020603050405020304" pitchFamily="18" charset="0"/>
              </a:rPr>
              <a:t>https://www.geeksforgeeks.org/intermediate-code-generation-in-compiler-design/ </a:t>
            </a:r>
          </a:p>
          <a:p>
            <a:r>
              <a:rPr lang="en-IN" sz="1800" dirty="0">
                <a:effectLst/>
                <a:latin typeface="Times New Roman" panose="02020603050405020304" pitchFamily="18" charset="0"/>
                <a:cs typeface="Times New Roman" panose="02020603050405020304" pitchFamily="18" charset="0"/>
              </a:rPr>
              <a:t>http://web.cs.wpi.edu/~kal/courses/compilers/ </a:t>
            </a:r>
          </a:p>
          <a:p>
            <a:r>
              <a:rPr lang="en-IN" sz="1800" dirty="0">
                <a:effectLst/>
                <a:latin typeface="Times New Roman" panose="02020603050405020304" pitchFamily="18" charset="0"/>
                <a:cs typeface="Times New Roman" panose="02020603050405020304" pitchFamily="18" charset="0"/>
              </a:rPr>
              <a:t>https://www.tutorialspoint.com/compiler_design/compiler_design_intermediate_c ode_generations.html </a:t>
            </a:r>
          </a:p>
        </p:txBody>
      </p:sp>
    </p:spTree>
    <p:extLst>
      <p:ext uri="{BB962C8B-B14F-4D97-AF65-F5344CB8AC3E}">
        <p14:creationId xmlns:p14="http://schemas.microsoft.com/office/powerpoint/2010/main" val="380833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C5F5F-04A8-184D-7242-41C025BF0E74}"/>
              </a:ext>
            </a:extLst>
          </p:cNvPr>
          <p:cNvSpPr>
            <a:spLocks noGrp="1"/>
          </p:cNvSpPr>
          <p:nvPr>
            <p:ph type="title"/>
          </p:nvPr>
        </p:nvSpPr>
        <p:spPr>
          <a:xfrm>
            <a:off x="1077674" y="524368"/>
            <a:ext cx="5323715" cy="785309"/>
          </a:xfrm>
        </p:spPr>
        <p:txBody>
          <a:bodyPr anchor="b">
            <a:normAutofit/>
          </a:bodyPr>
          <a:lstStyle/>
          <a:p>
            <a:r>
              <a:rPr lang="en-US"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4308A95-5FD0-6DA0-ABB5-5E977A0FD89E}"/>
              </a:ext>
            </a:extLst>
          </p:cNvPr>
          <p:cNvSpPr>
            <a:spLocks noGrp="1"/>
          </p:cNvSpPr>
          <p:nvPr>
            <p:ph idx="1"/>
          </p:nvPr>
        </p:nvSpPr>
        <p:spPr>
          <a:xfrm>
            <a:off x="1077674" y="1677404"/>
            <a:ext cx="5323715" cy="4371058"/>
          </a:xfrm>
        </p:spPr>
        <p:txBody>
          <a:bodyPr anchor="t">
            <a:normAutofit/>
          </a:bodyPr>
          <a:lstStyle/>
          <a:p>
            <a:pPr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The compiler is designed to support the translation of a high-level programming language into executable code, following the classic six-phase compilation process: lexical analysis, syntax analysis, semantic analysis, intermediate code generation, code optimization, and code generation. </a:t>
            </a:r>
          </a:p>
          <a:p>
            <a:pPr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We present the design and implementation of a compiler with all six phases using the Python programming language and the </a:t>
            </a:r>
            <a:r>
              <a:rPr lang="en-US" sz="1800" b="0" i="0" u="none" strike="noStrike" baseline="0" dirty="0" err="1">
                <a:solidFill>
                  <a:srgbClr val="000000"/>
                </a:solidFill>
                <a:latin typeface="Times New Roman" panose="02020603050405020304" pitchFamily="18" charset="0"/>
              </a:rPr>
              <a:t>Tkinter</a:t>
            </a:r>
            <a:r>
              <a:rPr lang="en-US" sz="1800" b="0" i="0" u="none" strike="noStrike" baseline="0" dirty="0">
                <a:solidFill>
                  <a:srgbClr val="000000"/>
                </a:solidFill>
                <a:latin typeface="Times New Roman" panose="02020603050405020304" pitchFamily="18" charset="0"/>
              </a:rPr>
              <a:t> library for creating a graphical user interface (GUI). </a:t>
            </a:r>
            <a:endParaRPr lang="en-US" sz="16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eb Design">
            <a:extLst>
              <a:ext uri="{FF2B5EF4-FFF2-40B4-BE49-F238E27FC236}">
                <a16:creationId xmlns:a16="http://schemas.microsoft.com/office/drawing/2014/main" id="{FA53C420-66A5-9736-BE31-F9B1EF37E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87042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308A95-5FD0-6DA0-ABB5-5E977A0FD89E}"/>
              </a:ext>
            </a:extLst>
          </p:cNvPr>
          <p:cNvSpPr>
            <a:spLocks noGrp="1"/>
          </p:cNvSpPr>
          <p:nvPr>
            <p:ph idx="1"/>
          </p:nvPr>
        </p:nvSpPr>
        <p:spPr>
          <a:xfrm>
            <a:off x="457200" y="1785226"/>
            <a:ext cx="6002912" cy="4930518"/>
          </a:xfrm>
        </p:spPr>
        <p:txBody>
          <a:bodyPr anchor="t">
            <a:noAutofit/>
          </a:bodyPr>
          <a:lstStyle/>
          <a:p>
            <a:pPr algn="just"/>
            <a:r>
              <a:rPr lang="en-US" sz="1800" b="0" i="0" u="none" strike="noStrike" baseline="0" dirty="0">
                <a:solidFill>
                  <a:srgbClr val="000000"/>
                </a:solidFill>
                <a:latin typeface="Times New Roman" panose="02020603050405020304" pitchFamily="18" charset="0"/>
              </a:rPr>
              <a:t>It is also called a scanner. </a:t>
            </a:r>
          </a:p>
          <a:p>
            <a:pPr algn="just"/>
            <a:r>
              <a:rPr lang="en-US" sz="1800" b="0" i="0" u="none" strike="noStrike" baseline="0" dirty="0">
                <a:solidFill>
                  <a:srgbClr val="000000"/>
                </a:solidFill>
                <a:latin typeface="Times New Roman" panose="02020603050405020304" pitchFamily="18" charset="0"/>
              </a:rPr>
              <a:t>It takes the output of the preprocessor (which performs file inclusion and macro expansion) as the input which is in a pure high-level language. </a:t>
            </a:r>
            <a:endParaRPr lang="en-US" sz="180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It reads the characters from the source program and groups them into lexemes (sequence of characters that “go together”). </a:t>
            </a:r>
            <a:endParaRPr lang="en-US" sz="1800" b="1"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Each lexeme corresponds to a token. </a:t>
            </a:r>
            <a:endParaRPr lang="en-US" sz="1800" b="1"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Tokens are defined by regular expressions which are understood by the lexical analyzer. It also removes lexical errors (e.g., erroneous characters), comments, and white space. </a:t>
            </a:r>
          </a:p>
          <a:p>
            <a:pPr algn="just"/>
            <a:r>
              <a:rPr lang="en-US" sz="1800" dirty="0">
                <a:solidFill>
                  <a:srgbClr val="000000"/>
                </a:solidFill>
                <a:effectLst/>
                <a:latin typeface="Times New Roman" panose="02020603050405020304" pitchFamily="18" charset="0"/>
                <a:cs typeface="Times New Roman" panose="02020603050405020304" pitchFamily="18" charset="0"/>
              </a:rPr>
              <a:t>It is</a:t>
            </a:r>
            <a:r>
              <a:rPr lang="en-US" sz="1800" dirty="0">
                <a:solidFill>
                  <a:srgbClr val="000000"/>
                </a:solidFill>
                <a:latin typeface="Times New Roman" panose="02020603050405020304" pitchFamily="18" charset="0"/>
                <a:cs typeface="Times New Roman" panose="02020603050405020304" pitchFamily="18" charset="0"/>
              </a:rPr>
              <a:t> the first phase of the compiler and it is followed by the Syntax Analyzer which parses the token stream and verifies whether the program adheres to specific grammar rules</a:t>
            </a:r>
            <a:endParaRPr lang="en-IN" sz="1800" b="1" dirty="0">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eb Design">
            <a:extLst>
              <a:ext uri="{FF2B5EF4-FFF2-40B4-BE49-F238E27FC236}">
                <a16:creationId xmlns:a16="http://schemas.microsoft.com/office/drawing/2014/main" id="{FA53C420-66A5-9736-BE31-F9B1EF37E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4" name="Title 1">
            <a:extLst>
              <a:ext uri="{FF2B5EF4-FFF2-40B4-BE49-F238E27FC236}">
                <a16:creationId xmlns:a16="http://schemas.microsoft.com/office/drawing/2014/main" id="{5D8FA69E-9EE6-6F49-5493-10FEEE20A415}"/>
              </a:ext>
            </a:extLst>
          </p:cNvPr>
          <p:cNvSpPr txBox="1">
            <a:spLocks/>
          </p:cNvSpPr>
          <p:nvPr/>
        </p:nvSpPr>
        <p:spPr>
          <a:xfrm>
            <a:off x="1077674" y="524368"/>
            <a:ext cx="5323715" cy="7853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LEXICAL ANALYZER</a:t>
            </a:r>
          </a:p>
        </p:txBody>
      </p:sp>
    </p:spTree>
    <p:extLst>
      <p:ext uri="{BB962C8B-B14F-4D97-AF65-F5344CB8AC3E}">
        <p14:creationId xmlns:p14="http://schemas.microsoft.com/office/powerpoint/2010/main" val="339240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03580A-0E66-2480-ED41-6922D12B55E9}"/>
              </a:ext>
            </a:extLst>
          </p:cNvPr>
          <p:cNvSpPr>
            <a:spLocks noGrp="1"/>
          </p:cNvSpPr>
          <p:nvPr>
            <p:ph idx="1"/>
          </p:nvPr>
        </p:nvSpPr>
        <p:spPr>
          <a:xfrm>
            <a:off x="158655" y="1948274"/>
            <a:ext cx="6460112" cy="4909726"/>
          </a:xfrm>
        </p:spPr>
        <p:txBody>
          <a:bodyPr anchor="t">
            <a:noAutofit/>
          </a:bodyPr>
          <a:lstStyle/>
          <a:p>
            <a:pPr marL="342900" marR="66675" lvl="0" indent="-342900" algn="just">
              <a:buFont typeface="Symbol" pitchFamily="2" charset="2"/>
              <a:buChar char=""/>
            </a:pPr>
            <a:r>
              <a:rPr lang="en-US" sz="1800" b="1" dirty="0">
                <a:effectLst/>
                <a:latin typeface="Times New Roman" panose="02020603050405020304" pitchFamily="18" charset="0"/>
                <a:ea typeface="Microsoft Sans Serif" panose="020B0604020202020204" pitchFamily="34" charset="0"/>
                <a:cs typeface="Times New Roman" panose="02020603050405020304" pitchFamily="18" charset="0"/>
              </a:rPr>
              <a:t>Tokenization</a:t>
            </a:r>
            <a:r>
              <a:rPr lang="en-US" sz="1800" dirty="0">
                <a:effectLst/>
                <a:latin typeface="Times New Roman" panose="02020603050405020304" pitchFamily="18" charset="0"/>
                <a:ea typeface="Microsoft Sans Serif" panose="020B0604020202020204" pitchFamily="34" charset="0"/>
                <a:cs typeface="Times New Roman" panose="02020603050405020304" pitchFamily="18" charset="0"/>
              </a:rPr>
              <a:t>: The lexical analyzer should be able to scan the input text character by character and identify the language-specific tokens. These tokens may include keywords, identifiers, operators, literals, and punctuation symbols. Each token should be classified and categorized according to the language's lexical rule.</a:t>
            </a:r>
            <a:endPar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marR="66675" lvl="0" indent="-342900" algn="just">
              <a:buFont typeface="Symbol" pitchFamily="2" charset="2"/>
              <a:buChar char=""/>
            </a:pPr>
            <a:r>
              <a:rPr lang="en-US" sz="1800" b="1" dirty="0">
                <a:effectLst/>
                <a:latin typeface="Times New Roman" panose="02020603050405020304" pitchFamily="18" charset="0"/>
                <a:ea typeface="Microsoft Sans Serif" panose="020B0604020202020204" pitchFamily="34" charset="0"/>
                <a:cs typeface="Times New Roman" panose="02020603050405020304" pitchFamily="18" charset="0"/>
              </a:rPr>
              <a:t>Handling Whitespace and Comments: </a:t>
            </a:r>
            <a:r>
              <a:rPr lang="en-US" sz="1800" dirty="0">
                <a:effectLst/>
                <a:latin typeface="Times New Roman" panose="02020603050405020304" pitchFamily="18" charset="0"/>
                <a:ea typeface="Microsoft Sans Serif" panose="020B0604020202020204" pitchFamily="34" charset="0"/>
                <a:cs typeface="Times New Roman" panose="02020603050405020304" pitchFamily="18" charset="0"/>
              </a:rPr>
              <a:t>The lexical analyzer should handle whitespace characters (spaces, tabs, line breaks) and comments in the source code appropriately. It should discard or ignore these elements as they do not contribute to the meaning or structure of the program.</a:t>
            </a:r>
            <a:r>
              <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marR="66675" lvl="0" indent="-342900" algn="just">
              <a:buFont typeface="Symbol" pitchFamily="2" charset="2"/>
              <a:buChar char=""/>
            </a:pPr>
            <a:r>
              <a:rPr lang="en-US" sz="1800" b="1" dirty="0">
                <a:effectLst/>
                <a:latin typeface="Times New Roman" panose="02020603050405020304" pitchFamily="18" charset="0"/>
                <a:ea typeface="Microsoft Sans Serif" panose="020B0604020202020204" pitchFamily="34" charset="0"/>
                <a:cs typeface="Times New Roman" panose="02020603050405020304" pitchFamily="18" charset="0"/>
              </a:rPr>
              <a:t>Building Symbol Table: </a:t>
            </a:r>
            <a:r>
              <a:rPr lang="en-US" sz="1800" dirty="0">
                <a:effectLst/>
                <a:latin typeface="Times New Roman" panose="02020603050405020304" pitchFamily="18" charset="0"/>
                <a:ea typeface="Microsoft Sans Serif" panose="020B0604020202020204" pitchFamily="34" charset="0"/>
                <a:cs typeface="Times New Roman" panose="02020603050405020304" pitchFamily="18" charset="0"/>
              </a:rPr>
              <a:t>The lexical analyzer may be required to build and maintain a symbol table that stores information about identifiers found in the source code. It should identify and handle identifiers, such as variable names or function names, and associate them with their attributes, such as data type or scope.</a:t>
            </a:r>
            <a:endPar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Error">
            <a:extLst>
              <a:ext uri="{FF2B5EF4-FFF2-40B4-BE49-F238E27FC236}">
                <a16:creationId xmlns:a16="http://schemas.microsoft.com/office/drawing/2014/main" id="{4F9B89F6-CD9D-406D-0FC8-05A1140F46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6" name="Title 1">
            <a:extLst>
              <a:ext uri="{FF2B5EF4-FFF2-40B4-BE49-F238E27FC236}">
                <a16:creationId xmlns:a16="http://schemas.microsoft.com/office/drawing/2014/main" id="{9177CFED-C6C1-FE49-D19B-4201F8358129}"/>
              </a:ext>
            </a:extLst>
          </p:cNvPr>
          <p:cNvSpPr txBox="1">
            <a:spLocks/>
          </p:cNvSpPr>
          <p:nvPr/>
        </p:nvSpPr>
        <p:spPr>
          <a:xfrm>
            <a:off x="830510" y="524368"/>
            <a:ext cx="5788257" cy="7853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66467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Light bulb on yellow background with sketched light beams and cord">
            <a:extLst>
              <a:ext uri="{FF2B5EF4-FFF2-40B4-BE49-F238E27FC236}">
                <a16:creationId xmlns:a16="http://schemas.microsoft.com/office/drawing/2014/main" id="{BAC08339-17EB-7C51-560B-A69190C02828}"/>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2F6EEA-1439-C289-56A1-E2EA6285095C}"/>
              </a:ext>
            </a:extLst>
          </p:cNvPr>
          <p:cNvSpPr>
            <a:spLocks noGrp="1"/>
          </p:cNvSpPr>
          <p:nvPr>
            <p:ph idx="1"/>
          </p:nvPr>
        </p:nvSpPr>
        <p:spPr>
          <a:xfrm>
            <a:off x="5297593" y="2836285"/>
            <a:ext cx="6251110" cy="3497347"/>
          </a:xfrm>
        </p:spPr>
        <p:txBody>
          <a:bodyPr>
            <a:noAutofit/>
          </a:bodyPr>
          <a:lstStyle/>
          <a:p>
            <a:pPr marL="342900" marR="66675" lvl="0" indent="-342900" algn="just">
              <a:buFont typeface="Symbol" pitchFamily="2" charset="2"/>
              <a:buChar char=""/>
            </a:pPr>
            <a:r>
              <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rPr>
              <a:t>Understanding the role and importance of the Lexical Analyzer Phase within the Compiler</a:t>
            </a:r>
          </a:p>
          <a:p>
            <a:pPr marL="342900" marR="66675" lvl="0" indent="-342900" algn="just">
              <a:buFont typeface="Symbol" pitchFamily="2" charset="2"/>
              <a:buChar char=""/>
            </a:pPr>
            <a:r>
              <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rPr>
              <a:t>Understanding the various types of token and how Lexical </a:t>
            </a:r>
            <a:r>
              <a:rPr lang="en-IN" sz="1800" dirty="0">
                <a:latin typeface="Times New Roman" panose="02020603050405020304" pitchFamily="18" charset="0"/>
                <a:ea typeface="Microsoft Sans Serif" panose="020B0604020202020204" pitchFamily="34" charset="0"/>
                <a:cs typeface="Times New Roman" panose="02020603050405020304" pitchFamily="18" charset="0"/>
              </a:rPr>
              <a:t>A</a:t>
            </a:r>
            <a:r>
              <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rPr>
              <a:t>nalyzer breaks a statement into tokens </a:t>
            </a:r>
          </a:p>
          <a:p>
            <a:pPr marL="342900" marR="66675" lvl="0" indent="-342900" algn="just">
              <a:buFont typeface="Symbol" pitchFamily="2" charset="2"/>
              <a:buChar char=""/>
            </a:pPr>
            <a:r>
              <a:rPr lang="en-IN" sz="1800" dirty="0">
                <a:latin typeface="Times New Roman" panose="02020603050405020304" pitchFamily="18" charset="0"/>
                <a:ea typeface="Microsoft Sans Serif" panose="020B0604020202020204" pitchFamily="34" charset="0"/>
                <a:cs typeface="Times New Roman" panose="02020603050405020304" pitchFamily="18" charset="0"/>
              </a:rPr>
              <a:t>Implementing lexical analysis on a simple C++ compiler and examining the output the lexical </a:t>
            </a:r>
            <a:r>
              <a:rPr lang="en-IN" sz="1800" dirty="0" err="1">
                <a:latin typeface="Times New Roman" panose="02020603050405020304" pitchFamily="18" charset="0"/>
                <a:ea typeface="Microsoft Sans Serif" panose="020B0604020202020204" pitchFamily="34" charset="0"/>
                <a:cs typeface="Times New Roman" panose="02020603050405020304" pitchFamily="18" charset="0"/>
              </a:rPr>
              <a:t>analyzer</a:t>
            </a:r>
            <a:r>
              <a:rPr lang="en-IN" sz="1800" dirty="0">
                <a:latin typeface="Times New Roman" panose="02020603050405020304" pitchFamily="18" charset="0"/>
                <a:ea typeface="Microsoft Sans Serif" panose="020B0604020202020204" pitchFamily="34" charset="0"/>
                <a:cs typeface="Times New Roman" panose="02020603050405020304" pitchFamily="18" charset="0"/>
              </a:rPr>
              <a:t> generates</a:t>
            </a:r>
          </a:p>
          <a:p>
            <a:pPr marL="342900" marR="66675" lvl="0" indent="-342900" algn="just">
              <a:buFont typeface="Symbol" pitchFamily="2" charset="2"/>
              <a:buChar char=""/>
            </a:pPr>
            <a:r>
              <a:rPr lang="en-US" sz="1800" dirty="0">
                <a:effectLst/>
                <a:latin typeface="Times New Roman" panose="02020603050405020304" pitchFamily="18" charset="0"/>
                <a:ea typeface="Microsoft Sans Serif" panose="020B0604020202020204" pitchFamily="34" charset="0"/>
                <a:cs typeface="Times New Roman" panose="02020603050405020304" pitchFamily="18" charset="0"/>
              </a:rPr>
              <a:t> The lexical analyzer maintains a symbol table that stores information about identifiers found in the source code, such as variable names or function names. It keeps track of their attributes, such as data type or scope, for later stages of the compilation process.</a:t>
            </a:r>
          </a:p>
          <a:p>
            <a:pPr marL="342900" marR="66675" lvl="0" indent="-342900" algn="just">
              <a:buFont typeface="Symbol" pitchFamily="2" charset="2"/>
              <a:buChar char=""/>
            </a:pPr>
            <a:endParaRPr lang="en-IN" sz="1800" dirty="0">
              <a:effectLst/>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86E17DDC-3AFF-E94D-A140-BDABA5E9A56A}"/>
              </a:ext>
            </a:extLst>
          </p:cNvPr>
          <p:cNvSpPr txBox="1">
            <a:spLocks/>
          </p:cNvSpPr>
          <p:nvPr/>
        </p:nvSpPr>
        <p:spPr>
          <a:xfrm>
            <a:off x="5121172" y="524368"/>
            <a:ext cx="5323715" cy="7853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39599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D75AD-203D-E8E6-1A05-9705DE585335}"/>
              </a:ext>
            </a:extLst>
          </p:cNvPr>
          <p:cNvSpPr>
            <a:spLocks noGrp="1"/>
          </p:cNvSpPr>
          <p:nvPr>
            <p:ph type="title"/>
          </p:nvPr>
        </p:nvSpPr>
        <p:spPr>
          <a:xfrm>
            <a:off x="336884" y="742951"/>
            <a:ext cx="4332307" cy="4962524"/>
          </a:xfrm>
        </p:spPr>
        <p:txBody>
          <a:bodyPr vert="horz" lIns="91440" tIns="45720" rIns="91440" bIns="45720" rtlCol="0" anchor="ctr">
            <a:normAutofit/>
          </a:bodyPr>
          <a:lstStyle/>
          <a:p>
            <a:pPr algn="ctr"/>
            <a:r>
              <a:rPr lang="en-US" sz="4000" kern="1200" dirty="0">
                <a:solidFill>
                  <a:srgbClr val="FFFFFF"/>
                </a:solidFill>
                <a:latin typeface="Times New Roman" panose="02020603050405020304" pitchFamily="18" charset="0"/>
                <a:cs typeface="Times New Roman" panose="02020603050405020304" pitchFamily="18" charset="0"/>
              </a:rPr>
              <a:t>ARCHITECTURE DIAGRAM - COMPILER</a:t>
            </a:r>
          </a:p>
        </p:txBody>
      </p:sp>
      <p:pic>
        <p:nvPicPr>
          <p:cNvPr id="4" name="Content Placeholder 3">
            <a:extLst>
              <a:ext uri="{FF2B5EF4-FFF2-40B4-BE49-F238E27FC236}">
                <a16:creationId xmlns:a16="http://schemas.microsoft.com/office/drawing/2014/main" id="{6415077F-649E-BF3A-5AD6-CEBBE23DB6B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99388" y="492573"/>
            <a:ext cx="6462413" cy="5880796"/>
          </a:xfrm>
          <a:prstGeom prst="rect">
            <a:avLst/>
          </a:prstGeom>
        </p:spPr>
      </p:pic>
    </p:spTree>
    <p:extLst>
      <p:ext uri="{BB962C8B-B14F-4D97-AF65-F5344CB8AC3E}">
        <p14:creationId xmlns:p14="http://schemas.microsoft.com/office/powerpoint/2010/main" val="335189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87CE5-4EE8-E729-2925-B7EECA012E90}"/>
              </a:ext>
            </a:extLst>
          </p:cNvPr>
          <p:cNvSpPr>
            <a:spLocks noGrp="1"/>
          </p:cNvSpPr>
          <p:nvPr>
            <p:ph type="title"/>
          </p:nvPr>
        </p:nvSpPr>
        <p:spPr>
          <a:xfrm>
            <a:off x="198652" y="801674"/>
            <a:ext cx="4608770" cy="4962524"/>
          </a:xfrm>
        </p:spPr>
        <p:txBody>
          <a:bodyPr vert="horz" lIns="91440" tIns="45720" rIns="91440" bIns="45720" rtlCol="0" anchor="ctr">
            <a:normAutofit/>
          </a:bodyPr>
          <a:lstStyle/>
          <a:p>
            <a:pPr algn="ctr"/>
            <a:r>
              <a:rPr lang="en-US" sz="4000" kern="1200" dirty="0">
                <a:solidFill>
                  <a:srgbClr val="FFFFFF"/>
                </a:solidFill>
                <a:latin typeface="Times New Roman" panose="02020603050405020304" pitchFamily="18" charset="0"/>
                <a:cs typeface="Times New Roman" panose="02020603050405020304" pitchFamily="18" charset="0"/>
              </a:rPr>
              <a:t>ARCHITECTURE DIAGRAM OF </a:t>
            </a:r>
            <a:br>
              <a:rPr lang="en-US" sz="4000" kern="1200" dirty="0">
                <a:solidFill>
                  <a:srgbClr val="FFFFFF"/>
                </a:solidFill>
                <a:latin typeface="Times New Roman" panose="02020603050405020304" pitchFamily="18" charset="0"/>
                <a:cs typeface="Times New Roman" panose="02020603050405020304" pitchFamily="18" charset="0"/>
              </a:rPr>
            </a:br>
            <a:r>
              <a:rPr lang="en-US" sz="4000" kern="1200" dirty="0">
                <a:solidFill>
                  <a:srgbClr val="FFFFFF"/>
                </a:solidFill>
                <a:latin typeface="Times New Roman" panose="02020603050405020304" pitchFamily="18" charset="0"/>
                <a:cs typeface="Times New Roman" panose="02020603050405020304" pitchFamily="18" charset="0"/>
              </a:rPr>
              <a:t>LEXICAL ANALYZER</a:t>
            </a:r>
          </a:p>
        </p:txBody>
      </p:sp>
      <p:pic>
        <p:nvPicPr>
          <p:cNvPr id="9" name="Picture 8">
            <a:extLst>
              <a:ext uri="{FF2B5EF4-FFF2-40B4-BE49-F238E27FC236}">
                <a16:creationId xmlns:a16="http://schemas.microsoft.com/office/drawing/2014/main" id="{2B3AC8E9-BBF1-1A98-3F01-3A7D0359C872}"/>
              </a:ext>
            </a:extLst>
          </p:cNvPr>
          <p:cNvPicPr>
            <a:picLocks noChangeAspect="1"/>
          </p:cNvPicPr>
          <p:nvPr/>
        </p:nvPicPr>
        <p:blipFill>
          <a:blip r:embed="rId2"/>
          <a:stretch>
            <a:fillRect/>
          </a:stretch>
        </p:blipFill>
        <p:spPr>
          <a:xfrm>
            <a:off x="4945654" y="113251"/>
            <a:ext cx="6864991" cy="2729869"/>
          </a:xfrm>
          <a:prstGeom prst="rect">
            <a:avLst/>
          </a:prstGeom>
        </p:spPr>
      </p:pic>
      <p:pic>
        <p:nvPicPr>
          <p:cNvPr id="16" name="Picture 15">
            <a:extLst>
              <a:ext uri="{FF2B5EF4-FFF2-40B4-BE49-F238E27FC236}">
                <a16:creationId xmlns:a16="http://schemas.microsoft.com/office/drawing/2014/main" id="{5AAF7F5A-E121-27C6-160E-0DE1C86640B0}"/>
              </a:ext>
            </a:extLst>
          </p:cNvPr>
          <p:cNvPicPr>
            <a:picLocks noChangeAspect="1"/>
          </p:cNvPicPr>
          <p:nvPr/>
        </p:nvPicPr>
        <p:blipFill>
          <a:blip r:embed="rId3"/>
          <a:stretch>
            <a:fillRect/>
          </a:stretch>
        </p:blipFill>
        <p:spPr>
          <a:xfrm>
            <a:off x="5140764" y="2620117"/>
            <a:ext cx="6808113" cy="3780683"/>
          </a:xfrm>
          <a:prstGeom prst="rect">
            <a:avLst/>
          </a:prstGeom>
        </p:spPr>
      </p:pic>
    </p:spTree>
    <p:extLst>
      <p:ext uri="{BB962C8B-B14F-4D97-AF65-F5344CB8AC3E}">
        <p14:creationId xmlns:p14="http://schemas.microsoft.com/office/powerpoint/2010/main" val="97623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658F4-E31A-5A75-FB91-70128EC528A7}"/>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Implementation</a:t>
            </a:r>
          </a:p>
        </p:txBody>
      </p:sp>
      <p:sp>
        <p:nvSpPr>
          <p:cNvPr id="3" name="Content Placeholder 2">
            <a:extLst>
              <a:ext uri="{FF2B5EF4-FFF2-40B4-BE49-F238E27FC236}">
                <a16:creationId xmlns:a16="http://schemas.microsoft.com/office/drawing/2014/main" id="{D6CB88E8-00C6-0D7B-A01E-7F6FA7B16A31}"/>
              </a:ext>
            </a:extLst>
          </p:cNvPr>
          <p:cNvSpPr>
            <a:spLocks noGrp="1"/>
          </p:cNvSpPr>
          <p:nvPr>
            <p:ph idx="1"/>
          </p:nvPr>
        </p:nvSpPr>
        <p:spPr>
          <a:xfrm>
            <a:off x="4367695" y="131640"/>
            <a:ext cx="3025303" cy="759496"/>
          </a:xfrm>
        </p:spPr>
        <p:txBody>
          <a:bodyPr anchor="ctr">
            <a:normAutofit/>
          </a:bodyPr>
          <a:lstStyle/>
          <a:p>
            <a:pPr marL="0" indent="0">
              <a:buNone/>
            </a:pPr>
            <a:r>
              <a:rPr lang="en-IN" sz="3200" b="1" dirty="0">
                <a:latin typeface="Times New Roman" panose="02020603050405020304" pitchFamily="18" charset="0"/>
                <a:cs typeface="Times New Roman" panose="02020603050405020304" pitchFamily="18" charset="0"/>
              </a:rPr>
              <a:t>INPUT FILE</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C9C285-478C-E950-D5A1-B86483003184}"/>
              </a:ext>
            </a:extLst>
          </p:cNvPr>
          <p:cNvPicPr>
            <a:picLocks noChangeAspect="1"/>
          </p:cNvPicPr>
          <p:nvPr/>
        </p:nvPicPr>
        <p:blipFill>
          <a:blip r:embed="rId2"/>
          <a:stretch>
            <a:fillRect/>
          </a:stretch>
        </p:blipFill>
        <p:spPr>
          <a:xfrm>
            <a:off x="5880346" y="1187540"/>
            <a:ext cx="4465707" cy="4092295"/>
          </a:xfrm>
          <a:prstGeom prst="rect">
            <a:avLst/>
          </a:prstGeom>
        </p:spPr>
      </p:pic>
    </p:spTree>
    <p:extLst>
      <p:ext uri="{BB962C8B-B14F-4D97-AF65-F5344CB8AC3E}">
        <p14:creationId xmlns:p14="http://schemas.microsoft.com/office/powerpoint/2010/main" val="367849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658F4-E31A-5A75-FB91-70128EC528A7}"/>
              </a:ext>
            </a:extLst>
          </p:cNvPr>
          <p:cNvSpPr>
            <a:spLocks noGrp="1"/>
          </p:cNvSpPr>
          <p:nvPr>
            <p:ph type="title"/>
          </p:nvPr>
        </p:nvSpPr>
        <p:spPr>
          <a:xfrm>
            <a:off x="466722" y="586855"/>
            <a:ext cx="3201366" cy="3387497"/>
          </a:xfrm>
        </p:spPr>
        <p:txBody>
          <a:bodyPr anchor="b">
            <a:normAutofit/>
          </a:bodyPr>
          <a:lstStyle/>
          <a:p>
            <a:pPr algn="r"/>
            <a:r>
              <a:rPr lang="en-US" sz="3700">
                <a:solidFill>
                  <a:srgbClr val="FFFFFF"/>
                </a:solidFill>
              </a:rPr>
              <a:t>Implementation</a:t>
            </a:r>
          </a:p>
        </p:txBody>
      </p:sp>
      <p:sp>
        <p:nvSpPr>
          <p:cNvPr id="4" name="Content Placeholder 2">
            <a:extLst>
              <a:ext uri="{FF2B5EF4-FFF2-40B4-BE49-F238E27FC236}">
                <a16:creationId xmlns:a16="http://schemas.microsoft.com/office/drawing/2014/main" id="{5C1BBFA7-60C3-141C-DA01-4E48D49C1826}"/>
              </a:ext>
            </a:extLst>
          </p:cNvPr>
          <p:cNvSpPr txBox="1">
            <a:spLocks/>
          </p:cNvSpPr>
          <p:nvPr/>
        </p:nvSpPr>
        <p:spPr>
          <a:xfrm>
            <a:off x="4367695" y="131640"/>
            <a:ext cx="4826639" cy="75949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200" b="1" dirty="0">
                <a:latin typeface="Times New Roman" panose="02020603050405020304" pitchFamily="18" charset="0"/>
                <a:cs typeface="Times New Roman" panose="02020603050405020304" pitchFamily="18" charset="0"/>
              </a:rPr>
              <a:t>LEXICAL ANALYZER</a:t>
            </a: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41D26E4-EFFF-A3EA-0AE4-83BD178DA9E5}"/>
              </a:ext>
            </a:extLst>
          </p:cNvPr>
          <p:cNvPicPr>
            <a:picLocks noChangeAspect="1"/>
          </p:cNvPicPr>
          <p:nvPr/>
        </p:nvPicPr>
        <p:blipFill>
          <a:blip r:embed="rId2"/>
          <a:stretch>
            <a:fillRect/>
          </a:stretch>
        </p:blipFill>
        <p:spPr>
          <a:xfrm>
            <a:off x="6094476" y="3612563"/>
            <a:ext cx="4486523" cy="2187900"/>
          </a:xfrm>
          <a:prstGeom prst="rect">
            <a:avLst/>
          </a:prstGeom>
        </p:spPr>
      </p:pic>
      <p:pic>
        <p:nvPicPr>
          <p:cNvPr id="15" name="Picture 14">
            <a:extLst>
              <a:ext uri="{FF2B5EF4-FFF2-40B4-BE49-F238E27FC236}">
                <a16:creationId xmlns:a16="http://schemas.microsoft.com/office/drawing/2014/main" id="{F5C34023-33C1-2691-B1CA-8610C4222EF8}"/>
              </a:ext>
            </a:extLst>
          </p:cNvPr>
          <p:cNvPicPr>
            <a:picLocks noChangeAspect="1"/>
          </p:cNvPicPr>
          <p:nvPr/>
        </p:nvPicPr>
        <p:blipFill>
          <a:blip r:embed="rId3"/>
          <a:stretch>
            <a:fillRect/>
          </a:stretch>
        </p:blipFill>
        <p:spPr>
          <a:xfrm>
            <a:off x="6177188" y="1061205"/>
            <a:ext cx="4486523" cy="2082519"/>
          </a:xfrm>
          <a:prstGeom prst="rect">
            <a:avLst/>
          </a:prstGeom>
        </p:spPr>
      </p:pic>
    </p:spTree>
    <p:extLst>
      <p:ext uri="{BB962C8B-B14F-4D97-AF65-F5344CB8AC3E}">
        <p14:creationId xmlns:p14="http://schemas.microsoft.com/office/powerpoint/2010/main" val="2974913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688</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LEXICAL ANALYZER</vt:lpstr>
      <vt:lpstr>ABSTRACT</vt:lpstr>
      <vt:lpstr>PowerPoint Presentation</vt:lpstr>
      <vt:lpstr>PowerPoint Presentation</vt:lpstr>
      <vt:lpstr>PowerPoint Presentation</vt:lpstr>
      <vt:lpstr>ARCHITECTURE DIAGRAM - COMPILER</vt:lpstr>
      <vt:lpstr>ARCHITECTURE DIAGRAM OF  LEXICAL ANALYZER</vt:lpstr>
      <vt:lpstr>Implementation</vt:lpstr>
      <vt:lpstr>Implementation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ANALYZER</dc:title>
  <dc:creator>Sarthak Jain</dc:creator>
  <cp:lastModifiedBy>Shresth Gupta</cp:lastModifiedBy>
  <cp:revision>3</cp:revision>
  <dcterms:created xsi:type="dcterms:W3CDTF">2023-05-10T07:15:34Z</dcterms:created>
  <dcterms:modified xsi:type="dcterms:W3CDTF">2023-05-14T10:31:41Z</dcterms:modified>
</cp:coreProperties>
</file>