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Raleway ExtraBold"/>
      <p:bold r:id="rId20"/>
      <p:boldItalic r:id="rId21"/>
    </p:embeddedFon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3" roundtripDataSignature="AMtx7mit0MLzZ+/jv8GoNYkHyIJ2+5P1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ExtraBold-bold.fntdata"/><Relationship Id="rId11" Type="http://schemas.openxmlformats.org/officeDocument/2006/relationships/slide" Target="slides/slide5.xml"/><Relationship Id="rId22" Type="http://schemas.openxmlformats.org/officeDocument/2006/relationships/font" Target="fonts/ArialBlack-regular.fntdata"/><Relationship Id="rId10" Type="http://schemas.openxmlformats.org/officeDocument/2006/relationships/slide" Target="slides/slide4.xml"/><Relationship Id="rId21" Type="http://schemas.openxmlformats.org/officeDocument/2006/relationships/font" Target="fonts/RalewayExtraBold-bold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1" name="Google Shape;2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4"/>
          <p:cNvSpPr/>
          <p:nvPr>
            <p:ph idx="2" type="pic"/>
          </p:nvPr>
        </p:nvSpPr>
        <p:spPr>
          <a:xfrm>
            <a:off x="5183188" y="987425"/>
            <a:ext cx="6172200" cy="4873625"/>
          </a:xfrm>
          <a:prstGeom prst="rect">
            <a:avLst/>
          </a:prstGeom>
          <a:noFill/>
          <a:ln>
            <a:noFill/>
          </a:ln>
        </p:spPr>
      </p:sp>
      <p:sp>
        <p:nvSpPr>
          <p:cNvPr id="72" name="Google Shape;72;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27"/>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27"/>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27"/>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7"/>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30"/>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30"/>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3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9" name="Google Shape;99;p3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00" name="Shape 100"/>
        <p:cNvGrpSpPr/>
        <p:nvPr/>
      </p:nvGrpSpPr>
      <p:grpSpPr>
        <a:xfrm>
          <a:off x="0" y="0"/>
          <a:ext cx="0" cy="0"/>
          <a:chOff x="0" y="0"/>
          <a:chExt cx="0" cy="0"/>
        </a:xfrm>
      </p:grpSpPr>
      <p:sp>
        <p:nvSpPr>
          <p:cNvPr id="101" name="Google Shape;101;p31"/>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31"/>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31"/>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4" name="Google Shape;104;p31"/>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5" name="Shape 105"/>
        <p:cNvGrpSpPr/>
        <p:nvPr/>
      </p:nvGrpSpPr>
      <p:grpSpPr>
        <a:xfrm>
          <a:off x="0" y="0"/>
          <a:ext cx="0" cy="0"/>
          <a:chOff x="0" y="0"/>
          <a:chExt cx="0" cy="0"/>
        </a:xfrm>
      </p:grpSpPr>
      <p:sp>
        <p:nvSpPr>
          <p:cNvPr id="106" name="Google Shape;106;p32"/>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32"/>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32"/>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9" name="Shape 109"/>
        <p:cNvGrpSpPr/>
        <p:nvPr/>
      </p:nvGrpSpPr>
      <p:grpSpPr>
        <a:xfrm>
          <a:off x="0" y="0"/>
          <a:ext cx="0" cy="0"/>
          <a:chOff x="0" y="0"/>
          <a:chExt cx="0" cy="0"/>
        </a:xfrm>
      </p:grpSpPr>
      <p:sp>
        <p:nvSpPr>
          <p:cNvPr id="110" name="Google Shape;110;p3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1" name="Google Shape;111;p3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2" name="Google Shape;112;p33"/>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33"/>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33"/>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5" name="Google Shape;115;p33"/>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6" name="Google Shape;116;p33"/>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7" name="Google Shape;117;p33"/>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8" name="Google Shape;118;p33"/>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9" name="Google Shape;119;p33"/>
          <p:cNvSpPr/>
          <p:nvPr>
            <p:ph idx="3" type="pic"/>
          </p:nvPr>
        </p:nvSpPr>
        <p:spPr>
          <a:xfrm>
            <a:off x="815413" y="2517005"/>
            <a:ext cx="1920000" cy="1920000"/>
          </a:xfrm>
          <a:prstGeom prst="ellipse">
            <a:avLst/>
          </a:prstGeom>
          <a:solidFill>
            <a:srgbClr val="F2F2F2"/>
          </a:solidFill>
          <a:ln>
            <a:noFill/>
          </a:ln>
        </p:spPr>
      </p:sp>
      <p:sp>
        <p:nvSpPr>
          <p:cNvPr id="120" name="Google Shape;120;p33"/>
          <p:cNvSpPr/>
          <p:nvPr>
            <p:ph idx="4" type="pic"/>
          </p:nvPr>
        </p:nvSpPr>
        <p:spPr>
          <a:xfrm>
            <a:off x="3695732" y="2517005"/>
            <a:ext cx="1920000" cy="1920000"/>
          </a:xfrm>
          <a:prstGeom prst="ellipse">
            <a:avLst/>
          </a:prstGeom>
          <a:solidFill>
            <a:srgbClr val="F2F2F2"/>
          </a:solidFill>
          <a:ln>
            <a:noFill/>
          </a:ln>
        </p:spPr>
      </p:sp>
      <p:sp>
        <p:nvSpPr>
          <p:cNvPr id="121" name="Google Shape;121;p33"/>
          <p:cNvSpPr/>
          <p:nvPr>
            <p:ph idx="5" type="pic"/>
          </p:nvPr>
        </p:nvSpPr>
        <p:spPr>
          <a:xfrm>
            <a:off x="6576051" y="2517005"/>
            <a:ext cx="1920000" cy="1920000"/>
          </a:xfrm>
          <a:prstGeom prst="ellipse">
            <a:avLst/>
          </a:prstGeom>
          <a:solidFill>
            <a:srgbClr val="F2F2F2"/>
          </a:solidFill>
          <a:ln>
            <a:noFill/>
          </a:ln>
        </p:spPr>
      </p:sp>
      <p:sp>
        <p:nvSpPr>
          <p:cNvPr id="122" name="Google Shape;122;p33"/>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23" name="Shape 123"/>
        <p:cNvGrpSpPr/>
        <p:nvPr/>
      </p:nvGrpSpPr>
      <p:grpSpPr>
        <a:xfrm>
          <a:off x="0" y="0"/>
          <a:ext cx="0" cy="0"/>
          <a:chOff x="0" y="0"/>
          <a:chExt cx="0" cy="0"/>
        </a:xfrm>
      </p:grpSpPr>
      <p:sp>
        <p:nvSpPr>
          <p:cNvPr id="124" name="Google Shape;124;p34"/>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5" name="Google Shape;125;p34"/>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6" name="Shape 126"/>
        <p:cNvGrpSpPr/>
        <p:nvPr/>
      </p:nvGrpSpPr>
      <p:grpSpPr>
        <a:xfrm>
          <a:off x="0" y="0"/>
          <a:ext cx="0" cy="0"/>
          <a:chOff x="0" y="0"/>
          <a:chExt cx="0" cy="0"/>
        </a:xfrm>
      </p:grpSpPr>
      <p:sp>
        <p:nvSpPr>
          <p:cNvPr id="127" name="Google Shape;127;p35"/>
          <p:cNvSpPr/>
          <p:nvPr>
            <p:ph idx="2" type="pic"/>
          </p:nvPr>
        </p:nvSpPr>
        <p:spPr>
          <a:xfrm>
            <a:off x="0" y="990600"/>
            <a:ext cx="3887755" cy="5867400"/>
          </a:xfrm>
          <a:prstGeom prst="rect">
            <a:avLst/>
          </a:prstGeom>
          <a:solidFill>
            <a:srgbClr val="F2F2F2"/>
          </a:solidFill>
          <a:ln>
            <a:noFill/>
          </a:ln>
        </p:spPr>
      </p:sp>
      <p:sp>
        <p:nvSpPr>
          <p:cNvPr id="128" name="Google Shape;128;p35"/>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9" name="Shape 129"/>
        <p:cNvGrpSpPr/>
        <p:nvPr/>
      </p:nvGrpSpPr>
      <p:grpSpPr>
        <a:xfrm>
          <a:off x="0" y="0"/>
          <a:ext cx="0" cy="0"/>
          <a:chOff x="0" y="0"/>
          <a:chExt cx="0" cy="0"/>
        </a:xfrm>
      </p:grpSpPr>
      <p:sp>
        <p:nvSpPr>
          <p:cNvPr id="130" name="Google Shape;130;p36"/>
          <p:cNvSpPr/>
          <p:nvPr>
            <p:ph idx="2" type="pic"/>
          </p:nvPr>
        </p:nvSpPr>
        <p:spPr>
          <a:xfrm>
            <a:off x="0" y="1013496"/>
            <a:ext cx="3887755" cy="3567632"/>
          </a:xfrm>
          <a:prstGeom prst="rect">
            <a:avLst/>
          </a:prstGeom>
          <a:solidFill>
            <a:srgbClr val="F2F2F2"/>
          </a:solidFill>
          <a:ln>
            <a:noFill/>
          </a:ln>
        </p:spPr>
      </p:sp>
      <p:sp>
        <p:nvSpPr>
          <p:cNvPr id="131" name="Google Shape;131;p36"/>
          <p:cNvSpPr/>
          <p:nvPr>
            <p:ph idx="3" type="pic"/>
          </p:nvPr>
        </p:nvSpPr>
        <p:spPr>
          <a:xfrm>
            <a:off x="8304245" y="0"/>
            <a:ext cx="3887755" cy="4581128"/>
          </a:xfrm>
          <a:prstGeom prst="rect">
            <a:avLst/>
          </a:prstGeom>
          <a:solidFill>
            <a:srgbClr val="F2F2F2"/>
          </a:solidFill>
          <a:ln>
            <a:noFill/>
          </a:ln>
        </p:spPr>
      </p:sp>
      <p:sp>
        <p:nvSpPr>
          <p:cNvPr id="132" name="Google Shape;132;p36"/>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33" name="Shape 133"/>
        <p:cNvGrpSpPr/>
        <p:nvPr/>
      </p:nvGrpSpPr>
      <p:grpSpPr>
        <a:xfrm>
          <a:off x="0" y="0"/>
          <a:ext cx="0" cy="0"/>
          <a:chOff x="0" y="0"/>
          <a:chExt cx="0" cy="0"/>
        </a:xfrm>
      </p:grpSpPr>
      <p:sp>
        <p:nvSpPr>
          <p:cNvPr id="134" name="Google Shape;134;p37"/>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5" name="Google Shape;135;p37"/>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6" name="Google Shape;136;p37"/>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7" name="Google Shape;137;p37"/>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8" name="Google Shape;138;p37"/>
          <p:cNvSpPr/>
          <p:nvPr>
            <p:ph idx="3" type="pic"/>
          </p:nvPr>
        </p:nvSpPr>
        <p:spPr>
          <a:xfrm>
            <a:off x="595027" y="1700808"/>
            <a:ext cx="2400000" cy="2304000"/>
          </a:xfrm>
          <a:prstGeom prst="rect">
            <a:avLst/>
          </a:prstGeom>
          <a:solidFill>
            <a:srgbClr val="F2F2F2"/>
          </a:solidFill>
          <a:ln>
            <a:noFill/>
          </a:ln>
        </p:spPr>
      </p:sp>
      <p:sp>
        <p:nvSpPr>
          <p:cNvPr id="139" name="Google Shape;139;p37"/>
          <p:cNvSpPr/>
          <p:nvPr>
            <p:ph idx="4" type="pic"/>
          </p:nvPr>
        </p:nvSpPr>
        <p:spPr>
          <a:xfrm>
            <a:off x="9196973" y="4101331"/>
            <a:ext cx="2400000" cy="2304000"/>
          </a:xfrm>
          <a:prstGeom prst="rect">
            <a:avLst/>
          </a:prstGeom>
          <a:solidFill>
            <a:srgbClr val="F2F2F2"/>
          </a:solidFill>
          <a:ln>
            <a:noFill/>
          </a:ln>
        </p:spPr>
      </p:sp>
      <p:sp>
        <p:nvSpPr>
          <p:cNvPr id="140" name="Google Shape;140;p37"/>
          <p:cNvSpPr/>
          <p:nvPr>
            <p:ph idx="5" type="pic"/>
          </p:nvPr>
        </p:nvSpPr>
        <p:spPr>
          <a:xfrm>
            <a:off x="3119669" y="4101331"/>
            <a:ext cx="5952663" cy="2304000"/>
          </a:xfrm>
          <a:prstGeom prst="rect">
            <a:avLst/>
          </a:prstGeom>
          <a:solidFill>
            <a:srgbClr val="F2F2F2"/>
          </a:solidFill>
          <a:ln>
            <a:noFill/>
          </a:ln>
        </p:spPr>
      </p:sp>
      <p:sp>
        <p:nvSpPr>
          <p:cNvPr id="141" name="Google Shape;141;p37"/>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42" name="Shape 142"/>
        <p:cNvGrpSpPr/>
        <p:nvPr/>
      </p:nvGrpSpPr>
      <p:grpSpPr>
        <a:xfrm>
          <a:off x="0" y="0"/>
          <a:ext cx="0" cy="0"/>
          <a:chOff x="0" y="0"/>
          <a:chExt cx="0" cy="0"/>
        </a:xfrm>
      </p:grpSpPr>
      <p:sp>
        <p:nvSpPr>
          <p:cNvPr id="143" name="Google Shape;143;p38"/>
          <p:cNvSpPr/>
          <p:nvPr>
            <p:ph idx="2" type="pic"/>
          </p:nvPr>
        </p:nvSpPr>
        <p:spPr>
          <a:xfrm>
            <a:off x="709650" y="480055"/>
            <a:ext cx="4224469" cy="4197085"/>
          </a:xfrm>
          <a:prstGeom prst="rect">
            <a:avLst/>
          </a:prstGeom>
          <a:solidFill>
            <a:srgbClr val="F2F2F2"/>
          </a:solidFill>
          <a:ln>
            <a:noFill/>
          </a:ln>
        </p:spPr>
      </p:sp>
      <p:sp>
        <p:nvSpPr>
          <p:cNvPr id="144" name="Google Shape;144;p38"/>
          <p:cNvSpPr/>
          <p:nvPr>
            <p:ph idx="3" type="pic"/>
          </p:nvPr>
        </p:nvSpPr>
        <p:spPr>
          <a:xfrm>
            <a:off x="5126140" y="480056"/>
            <a:ext cx="6336704" cy="2296105"/>
          </a:xfrm>
          <a:prstGeom prst="rect">
            <a:avLst/>
          </a:prstGeom>
          <a:solidFill>
            <a:srgbClr val="F2F2F2"/>
          </a:solidFill>
          <a:ln>
            <a:noFill/>
          </a:ln>
        </p:spPr>
      </p:sp>
      <p:sp>
        <p:nvSpPr>
          <p:cNvPr id="145" name="Google Shape;145;p38"/>
          <p:cNvSpPr/>
          <p:nvPr>
            <p:ph idx="4" type="pic"/>
          </p:nvPr>
        </p:nvSpPr>
        <p:spPr>
          <a:xfrm>
            <a:off x="5126140" y="2948948"/>
            <a:ext cx="1968000" cy="1728192"/>
          </a:xfrm>
          <a:prstGeom prst="rect">
            <a:avLst/>
          </a:prstGeom>
          <a:solidFill>
            <a:srgbClr val="F2F2F2"/>
          </a:solidFill>
          <a:ln>
            <a:noFill/>
          </a:ln>
        </p:spPr>
      </p:sp>
      <p:sp>
        <p:nvSpPr>
          <p:cNvPr id="146" name="Google Shape;146;p38"/>
          <p:cNvSpPr/>
          <p:nvPr>
            <p:ph idx="5" type="pic"/>
          </p:nvPr>
        </p:nvSpPr>
        <p:spPr>
          <a:xfrm>
            <a:off x="7310492" y="2948948"/>
            <a:ext cx="1968000" cy="1728192"/>
          </a:xfrm>
          <a:prstGeom prst="rect">
            <a:avLst/>
          </a:prstGeom>
          <a:solidFill>
            <a:srgbClr val="F2F2F2"/>
          </a:solidFill>
          <a:ln>
            <a:noFill/>
          </a:ln>
        </p:spPr>
      </p:sp>
      <p:sp>
        <p:nvSpPr>
          <p:cNvPr id="147" name="Google Shape;147;p38"/>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8" name="Shape 148"/>
        <p:cNvGrpSpPr/>
        <p:nvPr/>
      </p:nvGrpSpPr>
      <p:grpSpPr>
        <a:xfrm>
          <a:off x="0" y="0"/>
          <a:ext cx="0" cy="0"/>
          <a:chOff x="0" y="0"/>
          <a:chExt cx="0" cy="0"/>
        </a:xfrm>
      </p:grpSpPr>
      <p:sp>
        <p:nvSpPr>
          <p:cNvPr id="149" name="Google Shape;149;p39"/>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0" name="Google Shape;150;p39"/>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1" name="Google Shape;151;p39"/>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52" name="Google Shape;152;p39"/>
          <p:cNvSpPr/>
          <p:nvPr>
            <p:ph idx="3" type="pic"/>
          </p:nvPr>
        </p:nvSpPr>
        <p:spPr>
          <a:xfrm>
            <a:off x="5705875" y="2485912"/>
            <a:ext cx="4832891" cy="3124239"/>
          </a:xfrm>
          <a:prstGeom prst="rect">
            <a:avLst/>
          </a:prstGeom>
          <a:solidFill>
            <a:srgbClr val="F2F2F2"/>
          </a:solidFill>
          <a:ln>
            <a:noFill/>
          </a:ln>
        </p:spPr>
      </p:sp>
      <p:sp>
        <p:nvSpPr>
          <p:cNvPr id="153" name="Google Shape;153;p39"/>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54" name="Google Shape;154;p39"/>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5" name="Shape 155"/>
        <p:cNvGrpSpPr/>
        <p:nvPr/>
      </p:nvGrpSpPr>
      <p:grpSpPr>
        <a:xfrm>
          <a:off x="0" y="0"/>
          <a:ext cx="0" cy="0"/>
          <a:chOff x="0" y="0"/>
          <a:chExt cx="0" cy="0"/>
        </a:xfrm>
      </p:grpSpPr>
      <p:sp>
        <p:nvSpPr>
          <p:cNvPr id="156" name="Google Shape;156;p40"/>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7" name="Google Shape;157;p40"/>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8" name="Google Shape;158;p40"/>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9" name="Google Shape;159;p40"/>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60" name="Google Shape;160;p40"/>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61" name="Google Shape;161;p40"/>
          <p:cNvSpPr/>
          <p:nvPr>
            <p:ph idx="3" type="pic"/>
          </p:nvPr>
        </p:nvSpPr>
        <p:spPr>
          <a:xfrm>
            <a:off x="909901" y="1957962"/>
            <a:ext cx="3073864" cy="2080028"/>
          </a:xfrm>
          <a:prstGeom prst="rect">
            <a:avLst/>
          </a:prstGeom>
          <a:solidFill>
            <a:srgbClr val="F2F2F2"/>
          </a:solidFill>
          <a:ln>
            <a:noFill/>
          </a:ln>
        </p:spPr>
      </p:sp>
      <p:sp>
        <p:nvSpPr>
          <p:cNvPr id="162" name="Google Shape;162;p40"/>
          <p:cNvSpPr/>
          <p:nvPr>
            <p:ph idx="4" type="pic"/>
          </p:nvPr>
        </p:nvSpPr>
        <p:spPr>
          <a:xfrm>
            <a:off x="4539561" y="1957962"/>
            <a:ext cx="3073864" cy="2080028"/>
          </a:xfrm>
          <a:prstGeom prst="rect">
            <a:avLst/>
          </a:prstGeom>
          <a:solidFill>
            <a:srgbClr val="F2F2F2"/>
          </a:solidFill>
          <a:ln>
            <a:noFill/>
          </a:ln>
        </p:spPr>
      </p:sp>
      <p:sp>
        <p:nvSpPr>
          <p:cNvPr id="163" name="Google Shape;163;p40"/>
          <p:cNvSpPr/>
          <p:nvPr>
            <p:ph idx="5" type="pic"/>
          </p:nvPr>
        </p:nvSpPr>
        <p:spPr>
          <a:xfrm>
            <a:off x="8169221" y="1957962"/>
            <a:ext cx="3073864" cy="2080028"/>
          </a:xfrm>
          <a:prstGeom prst="rect">
            <a:avLst/>
          </a:prstGeom>
          <a:solidFill>
            <a:srgbClr val="F2F2F2"/>
          </a:solidFill>
          <a:ln>
            <a:noFill/>
          </a:ln>
        </p:spPr>
      </p:sp>
      <p:sp>
        <p:nvSpPr>
          <p:cNvPr id="164" name="Google Shape;164;p4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5" name="Google Shape;165;p4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6" name="Shape 166"/>
        <p:cNvGrpSpPr/>
        <p:nvPr/>
      </p:nvGrpSpPr>
      <p:grpSpPr>
        <a:xfrm>
          <a:off x="0" y="0"/>
          <a:ext cx="0" cy="0"/>
          <a:chOff x="0" y="0"/>
          <a:chExt cx="0" cy="0"/>
        </a:xfrm>
      </p:grpSpPr>
      <p:sp>
        <p:nvSpPr>
          <p:cNvPr id="167" name="Google Shape;167;p41"/>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8" name="Shape 168"/>
        <p:cNvGrpSpPr/>
        <p:nvPr/>
      </p:nvGrpSpPr>
      <p:grpSpPr>
        <a:xfrm>
          <a:off x="0" y="0"/>
          <a:ext cx="0" cy="0"/>
          <a:chOff x="0" y="0"/>
          <a:chExt cx="0" cy="0"/>
        </a:xfrm>
      </p:grpSpPr>
      <p:sp>
        <p:nvSpPr>
          <p:cNvPr id="169" name="Google Shape;169;p42"/>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70" name="Google Shape;170;p42"/>
          <p:cNvGrpSpPr/>
          <p:nvPr/>
        </p:nvGrpSpPr>
        <p:grpSpPr>
          <a:xfrm>
            <a:off x="472011" y="1508786"/>
            <a:ext cx="3799787" cy="4865561"/>
            <a:chOff x="354008" y="1131589"/>
            <a:chExt cx="2849840" cy="3649171"/>
          </a:xfrm>
        </p:grpSpPr>
        <p:sp>
          <p:nvSpPr>
            <p:cNvPr id="171" name="Google Shape;171;p42"/>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2" name="Google Shape;172;p42"/>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3" name="Google Shape;173;p42"/>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 name="Shape 28"/>
        <p:cNvGrpSpPr/>
        <p:nvPr/>
      </p:nvGrpSpPr>
      <p:grpSpPr>
        <a:xfrm>
          <a:off x="0" y="0"/>
          <a:ext cx="0" cy="0"/>
          <a:chOff x="0" y="0"/>
          <a:chExt cx="0" cy="0"/>
        </a:xfrm>
      </p:grpSpPr>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8.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stealthlabs.com/blog/cyber-security-threats-all-you-need-to-know/" TargetMode="External"/><Relationship Id="rId4" Type="http://schemas.openxmlformats.org/officeDocument/2006/relationships/hyperlink" Target="https://www.greycampus.com/opencampus/ethical-hacking/web-server-and-its-types-of-attack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81" name="Google Shape;181;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97920"/>
          <a:ext cx="3303055" cy="3148059"/>
        </p:xfrm>
        <a:graphic>
          <a:graphicData uri="http://schemas.openxmlformats.org/presentationml/2006/ole">
            <mc:AlternateContent>
              <mc:Choice Requires="v">
                <p:oleObj r:id="rId4" imgH="3148059" imgW="3303055" progId="" spid="_x0000_s1">
                  <p:embed/>
                </p:oleObj>
              </mc:Choice>
              <mc:Fallback>
                <p:oleObj r:id="rId5" imgH="3148059" imgW="3303055" progId="">
                  <p:embed/>
                  <p:pic>
                    <p:nvPicPr>
                      <p:cNvPr id="182" name="Google Shape;182;p1"/>
                      <p:cNvPicPr preferRelativeResize="0"/>
                      <p:nvPr/>
                    </p:nvPicPr>
                    <p:blipFill rotWithShape="1">
                      <a:blip r:embed="rId6">
                        <a:alphaModFix/>
                      </a:blip>
                      <a:srcRect b="0" l="0" r="0" t="0"/>
                      <a:stretch/>
                    </p:blipFill>
                    <p:spPr>
                      <a:xfrm>
                        <a:off x="76788" y="3197920"/>
                        <a:ext cx="3303055"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3200" u="none" cap="none" strike="noStrike">
                <a:solidFill>
                  <a:schemeClr val="dk1"/>
                </a:solidFill>
                <a:latin typeface="Arial Black"/>
                <a:ea typeface="Arial Black"/>
                <a:cs typeface="Arial Black"/>
                <a:sym typeface="Arial Black"/>
              </a:rPr>
              <a:t>INSTITUTE : UIE</a:t>
            </a:r>
            <a:endParaRPr/>
          </a:p>
          <a:p>
            <a:pPr indent="0" lvl="0" marL="0" marR="0" rtl="0" algn="ctr">
              <a:lnSpc>
                <a:spcPct val="90000"/>
              </a:lnSpc>
              <a:spcBef>
                <a:spcPts val="1120"/>
              </a:spcBef>
              <a:spcAft>
                <a:spcPts val="0"/>
              </a:spcAft>
              <a:buNone/>
            </a:pPr>
            <a:r>
              <a:rPr b="1" i="0" lang="en-US" sz="3200" u="none" cap="none" strike="noStrike">
                <a:solidFill>
                  <a:schemeClr val="dk1"/>
                </a:solidFill>
                <a:latin typeface="Arial Black"/>
                <a:ea typeface="Arial Black"/>
                <a:cs typeface="Arial Black"/>
                <a:sym typeface="Arial Black"/>
              </a:rPr>
              <a:t>DEPARTMENT : CSE</a:t>
            </a:r>
            <a:endParaRPr/>
          </a:p>
          <a:p>
            <a:pPr indent="0" lvl="0" marL="0" marR="0" rtl="0" algn="ctr">
              <a:lnSpc>
                <a:spcPct val="90000"/>
              </a:lnSpc>
              <a:spcBef>
                <a:spcPts val="1120"/>
              </a:spcBef>
              <a:spcAft>
                <a:spcPts val="0"/>
              </a:spcAft>
              <a:buNone/>
            </a:pPr>
            <a:r>
              <a:rPr b="0" i="0" lang="en-US" sz="2800" u="none" cap="none" strike="noStrike">
                <a:solidFill>
                  <a:schemeClr val="dk1"/>
                </a:solidFill>
                <a:latin typeface="Times New Roman"/>
                <a:ea typeface="Times New Roman"/>
                <a:cs typeface="Times New Roman"/>
                <a:sym typeface="Times New Roman"/>
              </a:rPr>
              <a:t>Bachelor of Engineering (Computer Science &amp; Engineering) </a:t>
            </a:r>
            <a:endParaRPr/>
          </a:p>
          <a:p>
            <a:pPr indent="0" lvl="0" marL="0" marR="0" rtl="0" algn="ctr">
              <a:lnSpc>
                <a:spcPct val="90000"/>
              </a:lnSpc>
              <a:spcBef>
                <a:spcPts val="980"/>
              </a:spcBef>
              <a:spcAft>
                <a:spcPts val="0"/>
              </a:spcAft>
              <a:buNone/>
            </a:pPr>
            <a:r>
              <a:rPr b="1" i="0" lang="en-US" sz="2000" u="none" cap="none" strike="noStrike">
                <a:solidFill>
                  <a:srgbClr val="262626"/>
                </a:solidFill>
                <a:latin typeface="Times New Roman"/>
                <a:ea typeface="Times New Roman"/>
                <a:cs typeface="Times New Roman"/>
                <a:sym typeface="Times New Roman"/>
              </a:rPr>
              <a:t>WEB AND MOBILE SECURITY (Professional Elective-I)</a:t>
            </a:r>
            <a:endParaRPr/>
          </a:p>
          <a:p>
            <a:pPr indent="0" lvl="0" marL="0" marR="0" rtl="0" algn="ctr">
              <a:lnSpc>
                <a:spcPct val="90000"/>
              </a:lnSpc>
              <a:spcBef>
                <a:spcPts val="700"/>
              </a:spcBef>
              <a:spcAft>
                <a:spcPts val="0"/>
              </a:spcAft>
              <a:buNone/>
            </a:pPr>
            <a:r>
              <a:rPr b="1" i="0" lang="en-US" sz="2000" u="none" cap="none" strike="noStrike">
                <a:solidFill>
                  <a:srgbClr val="262626"/>
                </a:solidFill>
                <a:latin typeface="Times New Roman"/>
                <a:ea typeface="Times New Roman"/>
                <a:cs typeface="Times New Roman"/>
                <a:sym typeface="Times New Roman"/>
              </a:rPr>
              <a:t>(20CST/IT-333)</a:t>
            </a:r>
            <a:endParaRPr/>
          </a:p>
          <a:p>
            <a:pPr indent="0" lvl="0" marL="0" marR="0" rtl="0" algn="ctr">
              <a:lnSpc>
                <a:spcPct val="90000"/>
              </a:lnSpc>
              <a:spcBef>
                <a:spcPts val="70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2400" u="none" cap="none" strike="noStrike">
                <a:solidFill>
                  <a:srgbClr val="262626"/>
                </a:solidFill>
                <a:latin typeface="Times New Roman"/>
                <a:ea typeface="Times New Roman"/>
                <a:cs typeface="Times New Roman"/>
                <a:sym typeface="Times New Roman"/>
              </a:rPr>
              <a:t>TOPIC OF PRESENTATION: </a:t>
            </a:r>
            <a:endParaRPr/>
          </a:p>
          <a:p>
            <a:pPr indent="0" lvl="0" marL="0" marR="0" rtl="0" algn="l">
              <a:spcBef>
                <a:spcPts val="840"/>
              </a:spcBef>
              <a:spcAft>
                <a:spcPts val="0"/>
              </a:spcAft>
              <a:buNone/>
            </a:pPr>
            <a:r>
              <a:t/>
            </a:r>
            <a:endParaRPr b="0" i="0" sz="1600" u="none" cap="none" strike="noStrik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Attacks, detection evasion techniques, and countermeasures for the most popular web platforms, including IIS, Apache, PHP, and ASP.NET.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0"/>
          <p:cNvSpPr txBox="1"/>
          <p:nvPr>
            <p:ph idx="1" type="body"/>
          </p:nvPr>
        </p:nvSpPr>
        <p:spPr>
          <a:xfrm>
            <a:off x="838200" y="867103"/>
            <a:ext cx="10515600" cy="530986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t>Vulnerability Scanning:</a:t>
            </a:r>
            <a:endParaRPr/>
          </a:p>
          <a:p>
            <a:pPr indent="-228600" lvl="0" marL="228600" rtl="0" algn="just">
              <a:lnSpc>
                <a:spcPct val="90000"/>
              </a:lnSpc>
              <a:spcBef>
                <a:spcPts val="1000"/>
              </a:spcBef>
              <a:spcAft>
                <a:spcPts val="0"/>
              </a:spcAft>
              <a:buClr>
                <a:schemeClr val="dk1"/>
              </a:buClr>
              <a:buSzPts val="2800"/>
              <a:buChar char="•"/>
            </a:pPr>
            <a:r>
              <a:rPr lang="en-US"/>
              <a:t>There are automated tools for scanning a web server and applications running on it. The results may show various threats and vulnerabilities on the target web server; these vulnerabilities may later be exploited using tools or manually.</a:t>
            </a:r>
            <a:endParaRPr/>
          </a:p>
          <a:p>
            <a:pPr indent="-228600" lvl="0" marL="228600" rtl="0" algn="just">
              <a:lnSpc>
                <a:spcPct val="90000"/>
              </a:lnSpc>
              <a:spcBef>
                <a:spcPts val="1000"/>
              </a:spcBef>
              <a:spcAft>
                <a:spcPts val="0"/>
              </a:spcAft>
              <a:buClr>
                <a:schemeClr val="dk1"/>
              </a:buClr>
              <a:buSzPts val="2800"/>
              <a:buChar char="•"/>
            </a:pPr>
            <a:r>
              <a:rPr lang="en-US"/>
              <a:t>E.g. Acunetix, Nikto, Vega etc</a:t>
            </a:r>
            <a:endParaRPr/>
          </a:p>
          <a:p>
            <a:pPr indent="0" lvl="0" marL="0" rtl="0" algn="just">
              <a:lnSpc>
                <a:spcPct val="90000"/>
              </a:lnSpc>
              <a:spcBef>
                <a:spcPts val="1000"/>
              </a:spcBef>
              <a:spcAft>
                <a:spcPts val="0"/>
              </a:spcAft>
              <a:buClr>
                <a:schemeClr val="dk1"/>
              </a:buClr>
              <a:buSzPts val="2800"/>
              <a:buNone/>
            </a:pPr>
            <a:r>
              <a:rPr b="1" lang="en-US"/>
              <a:t>Password Attacks:</a:t>
            </a:r>
            <a:endParaRPr/>
          </a:p>
          <a:p>
            <a:pPr indent="-228600" lvl="0" marL="228600" rtl="0" algn="just">
              <a:lnSpc>
                <a:spcPct val="90000"/>
              </a:lnSpc>
              <a:spcBef>
                <a:spcPts val="1000"/>
              </a:spcBef>
              <a:spcAft>
                <a:spcPts val="0"/>
              </a:spcAft>
              <a:buClr>
                <a:schemeClr val="dk1"/>
              </a:buClr>
              <a:buSzPts val="2800"/>
              <a:buChar char="•"/>
            </a:pPr>
            <a:r>
              <a:rPr lang="en-US"/>
              <a:t>Guessing/Default passwords</a:t>
            </a:r>
            <a:endParaRPr/>
          </a:p>
          <a:p>
            <a:pPr indent="-228600" lvl="0" marL="228600" rtl="0" algn="just">
              <a:lnSpc>
                <a:spcPct val="90000"/>
              </a:lnSpc>
              <a:spcBef>
                <a:spcPts val="1000"/>
              </a:spcBef>
              <a:spcAft>
                <a:spcPts val="0"/>
              </a:spcAft>
              <a:buClr>
                <a:schemeClr val="dk1"/>
              </a:buClr>
              <a:buSzPts val="2800"/>
              <a:buChar char="•"/>
            </a:pPr>
            <a:r>
              <a:rPr lang="en-US"/>
              <a:t>Brute Forcing</a:t>
            </a:r>
            <a:endParaRPr/>
          </a:p>
          <a:p>
            <a:pPr indent="-228600" lvl="0" marL="228600" rtl="0" algn="just">
              <a:lnSpc>
                <a:spcPct val="90000"/>
              </a:lnSpc>
              <a:spcBef>
                <a:spcPts val="1000"/>
              </a:spcBef>
              <a:spcAft>
                <a:spcPts val="0"/>
              </a:spcAft>
              <a:buClr>
                <a:schemeClr val="dk1"/>
              </a:buClr>
              <a:buSzPts val="2800"/>
              <a:buChar char="•"/>
            </a:pPr>
            <a:r>
              <a:rPr lang="en-US"/>
              <a:t>Dictionary Attacks</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262" name="Google Shape;26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1"/>
          <p:cNvSpPr txBox="1"/>
          <p:nvPr>
            <p:ph type="title"/>
          </p:nvPr>
        </p:nvSpPr>
        <p:spPr>
          <a:xfrm>
            <a:off x="838200" y="365126"/>
            <a:ext cx="10515600" cy="848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Countermeasures</a:t>
            </a:r>
            <a:endParaRPr b="1"/>
          </a:p>
        </p:txBody>
      </p:sp>
      <p:sp>
        <p:nvSpPr>
          <p:cNvPr id="268" name="Google Shape;268;p11"/>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Update and patch web servers regularly.</a:t>
            </a:r>
            <a:endParaRPr/>
          </a:p>
          <a:p>
            <a:pPr indent="-228600" lvl="0" marL="228600" rtl="0" algn="l">
              <a:lnSpc>
                <a:spcPct val="90000"/>
              </a:lnSpc>
              <a:spcBef>
                <a:spcPts val="1000"/>
              </a:spcBef>
              <a:spcAft>
                <a:spcPts val="0"/>
              </a:spcAft>
              <a:buClr>
                <a:schemeClr val="dk1"/>
              </a:buClr>
              <a:buSzPts val="2800"/>
              <a:buChar char="•"/>
            </a:pPr>
            <a:r>
              <a:rPr lang="en-US"/>
              <a:t>Do not use the default configuration.</a:t>
            </a:r>
            <a:endParaRPr/>
          </a:p>
          <a:p>
            <a:pPr indent="-228600" lvl="0" marL="228600" rtl="0" algn="l">
              <a:lnSpc>
                <a:spcPct val="90000"/>
              </a:lnSpc>
              <a:spcBef>
                <a:spcPts val="1000"/>
              </a:spcBef>
              <a:spcAft>
                <a:spcPts val="0"/>
              </a:spcAft>
              <a:buClr>
                <a:schemeClr val="dk1"/>
              </a:buClr>
              <a:buSzPts val="2800"/>
              <a:buChar char="•"/>
            </a:pPr>
            <a:r>
              <a:rPr lang="en-US"/>
              <a:t>Store configuration files securely.</a:t>
            </a:r>
            <a:endParaRPr/>
          </a:p>
          <a:p>
            <a:pPr indent="-228600" lvl="0" marL="228600" rtl="0" algn="l">
              <a:lnSpc>
                <a:spcPct val="90000"/>
              </a:lnSpc>
              <a:spcBef>
                <a:spcPts val="1000"/>
              </a:spcBef>
              <a:spcAft>
                <a:spcPts val="0"/>
              </a:spcAft>
              <a:buClr>
                <a:schemeClr val="dk1"/>
              </a:buClr>
              <a:buSzPts val="2800"/>
              <a:buChar char="•"/>
            </a:pPr>
            <a:r>
              <a:rPr lang="en-US"/>
              <a:t>Scan the applications running on the web server for all vulnerabilities.</a:t>
            </a:r>
            <a:endParaRPr/>
          </a:p>
          <a:p>
            <a:pPr indent="-228600" lvl="0" marL="228600" rtl="0" algn="l">
              <a:lnSpc>
                <a:spcPct val="90000"/>
              </a:lnSpc>
              <a:spcBef>
                <a:spcPts val="1000"/>
              </a:spcBef>
              <a:spcAft>
                <a:spcPts val="0"/>
              </a:spcAft>
              <a:buClr>
                <a:schemeClr val="dk1"/>
              </a:buClr>
              <a:buSzPts val="2800"/>
              <a:buChar char="•"/>
            </a:pPr>
            <a:r>
              <a:rPr lang="en-US"/>
              <a:t>Use IDS and firewall with updated signatures.</a:t>
            </a:r>
            <a:endParaRPr/>
          </a:p>
          <a:p>
            <a:pPr indent="-228600" lvl="0" marL="228600" rtl="0" algn="l">
              <a:lnSpc>
                <a:spcPct val="90000"/>
              </a:lnSpc>
              <a:spcBef>
                <a:spcPts val="1000"/>
              </a:spcBef>
              <a:spcAft>
                <a:spcPts val="0"/>
              </a:spcAft>
              <a:buClr>
                <a:schemeClr val="dk1"/>
              </a:buClr>
              <a:buSzPts val="2800"/>
              <a:buChar char="•"/>
            </a:pPr>
            <a:r>
              <a:rPr lang="en-US"/>
              <a:t>Block all unnecessary protocols and services.</a:t>
            </a:r>
            <a:endParaRPr/>
          </a:p>
          <a:p>
            <a:pPr indent="-228600" lvl="0" marL="228600" rtl="0" algn="l">
              <a:lnSpc>
                <a:spcPct val="90000"/>
              </a:lnSpc>
              <a:spcBef>
                <a:spcPts val="1000"/>
              </a:spcBef>
              <a:spcAft>
                <a:spcPts val="0"/>
              </a:spcAft>
              <a:buClr>
                <a:schemeClr val="dk1"/>
              </a:buClr>
              <a:buSzPts val="2800"/>
              <a:buChar char="•"/>
            </a:pPr>
            <a:r>
              <a:rPr lang="en-US"/>
              <a:t>Use secure protocols.</a:t>
            </a:r>
            <a:endParaRPr/>
          </a:p>
          <a:p>
            <a:pPr indent="-228600" lvl="0" marL="228600" rtl="0" algn="l">
              <a:lnSpc>
                <a:spcPct val="90000"/>
              </a:lnSpc>
              <a:spcBef>
                <a:spcPts val="1000"/>
              </a:spcBef>
              <a:spcAft>
                <a:spcPts val="0"/>
              </a:spcAft>
              <a:buClr>
                <a:schemeClr val="dk1"/>
              </a:buClr>
              <a:buSzPts val="2800"/>
              <a:buChar char="•"/>
            </a:pPr>
            <a:r>
              <a:rPr lang="en-US"/>
              <a:t>Disable default accounts, follow strict access control policy.</a:t>
            </a:r>
            <a:endParaRPr/>
          </a:p>
          <a:p>
            <a:pPr indent="-228600" lvl="0" marL="228600" rtl="0" algn="l">
              <a:lnSpc>
                <a:spcPct val="90000"/>
              </a:lnSpc>
              <a:spcBef>
                <a:spcPts val="1000"/>
              </a:spcBef>
              <a:spcAft>
                <a:spcPts val="0"/>
              </a:spcAft>
              <a:buClr>
                <a:schemeClr val="dk1"/>
              </a:buClr>
              <a:buSzPts val="2800"/>
              <a:buChar char="•"/>
            </a:pPr>
            <a:r>
              <a:rPr lang="en-US"/>
              <a:t>Install Anti-virus, and update it regularly.</a:t>
            </a:r>
            <a:endParaRPr/>
          </a:p>
          <a:p>
            <a:pPr indent="-228600" lvl="0" marL="228600" rtl="0" algn="l">
              <a:lnSpc>
                <a:spcPct val="90000"/>
              </a:lnSpc>
              <a:spcBef>
                <a:spcPts val="1000"/>
              </a:spcBef>
              <a:spcAft>
                <a:spcPts val="0"/>
              </a:spcAft>
              <a:buClr>
                <a:schemeClr val="dk1"/>
              </a:buClr>
              <a:buSzPts val="2800"/>
              <a:buChar char="•"/>
            </a:pPr>
            <a:r>
              <a:rPr lang="en-US"/>
              <a:t>All OS and software used should be latest and updated.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9" name="Google Shape;26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2"/>
          <p:cNvSpPr txBox="1"/>
          <p:nvPr>
            <p:ph type="title"/>
          </p:nvPr>
        </p:nvSpPr>
        <p:spPr>
          <a:xfrm>
            <a:off x="1116330" y="524398"/>
            <a:ext cx="10515600" cy="7760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76" name="Google Shape;276;p12"/>
          <p:cNvSpPr txBox="1"/>
          <p:nvPr/>
        </p:nvSpPr>
        <p:spPr>
          <a:xfrm>
            <a:off x="813299" y="1453998"/>
            <a:ext cx="7575551"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Books: </a:t>
            </a:r>
            <a:endParaRPr b="1"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Mobile: Security Secrets &amp; Solutions 1st Edition, Kindle Edition, by Neil Bergman, Mike Stanfield, Jason Rouse, and Joel Scambray</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Video Lectures :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1https://www.simplilearn.com/tutorials/cyber-security-tutorial/types-of-cyber-attacks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https://intellipaat.com/blog/what-are-cyber-security-threats/</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Reference Links: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https://developer.mozilla.org/en-US/docs/Web/Security/Types_of_attacks</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3">
                  <a:extLst>
                    <a:ext uri="{A12FA001-AC4F-418D-AE19-62706E023703}">
                      <ahyp:hlinkClr val="tx"/>
                    </a:ext>
                  </a:extLst>
                </a:hlinkClick>
              </a:rPr>
              <a:t>2. https://www.stealthlabs.com/blog/cyber-security-threats-all-you-need-to-know/</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val="tx"/>
                    </a:ext>
                  </a:extLst>
                </a:hlinkClick>
              </a:rPr>
              <a:t>https://www.greycampus.com/opencampus/ethical-hacking/web-server-and-its-types-of-attacks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77" name="Google Shape;277;p12"/>
          <p:cNvGrpSpPr/>
          <p:nvPr/>
        </p:nvGrpSpPr>
        <p:grpSpPr>
          <a:xfrm>
            <a:off x="9858375" y="2028825"/>
            <a:ext cx="1900238" cy="1893887"/>
            <a:chOff x="1259" y="3082"/>
            <a:chExt cx="884" cy="884"/>
          </a:xfrm>
        </p:grpSpPr>
        <p:sp>
          <p:nvSpPr>
            <p:cNvPr id="278" name="Google Shape;278;p12"/>
            <p:cNvSpPr/>
            <p:nvPr/>
          </p:nvSpPr>
          <p:spPr>
            <a:xfrm flipH="1">
              <a:off x="1681" y="3824"/>
              <a:ext cx="110" cy="107"/>
            </a:xfrm>
            <a:custGeom>
              <a:rect b="b" l="l" r="r" t="t"/>
              <a:pathLst>
                <a:path extrusionOk="0" h="107" w="11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2"/>
            <p:cNvSpPr/>
            <p:nvPr/>
          </p:nvSpPr>
          <p:spPr>
            <a:xfrm flipH="1">
              <a:off x="1786" y="3762"/>
              <a:ext cx="35" cy="88"/>
            </a:xfrm>
            <a:custGeom>
              <a:rect b="b" l="l" r="r" t="t"/>
              <a:pathLst>
                <a:path extrusionOk="0" h="88" w="35">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2"/>
            <p:cNvSpPr/>
            <p:nvPr/>
          </p:nvSpPr>
          <p:spPr>
            <a:xfrm flipH="1">
              <a:off x="1587" y="3719"/>
              <a:ext cx="54" cy="29"/>
            </a:xfrm>
            <a:custGeom>
              <a:rect b="b" l="l" r="r" t="t"/>
              <a:pathLst>
                <a:path extrusionOk="0" h="29" w="54">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2"/>
            <p:cNvSpPr/>
            <p:nvPr/>
          </p:nvSpPr>
          <p:spPr>
            <a:xfrm flipH="1">
              <a:off x="1259" y="3082"/>
              <a:ext cx="884" cy="884"/>
            </a:xfrm>
            <a:custGeom>
              <a:rect b="b" l="l" r="r" t="t"/>
              <a:pathLst>
                <a:path extrusionOk="0" h="884" w="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2"/>
            <p:cNvSpPr/>
            <p:nvPr/>
          </p:nvSpPr>
          <p:spPr>
            <a:xfrm flipH="1">
              <a:off x="1517" y="3611"/>
              <a:ext cx="102" cy="78"/>
            </a:xfrm>
            <a:custGeom>
              <a:rect b="b" l="l" r="r" t="t"/>
              <a:pathLst>
                <a:path extrusionOk="0" h="78" w="102">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cxnSp>
        <p:nvCxnSpPr>
          <p:cNvPr id="288" name="Google Shape;288;p13"/>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289" name="Google Shape;289;p13"/>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290" name="Google Shape;290;p13"/>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291" name="Google Shape;291;p13"/>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292" name="Google Shape;292;p13"/>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a:p>
        </p:txBody>
      </p:sp>
      <p:sp>
        <p:nvSpPr>
          <p:cNvPr id="293" name="Google Shape;293;p13"/>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 name="Google Shape;294;p13"/>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95" name="Google Shape;295;p13"/>
          <p:cNvGrpSpPr/>
          <p:nvPr/>
        </p:nvGrpSpPr>
        <p:grpSpPr>
          <a:xfrm>
            <a:off x="222054" y="94089"/>
            <a:ext cx="410563" cy="1538089"/>
            <a:chOff x="83821" y="0"/>
            <a:chExt cx="219636" cy="903079"/>
          </a:xfrm>
        </p:grpSpPr>
        <p:sp>
          <p:nvSpPr>
            <p:cNvPr id="296" name="Google Shape;296;p13"/>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3"/>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13"/>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99" name="Google Shape;299;p13"/>
            <p:cNvGraphicFramePr/>
            <p:nvPr/>
          </p:nvGraphicFramePr>
          <p:xfrm>
            <a:off x="100850" y="246475"/>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299" name="Google Shape;299;p13"/>
                        <p:cNvPicPr preferRelativeResize="0"/>
                        <p:nvPr/>
                      </p:nvPicPr>
                      <p:blipFill rotWithShape="1">
                        <a:blip r:embed="rId6">
                          <a:alphaModFix/>
                        </a:blip>
                        <a:srcRect b="0" l="0" r="0" t="0"/>
                        <a:stretch/>
                      </p:blipFill>
                      <p:spPr>
                        <a:xfrm>
                          <a:off x="100850" y="246475"/>
                          <a:ext cx="183878" cy="183422"/>
                        </a:xfrm>
                        <a:prstGeom prst="rect">
                          <a:avLst/>
                        </a:prstGeom>
                        <a:noFill/>
                        <a:ln>
                          <a:noFill/>
                        </a:ln>
                      </p:spPr>
                    </p:pic>
                  </p:oleObj>
                </mc:Fallback>
              </mc:AlternateContent>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txBox="1"/>
          <p:nvPr>
            <p:ph idx="2" type="body"/>
          </p:nvPr>
        </p:nvSpPr>
        <p:spPr>
          <a:xfrm>
            <a:off x="449263" y="1840230"/>
            <a:ext cx="4322762" cy="4516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indent="0" lvl="0" marL="0" rtl="0" algn="l">
              <a:lnSpc>
                <a:spcPct val="100000"/>
              </a:lnSpc>
              <a:spcBef>
                <a:spcPts val="0"/>
              </a:spcBef>
              <a:spcAft>
                <a:spcPts val="0"/>
              </a:spcAft>
              <a:buClr>
                <a:schemeClr val="dk1"/>
              </a:buClr>
              <a:buSzPts val="2400"/>
              <a:buNone/>
            </a:pPr>
            <a:r>
              <a:rPr b="1" lang="en-US" sz="2400"/>
              <a:t>Web platforms-Attacks, Detection Evasion Techniques</a:t>
            </a:r>
            <a:endParaRPr sz="2400"/>
          </a:p>
        </p:txBody>
      </p:sp>
      <p:sp>
        <p:nvSpPr>
          <p:cNvPr id="198" name="Google Shape;198;p2"/>
          <p:cNvSpPr txBox="1"/>
          <p:nvPr>
            <p:ph idx="12" type="sldNum"/>
          </p:nvPr>
        </p:nvSpPr>
        <p:spPr>
          <a:xfrm>
            <a:off x="8839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2"/>
          <p:cNvSpPr txBox="1"/>
          <p:nvPr>
            <p:ph type="title"/>
          </p:nvPr>
        </p:nvSpPr>
        <p:spPr>
          <a:xfrm>
            <a:off x="700722" y="501650"/>
            <a:ext cx="4456567" cy="923330"/>
          </a:xfrm>
          <a:prstGeom prst="rect">
            <a:avLst/>
          </a:prstGeom>
          <a:noFill/>
          <a:ln>
            <a:noFill/>
          </a:ln>
        </p:spPr>
        <p:txBody>
          <a:bodyPr anchorCtr="0" anchor="b" bIns="45700" lIns="91425" spcFirstLastPara="1" rIns="91425" wrap="square" tIns="45700">
            <a:sp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Lecture Objectives</a:t>
            </a:r>
            <a:br>
              <a:rPr b="1" i="0" lang="en-US" sz="20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2"/>
          <p:cNvSpPr/>
          <p:nvPr/>
        </p:nvSpPr>
        <p:spPr>
          <a:xfrm>
            <a:off x="449262" y="1611630"/>
            <a:ext cx="4322762" cy="474472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descr="Introduction to Web Development with HTML, CSS, JavaScript | Coursera" id="203" name="Google Shape;203;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Application architecture of CryoWEB. The complete linux server can be... |  Download Scientific Diagram" id="204" name="Google Shape;204;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osting Controller - Linux Hosting Control Panel - Windows Linux Hosting  Automation | Linux Hosting Panel | Windows &amp; Linux Hosting Control Panel | Windows  Linux Cluster Management, Apache and IIS, Cross Platform Support" id="205" name="Google Shape;205;p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AMP (software bundle) - Wikipedia" id="206" name="Google Shape;206;p2"/>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obile Security Basics" id="207" name="Google Shape;207;p2"/>
          <p:cNvSpPr/>
          <p:nvPr/>
        </p:nvSpPr>
        <p:spPr>
          <a:xfrm>
            <a:off x="765175" y="4651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www.stealthlabs.com/wp-content/uploads/2020/12/types-of-cybersecurity-threats.jpg" id="208" name="Google Shape;208;p2"/>
          <p:cNvPicPr preferRelativeResize="0"/>
          <p:nvPr/>
        </p:nvPicPr>
        <p:blipFill rotWithShape="1">
          <a:blip r:embed="rId3">
            <a:alphaModFix/>
          </a:blip>
          <a:srcRect b="0" l="0" r="0" t="0"/>
          <a:stretch/>
        </p:blipFill>
        <p:spPr>
          <a:xfrm>
            <a:off x="5295900" y="1087822"/>
            <a:ext cx="5921376" cy="48679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title"/>
          </p:nvPr>
        </p:nvSpPr>
        <p:spPr>
          <a:xfrm>
            <a:off x="838200" y="365125"/>
            <a:ext cx="10515600" cy="9434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Web Server and its Types of Attacks</a:t>
            </a:r>
            <a:endParaRPr/>
          </a:p>
        </p:txBody>
      </p:sp>
      <p:sp>
        <p:nvSpPr>
          <p:cNvPr id="215" name="Google Shape;215;p3"/>
          <p:cNvSpPr txBox="1"/>
          <p:nvPr>
            <p:ph idx="1" type="body"/>
          </p:nvPr>
        </p:nvSpPr>
        <p:spPr>
          <a:xfrm>
            <a:off x="838200" y="1277007"/>
            <a:ext cx="10515600" cy="452470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lang="en-US"/>
              <a:t>Websites are hosted on web servers. Web servers are themselves computers running an operating system; connected to the back-end database, running various applications. Any vulnerability in the applications, Database, Operating system or in the network will lead to an attack on the web server. Vulnerability stack of a web server is given below (source: White hat security)</a:t>
            </a:r>
            <a:endParaRPr/>
          </a:p>
          <a:p>
            <a:pPr indent="-228600" lvl="0" marL="228600" rtl="0" algn="l">
              <a:lnSpc>
                <a:spcPct val="90000"/>
              </a:lnSpc>
              <a:spcBef>
                <a:spcPts val="1000"/>
              </a:spcBef>
              <a:spcAft>
                <a:spcPts val="0"/>
              </a:spcAft>
              <a:buClr>
                <a:schemeClr val="dk1"/>
              </a:buClr>
              <a:buSzPct val="100000"/>
              <a:buChar char="•"/>
            </a:pPr>
            <a:r>
              <a:rPr lang="en-US"/>
              <a:t>Denial-of-Service (DoS) / Distributed Denial-of-service (DDoS)</a:t>
            </a:r>
            <a:endParaRPr/>
          </a:p>
          <a:p>
            <a:pPr indent="-228600" lvl="0" marL="228600" rtl="0" algn="l">
              <a:lnSpc>
                <a:spcPct val="90000"/>
              </a:lnSpc>
              <a:spcBef>
                <a:spcPts val="1000"/>
              </a:spcBef>
              <a:spcAft>
                <a:spcPts val="0"/>
              </a:spcAft>
              <a:buClr>
                <a:schemeClr val="dk1"/>
              </a:buClr>
              <a:buSzPct val="100000"/>
              <a:buChar char="•"/>
            </a:pPr>
            <a:r>
              <a:rPr lang="en-US"/>
              <a:t>Web Defacement Attack</a:t>
            </a:r>
            <a:endParaRPr/>
          </a:p>
          <a:p>
            <a:pPr indent="-228600" lvl="0" marL="228600" rtl="0" algn="l">
              <a:lnSpc>
                <a:spcPct val="90000"/>
              </a:lnSpc>
              <a:spcBef>
                <a:spcPts val="1000"/>
              </a:spcBef>
              <a:spcAft>
                <a:spcPts val="0"/>
              </a:spcAft>
              <a:buClr>
                <a:schemeClr val="dk1"/>
              </a:buClr>
              <a:buSzPct val="100000"/>
              <a:buChar char="•"/>
            </a:pPr>
            <a:r>
              <a:rPr lang="en-US"/>
              <a:t>SSH Brute Force Attack</a:t>
            </a:r>
            <a:endParaRPr/>
          </a:p>
          <a:p>
            <a:pPr indent="-228600" lvl="0" marL="228600" rtl="0" algn="l">
              <a:lnSpc>
                <a:spcPct val="90000"/>
              </a:lnSpc>
              <a:spcBef>
                <a:spcPts val="1000"/>
              </a:spcBef>
              <a:spcAft>
                <a:spcPts val="0"/>
              </a:spcAft>
              <a:buClr>
                <a:schemeClr val="dk1"/>
              </a:buClr>
              <a:buSzPct val="100000"/>
              <a:buChar char="•"/>
            </a:pPr>
            <a:r>
              <a:rPr lang="en-US"/>
              <a:t>Cross-site scripting (XSS)</a:t>
            </a:r>
            <a:endParaRPr/>
          </a:p>
          <a:p>
            <a:pPr indent="-228600" lvl="0" marL="228600" rtl="0" algn="l">
              <a:lnSpc>
                <a:spcPct val="90000"/>
              </a:lnSpc>
              <a:spcBef>
                <a:spcPts val="1000"/>
              </a:spcBef>
              <a:spcAft>
                <a:spcPts val="0"/>
              </a:spcAft>
              <a:buClr>
                <a:schemeClr val="dk1"/>
              </a:buClr>
              <a:buSzPct val="100000"/>
              <a:buChar char="•"/>
            </a:pPr>
            <a:r>
              <a:rPr lang="en-US"/>
              <a:t>Directory Traversal</a:t>
            </a:r>
            <a:endParaRPr/>
          </a:p>
          <a:p>
            <a:pPr indent="-228600" lvl="0" marL="228600" rtl="0" algn="l">
              <a:lnSpc>
                <a:spcPct val="90000"/>
              </a:lnSpc>
              <a:spcBef>
                <a:spcPts val="1000"/>
              </a:spcBef>
              <a:spcAft>
                <a:spcPts val="0"/>
              </a:spcAft>
              <a:buClr>
                <a:schemeClr val="dk1"/>
              </a:buClr>
              <a:buSzPct val="100000"/>
              <a:buChar char="•"/>
            </a:pPr>
            <a:r>
              <a:rPr lang="en-US"/>
              <a:t>DNS Server Hijacking</a:t>
            </a:r>
            <a:endParaRPr/>
          </a:p>
          <a:p>
            <a:pPr indent="-228600" lvl="0" marL="228600" rtl="0" algn="l">
              <a:lnSpc>
                <a:spcPct val="90000"/>
              </a:lnSpc>
              <a:spcBef>
                <a:spcPts val="1000"/>
              </a:spcBef>
              <a:spcAft>
                <a:spcPts val="0"/>
              </a:spcAft>
              <a:buClr>
                <a:schemeClr val="dk1"/>
              </a:buClr>
              <a:buSzPct val="100000"/>
              <a:buChar char="•"/>
            </a:pPr>
            <a:r>
              <a:rPr lang="en-US"/>
              <a:t>MITM Attack</a:t>
            </a:r>
            <a:endParaRPr/>
          </a:p>
          <a:p>
            <a:pPr indent="-228600" lvl="0" marL="228600" rtl="0" algn="l">
              <a:lnSpc>
                <a:spcPct val="90000"/>
              </a:lnSpc>
              <a:spcBef>
                <a:spcPts val="1000"/>
              </a:spcBef>
              <a:spcAft>
                <a:spcPts val="0"/>
              </a:spcAft>
              <a:buClr>
                <a:schemeClr val="dk1"/>
              </a:buClr>
              <a:buSzPct val="100000"/>
              <a:buChar char="•"/>
            </a:pPr>
            <a:r>
              <a:rPr lang="en-US"/>
              <a:t>HTTP Response Splitting Attack</a:t>
            </a:r>
            <a:endParaRPr/>
          </a:p>
          <a:p>
            <a:pPr indent="-77470" lvl="0" marL="228600" rtl="0" algn="just">
              <a:lnSpc>
                <a:spcPct val="90000"/>
              </a:lnSpc>
              <a:spcBef>
                <a:spcPts val="1000"/>
              </a:spcBef>
              <a:spcAft>
                <a:spcPts val="0"/>
              </a:spcAft>
              <a:buClr>
                <a:schemeClr val="dk1"/>
              </a:buClr>
              <a:buSzPct val="100000"/>
              <a:buNone/>
            </a:pPr>
            <a:r>
              <a:t/>
            </a:r>
            <a:endParaRPr/>
          </a:p>
        </p:txBody>
      </p:sp>
      <p:sp>
        <p:nvSpPr>
          <p:cNvPr id="216" name="Google Shape;216;p3"/>
          <p:cNvSpPr/>
          <p:nvPr/>
        </p:nvSpPr>
        <p:spPr>
          <a:xfrm>
            <a:off x="446689" y="5943628"/>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https://www.geeksforgeeks.org/web-server-and-its-types-of-attacks/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2" name="Google Shape;2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3" name="Google Shape;223;p4"/>
          <p:cNvPicPr preferRelativeResize="0"/>
          <p:nvPr>
            <p:ph idx="1" type="body"/>
          </p:nvPr>
        </p:nvPicPr>
        <p:blipFill rotWithShape="1">
          <a:blip r:embed="rId3">
            <a:alphaModFix/>
          </a:blip>
          <a:srcRect b="0" l="0" r="0" t="0"/>
          <a:stretch/>
        </p:blipFill>
        <p:spPr>
          <a:xfrm>
            <a:off x="1947446" y="988345"/>
            <a:ext cx="5780700" cy="550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IIS and Apache : attack types</a:t>
            </a:r>
            <a:endParaRPr b="1"/>
          </a:p>
        </p:txBody>
      </p:sp>
      <p:sp>
        <p:nvSpPr>
          <p:cNvPr id="229" name="Google Shape;2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1. DOS attack:</a:t>
            </a:r>
            <a:endParaRPr/>
          </a:p>
          <a:p>
            <a:pPr indent="-228600" lvl="0" marL="228600" rtl="0" algn="just">
              <a:lnSpc>
                <a:spcPct val="90000"/>
              </a:lnSpc>
              <a:spcBef>
                <a:spcPts val="1000"/>
              </a:spcBef>
              <a:spcAft>
                <a:spcPts val="0"/>
              </a:spcAft>
              <a:buClr>
                <a:schemeClr val="dk1"/>
              </a:buClr>
              <a:buSzPts val="2800"/>
              <a:buChar char="•"/>
            </a:pPr>
            <a:r>
              <a:rPr lang="en-US"/>
              <a:t>An attacker may cause a denial of service attack by sending numerous service request packets overwhelming the servicing capability of the web server, or he may try to exploit a programming error in the application causing a DOS attack.</a:t>
            </a:r>
            <a:endParaRPr/>
          </a:p>
          <a:p>
            <a:pPr indent="0" lvl="0" marL="0" rtl="0" algn="l">
              <a:lnSpc>
                <a:spcPct val="90000"/>
              </a:lnSpc>
              <a:spcBef>
                <a:spcPts val="1000"/>
              </a:spcBef>
              <a:spcAft>
                <a:spcPts val="0"/>
              </a:spcAft>
              <a:buClr>
                <a:schemeClr val="dk1"/>
              </a:buClr>
              <a:buSzPts val="2800"/>
              <a:buNone/>
            </a:pPr>
            <a:r>
              <a:rPr lang="en-US"/>
              <a:t>e.g. buffer overflow attack, SYN flooding, HTTP get Request Flooding, Ping of death.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0" name="Google Shape;2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6" name="Google Shape;2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7" name="Google Shape;237;p6"/>
          <p:cNvPicPr preferRelativeResize="0"/>
          <p:nvPr>
            <p:ph idx="1" type="body"/>
          </p:nvPr>
        </p:nvPicPr>
        <p:blipFill rotWithShape="1">
          <a:blip r:embed="rId3">
            <a:alphaModFix/>
          </a:blip>
          <a:srcRect b="0" l="0" r="0" t="0"/>
          <a:stretch/>
        </p:blipFill>
        <p:spPr>
          <a:xfrm>
            <a:off x="1264963" y="1535389"/>
            <a:ext cx="7461900" cy="477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7"/>
          <p:cNvSpPr txBox="1"/>
          <p:nvPr>
            <p:ph idx="1" type="body"/>
          </p:nvPr>
        </p:nvSpPr>
        <p:spPr>
          <a:xfrm>
            <a:off x="838200" y="1056290"/>
            <a:ext cx="10515600" cy="51206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2. Website Defacement:</a:t>
            </a:r>
            <a:endParaRPr/>
          </a:p>
          <a:p>
            <a:pPr indent="-228600" lvl="0" marL="228600" rtl="0" algn="just">
              <a:lnSpc>
                <a:spcPct val="90000"/>
              </a:lnSpc>
              <a:spcBef>
                <a:spcPts val="1000"/>
              </a:spcBef>
              <a:spcAft>
                <a:spcPts val="0"/>
              </a:spcAft>
              <a:buClr>
                <a:schemeClr val="dk1"/>
              </a:buClr>
              <a:buSzPts val="2800"/>
              <a:buChar char="•"/>
            </a:pPr>
            <a:r>
              <a:rPr lang="en-US"/>
              <a:t>SQL injection attacks are used to deface the website. When an attacker finds out that input fields are not sanitized properly, he can add SQL strings to maliciously craft a query which is executed by the web browser. He may store malicious/unrelated data in the database; when the website is requested, it will show irrelevant data on the website, thus displaying a defaced website.</a:t>
            </a:r>
            <a:endParaRPr/>
          </a:p>
          <a:p>
            <a:pPr indent="0" lvl="0" marL="0" rtl="0" algn="l">
              <a:lnSpc>
                <a:spcPct val="90000"/>
              </a:lnSpc>
              <a:spcBef>
                <a:spcPts val="1000"/>
              </a:spcBef>
              <a:spcAft>
                <a:spcPts val="0"/>
              </a:spcAft>
              <a:buClr>
                <a:schemeClr val="dk1"/>
              </a:buClr>
              <a:buSzPts val="2800"/>
              <a:buNone/>
            </a:pPr>
            <a:r>
              <a:rPr b="1" lang="en-US"/>
              <a:t>3. Directory Traversal:</a:t>
            </a:r>
            <a:endParaRPr/>
          </a:p>
          <a:p>
            <a:pPr indent="-228600" lvl="0" marL="228600" rtl="0" algn="just">
              <a:lnSpc>
                <a:spcPct val="90000"/>
              </a:lnSpc>
              <a:spcBef>
                <a:spcPts val="1000"/>
              </a:spcBef>
              <a:spcAft>
                <a:spcPts val="0"/>
              </a:spcAft>
              <a:buClr>
                <a:schemeClr val="dk1"/>
              </a:buClr>
              <a:buSzPts val="2800"/>
              <a:buChar char="•"/>
            </a:pPr>
            <a:r>
              <a:rPr lang="en-US"/>
              <a:t>This is vulnerability where an attacker is able to access beyond the web root directory from the application. If he is able to access beyond web root directory, he might execute OS commands and get sensitive information or access restricted directories.</a:t>
            </a:r>
            <a:endParaRPr/>
          </a:p>
        </p:txBody>
      </p:sp>
      <p:sp>
        <p:nvSpPr>
          <p:cNvPr id="243" name="Google Shape;24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
          <p:cNvSpPr txBox="1"/>
          <p:nvPr>
            <p:ph idx="1" type="body"/>
          </p:nvPr>
        </p:nvSpPr>
        <p:spPr>
          <a:xfrm>
            <a:off x="838200" y="961697"/>
            <a:ext cx="10515600" cy="521526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t>4. Misconfiguration attacks:</a:t>
            </a:r>
            <a:endParaRPr/>
          </a:p>
          <a:p>
            <a:pPr indent="-228600" lvl="0" marL="228600" rtl="0" algn="just">
              <a:lnSpc>
                <a:spcPct val="90000"/>
              </a:lnSpc>
              <a:spcBef>
                <a:spcPts val="1000"/>
              </a:spcBef>
              <a:spcAft>
                <a:spcPts val="0"/>
              </a:spcAft>
              <a:buClr>
                <a:schemeClr val="dk1"/>
              </a:buClr>
              <a:buSzPts val="2800"/>
              <a:buChar char="•"/>
            </a:pPr>
            <a:r>
              <a:rPr lang="en-US"/>
              <a:t>If unnecessary services are enabled or default configuration files are used, verbose/error information is not masked; an attacker can compromise the web server through various attacks like password cracking, Error-based SQL injection, Command Injection, etc.</a:t>
            </a:r>
            <a:endParaRPr/>
          </a:p>
          <a:p>
            <a:pPr indent="0" lvl="0" marL="0" rtl="0" algn="just">
              <a:lnSpc>
                <a:spcPct val="90000"/>
              </a:lnSpc>
              <a:spcBef>
                <a:spcPts val="1000"/>
              </a:spcBef>
              <a:spcAft>
                <a:spcPts val="0"/>
              </a:spcAft>
              <a:buClr>
                <a:schemeClr val="dk1"/>
              </a:buClr>
              <a:buSzPts val="2800"/>
              <a:buNone/>
            </a:pPr>
            <a:r>
              <a:rPr b="1" lang="en-US"/>
              <a:t>5. Phishing Attack:</a:t>
            </a:r>
            <a:endParaRPr/>
          </a:p>
          <a:p>
            <a:pPr indent="-228600" lvl="0" marL="228600" rtl="0" algn="just">
              <a:lnSpc>
                <a:spcPct val="90000"/>
              </a:lnSpc>
              <a:spcBef>
                <a:spcPts val="1000"/>
              </a:spcBef>
              <a:spcAft>
                <a:spcPts val="0"/>
              </a:spcAft>
              <a:buClr>
                <a:schemeClr val="dk1"/>
              </a:buClr>
              <a:buSzPts val="2800"/>
              <a:buChar char="•"/>
            </a:pPr>
            <a:r>
              <a:rPr lang="en-US"/>
              <a:t>An attacker may redirect the victim to malicious websites by sending him/her a malicious link by email which looks authentic, but redirects him/her to malicious web page thereby stealing their data.</a:t>
            </a:r>
            <a:endParaRPr/>
          </a:p>
          <a:p>
            <a:pPr indent="-228600" lvl="0" marL="228600" rtl="0" algn="just">
              <a:lnSpc>
                <a:spcPct val="90000"/>
              </a:lnSpc>
              <a:spcBef>
                <a:spcPts val="1000"/>
              </a:spcBef>
              <a:spcAft>
                <a:spcPts val="0"/>
              </a:spcAft>
              <a:buClr>
                <a:schemeClr val="dk1"/>
              </a:buClr>
              <a:buSzPts val="2800"/>
              <a:buChar char="•"/>
            </a:pPr>
            <a:r>
              <a:rPr lang="en-US"/>
              <a:t>There are a lot of other web application attacks which can lead to a web server attack- Parameter form tampering, Cookie tampering, unvalidated inputs, SQL injection, Buffer overflow attacks.</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249" name="Google Shape;2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
          <p:cNvSpPr txBox="1"/>
          <p:nvPr>
            <p:ph type="title"/>
          </p:nvPr>
        </p:nvSpPr>
        <p:spPr>
          <a:xfrm>
            <a:off x="838200" y="365126"/>
            <a:ext cx="10515600" cy="911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a:t>
            </a:r>
            <a:endParaRPr/>
          </a:p>
        </p:txBody>
      </p:sp>
      <p:sp>
        <p:nvSpPr>
          <p:cNvPr id="255" name="Google Shape;255;p9"/>
          <p:cNvSpPr txBox="1"/>
          <p:nvPr>
            <p:ph idx="1" type="body"/>
          </p:nvPr>
        </p:nvSpPr>
        <p:spPr>
          <a:xfrm>
            <a:off x="838200" y="1450428"/>
            <a:ext cx="10515600" cy="47265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Information Gathering:</a:t>
            </a:r>
            <a:endParaRPr/>
          </a:p>
          <a:p>
            <a:pPr indent="-228600" lvl="0" marL="228600" rtl="0" algn="l">
              <a:lnSpc>
                <a:spcPct val="90000"/>
              </a:lnSpc>
              <a:spcBef>
                <a:spcPts val="1000"/>
              </a:spcBef>
              <a:spcAft>
                <a:spcPts val="0"/>
              </a:spcAft>
              <a:buClr>
                <a:schemeClr val="dk1"/>
              </a:buClr>
              <a:buSzPts val="2800"/>
              <a:buChar char="•"/>
            </a:pPr>
            <a:r>
              <a:rPr lang="en-US"/>
              <a:t>Information related to the target server is collected from various sources like </a:t>
            </a:r>
            <a:endParaRPr/>
          </a:p>
          <a:p>
            <a:pPr indent="-228600" lvl="0" marL="228600" rtl="0" algn="l">
              <a:lnSpc>
                <a:spcPct val="90000"/>
              </a:lnSpc>
              <a:spcBef>
                <a:spcPts val="1000"/>
              </a:spcBef>
              <a:spcAft>
                <a:spcPts val="0"/>
              </a:spcAft>
              <a:buClr>
                <a:schemeClr val="dk1"/>
              </a:buClr>
              <a:buSzPts val="2800"/>
              <a:buChar char="•"/>
            </a:pPr>
            <a:r>
              <a:rPr lang="en-US"/>
              <a:t>From websites</a:t>
            </a:r>
            <a:endParaRPr/>
          </a:p>
          <a:p>
            <a:pPr indent="-228600" lvl="0" marL="228600" rtl="0" algn="l">
              <a:lnSpc>
                <a:spcPct val="90000"/>
              </a:lnSpc>
              <a:spcBef>
                <a:spcPts val="1000"/>
              </a:spcBef>
              <a:spcAft>
                <a:spcPts val="0"/>
              </a:spcAft>
              <a:buClr>
                <a:schemeClr val="dk1"/>
              </a:buClr>
              <a:buSzPts val="2800"/>
              <a:buChar char="•"/>
            </a:pPr>
            <a:r>
              <a:rPr lang="en-US"/>
              <a:t>WHOIS information</a:t>
            </a:r>
            <a:endParaRPr/>
          </a:p>
          <a:p>
            <a:pPr indent="-228600" lvl="0" marL="228600" rtl="0" algn="l">
              <a:lnSpc>
                <a:spcPct val="90000"/>
              </a:lnSpc>
              <a:spcBef>
                <a:spcPts val="1000"/>
              </a:spcBef>
              <a:spcAft>
                <a:spcPts val="0"/>
              </a:spcAft>
              <a:buClr>
                <a:schemeClr val="dk1"/>
              </a:buClr>
              <a:buSzPts val="2800"/>
              <a:buChar char="•"/>
            </a:pPr>
            <a:r>
              <a:rPr lang="en-US"/>
              <a:t>Netcraft information</a:t>
            </a:r>
            <a:endParaRPr/>
          </a:p>
          <a:p>
            <a:pPr indent="-228600" lvl="0" marL="228600" rtl="0" algn="l">
              <a:lnSpc>
                <a:spcPct val="90000"/>
              </a:lnSpc>
              <a:spcBef>
                <a:spcPts val="1000"/>
              </a:spcBef>
              <a:spcAft>
                <a:spcPts val="0"/>
              </a:spcAft>
              <a:buClr>
                <a:schemeClr val="dk1"/>
              </a:buClr>
              <a:buSzPts val="2800"/>
              <a:buChar char="•"/>
            </a:pPr>
            <a:r>
              <a:rPr lang="en-US"/>
              <a:t>Banner grabbing</a:t>
            </a:r>
            <a:endParaRPr/>
          </a:p>
          <a:p>
            <a:pPr indent="-228600" lvl="0" marL="228600" rtl="0" algn="l">
              <a:lnSpc>
                <a:spcPct val="90000"/>
              </a:lnSpc>
              <a:spcBef>
                <a:spcPts val="1000"/>
              </a:spcBef>
              <a:spcAft>
                <a:spcPts val="0"/>
              </a:spcAft>
              <a:buClr>
                <a:schemeClr val="dk1"/>
              </a:buClr>
              <a:buSzPts val="2800"/>
              <a:buChar char="•"/>
            </a:pPr>
            <a:r>
              <a:rPr lang="en-US"/>
              <a:t>Port scanning with Nmap.</a:t>
            </a:r>
            <a:endParaRPr/>
          </a:p>
          <a:p>
            <a:pPr indent="-228600" lvl="0" marL="228600" rtl="0" algn="l">
              <a:lnSpc>
                <a:spcPct val="90000"/>
              </a:lnSpc>
              <a:spcBef>
                <a:spcPts val="1000"/>
              </a:spcBef>
              <a:spcAft>
                <a:spcPts val="0"/>
              </a:spcAft>
              <a:buClr>
                <a:schemeClr val="dk1"/>
              </a:buClr>
              <a:buSzPts val="2800"/>
              <a:buChar char="•"/>
            </a:pPr>
            <a:r>
              <a:rPr lang="en-US"/>
              <a:t>Mirroring a website using Htttrack.</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56" name="Google Shape;25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