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81" r:id="rId5"/>
    <p:sldId id="272" r:id="rId6"/>
    <p:sldId id="273" r:id="rId7"/>
    <p:sldId id="274" r:id="rId8"/>
    <p:sldId id="271" r:id="rId9"/>
    <p:sldId id="275" r:id="rId10"/>
    <p:sldId id="276" r:id="rId11"/>
    <p:sldId id="277" r:id="rId12"/>
    <p:sldId id="259" r:id="rId13"/>
    <p:sldId id="260" r:id="rId14"/>
    <p:sldId id="265" r:id="rId15"/>
    <p:sldId id="266" r:id="rId16"/>
    <p:sldId id="267" r:id="rId17"/>
    <p:sldId id="278" r:id="rId18"/>
    <p:sldId id="279" r:id="rId19"/>
    <p:sldId id="280" r:id="rId20"/>
    <p:sldId id="283" r:id="rId21"/>
    <p:sldId id="284" r:id="rId22"/>
    <p:sldId id="286" r:id="rId23"/>
    <p:sldId id="288" r:id="rId24"/>
    <p:sldId id="289" r:id="rId25"/>
    <p:sldId id="295" r:id="rId26"/>
    <p:sldId id="290" r:id="rId27"/>
    <p:sldId id="291" r:id="rId28"/>
    <p:sldId id="292" r:id="rId29"/>
    <p:sldId id="293" r:id="rId30"/>
    <p:sldId id="294" r:id="rId31"/>
    <p:sldId id="25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641" autoAdjust="0"/>
  </p:normalViewPr>
  <p:slideViewPr>
    <p:cSldViewPr snapToGrid="0">
      <p:cViewPr varScale="1">
        <p:scale>
          <a:sx n="82" d="100"/>
          <a:sy n="82" d="100"/>
        </p:scale>
        <p:origin x="715"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2/20/2024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2/20/2024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2/20/2024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2/20/2024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2/20/2024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2/20/2024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2/20/2024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2/20/2024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2/20/2024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2/20/2024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2/20/2024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2/20/2024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85E1FA-5118-BEE9-DFE6-81225CC35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09474" cy="6858000"/>
          </a:xfrm>
          <a:prstGeom prst="rect">
            <a:avLst/>
          </a:prstGeom>
          <a:effectLst>
            <a:innerShdw blurRad="444500" dist="406400">
              <a:prstClr val="black">
                <a:alpha val="27000"/>
              </a:prstClr>
            </a:innerShdw>
            <a:reflection endPos="0" dist="50800" dir="5400000" sy="-100000" algn="bl" rotWithShape="0"/>
            <a:softEdge rad="0"/>
          </a:effectLst>
        </p:spPr>
      </p:pic>
      <p:sp>
        <p:nvSpPr>
          <p:cNvPr id="6" name="TextBox 5">
            <a:extLst>
              <a:ext uri="{FF2B5EF4-FFF2-40B4-BE49-F238E27FC236}">
                <a16:creationId xmlns:a16="http://schemas.microsoft.com/office/drawing/2014/main" id="{411DDF1C-E581-FCF3-AA41-BE72E50DFAF6}"/>
              </a:ext>
            </a:extLst>
          </p:cNvPr>
          <p:cNvSpPr txBox="1"/>
          <p:nvPr/>
        </p:nvSpPr>
        <p:spPr>
          <a:xfrm>
            <a:off x="5419172" y="1105635"/>
            <a:ext cx="5456903" cy="2215991"/>
          </a:xfrm>
          <a:prstGeom prst="rect">
            <a:avLst/>
          </a:prstGeom>
          <a:noFill/>
        </p:spPr>
        <p:txBody>
          <a:bodyPr wrap="square" rtlCol="0">
            <a:spAutoFit/>
          </a:bodyPr>
          <a:lstStyle/>
          <a:p>
            <a:r>
              <a:rPr lang="en-US" sz="13800" dirty="0">
                <a:latin typeface="Bondie" pitchFamily="2" charset="0"/>
              </a:rPr>
              <a:t>HACKATHON</a:t>
            </a:r>
            <a:endParaRPr lang="en-IN" sz="13800" dirty="0">
              <a:latin typeface="Bondie" pitchFamily="2" charset="0"/>
            </a:endParaRPr>
          </a:p>
        </p:txBody>
      </p:sp>
      <p:sp>
        <p:nvSpPr>
          <p:cNvPr id="7" name="TextBox 6">
            <a:extLst>
              <a:ext uri="{FF2B5EF4-FFF2-40B4-BE49-F238E27FC236}">
                <a16:creationId xmlns:a16="http://schemas.microsoft.com/office/drawing/2014/main" id="{13F8BF5A-FA65-1F66-8C09-72D4331D680A}"/>
              </a:ext>
            </a:extLst>
          </p:cNvPr>
          <p:cNvSpPr txBox="1"/>
          <p:nvPr/>
        </p:nvSpPr>
        <p:spPr>
          <a:xfrm>
            <a:off x="5486400" y="2828835"/>
            <a:ext cx="3628103" cy="1200329"/>
          </a:xfrm>
          <a:prstGeom prst="rect">
            <a:avLst/>
          </a:prstGeom>
          <a:noFill/>
        </p:spPr>
        <p:txBody>
          <a:bodyPr wrap="square" rtlCol="0">
            <a:spAutoFit/>
          </a:bodyPr>
          <a:lstStyle/>
          <a:p>
            <a:r>
              <a:rPr lang="en-US" sz="3600" dirty="0">
                <a:latin typeface="Bondie" pitchFamily="2" charset="0"/>
              </a:rPr>
              <a:t>ON</a:t>
            </a:r>
          </a:p>
          <a:p>
            <a:r>
              <a:rPr lang="en-US" sz="3600" dirty="0">
                <a:latin typeface="Bondie" pitchFamily="2" charset="0"/>
              </a:rPr>
              <a:t>“THE FUTURE OF FOOD TECH”</a:t>
            </a:r>
            <a:endParaRPr lang="en-IN" sz="3600" dirty="0">
              <a:latin typeface="Bondie" pitchFamily="2" charset="0"/>
            </a:endParaRPr>
          </a:p>
        </p:txBody>
      </p:sp>
      <p:sp>
        <p:nvSpPr>
          <p:cNvPr id="8" name="TextBox 7">
            <a:extLst>
              <a:ext uri="{FF2B5EF4-FFF2-40B4-BE49-F238E27FC236}">
                <a16:creationId xmlns:a16="http://schemas.microsoft.com/office/drawing/2014/main" id="{A80D736D-B723-3DF7-E1A2-29070B61DF4C}"/>
              </a:ext>
            </a:extLst>
          </p:cNvPr>
          <p:cNvSpPr txBox="1"/>
          <p:nvPr/>
        </p:nvSpPr>
        <p:spPr>
          <a:xfrm>
            <a:off x="7796980" y="4374563"/>
            <a:ext cx="3628103" cy="1446550"/>
          </a:xfrm>
          <a:prstGeom prst="rect">
            <a:avLst/>
          </a:prstGeom>
          <a:noFill/>
        </p:spPr>
        <p:txBody>
          <a:bodyPr wrap="square" rtlCol="0">
            <a:spAutoFit/>
          </a:bodyPr>
          <a:lstStyle/>
          <a:p>
            <a:r>
              <a:rPr lang="en-US" sz="8800" dirty="0">
                <a:latin typeface="Bondie" pitchFamily="2" charset="0"/>
              </a:rPr>
              <a:t>TEAM</a:t>
            </a:r>
            <a:endParaRPr lang="en-IN" sz="8800" dirty="0">
              <a:latin typeface="Bondie" pitchFamily="2" charset="0"/>
            </a:endParaRPr>
          </a:p>
        </p:txBody>
      </p:sp>
      <p:sp>
        <p:nvSpPr>
          <p:cNvPr id="9" name="TextBox 8">
            <a:extLst>
              <a:ext uri="{FF2B5EF4-FFF2-40B4-BE49-F238E27FC236}">
                <a16:creationId xmlns:a16="http://schemas.microsoft.com/office/drawing/2014/main" id="{2C08E4BB-5AD7-0388-0DB2-5431210ECCC8}"/>
              </a:ext>
            </a:extLst>
          </p:cNvPr>
          <p:cNvSpPr txBox="1"/>
          <p:nvPr/>
        </p:nvSpPr>
        <p:spPr>
          <a:xfrm>
            <a:off x="7796979" y="5421698"/>
            <a:ext cx="3628103" cy="1200329"/>
          </a:xfrm>
          <a:prstGeom prst="rect">
            <a:avLst/>
          </a:prstGeom>
          <a:noFill/>
        </p:spPr>
        <p:txBody>
          <a:bodyPr wrap="square" rtlCol="0">
            <a:spAutoFit/>
          </a:bodyPr>
          <a:lstStyle/>
          <a:p>
            <a:r>
              <a:rPr lang="en-US" sz="3600" dirty="0">
                <a:latin typeface="Bondie" pitchFamily="2" charset="0"/>
              </a:rPr>
              <a:t>BALASAKTHI A (3</a:t>
            </a:r>
            <a:r>
              <a:rPr lang="en-US" sz="3600" baseline="30000" dirty="0">
                <a:latin typeface="Bondie" pitchFamily="2" charset="0"/>
              </a:rPr>
              <a:t>RD</a:t>
            </a:r>
            <a:r>
              <a:rPr lang="en-US" sz="3600" dirty="0">
                <a:latin typeface="Bondie" pitchFamily="2" charset="0"/>
              </a:rPr>
              <a:t> YR IT)</a:t>
            </a:r>
          </a:p>
          <a:p>
            <a:r>
              <a:rPr lang="en-US" sz="3600" dirty="0">
                <a:latin typeface="Bondie" pitchFamily="2" charset="0"/>
              </a:rPr>
              <a:t>SHARRAN N (3</a:t>
            </a:r>
            <a:r>
              <a:rPr lang="en-US" sz="3600" baseline="30000" dirty="0">
                <a:latin typeface="Bondie" pitchFamily="2" charset="0"/>
              </a:rPr>
              <a:t>RD</a:t>
            </a:r>
            <a:r>
              <a:rPr lang="en-US" sz="3600" dirty="0">
                <a:latin typeface="Bondie" pitchFamily="2" charset="0"/>
              </a:rPr>
              <a:t> YR MECH)</a:t>
            </a:r>
            <a:endParaRPr lang="en-IN" sz="3600" dirty="0">
              <a:latin typeface="Bondie" pitchFamily="2" charset="0"/>
            </a:endParaRPr>
          </a:p>
        </p:txBody>
      </p:sp>
    </p:spTree>
    <p:extLst>
      <p:ext uri="{BB962C8B-B14F-4D97-AF65-F5344CB8AC3E}">
        <p14:creationId xmlns:p14="http://schemas.microsoft.com/office/powerpoint/2010/main" val="3848371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45640-B0D2-8E47-B394-5C5E21ADA3D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45B3BA01-C277-CF7E-9FF2-4F84A907719E}"/>
              </a:ext>
            </a:extLst>
          </p:cNvPr>
          <p:cNvPicPr>
            <a:picLocks noChangeAspect="1"/>
          </p:cNvPicPr>
          <p:nvPr/>
        </p:nvPicPr>
        <p:blipFill>
          <a:blip r:embed="rId2">
            <a:biLevel thresh="50000"/>
          </a:blip>
          <a:stretch>
            <a:fillRect/>
          </a:stretch>
        </p:blipFill>
        <p:spPr>
          <a:xfrm>
            <a:off x="232962" y="1468115"/>
            <a:ext cx="10754102" cy="4826005"/>
          </a:xfrm>
          <a:prstGeom prst="rect">
            <a:avLst/>
          </a:prstGeom>
        </p:spPr>
      </p:pic>
      <p:sp>
        <p:nvSpPr>
          <p:cNvPr id="9" name="TextBox 8">
            <a:extLst>
              <a:ext uri="{FF2B5EF4-FFF2-40B4-BE49-F238E27FC236}">
                <a16:creationId xmlns:a16="http://schemas.microsoft.com/office/drawing/2014/main" id="{D46B7E32-04B4-F3E2-D76E-91A00F565067}"/>
              </a:ext>
            </a:extLst>
          </p:cNvPr>
          <p:cNvSpPr txBox="1"/>
          <p:nvPr/>
        </p:nvSpPr>
        <p:spPr>
          <a:xfrm>
            <a:off x="232962" y="267786"/>
            <a:ext cx="8107169" cy="1200329"/>
          </a:xfrm>
          <a:prstGeom prst="rect">
            <a:avLst/>
          </a:prstGeom>
          <a:noFill/>
        </p:spPr>
        <p:txBody>
          <a:bodyPr wrap="square" rtlCol="0">
            <a:spAutoFit/>
          </a:bodyPr>
          <a:lstStyle/>
          <a:p>
            <a:pPr marL="571500" indent="-571500">
              <a:buFont typeface="Arial" panose="020B0604020202020204" pitchFamily="34" charset="0"/>
              <a:buChar char="•"/>
            </a:pPr>
            <a:r>
              <a:rPr lang="en-US" sz="7200" dirty="0">
                <a:latin typeface="Bondie" pitchFamily="2" charset="0"/>
              </a:rPr>
              <a:t>KITCHEN DESCRIPTION BUILDER</a:t>
            </a:r>
            <a:endParaRPr lang="en-IN" sz="7200" dirty="0">
              <a:latin typeface="Bondie" pitchFamily="2" charset="0"/>
            </a:endParaRPr>
          </a:p>
        </p:txBody>
      </p:sp>
      <p:pic>
        <p:nvPicPr>
          <p:cNvPr id="6" name="Picture 5">
            <a:extLst>
              <a:ext uri="{FF2B5EF4-FFF2-40B4-BE49-F238E27FC236}">
                <a16:creationId xmlns:a16="http://schemas.microsoft.com/office/drawing/2014/main" id="{F60045B3-4839-970D-A21E-5403BBC9E23F}"/>
              </a:ext>
            </a:extLst>
          </p:cNvPr>
          <p:cNvPicPr>
            <a:picLocks noChangeAspect="1"/>
          </p:cNvPicPr>
          <p:nvPr/>
        </p:nvPicPr>
        <p:blipFill>
          <a:blip r:embed="rId3">
            <a:biLevel thresh="50000"/>
            <a:alphaModFix/>
          </a:blip>
          <a:stretch>
            <a:fillRect/>
          </a:stretch>
        </p:blipFill>
        <p:spPr>
          <a:xfrm>
            <a:off x="304081" y="2597324"/>
            <a:ext cx="10682983" cy="3653789"/>
          </a:xfrm>
          <a:prstGeom prst="rect">
            <a:avLst/>
          </a:prstGeom>
        </p:spPr>
      </p:pic>
      <p:sp>
        <p:nvSpPr>
          <p:cNvPr id="2" name="Frame 1">
            <a:extLst>
              <a:ext uri="{FF2B5EF4-FFF2-40B4-BE49-F238E27FC236}">
                <a16:creationId xmlns:a16="http://schemas.microsoft.com/office/drawing/2014/main" id="{1D244204-BA28-A6C2-FC42-0CA886E7063D}"/>
              </a:ext>
            </a:extLst>
          </p:cNvPr>
          <p:cNvSpPr/>
          <p:nvPr/>
        </p:nvSpPr>
        <p:spPr>
          <a:xfrm rot="18968406">
            <a:off x="9154652" y="2864344"/>
            <a:ext cx="6704938" cy="6643786"/>
          </a:xfrm>
          <a:prstGeom prst="frame">
            <a:avLst/>
          </a:prstGeom>
          <a:solidFill>
            <a:schemeClr val="dk1">
              <a:alpha val="1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 name="Plus Sign 2">
            <a:extLst>
              <a:ext uri="{FF2B5EF4-FFF2-40B4-BE49-F238E27FC236}">
                <a16:creationId xmlns:a16="http://schemas.microsoft.com/office/drawing/2014/main" id="{95AB47F5-E944-F6C2-32EF-E68B5577FB86}"/>
              </a:ext>
            </a:extLst>
          </p:cNvPr>
          <p:cNvSpPr/>
          <p:nvPr/>
        </p:nvSpPr>
        <p:spPr>
          <a:xfrm rot="18968406">
            <a:off x="9154653" y="2864345"/>
            <a:ext cx="6704938" cy="6643786"/>
          </a:xfrm>
          <a:prstGeom prst="mathPlus">
            <a:avLst/>
          </a:prstGeom>
          <a:solidFill>
            <a:schemeClr val="dk1">
              <a:alpha val="5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Plus Sign 3">
            <a:extLst>
              <a:ext uri="{FF2B5EF4-FFF2-40B4-BE49-F238E27FC236}">
                <a16:creationId xmlns:a16="http://schemas.microsoft.com/office/drawing/2014/main" id="{D7FB7B24-26C1-CE58-66FE-D10FDDA0559C}"/>
              </a:ext>
            </a:extLst>
          </p:cNvPr>
          <p:cNvSpPr/>
          <p:nvPr/>
        </p:nvSpPr>
        <p:spPr>
          <a:xfrm rot="18968406">
            <a:off x="9508959" y="167811"/>
            <a:ext cx="2719959" cy="2694729"/>
          </a:xfrm>
          <a:prstGeom prst="mathPlus">
            <a:avLst/>
          </a:prstGeom>
          <a:solidFill>
            <a:schemeClr val="dk1">
              <a:alpha val="5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5475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74E32-8589-C07C-D1F2-173FFBDCD1B5}"/>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1E67029C-A2A4-9F4F-108D-1B1BA81BB849}"/>
              </a:ext>
            </a:extLst>
          </p:cNvPr>
          <p:cNvSpPr txBox="1"/>
          <p:nvPr/>
        </p:nvSpPr>
        <p:spPr>
          <a:xfrm>
            <a:off x="232962" y="267786"/>
            <a:ext cx="8107169" cy="1200329"/>
          </a:xfrm>
          <a:prstGeom prst="rect">
            <a:avLst/>
          </a:prstGeom>
          <a:noFill/>
        </p:spPr>
        <p:txBody>
          <a:bodyPr wrap="square" rtlCol="0">
            <a:spAutoFit/>
          </a:bodyPr>
          <a:lstStyle/>
          <a:p>
            <a:pPr marL="571500" indent="-571500">
              <a:buFont typeface="Arial" panose="020B0604020202020204" pitchFamily="34" charset="0"/>
              <a:buChar char="•"/>
            </a:pPr>
            <a:r>
              <a:rPr lang="en-US" sz="7200" dirty="0">
                <a:latin typeface="Bondie" pitchFamily="2" charset="0"/>
              </a:rPr>
              <a:t>KITCHEN DESCRIPTION BUILDER</a:t>
            </a:r>
            <a:endParaRPr lang="en-IN" sz="7200" dirty="0">
              <a:latin typeface="Bondie" pitchFamily="2" charset="0"/>
            </a:endParaRPr>
          </a:p>
        </p:txBody>
      </p:sp>
      <p:pic>
        <p:nvPicPr>
          <p:cNvPr id="6" name="Picture 5">
            <a:extLst>
              <a:ext uri="{FF2B5EF4-FFF2-40B4-BE49-F238E27FC236}">
                <a16:creationId xmlns:a16="http://schemas.microsoft.com/office/drawing/2014/main" id="{F8E7292C-2401-1BBD-3910-322F59A444E8}"/>
              </a:ext>
            </a:extLst>
          </p:cNvPr>
          <p:cNvPicPr>
            <a:picLocks noChangeAspect="1"/>
          </p:cNvPicPr>
          <p:nvPr/>
        </p:nvPicPr>
        <p:blipFill rotWithShape="1">
          <a:blip r:embed="rId2">
            <a:biLevel thresh="50000"/>
            <a:alphaModFix/>
          </a:blip>
          <a:srcRect l="5237" t="76429"/>
          <a:stretch/>
        </p:blipFill>
        <p:spPr>
          <a:xfrm>
            <a:off x="274564" y="3379932"/>
            <a:ext cx="11642871" cy="990488"/>
          </a:xfrm>
          <a:prstGeom prst="rect">
            <a:avLst/>
          </a:prstGeom>
        </p:spPr>
      </p:pic>
      <p:sp>
        <p:nvSpPr>
          <p:cNvPr id="2" name="Frame 1">
            <a:extLst>
              <a:ext uri="{FF2B5EF4-FFF2-40B4-BE49-F238E27FC236}">
                <a16:creationId xmlns:a16="http://schemas.microsoft.com/office/drawing/2014/main" id="{7557871C-81EF-1966-A3B8-39D25E381E18}"/>
              </a:ext>
            </a:extLst>
          </p:cNvPr>
          <p:cNvSpPr/>
          <p:nvPr/>
        </p:nvSpPr>
        <p:spPr>
          <a:xfrm rot="18968406">
            <a:off x="9154652" y="2864344"/>
            <a:ext cx="6704938" cy="6643786"/>
          </a:xfrm>
          <a:prstGeom prst="frame">
            <a:avLst/>
          </a:prstGeom>
          <a:solidFill>
            <a:schemeClr val="dk1">
              <a:alpha val="1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 name="Plus Sign 2">
            <a:extLst>
              <a:ext uri="{FF2B5EF4-FFF2-40B4-BE49-F238E27FC236}">
                <a16:creationId xmlns:a16="http://schemas.microsoft.com/office/drawing/2014/main" id="{10F4193C-30FE-E860-DBFE-FA02F69747C9}"/>
              </a:ext>
            </a:extLst>
          </p:cNvPr>
          <p:cNvSpPr/>
          <p:nvPr/>
        </p:nvSpPr>
        <p:spPr>
          <a:xfrm rot="18968406">
            <a:off x="9154653" y="2864345"/>
            <a:ext cx="6704938" cy="6643786"/>
          </a:xfrm>
          <a:prstGeom prst="mathPlus">
            <a:avLst/>
          </a:prstGeom>
          <a:solidFill>
            <a:schemeClr val="dk1">
              <a:alpha val="5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Plus Sign 3">
            <a:extLst>
              <a:ext uri="{FF2B5EF4-FFF2-40B4-BE49-F238E27FC236}">
                <a16:creationId xmlns:a16="http://schemas.microsoft.com/office/drawing/2014/main" id="{D0D412FC-0FA7-7AEE-1FBB-DB2F181E2357}"/>
              </a:ext>
            </a:extLst>
          </p:cNvPr>
          <p:cNvSpPr/>
          <p:nvPr/>
        </p:nvSpPr>
        <p:spPr>
          <a:xfrm rot="18968406">
            <a:off x="9508959" y="167811"/>
            <a:ext cx="2719959" cy="2694729"/>
          </a:xfrm>
          <a:prstGeom prst="mathPlus">
            <a:avLst/>
          </a:prstGeom>
          <a:solidFill>
            <a:schemeClr val="dk1">
              <a:alpha val="5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351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036375D-95CF-939D-663A-3555033CD33E}"/>
              </a:ext>
            </a:extLst>
          </p:cNvPr>
          <p:cNvSpPr txBox="1"/>
          <p:nvPr/>
        </p:nvSpPr>
        <p:spPr>
          <a:xfrm>
            <a:off x="5691186" y="1217254"/>
            <a:ext cx="809625" cy="1200329"/>
          </a:xfrm>
          <a:prstGeom prst="rect">
            <a:avLst/>
          </a:prstGeom>
          <a:noFill/>
        </p:spPr>
        <p:txBody>
          <a:bodyPr wrap="square" rtlCol="0">
            <a:spAutoFit/>
          </a:bodyPr>
          <a:lstStyle/>
          <a:p>
            <a:r>
              <a:rPr lang="en-US" sz="7200" b="1" dirty="0">
                <a:solidFill>
                  <a:schemeClr val="tx1">
                    <a:alpha val="10000"/>
                  </a:schemeClr>
                </a:solidFill>
                <a:latin typeface="+mj-lt"/>
              </a:rPr>
              <a:t>S</a:t>
            </a:r>
            <a:endParaRPr lang="en-IN" sz="7200" b="1" dirty="0">
              <a:solidFill>
                <a:schemeClr val="tx1">
                  <a:alpha val="10000"/>
                </a:schemeClr>
              </a:solidFill>
              <a:latin typeface="+mj-lt"/>
            </a:endParaRPr>
          </a:p>
        </p:txBody>
      </p:sp>
      <p:sp>
        <p:nvSpPr>
          <p:cNvPr id="10" name="TextBox 9">
            <a:extLst>
              <a:ext uri="{FF2B5EF4-FFF2-40B4-BE49-F238E27FC236}">
                <a16:creationId xmlns:a16="http://schemas.microsoft.com/office/drawing/2014/main" id="{ACF13D2A-F2FC-B3DE-95AA-719A87349D93}"/>
              </a:ext>
            </a:extLst>
          </p:cNvPr>
          <p:cNvSpPr txBox="1"/>
          <p:nvPr/>
        </p:nvSpPr>
        <p:spPr>
          <a:xfrm>
            <a:off x="7348541" y="2832767"/>
            <a:ext cx="809625" cy="1200329"/>
          </a:xfrm>
          <a:prstGeom prst="rect">
            <a:avLst/>
          </a:prstGeom>
          <a:noFill/>
        </p:spPr>
        <p:txBody>
          <a:bodyPr wrap="square" rtlCol="0">
            <a:spAutoFit/>
          </a:bodyPr>
          <a:lstStyle/>
          <a:p>
            <a:r>
              <a:rPr lang="en-US" sz="7200" b="1" dirty="0">
                <a:solidFill>
                  <a:schemeClr val="tx1">
                    <a:alpha val="10000"/>
                  </a:schemeClr>
                </a:solidFill>
                <a:latin typeface="+mj-lt"/>
              </a:rPr>
              <a:t>T</a:t>
            </a:r>
            <a:endParaRPr lang="en-IN" sz="7200" b="1" dirty="0">
              <a:solidFill>
                <a:schemeClr val="tx1">
                  <a:alpha val="10000"/>
                </a:schemeClr>
              </a:solidFill>
              <a:latin typeface="+mj-lt"/>
            </a:endParaRPr>
          </a:p>
        </p:txBody>
      </p:sp>
      <p:sp>
        <p:nvSpPr>
          <p:cNvPr id="11" name="TextBox 10">
            <a:extLst>
              <a:ext uri="{FF2B5EF4-FFF2-40B4-BE49-F238E27FC236}">
                <a16:creationId xmlns:a16="http://schemas.microsoft.com/office/drawing/2014/main" id="{035D08FB-D679-948B-85D6-E41AC2AFB310}"/>
              </a:ext>
            </a:extLst>
          </p:cNvPr>
          <p:cNvSpPr txBox="1"/>
          <p:nvPr/>
        </p:nvSpPr>
        <p:spPr>
          <a:xfrm>
            <a:off x="5691186" y="4429919"/>
            <a:ext cx="809625" cy="1200329"/>
          </a:xfrm>
          <a:prstGeom prst="rect">
            <a:avLst/>
          </a:prstGeom>
          <a:noFill/>
        </p:spPr>
        <p:txBody>
          <a:bodyPr wrap="square" rtlCol="0">
            <a:spAutoFit/>
          </a:bodyPr>
          <a:lstStyle/>
          <a:p>
            <a:r>
              <a:rPr lang="en-US" sz="7200" b="1" dirty="0">
                <a:solidFill>
                  <a:schemeClr val="tx1">
                    <a:alpha val="10000"/>
                  </a:schemeClr>
                </a:solidFill>
                <a:latin typeface="+mj-lt"/>
              </a:rPr>
              <a:t>O</a:t>
            </a:r>
            <a:endParaRPr lang="en-IN" sz="7200" b="1" dirty="0">
              <a:solidFill>
                <a:schemeClr val="tx1">
                  <a:alpha val="10000"/>
                </a:schemeClr>
              </a:solidFill>
              <a:latin typeface="+mj-lt"/>
            </a:endParaRPr>
          </a:p>
        </p:txBody>
      </p:sp>
      <p:sp>
        <p:nvSpPr>
          <p:cNvPr id="12" name="TextBox 11">
            <a:extLst>
              <a:ext uri="{FF2B5EF4-FFF2-40B4-BE49-F238E27FC236}">
                <a16:creationId xmlns:a16="http://schemas.microsoft.com/office/drawing/2014/main" id="{FFAC7293-04F3-E83F-23CE-A14A7C8E8405}"/>
              </a:ext>
            </a:extLst>
          </p:cNvPr>
          <p:cNvSpPr txBox="1"/>
          <p:nvPr/>
        </p:nvSpPr>
        <p:spPr>
          <a:xfrm>
            <a:off x="4033836" y="2828834"/>
            <a:ext cx="809625" cy="1200329"/>
          </a:xfrm>
          <a:prstGeom prst="rect">
            <a:avLst/>
          </a:prstGeom>
          <a:noFill/>
        </p:spPr>
        <p:txBody>
          <a:bodyPr wrap="square" rtlCol="0">
            <a:spAutoFit/>
          </a:bodyPr>
          <a:lstStyle/>
          <a:p>
            <a:r>
              <a:rPr lang="en-US" sz="7200" b="1" dirty="0">
                <a:solidFill>
                  <a:schemeClr val="tx1">
                    <a:alpha val="10000"/>
                  </a:schemeClr>
                </a:solidFill>
                <a:latin typeface="+mj-lt"/>
              </a:rPr>
              <a:t>W</a:t>
            </a:r>
            <a:endParaRPr lang="en-IN" sz="7200" b="1" dirty="0">
              <a:solidFill>
                <a:schemeClr val="tx1">
                  <a:alpha val="10000"/>
                </a:schemeClr>
              </a:solidFill>
              <a:latin typeface="+mj-lt"/>
            </a:endParaRPr>
          </a:p>
        </p:txBody>
      </p:sp>
      <p:sp>
        <p:nvSpPr>
          <p:cNvPr id="7" name="Frame 6">
            <a:extLst>
              <a:ext uri="{FF2B5EF4-FFF2-40B4-BE49-F238E27FC236}">
                <a16:creationId xmlns:a16="http://schemas.microsoft.com/office/drawing/2014/main" id="{B33546C2-2539-4F16-17E4-73B9144FB825}"/>
              </a:ext>
            </a:extLst>
          </p:cNvPr>
          <p:cNvSpPr/>
          <p:nvPr/>
        </p:nvSpPr>
        <p:spPr>
          <a:xfrm rot="2700000">
            <a:off x="3764279" y="1097279"/>
            <a:ext cx="4663440" cy="4663440"/>
          </a:xfrm>
          <a:prstGeom prst="frame">
            <a:avLst/>
          </a:prstGeom>
          <a:solidFill>
            <a:schemeClr val="dk1">
              <a:alpha val="1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8" name="Plus Sign 7">
            <a:extLst>
              <a:ext uri="{FF2B5EF4-FFF2-40B4-BE49-F238E27FC236}">
                <a16:creationId xmlns:a16="http://schemas.microsoft.com/office/drawing/2014/main" id="{BC3A163A-ACA3-C3DE-FF85-9F5F6570AE2E}"/>
              </a:ext>
            </a:extLst>
          </p:cNvPr>
          <p:cNvSpPr/>
          <p:nvPr/>
        </p:nvSpPr>
        <p:spPr>
          <a:xfrm rot="2700000">
            <a:off x="3764280" y="1097280"/>
            <a:ext cx="4663440" cy="4663440"/>
          </a:xfrm>
          <a:prstGeom prst="mathPlus">
            <a:avLst/>
          </a:prstGeom>
          <a:solidFill>
            <a:schemeClr val="dk1">
              <a:alpha val="1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7CEA163-7110-358A-01A0-B8AD976F32B2}"/>
              </a:ext>
            </a:extLst>
          </p:cNvPr>
          <p:cNvSpPr>
            <a:spLocks noGrp="1"/>
          </p:cNvSpPr>
          <p:nvPr>
            <p:ph type="ctrTitle"/>
          </p:nvPr>
        </p:nvSpPr>
        <p:spPr/>
        <p:txBody>
          <a:bodyPr>
            <a:noAutofit/>
          </a:bodyPr>
          <a:lstStyle/>
          <a:p>
            <a:r>
              <a:rPr lang="en-US" sz="9600" dirty="0">
                <a:latin typeface="Bondie" pitchFamily="2" charset="0"/>
              </a:rPr>
              <a:t>Swot analysis</a:t>
            </a:r>
            <a:endParaRPr lang="en-IN" sz="9600" dirty="0">
              <a:latin typeface="Bondie" pitchFamily="2" charset="0"/>
            </a:endParaRPr>
          </a:p>
        </p:txBody>
      </p:sp>
      <p:sp>
        <p:nvSpPr>
          <p:cNvPr id="3" name="Subtitle 2">
            <a:extLst>
              <a:ext uri="{FF2B5EF4-FFF2-40B4-BE49-F238E27FC236}">
                <a16:creationId xmlns:a16="http://schemas.microsoft.com/office/drawing/2014/main" id="{73AAE4C8-7C4E-3AD8-7167-74538FECB4F8}"/>
              </a:ext>
            </a:extLst>
          </p:cNvPr>
          <p:cNvSpPr>
            <a:spLocks noGrp="1"/>
          </p:cNvSpPr>
          <p:nvPr>
            <p:ph type="subTitle" idx="1"/>
          </p:nvPr>
        </p:nvSpPr>
        <p:spPr/>
        <p:txBody>
          <a:bodyPr>
            <a:normAutofit/>
          </a:bodyPr>
          <a:lstStyle/>
          <a:p>
            <a:r>
              <a:rPr lang="en-US" sz="4800" dirty="0">
                <a:latin typeface="Bondie" pitchFamily="2" charset="0"/>
              </a:rPr>
              <a:t>A final check</a:t>
            </a:r>
            <a:endParaRPr lang="en-IN" sz="4800" dirty="0">
              <a:latin typeface="Bondie" pitchFamily="2" charset="0"/>
            </a:endParaRPr>
          </a:p>
        </p:txBody>
      </p:sp>
    </p:spTree>
    <p:extLst>
      <p:ext uri="{BB962C8B-B14F-4D97-AF65-F5344CB8AC3E}">
        <p14:creationId xmlns:p14="http://schemas.microsoft.com/office/powerpoint/2010/main" val="1840233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60AC-B822-C193-A711-405FE91ADEBB}"/>
              </a:ext>
            </a:extLst>
          </p:cNvPr>
          <p:cNvSpPr>
            <a:spLocks noGrp="1"/>
          </p:cNvSpPr>
          <p:nvPr>
            <p:ph type="title"/>
          </p:nvPr>
        </p:nvSpPr>
        <p:spPr>
          <a:xfrm>
            <a:off x="4136923" y="299243"/>
            <a:ext cx="5181600" cy="1325563"/>
          </a:xfrm>
        </p:spPr>
        <p:txBody>
          <a:bodyPr/>
          <a:lstStyle/>
          <a:p>
            <a:r>
              <a:rPr lang="en-US" dirty="0"/>
              <a:t>STRENGTH</a:t>
            </a:r>
            <a:endParaRPr lang="en-IN" dirty="0"/>
          </a:p>
        </p:txBody>
      </p:sp>
      <p:sp>
        <p:nvSpPr>
          <p:cNvPr id="4" name="Content Placeholder 3">
            <a:extLst>
              <a:ext uri="{FF2B5EF4-FFF2-40B4-BE49-F238E27FC236}">
                <a16:creationId xmlns:a16="http://schemas.microsoft.com/office/drawing/2014/main" id="{AF11A9C6-5110-BF9D-E5B9-AE7DAB46D42A}"/>
              </a:ext>
            </a:extLst>
          </p:cNvPr>
          <p:cNvSpPr>
            <a:spLocks noGrp="1"/>
          </p:cNvSpPr>
          <p:nvPr>
            <p:ph sz="half" idx="2"/>
          </p:nvPr>
        </p:nvSpPr>
        <p:spPr>
          <a:xfrm>
            <a:off x="5896897" y="1407755"/>
            <a:ext cx="5181600" cy="4351338"/>
          </a:xfrm>
        </p:spPr>
        <p:txBody>
          <a:bodyPr>
            <a:normAutofit/>
          </a:bodyPr>
          <a:lstStyle/>
          <a:p>
            <a:r>
              <a:rPr lang="en-US" dirty="0"/>
              <a:t>Automation</a:t>
            </a:r>
          </a:p>
          <a:p>
            <a:r>
              <a:rPr lang="en-US" dirty="0"/>
              <a:t>Scalability</a:t>
            </a:r>
          </a:p>
          <a:p>
            <a:r>
              <a:rPr lang="en-US" dirty="0"/>
              <a:t>Objectivity</a:t>
            </a:r>
          </a:p>
          <a:p>
            <a:r>
              <a:rPr lang="en-US" dirty="0" err="1"/>
              <a:t>Personalisation</a:t>
            </a:r>
            <a:endParaRPr lang="en-US" dirty="0"/>
          </a:p>
          <a:p>
            <a:endParaRPr lang="en-US" dirty="0"/>
          </a:p>
          <a:p>
            <a:pPr marL="0" indent="0">
              <a:buNone/>
            </a:pPr>
            <a:endParaRPr lang="en-IN" dirty="0"/>
          </a:p>
        </p:txBody>
      </p:sp>
      <p:sp>
        <p:nvSpPr>
          <p:cNvPr id="11" name="TextBox 10">
            <a:extLst>
              <a:ext uri="{FF2B5EF4-FFF2-40B4-BE49-F238E27FC236}">
                <a16:creationId xmlns:a16="http://schemas.microsoft.com/office/drawing/2014/main" id="{83615C2C-F94F-5E6C-7672-7B769CFD7758}"/>
              </a:ext>
            </a:extLst>
          </p:cNvPr>
          <p:cNvSpPr txBox="1"/>
          <p:nvPr/>
        </p:nvSpPr>
        <p:spPr>
          <a:xfrm>
            <a:off x="2777738" y="1407755"/>
            <a:ext cx="636102" cy="1107996"/>
          </a:xfrm>
          <a:prstGeom prst="rect">
            <a:avLst/>
          </a:prstGeom>
          <a:noFill/>
        </p:spPr>
        <p:txBody>
          <a:bodyPr wrap="square" rtlCol="0">
            <a:spAutoFit/>
          </a:bodyPr>
          <a:lstStyle/>
          <a:p>
            <a:r>
              <a:rPr lang="en-US" sz="6600" b="1" dirty="0">
                <a:latin typeface="+mj-lt"/>
              </a:rPr>
              <a:t>S</a:t>
            </a:r>
            <a:endParaRPr lang="en-IN" sz="6600" b="1" dirty="0">
              <a:latin typeface="+mj-lt"/>
            </a:endParaRPr>
          </a:p>
        </p:txBody>
      </p:sp>
      <p:sp>
        <p:nvSpPr>
          <p:cNvPr id="12" name="TextBox 11">
            <a:extLst>
              <a:ext uri="{FF2B5EF4-FFF2-40B4-BE49-F238E27FC236}">
                <a16:creationId xmlns:a16="http://schemas.microsoft.com/office/drawing/2014/main" id="{D3383804-1573-5442-3BFB-7D76A7B89AB9}"/>
              </a:ext>
            </a:extLst>
          </p:cNvPr>
          <p:cNvSpPr txBox="1"/>
          <p:nvPr/>
        </p:nvSpPr>
        <p:spPr>
          <a:xfrm>
            <a:off x="2777738" y="4021138"/>
            <a:ext cx="636102" cy="1107996"/>
          </a:xfrm>
          <a:prstGeom prst="rect">
            <a:avLst/>
          </a:prstGeom>
          <a:noFill/>
        </p:spPr>
        <p:txBody>
          <a:bodyPr wrap="square" rtlCol="0">
            <a:spAutoFit/>
          </a:bodyPr>
          <a:lstStyle/>
          <a:p>
            <a:r>
              <a:rPr lang="en-US" sz="6600" b="1" dirty="0">
                <a:solidFill>
                  <a:schemeClr val="tx1">
                    <a:alpha val="10000"/>
                  </a:schemeClr>
                </a:solidFill>
                <a:latin typeface="+mj-lt"/>
              </a:rPr>
              <a:t>O</a:t>
            </a:r>
            <a:endParaRPr lang="en-IN" sz="6600" b="1" dirty="0">
              <a:solidFill>
                <a:schemeClr val="tx1">
                  <a:alpha val="10000"/>
                </a:schemeClr>
              </a:solidFill>
              <a:latin typeface="+mj-lt"/>
            </a:endParaRPr>
          </a:p>
        </p:txBody>
      </p:sp>
      <p:sp>
        <p:nvSpPr>
          <p:cNvPr id="13" name="TextBox 12">
            <a:extLst>
              <a:ext uri="{FF2B5EF4-FFF2-40B4-BE49-F238E27FC236}">
                <a16:creationId xmlns:a16="http://schemas.microsoft.com/office/drawing/2014/main" id="{63CBD88F-67F0-72B2-536A-14AE0FAFC79C}"/>
              </a:ext>
            </a:extLst>
          </p:cNvPr>
          <p:cNvSpPr txBox="1"/>
          <p:nvPr/>
        </p:nvSpPr>
        <p:spPr>
          <a:xfrm>
            <a:off x="3988282" y="2751175"/>
            <a:ext cx="636102" cy="1107996"/>
          </a:xfrm>
          <a:prstGeom prst="rect">
            <a:avLst/>
          </a:prstGeom>
          <a:noFill/>
        </p:spPr>
        <p:txBody>
          <a:bodyPr wrap="square" rtlCol="0">
            <a:spAutoFit/>
          </a:bodyPr>
          <a:lstStyle/>
          <a:p>
            <a:r>
              <a:rPr lang="en-US" sz="6600" b="1" dirty="0">
                <a:solidFill>
                  <a:schemeClr val="tx1">
                    <a:alpha val="10000"/>
                  </a:schemeClr>
                </a:solidFill>
                <a:latin typeface="+mj-lt"/>
              </a:rPr>
              <a:t>T</a:t>
            </a:r>
            <a:endParaRPr lang="en-IN" sz="6600" b="1" dirty="0">
              <a:solidFill>
                <a:schemeClr val="tx1">
                  <a:alpha val="10000"/>
                </a:schemeClr>
              </a:solidFill>
              <a:latin typeface="+mj-lt"/>
            </a:endParaRPr>
          </a:p>
        </p:txBody>
      </p:sp>
      <p:sp>
        <p:nvSpPr>
          <p:cNvPr id="14" name="TextBox 13">
            <a:extLst>
              <a:ext uri="{FF2B5EF4-FFF2-40B4-BE49-F238E27FC236}">
                <a16:creationId xmlns:a16="http://schemas.microsoft.com/office/drawing/2014/main" id="{93A05C1E-DB66-1EBA-B0C4-C923754D48E6}"/>
              </a:ext>
            </a:extLst>
          </p:cNvPr>
          <p:cNvSpPr txBox="1"/>
          <p:nvPr/>
        </p:nvSpPr>
        <p:spPr>
          <a:xfrm>
            <a:off x="1397477" y="2752722"/>
            <a:ext cx="636102" cy="1107996"/>
          </a:xfrm>
          <a:prstGeom prst="rect">
            <a:avLst/>
          </a:prstGeom>
          <a:noFill/>
        </p:spPr>
        <p:txBody>
          <a:bodyPr wrap="square" rtlCol="0">
            <a:spAutoFit/>
          </a:bodyPr>
          <a:lstStyle/>
          <a:p>
            <a:r>
              <a:rPr lang="en-US" sz="6600" b="1" dirty="0">
                <a:solidFill>
                  <a:schemeClr val="tx1">
                    <a:alpha val="10000"/>
                  </a:schemeClr>
                </a:solidFill>
                <a:latin typeface="+mj-lt"/>
              </a:rPr>
              <a:t>W</a:t>
            </a:r>
            <a:endParaRPr lang="en-IN" sz="6600" b="1" dirty="0">
              <a:solidFill>
                <a:schemeClr val="tx1">
                  <a:alpha val="10000"/>
                </a:schemeClr>
              </a:solidFill>
              <a:latin typeface="+mj-lt"/>
            </a:endParaRPr>
          </a:p>
        </p:txBody>
      </p:sp>
      <p:sp>
        <p:nvSpPr>
          <p:cNvPr id="15" name="Frame 14">
            <a:extLst>
              <a:ext uri="{FF2B5EF4-FFF2-40B4-BE49-F238E27FC236}">
                <a16:creationId xmlns:a16="http://schemas.microsoft.com/office/drawing/2014/main" id="{40027E28-74A3-20C7-B040-4B352A09B63A}"/>
              </a:ext>
            </a:extLst>
          </p:cNvPr>
          <p:cNvSpPr/>
          <p:nvPr/>
        </p:nvSpPr>
        <p:spPr>
          <a:xfrm rot="2700000">
            <a:off x="1263817" y="1473201"/>
            <a:ext cx="3663945" cy="3663945"/>
          </a:xfrm>
          <a:prstGeom prst="frame">
            <a:avLst/>
          </a:prstGeom>
          <a:solidFill>
            <a:schemeClr val="dk1">
              <a:alpha val="3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6" name="Plus Sign 15">
            <a:extLst>
              <a:ext uri="{FF2B5EF4-FFF2-40B4-BE49-F238E27FC236}">
                <a16:creationId xmlns:a16="http://schemas.microsoft.com/office/drawing/2014/main" id="{750430FA-49B8-5F4C-B5DE-9E5428435E9E}"/>
              </a:ext>
            </a:extLst>
          </p:cNvPr>
          <p:cNvSpPr/>
          <p:nvPr/>
        </p:nvSpPr>
        <p:spPr>
          <a:xfrm rot="2700000">
            <a:off x="1263818" y="1473202"/>
            <a:ext cx="3663945" cy="3663945"/>
          </a:xfrm>
          <a:prstGeom prst="mathPlus">
            <a:avLst/>
          </a:prstGeom>
          <a:solidFill>
            <a:schemeClr val="dk1">
              <a:alpha val="3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A6BB493D-6506-986F-53CD-0E351705412B}"/>
              </a:ext>
            </a:extLst>
          </p:cNvPr>
          <p:cNvSpPr txBox="1">
            <a:spLocks/>
          </p:cNvSpPr>
          <p:nvPr/>
        </p:nvSpPr>
        <p:spPr>
          <a:xfrm>
            <a:off x="5896897" y="3358356"/>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WEAKNESS</a:t>
            </a:r>
            <a:endParaRPr lang="en-IN" dirty="0">
              <a:solidFill>
                <a:schemeClr val="tx1">
                  <a:alpha val="20000"/>
                </a:schemeClr>
              </a:solidFill>
            </a:endParaRPr>
          </a:p>
        </p:txBody>
      </p:sp>
      <p:sp>
        <p:nvSpPr>
          <p:cNvPr id="7" name="Content Placeholder 3">
            <a:extLst>
              <a:ext uri="{FF2B5EF4-FFF2-40B4-BE49-F238E27FC236}">
                <a16:creationId xmlns:a16="http://schemas.microsoft.com/office/drawing/2014/main" id="{C8457CF5-4061-0CB4-54B1-8E82C6C64C82}"/>
              </a:ext>
            </a:extLst>
          </p:cNvPr>
          <p:cNvSpPr txBox="1">
            <a:spLocks/>
          </p:cNvSpPr>
          <p:nvPr/>
        </p:nvSpPr>
        <p:spPr>
          <a:xfrm>
            <a:off x="4441723" y="4601826"/>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Data Dependency</a:t>
            </a:r>
          </a:p>
          <a:p>
            <a:r>
              <a:rPr lang="en-US" dirty="0">
                <a:solidFill>
                  <a:schemeClr val="tx1">
                    <a:alpha val="10000"/>
                  </a:schemeClr>
                </a:solidFill>
              </a:rPr>
              <a:t>Limited Understanding</a:t>
            </a:r>
          </a:p>
          <a:p>
            <a:r>
              <a:rPr lang="en-US" dirty="0">
                <a:solidFill>
                  <a:schemeClr val="tx1">
                    <a:alpha val="10000"/>
                  </a:schemeClr>
                </a:solidFill>
              </a:rPr>
              <a:t>Template Limitation</a:t>
            </a:r>
          </a:p>
          <a:p>
            <a:r>
              <a:rPr lang="en-US" dirty="0">
                <a:solidFill>
                  <a:schemeClr val="tx1">
                    <a:alpha val="10000"/>
                  </a:schemeClr>
                </a:solidFill>
              </a:rPr>
              <a:t>Neural network challenge</a:t>
            </a:r>
            <a:endParaRPr lang="en-IN" dirty="0">
              <a:solidFill>
                <a:schemeClr val="tx1">
                  <a:alpha val="10000"/>
                </a:schemeClr>
              </a:solidFill>
            </a:endParaRPr>
          </a:p>
        </p:txBody>
      </p:sp>
    </p:spTree>
    <p:extLst>
      <p:ext uri="{BB962C8B-B14F-4D97-AF65-F5344CB8AC3E}">
        <p14:creationId xmlns:p14="http://schemas.microsoft.com/office/powerpoint/2010/main" val="1530102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C1BAE-4025-1098-AA0B-B2758DB2E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C146E8-2963-7E95-0116-58C6BF327B97}"/>
              </a:ext>
            </a:extLst>
          </p:cNvPr>
          <p:cNvSpPr>
            <a:spLocks noGrp="1"/>
          </p:cNvSpPr>
          <p:nvPr>
            <p:ph type="title"/>
          </p:nvPr>
        </p:nvSpPr>
        <p:spPr>
          <a:xfrm>
            <a:off x="1653866" y="-3129769"/>
            <a:ext cx="5181600" cy="1325563"/>
          </a:xfrm>
        </p:spPr>
        <p:txBody>
          <a:bodyPr/>
          <a:lstStyle/>
          <a:p>
            <a:r>
              <a:rPr lang="en-US" dirty="0">
                <a:solidFill>
                  <a:schemeClr val="tx1">
                    <a:alpha val="20000"/>
                  </a:schemeClr>
                </a:solidFill>
              </a:rPr>
              <a:t>STRENGTH</a:t>
            </a:r>
            <a:endParaRPr lang="en-IN" dirty="0">
              <a:solidFill>
                <a:schemeClr val="tx1">
                  <a:alpha val="20000"/>
                </a:schemeClr>
              </a:solidFill>
            </a:endParaRPr>
          </a:p>
        </p:txBody>
      </p:sp>
      <p:sp>
        <p:nvSpPr>
          <p:cNvPr id="4" name="Content Placeholder 3">
            <a:extLst>
              <a:ext uri="{FF2B5EF4-FFF2-40B4-BE49-F238E27FC236}">
                <a16:creationId xmlns:a16="http://schemas.microsoft.com/office/drawing/2014/main" id="{715183F0-118D-A2B8-A811-5516657CB07C}"/>
              </a:ext>
            </a:extLst>
          </p:cNvPr>
          <p:cNvSpPr>
            <a:spLocks noGrp="1"/>
          </p:cNvSpPr>
          <p:nvPr>
            <p:ph sz="half" idx="2"/>
          </p:nvPr>
        </p:nvSpPr>
        <p:spPr>
          <a:xfrm>
            <a:off x="3413840" y="-2021257"/>
            <a:ext cx="5181600" cy="4351338"/>
          </a:xfrm>
        </p:spPr>
        <p:txBody>
          <a:bodyPr>
            <a:normAutofit/>
          </a:bodyPr>
          <a:lstStyle/>
          <a:p>
            <a:r>
              <a:rPr lang="en-US" dirty="0">
                <a:solidFill>
                  <a:schemeClr val="tx1">
                    <a:alpha val="10000"/>
                  </a:schemeClr>
                </a:solidFill>
              </a:rPr>
              <a:t>Automation</a:t>
            </a:r>
          </a:p>
          <a:p>
            <a:r>
              <a:rPr lang="en-US" dirty="0">
                <a:solidFill>
                  <a:schemeClr val="tx1">
                    <a:alpha val="10000"/>
                  </a:schemeClr>
                </a:solidFill>
              </a:rPr>
              <a:t>Scalability</a:t>
            </a:r>
          </a:p>
          <a:p>
            <a:r>
              <a:rPr lang="en-US" dirty="0">
                <a:solidFill>
                  <a:schemeClr val="tx1">
                    <a:alpha val="10000"/>
                  </a:schemeClr>
                </a:solidFill>
              </a:rPr>
              <a:t>Objectivity</a:t>
            </a:r>
          </a:p>
          <a:p>
            <a:r>
              <a:rPr lang="en-US" dirty="0" err="1">
                <a:solidFill>
                  <a:schemeClr val="tx1">
                    <a:alpha val="10000"/>
                  </a:schemeClr>
                </a:solidFill>
              </a:rPr>
              <a:t>Personalisation</a:t>
            </a:r>
            <a:endParaRPr lang="en-US" dirty="0">
              <a:solidFill>
                <a:schemeClr val="tx1">
                  <a:alpha val="10000"/>
                </a:schemeClr>
              </a:solidFill>
            </a:endParaRPr>
          </a:p>
          <a:p>
            <a:endParaRPr lang="en-US" dirty="0"/>
          </a:p>
          <a:p>
            <a:pPr marL="0" indent="0">
              <a:buNone/>
            </a:pPr>
            <a:endParaRPr lang="en-IN" dirty="0"/>
          </a:p>
        </p:txBody>
      </p:sp>
      <p:sp>
        <p:nvSpPr>
          <p:cNvPr id="11" name="TextBox 10">
            <a:extLst>
              <a:ext uri="{FF2B5EF4-FFF2-40B4-BE49-F238E27FC236}">
                <a16:creationId xmlns:a16="http://schemas.microsoft.com/office/drawing/2014/main" id="{E2F7139D-4AEE-6A45-E676-FC5792414890}"/>
              </a:ext>
            </a:extLst>
          </p:cNvPr>
          <p:cNvSpPr txBox="1"/>
          <p:nvPr/>
        </p:nvSpPr>
        <p:spPr>
          <a:xfrm>
            <a:off x="4026434" y="2651946"/>
            <a:ext cx="636102" cy="1107996"/>
          </a:xfrm>
          <a:prstGeom prst="rect">
            <a:avLst/>
          </a:prstGeom>
          <a:noFill/>
        </p:spPr>
        <p:txBody>
          <a:bodyPr wrap="square" rtlCol="0">
            <a:spAutoFit/>
          </a:bodyPr>
          <a:lstStyle/>
          <a:p>
            <a:r>
              <a:rPr lang="en-US" sz="6600" b="1" dirty="0">
                <a:solidFill>
                  <a:schemeClr val="tx1">
                    <a:alpha val="10000"/>
                  </a:schemeClr>
                </a:solidFill>
                <a:latin typeface="+mj-lt"/>
              </a:rPr>
              <a:t>S</a:t>
            </a:r>
            <a:endParaRPr lang="en-IN" sz="6600" b="1" dirty="0">
              <a:solidFill>
                <a:schemeClr val="tx1">
                  <a:alpha val="10000"/>
                </a:schemeClr>
              </a:solidFill>
              <a:latin typeface="+mj-lt"/>
            </a:endParaRPr>
          </a:p>
        </p:txBody>
      </p:sp>
      <p:sp>
        <p:nvSpPr>
          <p:cNvPr id="12" name="TextBox 11">
            <a:extLst>
              <a:ext uri="{FF2B5EF4-FFF2-40B4-BE49-F238E27FC236}">
                <a16:creationId xmlns:a16="http://schemas.microsoft.com/office/drawing/2014/main" id="{03A10EAF-A849-032F-5AFA-8BF5F028ED17}"/>
              </a:ext>
            </a:extLst>
          </p:cNvPr>
          <p:cNvSpPr txBox="1"/>
          <p:nvPr/>
        </p:nvSpPr>
        <p:spPr>
          <a:xfrm>
            <a:off x="1413758" y="2804358"/>
            <a:ext cx="636102" cy="1107996"/>
          </a:xfrm>
          <a:prstGeom prst="rect">
            <a:avLst/>
          </a:prstGeom>
          <a:noFill/>
        </p:spPr>
        <p:txBody>
          <a:bodyPr wrap="square" rtlCol="0">
            <a:spAutoFit/>
          </a:bodyPr>
          <a:lstStyle/>
          <a:p>
            <a:r>
              <a:rPr lang="en-US" sz="6600" b="1" dirty="0">
                <a:solidFill>
                  <a:schemeClr val="tx1">
                    <a:alpha val="10000"/>
                  </a:schemeClr>
                </a:solidFill>
                <a:latin typeface="+mj-lt"/>
              </a:rPr>
              <a:t>O</a:t>
            </a:r>
            <a:endParaRPr lang="en-IN" sz="6600" b="1" dirty="0">
              <a:solidFill>
                <a:schemeClr val="tx1">
                  <a:alpha val="10000"/>
                </a:schemeClr>
              </a:solidFill>
              <a:latin typeface="+mj-lt"/>
            </a:endParaRPr>
          </a:p>
        </p:txBody>
      </p:sp>
      <p:sp>
        <p:nvSpPr>
          <p:cNvPr id="13" name="TextBox 12">
            <a:extLst>
              <a:ext uri="{FF2B5EF4-FFF2-40B4-BE49-F238E27FC236}">
                <a16:creationId xmlns:a16="http://schemas.microsoft.com/office/drawing/2014/main" id="{9015EAFD-3EB1-3F57-9822-E099E9134B46}"/>
              </a:ext>
            </a:extLst>
          </p:cNvPr>
          <p:cNvSpPr txBox="1"/>
          <p:nvPr/>
        </p:nvSpPr>
        <p:spPr>
          <a:xfrm>
            <a:off x="2777738" y="4047828"/>
            <a:ext cx="636102" cy="1107996"/>
          </a:xfrm>
          <a:prstGeom prst="rect">
            <a:avLst/>
          </a:prstGeom>
          <a:noFill/>
        </p:spPr>
        <p:txBody>
          <a:bodyPr wrap="square" rtlCol="0">
            <a:spAutoFit/>
          </a:bodyPr>
          <a:lstStyle/>
          <a:p>
            <a:r>
              <a:rPr lang="en-US" sz="6600" b="1" dirty="0">
                <a:solidFill>
                  <a:schemeClr val="tx1">
                    <a:alpha val="10000"/>
                  </a:schemeClr>
                </a:solidFill>
                <a:latin typeface="+mj-lt"/>
              </a:rPr>
              <a:t>T</a:t>
            </a:r>
            <a:endParaRPr lang="en-IN" sz="6600" b="1" dirty="0">
              <a:solidFill>
                <a:schemeClr val="tx1">
                  <a:alpha val="10000"/>
                </a:schemeClr>
              </a:solidFill>
              <a:latin typeface="+mj-lt"/>
            </a:endParaRPr>
          </a:p>
        </p:txBody>
      </p:sp>
      <p:sp>
        <p:nvSpPr>
          <p:cNvPr id="14" name="TextBox 13">
            <a:extLst>
              <a:ext uri="{FF2B5EF4-FFF2-40B4-BE49-F238E27FC236}">
                <a16:creationId xmlns:a16="http://schemas.microsoft.com/office/drawing/2014/main" id="{D5C482E2-4BB9-5E45-2789-B863C4EFADDA}"/>
              </a:ext>
            </a:extLst>
          </p:cNvPr>
          <p:cNvSpPr txBox="1"/>
          <p:nvPr/>
        </p:nvSpPr>
        <p:spPr>
          <a:xfrm>
            <a:off x="2645220" y="1543950"/>
            <a:ext cx="636102" cy="1107996"/>
          </a:xfrm>
          <a:prstGeom prst="rect">
            <a:avLst/>
          </a:prstGeom>
          <a:noFill/>
        </p:spPr>
        <p:txBody>
          <a:bodyPr wrap="square" rtlCol="0">
            <a:spAutoFit/>
          </a:bodyPr>
          <a:lstStyle/>
          <a:p>
            <a:r>
              <a:rPr lang="en-US" sz="6600" b="1" dirty="0">
                <a:latin typeface="+mj-lt"/>
              </a:rPr>
              <a:t>W</a:t>
            </a:r>
            <a:endParaRPr lang="en-IN" sz="6600" b="1" dirty="0">
              <a:latin typeface="+mj-lt"/>
            </a:endParaRPr>
          </a:p>
        </p:txBody>
      </p:sp>
      <p:sp>
        <p:nvSpPr>
          <p:cNvPr id="15" name="Frame 14">
            <a:extLst>
              <a:ext uri="{FF2B5EF4-FFF2-40B4-BE49-F238E27FC236}">
                <a16:creationId xmlns:a16="http://schemas.microsoft.com/office/drawing/2014/main" id="{7CC61532-8E41-1EF5-0B9B-8011364349C9}"/>
              </a:ext>
            </a:extLst>
          </p:cNvPr>
          <p:cNvSpPr/>
          <p:nvPr/>
        </p:nvSpPr>
        <p:spPr>
          <a:xfrm rot="8009552">
            <a:off x="1263817" y="1473201"/>
            <a:ext cx="3663945" cy="3663945"/>
          </a:xfrm>
          <a:prstGeom prst="frame">
            <a:avLst/>
          </a:prstGeom>
          <a:solidFill>
            <a:schemeClr val="dk1">
              <a:alpha val="3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6" name="Plus Sign 15">
            <a:extLst>
              <a:ext uri="{FF2B5EF4-FFF2-40B4-BE49-F238E27FC236}">
                <a16:creationId xmlns:a16="http://schemas.microsoft.com/office/drawing/2014/main" id="{C0C755F4-4955-795C-9172-AFDDFEE44360}"/>
              </a:ext>
            </a:extLst>
          </p:cNvPr>
          <p:cNvSpPr/>
          <p:nvPr/>
        </p:nvSpPr>
        <p:spPr>
          <a:xfrm rot="8009552">
            <a:off x="1263818" y="1473202"/>
            <a:ext cx="3663945" cy="3663945"/>
          </a:xfrm>
          <a:prstGeom prst="mathPlus">
            <a:avLst/>
          </a:prstGeom>
          <a:solidFill>
            <a:schemeClr val="dk1">
              <a:alpha val="3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92B20D1C-CB9E-BDD2-43BB-72DBD0B1DC97}"/>
              </a:ext>
            </a:extLst>
          </p:cNvPr>
          <p:cNvSpPr txBox="1">
            <a:spLocks/>
          </p:cNvSpPr>
          <p:nvPr/>
        </p:nvSpPr>
        <p:spPr>
          <a:xfrm>
            <a:off x="4441723" y="632467"/>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WEAKNESS</a:t>
            </a:r>
            <a:endParaRPr lang="en-IN" dirty="0"/>
          </a:p>
        </p:txBody>
      </p:sp>
      <p:sp>
        <p:nvSpPr>
          <p:cNvPr id="7" name="Content Placeholder 3">
            <a:extLst>
              <a:ext uri="{FF2B5EF4-FFF2-40B4-BE49-F238E27FC236}">
                <a16:creationId xmlns:a16="http://schemas.microsoft.com/office/drawing/2014/main" id="{BFAB6E88-6A6E-E4F9-A685-2DA49AF78CEE}"/>
              </a:ext>
            </a:extLst>
          </p:cNvPr>
          <p:cNvSpPr txBox="1">
            <a:spLocks/>
          </p:cNvSpPr>
          <p:nvPr/>
        </p:nvSpPr>
        <p:spPr>
          <a:xfrm>
            <a:off x="5818212" y="187419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Dependency</a:t>
            </a:r>
          </a:p>
          <a:p>
            <a:r>
              <a:rPr lang="en-US" dirty="0"/>
              <a:t>Limited Understanding</a:t>
            </a:r>
          </a:p>
          <a:p>
            <a:r>
              <a:rPr lang="en-US" dirty="0"/>
              <a:t>Template Limitation</a:t>
            </a:r>
          </a:p>
          <a:p>
            <a:r>
              <a:rPr lang="en-US" dirty="0"/>
              <a:t>Neural network challenge</a:t>
            </a:r>
            <a:endParaRPr lang="en-IN" dirty="0"/>
          </a:p>
        </p:txBody>
      </p:sp>
      <p:sp>
        <p:nvSpPr>
          <p:cNvPr id="3" name="Title 1">
            <a:extLst>
              <a:ext uri="{FF2B5EF4-FFF2-40B4-BE49-F238E27FC236}">
                <a16:creationId xmlns:a16="http://schemas.microsoft.com/office/drawing/2014/main" id="{0C40357F-7D00-293C-B264-5291987E1D07}"/>
              </a:ext>
            </a:extLst>
          </p:cNvPr>
          <p:cNvSpPr txBox="1">
            <a:spLocks/>
          </p:cNvSpPr>
          <p:nvPr/>
        </p:nvSpPr>
        <p:spPr>
          <a:xfrm>
            <a:off x="5829394" y="3759942"/>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OPPUTUNITIES</a:t>
            </a:r>
            <a:endParaRPr lang="en-IN" dirty="0">
              <a:solidFill>
                <a:schemeClr val="tx1">
                  <a:alpha val="20000"/>
                </a:schemeClr>
              </a:solidFill>
            </a:endParaRPr>
          </a:p>
        </p:txBody>
      </p:sp>
      <p:sp>
        <p:nvSpPr>
          <p:cNvPr id="5" name="Content Placeholder 3">
            <a:extLst>
              <a:ext uri="{FF2B5EF4-FFF2-40B4-BE49-F238E27FC236}">
                <a16:creationId xmlns:a16="http://schemas.microsoft.com/office/drawing/2014/main" id="{7A2A3D02-F2BF-5EB2-E876-19FEDAE340F1}"/>
              </a:ext>
            </a:extLst>
          </p:cNvPr>
          <p:cNvSpPr txBox="1">
            <a:spLocks/>
          </p:cNvSpPr>
          <p:nvPr/>
        </p:nvSpPr>
        <p:spPr>
          <a:xfrm>
            <a:off x="4662536" y="4817782"/>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Integration with other platforms</a:t>
            </a:r>
          </a:p>
          <a:p>
            <a:r>
              <a:rPr lang="en-US" dirty="0">
                <a:solidFill>
                  <a:schemeClr val="tx1">
                    <a:alpha val="10000"/>
                  </a:schemeClr>
                </a:solidFill>
              </a:rPr>
              <a:t>Targeted Marketing</a:t>
            </a:r>
          </a:p>
          <a:p>
            <a:r>
              <a:rPr lang="en-US" dirty="0">
                <a:solidFill>
                  <a:schemeClr val="tx1">
                    <a:alpha val="10000"/>
                  </a:schemeClr>
                </a:solidFill>
              </a:rPr>
              <a:t>New cuisine Discovery</a:t>
            </a:r>
          </a:p>
          <a:p>
            <a:r>
              <a:rPr lang="en-US" dirty="0">
                <a:solidFill>
                  <a:schemeClr val="tx1">
                    <a:alpha val="10000"/>
                  </a:schemeClr>
                </a:solidFill>
              </a:rPr>
              <a:t>Personalization advancement</a:t>
            </a:r>
          </a:p>
        </p:txBody>
      </p:sp>
    </p:spTree>
    <p:extLst>
      <p:ext uri="{BB962C8B-B14F-4D97-AF65-F5344CB8AC3E}">
        <p14:creationId xmlns:p14="http://schemas.microsoft.com/office/powerpoint/2010/main" val="133040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1774A-14AC-26CB-63A1-D0AA21F7F9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344B01-B353-7CB0-77BE-027454E6B0CE}"/>
              </a:ext>
            </a:extLst>
          </p:cNvPr>
          <p:cNvSpPr>
            <a:spLocks noGrp="1"/>
          </p:cNvSpPr>
          <p:nvPr>
            <p:ph type="title"/>
          </p:nvPr>
        </p:nvSpPr>
        <p:spPr>
          <a:xfrm>
            <a:off x="1653866" y="-3129769"/>
            <a:ext cx="5181600" cy="1325563"/>
          </a:xfrm>
        </p:spPr>
        <p:txBody>
          <a:bodyPr/>
          <a:lstStyle/>
          <a:p>
            <a:r>
              <a:rPr lang="en-US" dirty="0">
                <a:solidFill>
                  <a:schemeClr val="tx1">
                    <a:alpha val="20000"/>
                  </a:schemeClr>
                </a:solidFill>
              </a:rPr>
              <a:t>STRENGTH</a:t>
            </a:r>
            <a:endParaRPr lang="en-IN" dirty="0">
              <a:solidFill>
                <a:schemeClr val="tx1">
                  <a:alpha val="20000"/>
                </a:schemeClr>
              </a:solidFill>
            </a:endParaRPr>
          </a:p>
        </p:txBody>
      </p:sp>
      <p:sp>
        <p:nvSpPr>
          <p:cNvPr id="4" name="Content Placeholder 3">
            <a:extLst>
              <a:ext uri="{FF2B5EF4-FFF2-40B4-BE49-F238E27FC236}">
                <a16:creationId xmlns:a16="http://schemas.microsoft.com/office/drawing/2014/main" id="{58E1C5BF-1888-BB37-42D3-70FEB312FCAC}"/>
              </a:ext>
            </a:extLst>
          </p:cNvPr>
          <p:cNvSpPr>
            <a:spLocks noGrp="1"/>
          </p:cNvSpPr>
          <p:nvPr>
            <p:ph sz="half" idx="2"/>
          </p:nvPr>
        </p:nvSpPr>
        <p:spPr>
          <a:xfrm>
            <a:off x="3413840" y="-2021257"/>
            <a:ext cx="5181600" cy="4351338"/>
          </a:xfrm>
        </p:spPr>
        <p:txBody>
          <a:bodyPr>
            <a:normAutofit/>
          </a:bodyPr>
          <a:lstStyle/>
          <a:p>
            <a:r>
              <a:rPr lang="en-US" dirty="0">
                <a:solidFill>
                  <a:schemeClr val="tx1">
                    <a:alpha val="10000"/>
                  </a:schemeClr>
                </a:solidFill>
              </a:rPr>
              <a:t>Automation</a:t>
            </a:r>
          </a:p>
          <a:p>
            <a:r>
              <a:rPr lang="en-US" dirty="0">
                <a:solidFill>
                  <a:schemeClr val="tx1">
                    <a:alpha val="10000"/>
                  </a:schemeClr>
                </a:solidFill>
              </a:rPr>
              <a:t>Scalability</a:t>
            </a:r>
          </a:p>
          <a:p>
            <a:r>
              <a:rPr lang="en-US" dirty="0">
                <a:solidFill>
                  <a:schemeClr val="tx1">
                    <a:alpha val="10000"/>
                  </a:schemeClr>
                </a:solidFill>
              </a:rPr>
              <a:t>Objectivity</a:t>
            </a:r>
          </a:p>
          <a:p>
            <a:r>
              <a:rPr lang="en-US" dirty="0" err="1">
                <a:solidFill>
                  <a:schemeClr val="tx1">
                    <a:alpha val="10000"/>
                  </a:schemeClr>
                </a:solidFill>
              </a:rPr>
              <a:t>Personalisation</a:t>
            </a:r>
            <a:endParaRPr lang="en-US" dirty="0">
              <a:solidFill>
                <a:schemeClr val="tx1">
                  <a:alpha val="10000"/>
                </a:schemeClr>
              </a:solidFill>
            </a:endParaRPr>
          </a:p>
          <a:p>
            <a:endParaRPr lang="en-US" dirty="0"/>
          </a:p>
          <a:p>
            <a:pPr marL="0" indent="0">
              <a:buNone/>
            </a:pPr>
            <a:endParaRPr lang="en-IN" dirty="0"/>
          </a:p>
        </p:txBody>
      </p:sp>
      <p:sp>
        <p:nvSpPr>
          <p:cNvPr id="11" name="TextBox 10">
            <a:extLst>
              <a:ext uri="{FF2B5EF4-FFF2-40B4-BE49-F238E27FC236}">
                <a16:creationId xmlns:a16="http://schemas.microsoft.com/office/drawing/2014/main" id="{E2C757B2-5918-23D0-A687-CCA4A3E253A7}"/>
              </a:ext>
            </a:extLst>
          </p:cNvPr>
          <p:cNvSpPr txBox="1"/>
          <p:nvPr/>
        </p:nvSpPr>
        <p:spPr>
          <a:xfrm>
            <a:off x="2777738" y="4055605"/>
            <a:ext cx="636102" cy="1107996"/>
          </a:xfrm>
          <a:prstGeom prst="rect">
            <a:avLst/>
          </a:prstGeom>
          <a:noFill/>
        </p:spPr>
        <p:txBody>
          <a:bodyPr wrap="square" rtlCol="0">
            <a:spAutoFit/>
          </a:bodyPr>
          <a:lstStyle/>
          <a:p>
            <a:r>
              <a:rPr lang="en-US" sz="6600" b="1" dirty="0">
                <a:solidFill>
                  <a:schemeClr val="tx1">
                    <a:alpha val="10000"/>
                  </a:schemeClr>
                </a:solidFill>
                <a:latin typeface="+mj-lt"/>
              </a:rPr>
              <a:t>S</a:t>
            </a:r>
            <a:endParaRPr lang="en-IN" sz="6600" b="1" dirty="0">
              <a:solidFill>
                <a:schemeClr val="tx1">
                  <a:alpha val="10000"/>
                </a:schemeClr>
              </a:solidFill>
              <a:latin typeface="+mj-lt"/>
            </a:endParaRPr>
          </a:p>
        </p:txBody>
      </p:sp>
      <p:sp>
        <p:nvSpPr>
          <p:cNvPr id="12" name="TextBox 11">
            <a:extLst>
              <a:ext uri="{FF2B5EF4-FFF2-40B4-BE49-F238E27FC236}">
                <a16:creationId xmlns:a16="http://schemas.microsoft.com/office/drawing/2014/main" id="{E9B4B947-2EC9-CF48-9674-8A43ED3B8CC7}"/>
              </a:ext>
            </a:extLst>
          </p:cNvPr>
          <p:cNvSpPr txBox="1"/>
          <p:nvPr/>
        </p:nvSpPr>
        <p:spPr>
          <a:xfrm>
            <a:off x="2747183" y="1447083"/>
            <a:ext cx="636102" cy="1107996"/>
          </a:xfrm>
          <a:prstGeom prst="rect">
            <a:avLst/>
          </a:prstGeom>
          <a:noFill/>
        </p:spPr>
        <p:txBody>
          <a:bodyPr wrap="square" rtlCol="0">
            <a:spAutoFit/>
          </a:bodyPr>
          <a:lstStyle/>
          <a:p>
            <a:r>
              <a:rPr lang="en-US" sz="6600" b="1" dirty="0">
                <a:latin typeface="+mj-lt"/>
              </a:rPr>
              <a:t>O</a:t>
            </a:r>
            <a:endParaRPr lang="en-IN" sz="6600" b="1" dirty="0">
              <a:latin typeface="+mj-lt"/>
            </a:endParaRPr>
          </a:p>
        </p:txBody>
      </p:sp>
      <p:sp>
        <p:nvSpPr>
          <p:cNvPr id="13" name="TextBox 12">
            <a:extLst>
              <a:ext uri="{FF2B5EF4-FFF2-40B4-BE49-F238E27FC236}">
                <a16:creationId xmlns:a16="http://schemas.microsoft.com/office/drawing/2014/main" id="{3871E5D5-D459-7B35-E316-1EC9FCFC3293}"/>
              </a:ext>
            </a:extLst>
          </p:cNvPr>
          <p:cNvSpPr txBox="1"/>
          <p:nvPr/>
        </p:nvSpPr>
        <p:spPr>
          <a:xfrm>
            <a:off x="1505865" y="2751175"/>
            <a:ext cx="636102" cy="1107996"/>
          </a:xfrm>
          <a:prstGeom prst="rect">
            <a:avLst/>
          </a:prstGeom>
          <a:noFill/>
        </p:spPr>
        <p:txBody>
          <a:bodyPr wrap="square" rtlCol="0">
            <a:spAutoFit/>
          </a:bodyPr>
          <a:lstStyle/>
          <a:p>
            <a:r>
              <a:rPr lang="en-US" sz="6600" b="1" dirty="0">
                <a:solidFill>
                  <a:schemeClr val="tx1">
                    <a:alpha val="10000"/>
                  </a:schemeClr>
                </a:solidFill>
                <a:latin typeface="+mj-lt"/>
              </a:rPr>
              <a:t>T</a:t>
            </a:r>
            <a:endParaRPr lang="en-IN" sz="6600" b="1" dirty="0">
              <a:solidFill>
                <a:schemeClr val="tx1">
                  <a:alpha val="10000"/>
                </a:schemeClr>
              </a:solidFill>
              <a:latin typeface="+mj-lt"/>
            </a:endParaRPr>
          </a:p>
        </p:txBody>
      </p:sp>
      <p:sp>
        <p:nvSpPr>
          <p:cNvPr id="14" name="TextBox 13">
            <a:extLst>
              <a:ext uri="{FF2B5EF4-FFF2-40B4-BE49-F238E27FC236}">
                <a16:creationId xmlns:a16="http://schemas.microsoft.com/office/drawing/2014/main" id="{543C805F-CFF6-8AD7-4546-86103286455B}"/>
              </a:ext>
            </a:extLst>
          </p:cNvPr>
          <p:cNvSpPr txBox="1"/>
          <p:nvPr/>
        </p:nvSpPr>
        <p:spPr>
          <a:xfrm>
            <a:off x="3914075" y="2772315"/>
            <a:ext cx="636102" cy="1107996"/>
          </a:xfrm>
          <a:prstGeom prst="rect">
            <a:avLst/>
          </a:prstGeom>
          <a:noFill/>
        </p:spPr>
        <p:txBody>
          <a:bodyPr wrap="square" rtlCol="0">
            <a:spAutoFit/>
          </a:bodyPr>
          <a:lstStyle/>
          <a:p>
            <a:r>
              <a:rPr lang="en-US" sz="6600" b="1" dirty="0">
                <a:solidFill>
                  <a:schemeClr val="tx1">
                    <a:alpha val="10000"/>
                  </a:schemeClr>
                </a:solidFill>
                <a:latin typeface="+mj-lt"/>
              </a:rPr>
              <a:t>W</a:t>
            </a:r>
            <a:endParaRPr lang="en-IN" sz="6600" b="1" dirty="0">
              <a:solidFill>
                <a:schemeClr val="tx1">
                  <a:alpha val="10000"/>
                </a:schemeClr>
              </a:solidFill>
              <a:latin typeface="+mj-lt"/>
            </a:endParaRPr>
          </a:p>
        </p:txBody>
      </p:sp>
      <p:sp>
        <p:nvSpPr>
          <p:cNvPr id="15" name="Frame 14">
            <a:extLst>
              <a:ext uri="{FF2B5EF4-FFF2-40B4-BE49-F238E27FC236}">
                <a16:creationId xmlns:a16="http://schemas.microsoft.com/office/drawing/2014/main" id="{B87BA6FA-9DC6-0C3B-B921-FBA5DF140792}"/>
              </a:ext>
            </a:extLst>
          </p:cNvPr>
          <p:cNvSpPr/>
          <p:nvPr/>
        </p:nvSpPr>
        <p:spPr>
          <a:xfrm rot="13473586">
            <a:off x="1263817" y="1473201"/>
            <a:ext cx="3663945" cy="3663945"/>
          </a:xfrm>
          <a:prstGeom prst="frame">
            <a:avLst/>
          </a:prstGeom>
          <a:solidFill>
            <a:schemeClr val="dk1">
              <a:alpha val="3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6" name="Plus Sign 15">
            <a:extLst>
              <a:ext uri="{FF2B5EF4-FFF2-40B4-BE49-F238E27FC236}">
                <a16:creationId xmlns:a16="http://schemas.microsoft.com/office/drawing/2014/main" id="{74CD31A2-15D8-9FCB-F335-4484EAE5BC2D}"/>
              </a:ext>
            </a:extLst>
          </p:cNvPr>
          <p:cNvSpPr/>
          <p:nvPr/>
        </p:nvSpPr>
        <p:spPr>
          <a:xfrm rot="13473586">
            <a:off x="1263818" y="1473202"/>
            <a:ext cx="3663945" cy="3663945"/>
          </a:xfrm>
          <a:prstGeom prst="mathPlus">
            <a:avLst/>
          </a:prstGeom>
          <a:solidFill>
            <a:schemeClr val="dk1">
              <a:alpha val="3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DE5619B9-96EF-5860-9008-D71D95974C9F}"/>
              </a:ext>
            </a:extLst>
          </p:cNvPr>
          <p:cNvSpPr txBox="1">
            <a:spLocks/>
          </p:cNvSpPr>
          <p:nvPr/>
        </p:nvSpPr>
        <p:spPr>
          <a:xfrm>
            <a:off x="1536635" y="-3137693"/>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WEAKNESS</a:t>
            </a:r>
            <a:endParaRPr lang="en-IN" dirty="0">
              <a:solidFill>
                <a:schemeClr val="tx1">
                  <a:alpha val="20000"/>
                </a:schemeClr>
              </a:solidFill>
            </a:endParaRPr>
          </a:p>
        </p:txBody>
      </p:sp>
      <p:sp>
        <p:nvSpPr>
          <p:cNvPr id="7" name="Content Placeholder 3">
            <a:extLst>
              <a:ext uri="{FF2B5EF4-FFF2-40B4-BE49-F238E27FC236}">
                <a16:creationId xmlns:a16="http://schemas.microsoft.com/office/drawing/2014/main" id="{585BE6D6-163D-9903-CA53-2BC0540F5C3A}"/>
              </a:ext>
            </a:extLst>
          </p:cNvPr>
          <p:cNvSpPr txBox="1">
            <a:spLocks/>
          </p:cNvSpPr>
          <p:nvPr/>
        </p:nvSpPr>
        <p:spPr>
          <a:xfrm>
            <a:off x="2913124" y="-189596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Data Dependency</a:t>
            </a:r>
          </a:p>
          <a:p>
            <a:r>
              <a:rPr lang="en-US" dirty="0">
                <a:solidFill>
                  <a:schemeClr val="tx1">
                    <a:alpha val="10000"/>
                  </a:schemeClr>
                </a:solidFill>
              </a:rPr>
              <a:t>Limited Understanding</a:t>
            </a:r>
          </a:p>
          <a:p>
            <a:r>
              <a:rPr lang="en-US" dirty="0">
                <a:solidFill>
                  <a:schemeClr val="tx1">
                    <a:alpha val="10000"/>
                  </a:schemeClr>
                </a:solidFill>
              </a:rPr>
              <a:t>Template Limitation</a:t>
            </a:r>
          </a:p>
          <a:p>
            <a:r>
              <a:rPr lang="en-US" dirty="0">
                <a:solidFill>
                  <a:schemeClr val="tx1">
                    <a:alpha val="10000"/>
                  </a:schemeClr>
                </a:solidFill>
              </a:rPr>
              <a:t>Neural network challenge</a:t>
            </a:r>
            <a:endParaRPr lang="en-IN" dirty="0">
              <a:solidFill>
                <a:schemeClr val="tx1">
                  <a:alpha val="10000"/>
                </a:schemeClr>
              </a:solidFill>
            </a:endParaRPr>
          </a:p>
        </p:txBody>
      </p:sp>
      <p:sp>
        <p:nvSpPr>
          <p:cNvPr id="3" name="Title 1">
            <a:extLst>
              <a:ext uri="{FF2B5EF4-FFF2-40B4-BE49-F238E27FC236}">
                <a16:creationId xmlns:a16="http://schemas.microsoft.com/office/drawing/2014/main" id="{D1567B76-5F59-9D30-83AE-98D5AC1B4980}"/>
              </a:ext>
            </a:extLst>
          </p:cNvPr>
          <p:cNvSpPr txBox="1">
            <a:spLocks/>
          </p:cNvSpPr>
          <p:nvPr/>
        </p:nvSpPr>
        <p:spPr>
          <a:xfrm>
            <a:off x="4354972" y="837632"/>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OPPUTUNITIES</a:t>
            </a:r>
            <a:endParaRPr lang="en-IN" dirty="0"/>
          </a:p>
        </p:txBody>
      </p:sp>
      <p:sp>
        <p:nvSpPr>
          <p:cNvPr id="5" name="Content Placeholder 3">
            <a:extLst>
              <a:ext uri="{FF2B5EF4-FFF2-40B4-BE49-F238E27FC236}">
                <a16:creationId xmlns:a16="http://schemas.microsoft.com/office/drawing/2014/main" id="{29791CE9-78D7-57FC-30B1-D09F620EC0F8}"/>
              </a:ext>
            </a:extLst>
          </p:cNvPr>
          <p:cNvSpPr txBox="1">
            <a:spLocks/>
          </p:cNvSpPr>
          <p:nvPr/>
        </p:nvSpPr>
        <p:spPr>
          <a:xfrm>
            <a:off x="5852455" y="2039394"/>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Integration with other platforms</a:t>
            </a:r>
          </a:p>
          <a:p>
            <a:r>
              <a:rPr lang="en-US" dirty="0"/>
              <a:t>Targeted Marketing</a:t>
            </a:r>
          </a:p>
          <a:p>
            <a:r>
              <a:rPr lang="en-US" dirty="0"/>
              <a:t>New cuisine Discovery</a:t>
            </a:r>
          </a:p>
          <a:p>
            <a:r>
              <a:rPr lang="en-US" dirty="0"/>
              <a:t>Personalization advancement</a:t>
            </a:r>
          </a:p>
        </p:txBody>
      </p:sp>
      <p:sp>
        <p:nvSpPr>
          <p:cNvPr id="8" name="Title 1">
            <a:extLst>
              <a:ext uri="{FF2B5EF4-FFF2-40B4-BE49-F238E27FC236}">
                <a16:creationId xmlns:a16="http://schemas.microsoft.com/office/drawing/2014/main" id="{81085D3F-BEFB-4771-17DA-D999784A6FB4}"/>
              </a:ext>
            </a:extLst>
          </p:cNvPr>
          <p:cNvSpPr txBox="1">
            <a:spLocks/>
          </p:cNvSpPr>
          <p:nvPr/>
        </p:nvSpPr>
        <p:spPr>
          <a:xfrm>
            <a:off x="6052352" y="3946822"/>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THREAT</a:t>
            </a:r>
            <a:endParaRPr lang="en-IN" dirty="0">
              <a:solidFill>
                <a:schemeClr val="tx1">
                  <a:alpha val="20000"/>
                </a:schemeClr>
              </a:solidFill>
            </a:endParaRPr>
          </a:p>
        </p:txBody>
      </p:sp>
      <p:sp>
        <p:nvSpPr>
          <p:cNvPr id="9" name="Content Placeholder 3">
            <a:extLst>
              <a:ext uri="{FF2B5EF4-FFF2-40B4-BE49-F238E27FC236}">
                <a16:creationId xmlns:a16="http://schemas.microsoft.com/office/drawing/2014/main" id="{28470404-46BF-CA86-D35A-74F464BE03BC}"/>
              </a:ext>
            </a:extLst>
          </p:cNvPr>
          <p:cNvSpPr txBox="1">
            <a:spLocks/>
          </p:cNvSpPr>
          <p:nvPr/>
        </p:nvSpPr>
        <p:spPr>
          <a:xfrm>
            <a:off x="4550177" y="5063678"/>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Data Quality issues</a:t>
            </a:r>
          </a:p>
          <a:p>
            <a:r>
              <a:rPr lang="en-US" dirty="0">
                <a:solidFill>
                  <a:schemeClr val="tx1">
                    <a:alpha val="10000"/>
                  </a:schemeClr>
                </a:solidFill>
              </a:rPr>
              <a:t>Competitions</a:t>
            </a:r>
          </a:p>
          <a:p>
            <a:r>
              <a:rPr lang="en-US" dirty="0">
                <a:solidFill>
                  <a:schemeClr val="tx1">
                    <a:alpha val="10000"/>
                  </a:schemeClr>
                </a:solidFill>
              </a:rPr>
              <a:t>Ethical concerns</a:t>
            </a:r>
          </a:p>
          <a:p>
            <a:r>
              <a:rPr lang="en-US" dirty="0">
                <a:solidFill>
                  <a:schemeClr val="tx1">
                    <a:alpha val="10000"/>
                  </a:schemeClr>
                </a:solidFill>
              </a:rPr>
              <a:t>Bias in training data</a:t>
            </a:r>
          </a:p>
          <a:p>
            <a:r>
              <a:rPr lang="en-US" dirty="0">
                <a:solidFill>
                  <a:schemeClr val="tx1">
                    <a:alpha val="10000"/>
                  </a:schemeClr>
                </a:solidFill>
              </a:rPr>
              <a:t>Changes in menu format</a:t>
            </a:r>
          </a:p>
        </p:txBody>
      </p:sp>
    </p:spTree>
    <p:extLst>
      <p:ext uri="{BB962C8B-B14F-4D97-AF65-F5344CB8AC3E}">
        <p14:creationId xmlns:p14="http://schemas.microsoft.com/office/powerpoint/2010/main" val="3893356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226F-9C8C-B263-E0CF-EA8AE139FE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6E22CA-2B76-8904-4052-7EED4D5042E8}"/>
              </a:ext>
            </a:extLst>
          </p:cNvPr>
          <p:cNvSpPr>
            <a:spLocks noGrp="1"/>
          </p:cNvSpPr>
          <p:nvPr>
            <p:ph type="title"/>
          </p:nvPr>
        </p:nvSpPr>
        <p:spPr>
          <a:xfrm>
            <a:off x="1653866" y="-3129769"/>
            <a:ext cx="5181600" cy="1325563"/>
          </a:xfrm>
        </p:spPr>
        <p:txBody>
          <a:bodyPr/>
          <a:lstStyle/>
          <a:p>
            <a:r>
              <a:rPr lang="en-US" dirty="0">
                <a:solidFill>
                  <a:schemeClr val="tx1">
                    <a:alpha val="20000"/>
                  </a:schemeClr>
                </a:solidFill>
              </a:rPr>
              <a:t>STRENGTH</a:t>
            </a:r>
            <a:endParaRPr lang="en-IN" dirty="0">
              <a:solidFill>
                <a:schemeClr val="tx1">
                  <a:alpha val="20000"/>
                </a:schemeClr>
              </a:solidFill>
            </a:endParaRPr>
          </a:p>
        </p:txBody>
      </p:sp>
      <p:sp>
        <p:nvSpPr>
          <p:cNvPr id="4" name="Content Placeholder 3">
            <a:extLst>
              <a:ext uri="{FF2B5EF4-FFF2-40B4-BE49-F238E27FC236}">
                <a16:creationId xmlns:a16="http://schemas.microsoft.com/office/drawing/2014/main" id="{6A5D5FB8-D659-7B27-A0CF-193C02777B00}"/>
              </a:ext>
            </a:extLst>
          </p:cNvPr>
          <p:cNvSpPr>
            <a:spLocks noGrp="1"/>
          </p:cNvSpPr>
          <p:nvPr>
            <p:ph sz="half" idx="2"/>
          </p:nvPr>
        </p:nvSpPr>
        <p:spPr>
          <a:xfrm>
            <a:off x="3413840" y="-2021257"/>
            <a:ext cx="5181600" cy="4351338"/>
          </a:xfrm>
        </p:spPr>
        <p:txBody>
          <a:bodyPr>
            <a:normAutofit/>
          </a:bodyPr>
          <a:lstStyle/>
          <a:p>
            <a:r>
              <a:rPr lang="en-US" dirty="0">
                <a:solidFill>
                  <a:schemeClr val="tx1">
                    <a:alpha val="10000"/>
                  </a:schemeClr>
                </a:solidFill>
              </a:rPr>
              <a:t>Automation</a:t>
            </a:r>
          </a:p>
          <a:p>
            <a:r>
              <a:rPr lang="en-US" dirty="0">
                <a:solidFill>
                  <a:schemeClr val="tx1">
                    <a:alpha val="10000"/>
                  </a:schemeClr>
                </a:solidFill>
              </a:rPr>
              <a:t>Scalability</a:t>
            </a:r>
          </a:p>
          <a:p>
            <a:r>
              <a:rPr lang="en-US" dirty="0">
                <a:solidFill>
                  <a:schemeClr val="tx1">
                    <a:alpha val="10000"/>
                  </a:schemeClr>
                </a:solidFill>
              </a:rPr>
              <a:t>Objectivity</a:t>
            </a:r>
          </a:p>
          <a:p>
            <a:r>
              <a:rPr lang="en-US" dirty="0" err="1">
                <a:solidFill>
                  <a:schemeClr val="tx1">
                    <a:alpha val="10000"/>
                  </a:schemeClr>
                </a:solidFill>
              </a:rPr>
              <a:t>Personalisation</a:t>
            </a:r>
            <a:endParaRPr lang="en-US" dirty="0">
              <a:solidFill>
                <a:schemeClr val="tx1">
                  <a:alpha val="10000"/>
                </a:schemeClr>
              </a:solidFill>
            </a:endParaRPr>
          </a:p>
          <a:p>
            <a:endParaRPr lang="en-US" dirty="0"/>
          </a:p>
          <a:p>
            <a:pPr marL="0" indent="0">
              <a:buNone/>
            </a:pPr>
            <a:endParaRPr lang="en-IN" dirty="0"/>
          </a:p>
        </p:txBody>
      </p:sp>
      <p:sp>
        <p:nvSpPr>
          <p:cNvPr id="11" name="TextBox 10">
            <a:extLst>
              <a:ext uri="{FF2B5EF4-FFF2-40B4-BE49-F238E27FC236}">
                <a16:creationId xmlns:a16="http://schemas.microsoft.com/office/drawing/2014/main" id="{1346C984-9C26-F428-B44B-782FF767DDB0}"/>
              </a:ext>
            </a:extLst>
          </p:cNvPr>
          <p:cNvSpPr txBox="1"/>
          <p:nvPr/>
        </p:nvSpPr>
        <p:spPr>
          <a:xfrm>
            <a:off x="1460435" y="2751175"/>
            <a:ext cx="636102" cy="1107996"/>
          </a:xfrm>
          <a:prstGeom prst="rect">
            <a:avLst/>
          </a:prstGeom>
          <a:noFill/>
        </p:spPr>
        <p:txBody>
          <a:bodyPr wrap="square" rtlCol="0">
            <a:spAutoFit/>
          </a:bodyPr>
          <a:lstStyle/>
          <a:p>
            <a:r>
              <a:rPr lang="en-US" sz="6600" b="1" dirty="0">
                <a:solidFill>
                  <a:schemeClr val="tx1">
                    <a:alpha val="10000"/>
                  </a:schemeClr>
                </a:solidFill>
                <a:latin typeface="+mj-lt"/>
              </a:rPr>
              <a:t>S</a:t>
            </a:r>
            <a:endParaRPr lang="en-IN" sz="6600" b="1" dirty="0">
              <a:solidFill>
                <a:schemeClr val="tx1">
                  <a:alpha val="10000"/>
                </a:schemeClr>
              </a:solidFill>
              <a:latin typeface="+mj-lt"/>
            </a:endParaRPr>
          </a:p>
        </p:txBody>
      </p:sp>
      <p:sp>
        <p:nvSpPr>
          <p:cNvPr id="12" name="TextBox 11">
            <a:extLst>
              <a:ext uri="{FF2B5EF4-FFF2-40B4-BE49-F238E27FC236}">
                <a16:creationId xmlns:a16="http://schemas.microsoft.com/office/drawing/2014/main" id="{DEF6C9B2-D528-AC29-0A17-64E3D964B6DD}"/>
              </a:ext>
            </a:extLst>
          </p:cNvPr>
          <p:cNvSpPr txBox="1"/>
          <p:nvPr/>
        </p:nvSpPr>
        <p:spPr>
          <a:xfrm>
            <a:off x="4036921" y="2751175"/>
            <a:ext cx="636102" cy="1107996"/>
          </a:xfrm>
          <a:prstGeom prst="rect">
            <a:avLst/>
          </a:prstGeom>
          <a:noFill/>
        </p:spPr>
        <p:txBody>
          <a:bodyPr wrap="square" rtlCol="0">
            <a:spAutoFit/>
          </a:bodyPr>
          <a:lstStyle/>
          <a:p>
            <a:r>
              <a:rPr lang="en-US" sz="6600" b="1" dirty="0">
                <a:solidFill>
                  <a:schemeClr val="tx1">
                    <a:alpha val="10000"/>
                  </a:schemeClr>
                </a:solidFill>
                <a:latin typeface="+mj-lt"/>
              </a:rPr>
              <a:t>O</a:t>
            </a:r>
            <a:endParaRPr lang="en-IN" sz="6600" b="1" dirty="0">
              <a:solidFill>
                <a:schemeClr val="tx1">
                  <a:alpha val="10000"/>
                </a:schemeClr>
              </a:solidFill>
              <a:latin typeface="+mj-lt"/>
            </a:endParaRPr>
          </a:p>
        </p:txBody>
      </p:sp>
      <p:sp>
        <p:nvSpPr>
          <p:cNvPr id="13" name="TextBox 12">
            <a:extLst>
              <a:ext uri="{FF2B5EF4-FFF2-40B4-BE49-F238E27FC236}">
                <a16:creationId xmlns:a16="http://schemas.microsoft.com/office/drawing/2014/main" id="{88647599-7166-EC0A-CEA9-D8C6AF3D9C64}"/>
              </a:ext>
            </a:extLst>
          </p:cNvPr>
          <p:cNvSpPr txBox="1"/>
          <p:nvPr/>
        </p:nvSpPr>
        <p:spPr>
          <a:xfrm>
            <a:off x="2777738" y="1501645"/>
            <a:ext cx="636102" cy="1107996"/>
          </a:xfrm>
          <a:prstGeom prst="rect">
            <a:avLst/>
          </a:prstGeom>
          <a:noFill/>
        </p:spPr>
        <p:txBody>
          <a:bodyPr wrap="square" rtlCol="0">
            <a:spAutoFit/>
          </a:bodyPr>
          <a:lstStyle/>
          <a:p>
            <a:r>
              <a:rPr lang="en-US" sz="6600" b="1" dirty="0">
                <a:latin typeface="+mj-lt"/>
              </a:rPr>
              <a:t>T</a:t>
            </a:r>
            <a:endParaRPr lang="en-IN" sz="6600" b="1" dirty="0">
              <a:latin typeface="+mj-lt"/>
            </a:endParaRPr>
          </a:p>
        </p:txBody>
      </p:sp>
      <p:sp>
        <p:nvSpPr>
          <p:cNvPr id="14" name="TextBox 13">
            <a:extLst>
              <a:ext uri="{FF2B5EF4-FFF2-40B4-BE49-F238E27FC236}">
                <a16:creationId xmlns:a16="http://schemas.microsoft.com/office/drawing/2014/main" id="{7531B1FA-D407-8924-7E4F-E6DDAB12A557}"/>
              </a:ext>
            </a:extLst>
          </p:cNvPr>
          <p:cNvSpPr txBox="1"/>
          <p:nvPr/>
        </p:nvSpPr>
        <p:spPr>
          <a:xfrm>
            <a:off x="2686303" y="4055605"/>
            <a:ext cx="636102" cy="1107996"/>
          </a:xfrm>
          <a:prstGeom prst="rect">
            <a:avLst/>
          </a:prstGeom>
          <a:noFill/>
        </p:spPr>
        <p:txBody>
          <a:bodyPr wrap="square" rtlCol="0">
            <a:spAutoFit/>
          </a:bodyPr>
          <a:lstStyle/>
          <a:p>
            <a:r>
              <a:rPr lang="en-US" sz="6600" b="1" dirty="0">
                <a:solidFill>
                  <a:schemeClr val="tx1">
                    <a:alpha val="10000"/>
                  </a:schemeClr>
                </a:solidFill>
                <a:latin typeface="+mj-lt"/>
              </a:rPr>
              <a:t>W</a:t>
            </a:r>
            <a:endParaRPr lang="en-IN" sz="6600" b="1" dirty="0">
              <a:solidFill>
                <a:schemeClr val="tx1">
                  <a:alpha val="10000"/>
                </a:schemeClr>
              </a:solidFill>
              <a:latin typeface="+mj-lt"/>
            </a:endParaRPr>
          </a:p>
        </p:txBody>
      </p:sp>
      <p:sp>
        <p:nvSpPr>
          <p:cNvPr id="15" name="Frame 14">
            <a:extLst>
              <a:ext uri="{FF2B5EF4-FFF2-40B4-BE49-F238E27FC236}">
                <a16:creationId xmlns:a16="http://schemas.microsoft.com/office/drawing/2014/main" id="{6E985548-B5BD-863C-946D-35D82F14D5FC}"/>
              </a:ext>
            </a:extLst>
          </p:cNvPr>
          <p:cNvSpPr/>
          <p:nvPr/>
        </p:nvSpPr>
        <p:spPr>
          <a:xfrm rot="18968406">
            <a:off x="1263817" y="1473201"/>
            <a:ext cx="3663945" cy="3663945"/>
          </a:xfrm>
          <a:prstGeom prst="frame">
            <a:avLst/>
          </a:prstGeom>
          <a:solidFill>
            <a:schemeClr val="dk1">
              <a:alpha val="3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6" name="Plus Sign 15">
            <a:extLst>
              <a:ext uri="{FF2B5EF4-FFF2-40B4-BE49-F238E27FC236}">
                <a16:creationId xmlns:a16="http://schemas.microsoft.com/office/drawing/2014/main" id="{416178C8-7A60-6E95-CF88-E1AFC5110833}"/>
              </a:ext>
            </a:extLst>
          </p:cNvPr>
          <p:cNvSpPr/>
          <p:nvPr/>
        </p:nvSpPr>
        <p:spPr>
          <a:xfrm rot="18968406">
            <a:off x="1263818" y="1473202"/>
            <a:ext cx="3663945" cy="3663945"/>
          </a:xfrm>
          <a:prstGeom prst="mathPlus">
            <a:avLst/>
          </a:prstGeom>
          <a:solidFill>
            <a:schemeClr val="dk1">
              <a:alpha val="3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7DF768BA-2795-F25E-9318-226AFB37D4AD}"/>
              </a:ext>
            </a:extLst>
          </p:cNvPr>
          <p:cNvSpPr txBox="1">
            <a:spLocks/>
          </p:cNvSpPr>
          <p:nvPr/>
        </p:nvSpPr>
        <p:spPr>
          <a:xfrm>
            <a:off x="1536635" y="-3137693"/>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WEAKNESS</a:t>
            </a:r>
            <a:endParaRPr lang="en-IN" dirty="0">
              <a:solidFill>
                <a:schemeClr val="tx1">
                  <a:alpha val="20000"/>
                </a:schemeClr>
              </a:solidFill>
            </a:endParaRPr>
          </a:p>
        </p:txBody>
      </p:sp>
      <p:sp>
        <p:nvSpPr>
          <p:cNvPr id="7" name="Content Placeholder 3">
            <a:extLst>
              <a:ext uri="{FF2B5EF4-FFF2-40B4-BE49-F238E27FC236}">
                <a16:creationId xmlns:a16="http://schemas.microsoft.com/office/drawing/2014/main" id="{F6876F91-08E2-8A91-C90F-9302D703042D}"/>
              </a:ext>
            </a:extLst>
          </p:cNvPr>
          <p:cNvSpPr txBox="1">
            <a:spLocks/>
          </p:cNvSpPr>
          <p:nvPr/>
        </p:nvSpPr>
        <p:spPr>
          <a:xfrm>
            <a:off x="2913124" y="-189596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Data Dependency</a:t>
            </a:r>
          </a:p>
          <a:p>
            <a:r>
              <a:rPr lang="en-US" dirty="0">
                <a:solidFill>
                  <a:schemeClr val="tx1">
                    <a:alpha val="10000"/>
                  </a:schemeClr>
                </a:solidFill>
              </a:rPr>
              <a:t>Limited Understanding</a:t>
            </a:r>
          </a:p>
          <a:p>
            <a:r>
              <a:rPr lang="en-US" dirty="0">
                <a:solidFill>
                  <a:schemeClr val="tx1">
                    <a:alpha val="10000"/>
                  </a:schemeClr>
                </a:solidFill>
              </a:rPr>
              <a:t>Template Limitation</a:t>
            </a:r>
          </a:p>
          <a:p>
            <a:r>
              <a:rPr lang="en-US" dirty="0">
                <a:solidFill>
                  <a:schemeClr val="tx1">
                    <a:alpha val="10000"/>
                  </a:schemeClr>
                </a:solidFill>
              </a:rPr>
              <a:t>Neural network challenge</a:t>
            </a:r>
            <a:endParaRPr lang="en-IN" dirty="0">
              <a:solidFill>
                <a:schemeClr val="tx1">
                  <a:alpha val="10000"/>
                </a:schemeClr>
              </a:solidFill>
            </a:endParaRPr>
          </a:p>
        </p:txBody>
      </p:sp>
      <p:sp>
        <p:nvSpPr>
          <p:cNvPr id="3" name="Title 1">
            <a:extLst>
              <a:ext uri="{FF2B5EF4-FFF2-40B4-BE49-F238E27FC236}">
                <a16:creationId xmlns:a16="http://schemas.microsoft.com/office/drawing/2014/main" id="{11D6D970-153E-21B9-387B-8B90FBE97A43}"/>
              </a:ext>
            </a:extLst>
          </p:cNvPr>
          <p:cNvSpPr txBox="1">
            <a:spLocks/>
          </p:cNvSpPr>
          <p:nvPr/>
        </p:nvSpPr>
        <p:spPr>
          <a:xfrm>
            <a:off x="1929804" y="-3204094"/>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OPPUTUNITIES</a:t>
            </a:r>
            <a:endParaRPr lang="en-IN" dirty="0">
              <a:solidFill>
                <a:schemeClr val="tx1">
                  <a:alpha val="20000"/>
                </a:schemeClr>
              </a:solidFill>
            </a:endParaRPr>
          </a:p>
        </p:txBody>
      </p:sp>
      <p:sp>
        <p:nvSpPr>
          <p:cNvPr id="5" name="Content Placeholder 3">
            <a:extLst>
              <a:ext uri="{FF2B5EF4-FFF2-40B4-BE49-F238E27FC236}">
                <a16:creationId xmlns:a16="http://schemas.microsoft.com/office/drawing/2014/main" id="{D8FA8079-89B7-5740-97A5-976C6ED02DF2}"/>
              </a:ext>
            </a:extLst>
          </p:cNvPr>
          <p:cNvSpPr txBox="1">
            <a:spLocks/>
          </p:cNvSpPr>
          <p:nvPr/>
        </p:nvSpPr>
        <p:spPr>
          <a:xfrm>
            <a:off x="3670832" y="-1878531"/>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Integration with other platforms</a:t>
            </a:r>
          </a:p>
          <a:p>
            <a:r>
              <a:rPr lang="en-US" dirty="0">
                <a:solidFill>
                  <a:schemeClr val="tx1">
                    <a:alpha val="10000"/>
                  </a:schemeClr>
                </a:solidFill>
              </a:rPr>
              <a:t>Targeted Marketing</a:t>
            </a:r>
          </a:p>
          <a:p>
            <a:r>
              <a:rPr lang="en-US" dirty="0">
                <a:solidFill>
                  <a:schemeClr val="tx1">
                    <a:alpha val="10000"/>
                  </a:schemeClr>
                </a:solidFill>
              </a:rPr>
              <a:t>New cuisine Discovery</a:t>
            </a:r>
          </a:p>
          <a:p>
            <a:r>
              <a:rPr lang="en-US" dirty="0">
                <a:solidFill>
                  <a:schemeClr val="tx1">
                    <a:alpha val="10000"/>
                  </a:schemeClr>
                </a:solidFill>
              </a:rPr>
              <a:t>Personalization advancement</a:t>
            </a:r>
          </a:p>
        </p:txBody>
      </p:sp>
      <p:sp>
        <p:nvSpPr>
          <p:cNvPr id="8" name="Title 1">
            <a:extLst>
              <a:ext uri="{FF2B5EF4-FFF2-40B4-BE49-F238E27FC236}">
                <a16:creationId xmlns:a16="http://schemas.microsoft.com/office/drawing/2014/main" id="{49218D58-B874-0F6C-28C9-2ACA5759314C}"/>
              </a:ext>
            </a:extLst>
          </p:cNvPr>
          <p:cNvSpPr txBox="1">
            <a:spLocks/>
          </p:cNvSpPr>
          <p:nvPr/>
        </p:nvSpPr>
        <p:spPr>
          <a:xfrm>
            <a:off x="4673023" y="881342"/>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THREAT</a:t>
            </a:r>
            <a:endParaRPr lang="en-IN" dirty="0"/>
          </a:p>
        </p:txBody>
      </p:sp>
      <p:sp>
        <p:nvSpPr>
          <p:cNvPr id="9" name="Content Placeholder 3">
            <a:extLst>
              <a:ext uri="{FF2B5EF4-FFF2-40B4-BE49-F238E27FC236}">
                <a16:creationId xmlns:a16="http://schemas.microsoft.com/office/drawing/2014/main" id="{F4600929-BCC2-4DE2-1B0A-628CF13D06EE}"/>
              </a:ext>
            </a:extLst>
          </p:cNvPr>
          <p:cNvSpPr txBox="1">
            <a:spLocks/>
          </p:cNvSpPr>
          <p:nvPr/>
        </p:nvSpPr>
        <p:spPr>
          <a:xfrm>
            <a:off x="5945116" y="2072152"/>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Quality issues</a:t>
            </a:r>
          </a:p>
          <a:p>
            <a:r>
              <a:rPr lang="en-US" dirty="0"/>
              <a:t>Competitions</a:t>
            </a:r>
          </a:p>
          <a:p>
            <a:r>
              <a:rPr lang="en-US" dirty="0"/>
              <a:t>Ethical concerns</a:t>
            </a:r>
          </a:p>
          <a:p>
            <a:r>
              <a:rPr lang="en-US" dirty="0"/>
              <a:t>Bias in training data</a:t>
            </a:r>
          </a:p>
          <a:p>
            <a:r>
              <a:rPr lang="en-US" dirty="0"/>
              <a:t>Changes in menu format</a:t>
            </a:r>
          </a:p>
        </p:txBody>
      </p:sp>
    </p:spTree>
    <p:extLst>
      <p:ext uri="{BB962C8B-B14F-4D97-AF65-F5344CB8AC3E}">
        <p14:creationId xmlns:p14="http://schemas.microsoft.com/office/powerpoint/2010/main" val="948012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39C62-6402-A14D-66AA-F536DFDF333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5BD72BB-CE2E-C356-6B39-981175834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329" y="-28168"/>
            <a:ext cx="3609474" cy="6858000"/>
          </a:xfrm>
          <a:prstGeom prst="rect">
            <a:avLst/>
          </a:prstGeom>
          <a:effectLst>
            <a:innerShdw blurRad="444500" dist="406400">
              <a:prstClr val="black">
                <a:alpha val="27000"/>
              </a:prstClr>
            </a:innerShdw>
            <a:reflection endPos="0" dist="50800" dir="5400000" sy="-100000" algn="bl" rotWithShape="0"/>
            <a:softEdge rad="0"/>
          </a:effectLst>
        </p:spPr>
      </p:pic>
      <p:sp>
        <p:nvSpPr>
          <p:cNvPr id="6" name="TextBox 5">
            <a:extLst>
              <a:ext uri="{FF2B5EF4-FFF2-40B4-BE49-F238E27FC236}">
                <a16:creationId xmlns:a16="http://schemas.microsoft.com/office/drawing/2014/main" id="{24F78F2C-02E1-5BB2-3A6D-D12F985FE023}"/>
              </a:ext>
            </a:extLst>
          </p:cNvPr>
          <p:cNvSpPr txBox="1"/>
          <p:nvPr/>
        </p:nvSpPr>
        <p:spPr>
          <a:xfrm>
            <a:off x="1282839" y="246022"/>
            <a:ext cx="3841820" cy="1554272"/>
          </a:xfrm>
          <a:prstGeom prst="rect">
            <a:avLst/>
          </a:prstGeom>
          <a:noFill/>
        </p:spPr>
        <p:txBody>
          <a:bodyPr wrap="square" rtlCol="0">
            <a:spAutoFit/>
          </a:bodyPr>
          <a:lstStyle/>
          <a:p>
            <a:r>
              <a:rPr lang="en-US" sz="9500" dirty="0">
                <a:latin typeface="Bondie" pitchFamily="2" charset="0"/>
              </a:rPr>
              <a:t>HACKATHON</a:t>
            </a:r>
            <a:endParaRPr lang="en-IN" sz="9500" dirty="0">
              <a:latin typeface="Bondie" pitchFamily="2" charset="0"/>
            </a:endParaRPr>
          </a:p>
        </p:txBody>
      </p:sp>
      <p:sp>
        <p:nvSpPr>
          <p:cNvPr id="7" name="TextBox 6">
            <a:extLst>
              <a:ext uri="{FF2B5EF4-FFF2-40B4-BE49-F238E27FC236}">
                <a16:creationId xmlns:a16="http://schemas.microsoft.com/office/drawing/2014/main" id="{34A5AC3F-739C-ACA5-370D-99641CFECF95}"/>
              </a:ext>
            </a:extLst>
          </p:cNvPr>
          <p:cNvSpPr txBox="1"/>
          <p:nvPr/>
        </p:nvSpPr>
        <p:spPr>
          <a:xfrm>
            <a:off x="4981281" y="400258"/>
            <a:ext cx="3628103" cy="1200329"/>
          </a:xfrm>
          <a:prstGeom prst="rect">
            <a:avLst/>
          </a:prstGeom>
          <a:noFill/>
        </p:spPr>
        <p:txBody>
          <a:bodyPr wrap="square" rtlCol="0">
            <a:spAutoFit/>
          </a:bodyPr>
          <a:lstStyle/>
          <a:p>
            <a:r>
              <a:rPr lang="en-US" sz="3600" dirty="0">
                <a:latin typeface="Bondie" pitchFamily="2" charset="0"/>
              </a:rPr>
              <a:t>ON</a:t>
            </a:r>
          </a:p>
          <a:p>
            <a:r>
              <a:rPr lang="en-US" sz="3600" dirty="0">
                <a:latin typeface="Bondie" pitchFamily="2" charset="0"/>
              </a:rPr>
              <a:t>“THE FUTURE OF FOOD TECH”</a:t>
            </a:r>
            <a:endParaRPr lang="en-IN" sz="3600" dirty="0">
              <a:latin typeface="Bondie" pitchFamily="2" charset="0"/>
            </a:endParaRPr>
          </a:p>
        </p:txBody>
      </p:sp>
      <p:sp>
        <p:nvSpPr>
          <p:cNvPr id="8" name="TextBox 7">
            <a:extLst>
              <a:ext uri="{FF2B5EF4-FFF2-40B4-BE49-F238E27FC236}">
                <a16:creationId xmlns:a16="http://schemas.microsoft.com/office/drawing/2014/main" id="{D3FAD807-2F65-A819-1A25-8FCE976AF869}"/>
              </a:ext>
            </a:extLst>
          </p:cNvPr>
          <p:cNvSpPr txBox="1"/>
          <p:nvPr/>
        </p:nvSpPr>
        <p:spPr>
          <a:xfrm>
            <a:off x="4001594" y="2061040"/>
            <a:ext cx="4188812" cy="1754326"/>
          </a:xfrm>
          <a:prstGeom prst="rect">
            <a:avLst/>
          </a:prstGeom>
          <a:noFill/>
        </p:spPr>
        <p:txBody>
          <a:bodyPr wrap="square" rtlCol="0">
            <a:spAutoFit/>
          </a:bodyPr>
          <a:lstStyle/>
          <a:p>
            <a:pPr algn="ctr"/>
            <a:r>
              <a:rPr lang="en-US" sz="5400" dirty="0">
                <a:latin typeface="Bondie" pitchFamily="2" charset="0"/>
              </a:rPr>
              <a:t>PROBLEM STATEMENTS</a:t>
            </a:r>
          </a:p>
          <a:p>
            <a:pPr algn="ctr"/>
            <a:r>
              <a:rPr lang="en-US" sz="5400" dirty="0">
                <a:latin typeface="Bondie" pitchFamily="2" charset="0"/>
              </a:rPr>
              <a:t>WE CHOSE</a:t>
            </a:r>
            <a:endParaRPr lang="en-IN" sz="5400" dirty="0">
              <a:latin typeface="Bondie" pitchFamily="2" charset="0"/>
            </a:endParaRPr>
          </a:p>
        </p:txBody>
      </p:sp>
      <p:sp>
        <p:nvSpPr>
          <p:cNvPr id="9" name="TextBox 8">
            <a:extLst>
              <a:ext uri="{FF2B5EF4-FFF2-40B4-BE49-F238E27FC236}">
                <a16:creationId xmlns:a16="http://schemas.microsoft.com/office/drawing/2014/main" id="{B7A43745-3BF6-AE4C-7965-5D950B4F63A8}"/>
              </a:ext>
            </a:extLst>
          </p:cNvPr>
          <p:cNvSpPr txBox="1"/>
          <p:nvPr/>
        </p:nvSpPr>
        <p:spPr>
          <a:xfrm>
            <a:off x="2935969" y="4076112"/>
            <a:ext cx="6320062" cy="1754326"/>
          </a:xfrm>
          <a:prstGeom prst="rect">
            <a:avLst/>
          </a:prstGeom>
          <a:noFill/>
        </p:spPr>
        <p:txBody>
          <a:bodyPr wrap="square" rtlCol="0">
            <a:spAutoFit/>
          </a:bodyPr>
          <a:lstStyle/>
          <a:p>
            <a:pPr marL="571500" indent="-571500">
              <a:buFont typeface="Arial" panose="020B0604020202020204" pitchFamily="34" charset="0"/>
              <a:buChar char="•"/>
            </a:pPr>
            <a:r>
              <a:rPr lang="en-US" sz="5400" dirty="0">
                <a:latin typeface="Bondie" pitchFamily="2" charset="0"/>
              </a:rPr>
              <a:t>KITCHEN DESCRIPTION BUILDER</a:t>
            </a:r>
          </a:p>
          <a:p>
            <a:pPr marL="571500" indent="-571500">
              <a:buFont typeface="Arial" panose="020B0604020202020204" pitchFamily="34" charset="0"/>
              <a:buChar char="•"/>
            </a:pPr>
            <a:r>
              <a:rPr lang="en-US" sz="5400" dirty="0">
                <a:latin typeface="Bondie" pitchFamily="2" charset="0"/>
              </a:rPr>
              <a:t>KITCHEN REVIEW SUMMARY</a:t>
            </a:r>
            <a:endParaRPr lang="en-IN" sz="5400" dirty="0">
              <a:latin typeface="Bondie" pitchFamily="2" charset="0"/>
            </a:endParaRPr>
          </a:p>
        </p:txBody>
      </p:sp>
    </p:spTree>
    <p:extLst>
      <p:ext uri="{BB962C8B-B14F-4D97-AF65-F5344CB8AC3E}">
        <p14:creationId xmlns:p14="http://schemas.microsoft.com/office/powerpoint/2010/main" val="489357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70F3D-6D21-B5A9-DF46-EC7574D056A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0571A05-C49B-0CCE-820B-F9530699E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329" y="-28168"/>
            <a:ext cx="3609474" cy="6858000"/>
          </a:xfrm>
          <a:prstGeom prst="rect">
            <a:avLst/>
          </a:prstGeom>
          <a:effectLst>
            <a:innerShdw blurRad="444500" dist="406400">
              <a:prstClr val="black">
                <a:alpha val="27000"/>
              </a:prstClr>
            </a:innerShdw>
            <a:reflection endPos="0" dist="50800" dir="5400000" sy="-100000" algn="bl" rotWithShape="0"/>
            <a:softEdge rad="0"/>
          </a:effectLst>
        </p:spPr>
      </p:pic>
      <p:sp>
        <p:nvSpPr>
          <p:cNvPr id="9" name="TextBox 8">
            <a:extLst>
              <a:ext uri="{FF2B5EF4-FFF2-40B4-BE49-F238E27FC236}">
                <a16:creationId xmlns:a16="http://schemas.microsoft.com/office/drawing/2014/main" id="{A5C97D74-F9B5-559A-1E2F-B8A64DAC7322}"/>
              </a:ext>
            </a:extLst>
          </p:cNvPr>
          <p:cNvSpPr txBox="1"/>
          <p:nvPr/>
        </p:nvSpPr>
        <p:spPr>
          <a:xfrm>
            <a:off x="232962" y="267786"/>
            <a:ext cx="8107169" cy="1200329"/>
          </a:xfrm>
          <a:prstGeom prst="rect">
            <a:avLst/>
          </a:prstGeom>
          <a:noFill/>
        </p:spPr>
        <p:txBody>
          <a:bodyPr wrap="square" rtlCol="0">
            <a:spAutoFit/>
          </a:bodyPr>
          <a:lstStyle/>
          <a:p>
            <a:pPr marL="571500" indent="-571500">
              <a:buFont typeface="Arial" panose="020B0604020202020204" pitchFamily="34" charset="0"/>
              <a:buChar char="•"/>
            </a:pPr>
            <a:r>
              <a:rPr lang="en-US" sz="7200" dirty="0">
                <a:latin typeface="Bondie" pitchFamily="2" charset="0"/>
              </a:rPr>
              <a:t>KITCHEN REVIEW SUMMARY</a:t>
            </a:r>
            <a:endParaRPr lang="en-IN" sz="7200" dirty="0">
              <a:latin typeface="Bondie" pitchFamily="2" charset="0"/>
            </a:endParaRPr>
          </a:p>
        </p:txBody>
      </p:sp>
      <p:sp>
        <p:nvSpPr>
          <p:cNvPr id="2" name="TextBox 1">
            <a:extLst>
              <a:ext uri="{FF2B5EF4-FFF2-40B4-BE49-F238E27FC236}">
                <a16:creationId xmlns:a16="http://schemas.microsoft.com/office/drawing/2014/main" id="{0D5FB59D-F7D3-B99E-61AF-D52376ED7BB5}"/>
              </a:ext>
            </a:extLst>
          </p:cNvPr>
          <p:cNvSpPr txBox="1"/>
          <p:nvPr/>
        </p:nvSpPr>
        <p:spPr>
          <a:xfrm>
            <a:off x="984738" y="1848897"/>
            <a:ext cx="9777047" cy="3970318"/>
          </a:xfrm>
          <a:prstGeom prst="rect">
            <a:avLst/>
          </a:prstGeom>
          <a:noFill/>
        </p:spPr>
        <p:txBody>
          <a:bodyPr wrap="square" rtlCol="0">
            <a:spAutoFit/>
          </a:bodyPr>
          <a:lstStyle/>
          <a:p>
            <a:pPr algn="just"/>
            <a:r>
              <a:rPr lang="en-US" sz="3600" dirty="0"/>
              <a:t>Description: </a:t>
            </a:r>
          </a:p>
          <a:p>
            <a:pPr algn="just"/>
            <a:r>
              <a:rPr lang="en-US" sz="3600" dirty="0"/>
              <a:t>	Build algorithms to automate the generation of summaries for customer reviews. We receive numerous reviews from different customers for various orders, and we need to generate summaries from the hundreds of reviews collected. </a:t>
            </a:r>
            <a:endParaRPr lang="en-IN" sz="3600" dirty="0"/>
          </a:p>
        </p:txBody>
      </p:sp>
    </p:spTree>
    <p:extLst>
      <p:ext uri="{BB962C8B-B14F-4D97-AF65-F5344CB8AC3E}">
        <p14:creationId xmlns:p14="http://schemas.microsoft.com/office/powerpoint/2010/main" val="91341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6A521-3786-59DC-C431-127F921FB1B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FBC8256-D752-0DCF-D7D9-A58813A92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329" y="-28168"/>
            <a:ext cx="3609474" cy="6858000"/>
          </a:xfrm>
          <a:prstGeom prst="rect">
            <a:avLst/>
          </a:prstGeom>
          <a:effectLst>
            <a:innerShdw blurRad="444500" dist="406400">
              <a:prstClr val="black">
                <a:alpha val="27000"/>
              </a:prstClr>
            </a:innerShdw>
            <a:reflection endPos="0" dist="50800" dir="5400000" sy="-100000" algn="bl" rotWithShape="0"/>
            <a:softEdge rad="0"/>
          </a:effectLst>
        </p:spPr>
      </p:pic>
      <p:sp>
        <p:nvSpPr>
          <p:cNvPr id="9" name="TextBox 8">
            <a:extLst>
              <a:ext uri="{FF2B5EF4-FFF2-40B4-BE49-F238E27FC236}">
                <a16:creationId xmlns:a16="http://schemas.microsoft.com/office/drawing/2014/main" id="{9E739520-FED0-57B5-E3E5-EB1D452400AB}"/>
              </a:ext>
            </a:extLst>
          </p:cNvPr>
          <p:cNvSpPr txBox="1"/>
          <p:nvPr/>
        </p:nvSpPr>
        <p:spPr>
          <a:xfrm>
            <a:off x="232962" y="267786"/>
            <a:ext cx="8107169" cy="1200329"/>
          </a:xfrm>
          <a:prstGeom prst="rect">
            <a:avLst/>
          </a:prstGeom>
          <a:noFill/>
        </p:spPr>
        <p:txBody>
          <a:bodyPr wrap="square" rtlCol="0">
            <a:spAutoFit/>
          </a:bodyPr>
          <a:lstStyle/>
          <a:p>
            <a:pPr marL="571500" indent="-571500">
              <a:buFont typeface="Arial" panose="020B0604020202020204" pitchFamily="34" charset="0"/>
              <a:buChar char="•"/>
            </a:pPr>
            <a:r>
              <a:rPr lang="en-US" sz="7200" dirty="0">
                <a:latin typeface="Bondie" pitchFamily="2" charset="0"/>
              </a:rPr>
              <a:t>Problem?</a:t>
            </a:r>
            <a:endParaRPr lang="en-IN" sz="7200" dirty="0">
              <a:latin typeface="Bondie" pitchFamily="2" charset="0"/>
            </a:endParaRPr>
          </a:p>
        </p:txBody>
      </p:sp>
      <p:sp>
        <p:nvSpPr>
          <p:cNvPr id="2" name="TextBox 1">
            <a:extLst>
              <a:ext uri="{FF2B5EF4-FFF2-40B4-BE49-F238E27FC236}">
                <a16:creationId xmlns:a16="http://schemas.microsoft.com/office/drawing/2014/main" id="{E841D69D-6967-EB7E-CC83-9F513A4F86B1}"/>
              </a:ext>
            </a:extLst>
          </p:cNvPr>
          <p:cNvSpPr txBox="1"/>
          <p:nvPr/>
        </p:nvSpPr>
        <p:spPr>
          <a:xfrm>
            <a:off x="984738" y="1848897"/>
            <a:ext cx="9777047" cy="2862322"/>
          </a:xfrm>
          <a:prstGeom prst="rect">
            <a:avLst/>
          </a:prstGeom>
          <a:noFill/>
        </p:spPr>
        <p:txBody>
          <a:bodyPr wrap="square" rtlCol="0">
            <a:spAutoFit/>
          </a:bodyPr>
          <a:lstStyle/>
          <a:p>
            <a:pPr algn="just"/>
            <a:r>
              <a:rPr lang="en-US" sz="3600" dirty="0"/>
              <a:t>Do we have time to give reviews and feedbacks?</a:t>
            </a:r>
          </a:p>
          <a:p>
            <a:pPr algn="just"/>
            <a:r>
              <a:rPr lang="en-US" sz="3600" dirty="0"/>
              <a:t>And even if we have time, When to give feedback?</a:t>
            </a:r>
          </a:p>
          <a:p>
            <a:pPr algn="just"/>
            <a:endParaRPr lang="en-US" sz="3600" dirty="0"/>
          </a:p>
          <a:p>
            <a:pPr algn="just"/>
            <a:r>
              <a:rPr lang="en-US" sz="3600" dirty="0"/>
              <a:t>					NO!</a:t>
            </a:r>
          </a:p>
          <a:p>
            <a:pPr algn="just"/>
            <a:r>
              <a:rPr lang="en-US" sz="3600" dirty="0"/>
              <a:t> </a:t>
            </a:r>
          </a:p>
        </p:txBody>
      </p:sp>
    </p:spTree>
    <p:extLst>
      <p:ext uri="{BB962C8B-B14F-4D97-AF65-F5344CB8AC3E}">
        <p14:creationId xmlns:p14="http://schemas.microsoft.com/office/powerpoint/2010/main" val="1715633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98619-D0D5-E490-A895-88EE0BAF1BA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515710F-17F4-D9F0-CB68-2B3405ABF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74" y="0"/>
            <a:ext cx="3609474" cy="6858000"/>
          </a:xfrm>
          <a:prstGeom prst="rect">
            <a:avLst/>
          </a:prstGeom>
          <a:effectLst>
            <a:innerShdw blurRad="444500" dist="406400">
              <a:prstClr val="black">
                <a:alpha val="27000"/>
              </a:prstClr>
            </a:innerShdw>
            <a:reflection endPos="0" dist="50800" dir="5400000" sy="-100000" algn="bl" rotWithShape="0"/>
            <a:softEdge rad="0"/>
          </a:effectLst>
        </p:spPr>
      </p:pic>
      <p:sp>
        <p:nvSpPr>
          <p:cNvPr id="6" name="TextBox 5">
            <a:extLst>
              <a:ext uri="{FF2B5EF4-FFF2-40B4-BE49-F238E27FC236}">
                <a16:creationId xmlns:a16="http://schemas.microsoft.com/office/drawing/2014/main" id="{7023BDC7-83E6-D54B-CA82-311A51B14095}"/>
              </a:ext>
            </a:extLst>
          </p:cNvPr>
          <p:cNvSpPr txBox="1"/>
          <p:nvPr/>
        </p:nvSpPr>
        <p:spPr>
          <a:xfrm>
            <a:off x="1282839" y="246022"/>
            <a:ext cx="3841820" cy="1554272"/>
          </a:xfrm>
          <a:prstGeom prst="rect">
            <a:avLst/>
          </a:prstGeom>
          <a:noFill/>
        </p:spPr>
        <p:txBody>
          <a:bodyPr wrap="square" rtlCol="0">
            <a:spAutoFit/>
          </a:bodyPr>
          <a:lstStyle/>
          <a:p>
            <a:r>
              <a:rPr lang="en-US" sz="9500" dirty="0">
                <a:latin typeface="Bondie" pitchFamily="2" charset="0"/>
              </a:rPr>
              <a:t>HACKATHON</a:t>
            </a:r>
            <a:endParaRPr lang="en-IN" sz="9500" dirty="0">
              <a:latin typeface="Bondie" pitchFamily="2" charset="0"/>
            </a:endParaRPr>
          </a:p>
        </p:txBody>
      </p:sp>
      <p:sp>
        <p:nvSpPr>
          <p:cNvPr id="7" name="TextBox 6">
            <a:extLst>
              <a:ext uri="{FF2B5EF4-FFF2-40B4-BE49-F238E27FC236}">
                <a16:creationId xmlns:a16="http://schemas.microsoft.com/office/drawing/2014/main" id="{841BC4FA-D352-5351-20FD-F1F3592C6B59}"/>
              </a:ext>
            </a:extLst>
          </p:cNvPr>
          <p:cNvSpPr txBox="1"/>
          <p:nvPr/>
        </p:nvSpPr>
        <p:spPr>
          <a:xfrm>
            <a:off x="4981281" y="400258"/>
            <a:ext cx="3628103" cy="1200329"/>
          </a:xfrm>
          <a:prstGeom prst="rect">
            <a:avLst/>
          </a:prstGeom>
          <a:noFill/>
        </p:spPr>
        <p:txBody>
          <a:bodyPr wrap="square" rtlCol="0">
            <a:spAutoFit/>
          </a:bodyPr>
          <a:lstStyle/>
          <a:p>
            <a:r>
              <a:rPr lang="en-US" sz="3600" dirty="0">
                <a:latin typeface="Bondie" pitchFamily="2" charset="0"/>
              </a:rPr>
              <a:t>ON</a:t>
            </a:r>
          </a:p>
          <a:p>
            <a:r>
              <a:rPr lang="en-US" sz="3600" dirty="0">
                <a:latin typeface="Bondie" pitchFamily="2" charset="0"/>
              </a:rPr>
              <a:t>“THE FUTURE OF FOOD TECH”</a:t>
            </a:r>
            <a:endParaRPr lang="en-IN" sz="3600" dirty="0">
              <a:latin typeface="Bondie" pitchFamily="2" charset="0"/>
            </a:endParaRPr>
          </a:p>
        </p:txBody>
      </p:sp>
      <p:sp>
        <p:nvSpPr>
          <p:cNvPr id="8" name="TextBox 7">
            <a:extLst>
              <a:ext uri="{FF2B5EF4-FFF2-40B4-BE49-F238E27FC236}">
                <a16:creationId xmlns:a16="http://schemas.microsoft.com/office/drawing/2014/main" id="{9E87328B-B3D1-A585-5716-7F2EA869DCB3}"/>
              </a:ext>
            </a:extLst>
          </p:cNvPr>
          <p:cNvSpPr txBox="1"/>
          <p:nvPr/>
        </p:nvSpPr>
        <p:spPr>
          <a:xfrm>
            <a:off x="4001594" y="2061040"/>
            <a:ext cx="4188812" cy="1754326"/>
          </a:xfrm>
          <a:prstGeom prst="rect">
            <a:avLst/>
          </a:prstGeom>
          <a:noFill/>
        </p:spPr>
        <p:txBody>
          <a:bodyPr wrap="square" rtlCol="0">
            <a:spAutoFit/>
          </a:bodyPr>
          <a:lstStyle/>
          <a:p>
            <a:pPr algn="ctr"/>
            <a:r>
              <a:rPr lang="en-US" sz="5400" dirty="0">
                <a:latin typeface="Bondie" pitchFamily="2" charset="0"/>
              </a:rPr>
              <a:t>PROBLEM STATEMENTS</a:t>
            </a:r>
          </a:p>
          <a:p>
            <a:pPr algn="ctr"/>
            <a:r>
              <a:rPr lang="en-US" sz="5400" dirty="0">
                <a:latin typeface="Bondie" pitchFamily="2" charset="0"/>
              </a:rPr>
              <a:t>WE CHOSE</a:t>
            </a:r>
            <a:endParaRPr lang="en-IN" sz="5400" dirty="0">
              <a:latin typeface="Bondie" pitchFamily="2" charset="0"/>
            </a:endParaRPr>
          </a:p>
        </p:txBody>
      </p:sp>
      <p:sp>
        <p:nvSpPr>
          <p:cNvPr id="9" name="TextBox 8">
            <a:extLst>
              <a:ext uri="{FF2B5EF4-FFF2-40B4-BE49-F238E27FC236}">
                <a16:creationId xmlns:a16="http://schemas.microsoft.com/office/drawing/2014/main" id="{7B387AF9-4264-D660-8709-DAAC3B0AE2AB}"/>
              </a:ext>
            </a:extLst>
          </p:cNvPr>
          <p:cNvSpPr txBox="1"/>
          <p:nvPr/>
        </p:nvSpPr>
        <p:spPr>
          <a:xfrm>
            <a:off x="2935969" y="4076112"/>
            <a:ext cx="6320062" cy="1754326"/>
          </a:xfrm>
          <a:prstGeom prst="rect">
            <a:avLst/>
          </a:prstGeom>
          <a:noFill/>
        </p:spPr>
        <p:txBody>
          <a:bodyPr wrap="square" rtlCol="0">
            <a:spAutoFit/>
          </a:bodyPr>
          <a:lstStyle/>
          <a:p>
            <a:pPr marL="571500" indent="-571500">
              <a:buFont typeface="Arial" panose="020B0604020202020204" pitchFamily="34" charset="0"/>
              <a:buChar char="•"/>
            </a:pPr>
            <a:r>
              <a:rPr lang="en-US" sz="5400" dirty="0">
                <a:latin typeface="Bondie" pitchFamily="2" charset="0"/>
              </a:rPr>
              <a:t>KITCHEN DESCRIPTION BUILDER</a:t>
            </a:r>
          </a:p>
          <a:p>
            <a:pPr marL="571500" indent="-571500">
              <a:buFont typeface="Arial" panose="020B0604020202020204" pitchFamily="34" charset="0"/>
              <a:buChar char="•"/>
            </a:pPr>
            <a:r>
              <a:rPr lang="en-US" sz="5400" dirty="0">
                <a:latin typeface="Bondie" pitchFamily="2" charset="0"/>
              </a:rPr>
              <a:t>KITCHEN REVIEW SUMMARY</a:t>
            </a:r>
            <a:endParaRPr lang="en-IN" sz="5400" dirty="0">
              <a:latin typeface="Bondie" pitchFamily="2" charset="0"/>
            </a:endParaRPr>
          </a:p>
        </p:txBody>
      </p:sp>
    </p:spTree>
    <p:extLst>
      <p:ext uri="{BB962C8B-B14F-4D97-AF65-F5344CB8AC3E}">
        <p14:creationId xmlns:p14="http://schemas.microsoft.com/office/powerpoint/2010/main" val="1021514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B6BA2-8FA0-EB97-398A-F8E475E85ED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DAFE07B-7E52-2290-3111-734CEBE47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329" y="-28168"/>
            <a:ext cx="3609474" cy="6858000"/>
          </a:xfrm>
          <a:prstGeom prst="rect">
            <a:avLst/>
          </a:prstGeom>
          <a:effectLst>
            <a:innerShdw blurRad="444500" dist="406400">
              <a:prstClr val="black">
                <a:alpha val="27000"/>
              </a:prstClr>
            </a:innerShdw>
            <a:reflection endPos="0" dist="50800" dir="5400000" sy="-100000" algn="bl" rotWithShape="0"/>
            <a:softEdge rad="0"/>
          </a:effectLst>
        </p:spPr>
      </p:pic>
      <p:sp>
        <p:nvSpPr>
          <p:cNvPr id="9" name="TextBox 8">
            <a:extLst>
              <a:ext uri="{FF2B5EF4-FFF2-40B4-BE49-F238E27FC236}">
                <a16:creationId xmlns:a16="http://schemas.microsoft.com/office/drawing/2014/main" id="{F1140CBA-3B0E-D924-624A-C24228596D0F}"/>
              </a:ext>
            </a:extLst>
          </p:cNvPr>
          <p:cNvSpPr txBox="1"/>
          <p:nvPr/>
        </p:nvSpPr>
        <p:spPr>
          <a:xfrm>
            <a:off x="232962" y="267786"/>
            <a:ext cx="8107169" cy="1200329"/>
          </a:xfrm>
          <a:prstGeom prst="rect">
            <a:avLst/>
          </a:prstGeom>
          <a:noFill/>
        </p:spPr>
        <p:txBody>
          <a:bodyPr wrap="square" rtlCol="0">
            <a:spAutoFit/>
          </a:bodyPr>
          <a:lstStyle/>
          <a:p>
            <a:pPr marL="571500" indent="-571500">
              <a:buFont typeface="Arial" panose="020B0604020202020204" pitchFamily="34" charset="0"/>
              <a:buChar char="•"/>
            </a:pPr>
            <a:r>
              <a:rPr lang="en-US" sz="7200" dirty="0">
                <a:latin typeface="Bondie" pitchFamily="2" charset="0"/>
              </a:rPr>
              <a:t>Could be a solution</a:t>
            </a:r>
            <a:endParaRPr lang="en-IN" sz="7200" dirty="0">
              <a:latin typeface="Bondie" pitchFamily="2" charset="0"/>
            </a:endParaRPr>
          </a:p>
        </p:txBody>
      </p:sp>
      <p:sp>
        <p:nvSpPr>
          <p:cNvPr id="2" name="TextBox 1">
            <a:extLst>
              <a:ext uri="{FF2B5EF4-FFF2-40B4-BE49-F238E27FC236}">
                <a16:creationId xmlns:a16="http://schemas.microsoft.com/office/drawing/2014/main" id="{12476EC9-5EE8-A1A0-56B8-8445A1EA8854}"/>
              </a:ext>
            </a:extLst>
          </p:cNvPr>
          <p:cNvSpPr txBox="1"/>
          <p:nvPr/>
        </p:nvSpPr>
        <p:spPr>
          <a:xfrm>
            <a:off x="984738" y="1848897"/>
            <a:ext cx="9777047" cy="2308324"/>
          </a:xfrm>
          <a:prstGeom prst="rect">
            <a:avLst/>
          </a:prstGeom>
          <a:noFill/>
        </p:spPr>
        <p:txBody>
          <a:bodyPr wrap="square" rtlCol="0">
            <a:spAutoFit/>
          </a:bodyPr>
          <a:lstStyle/>
          <a:p>
            <a:pPr algn="just"/>
            <a:r>
              <a:rPr lang="en-US" sz="3600" dirty="0"/>
              <a:t>A notification could be a nice idea.</a:t>
            </a:r>
          </a:p>
          <a:p>
            <a:pPr algn="just"/>
            <a:endParaRPr lang="en-US" sz="3600" dirty="0"/>
          </a:p>
          <a:p>
            <a:pPr algn="just"/>
            <a:endParaRPr lang="en-US" sz="3600" dirty="0"/>
          </a:p>
          <a:p>
            <a:pPr algn="just"/>
            <a:endParaRPr lang="en-US" sz="3600" dirty="0"/>
          </a:p>
        </p:txBody>
      </p:sp>
      <p:sp>
        <p:nvSpPr>
          <p:cNvPr id="4" name="Rectangle: Rounded Corners 3">
            <a:extLst>
              <a:ext uri="{FF2B5EF4-FFF2-40B4-BE49-F238E27FC236}">
                <a16:creationId xmlns:a16="http://schemas.microsoft.com/office/drawing/2014/main" id="{A4B1418E-2AF8-744A-E678-410D8D55962E}"/>
              </a:ext>
            </a:extLst>
          </p:cNvPr>
          <p:cNvSpPr/>
          <p:nvPr/>
        </p:nvSpPr>
        <p:spPr>
          <a:xfrm>
            <a:off x="2794000" y="3429000"/>
            <a:ext cx="6604000" cy="1681480"/>
          </a:xfrm>
          <a:prstGeom prst="round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	  Psst…</a:t>
            </a:r>
          </a:p>
          <a:p>
            <a:r>
              <a:rPr lang="en-US" sz="2400" dirty="0">
                <a:solidFill>
                  <a:schemeClr val="tx1"/>
                </a:solidFill>
              </a:rPr>
              <a:t>	  Had your food? So, how was it?</a:t>
            </a:r>
            <a:endParaRPr lang="en-IN" sz="2400" dirty="0">
              <a:solidFill>
                <a:schemeClr val="tx1"/>
              </a:solidFill>
            </a:endParaRPr>
          </a:p>
        </p:txBody>
      </p:sp>
      <p:sp>
        <p:nvSpPr>
          <p:cNvPr id="5" name="Partial Circle 4">
            <a:extLst>
              <a:ext uri="{FF2B5EF4-FFF2-40B4-BE49-F238E27FC236}">
                <a16:creationId xmlns:a16="http://schemas.microsoft.com/office/drawing/2014/main" id="{B42F24B2-C1B3-DB77-0C96-16B7B19D7784}"/>
              </a:ext>
            </a:extLst>
          </p:cNvPr>
          <p:cNvSpPr/>
          <p:nvPr/>
        </p:nvSpPr>
        <p:spPr>
          <a:xfrm>
            <a:off x="3190240" y="3987018"/>
            <a:ext cx="589280" cy="565443"/>
          </a:xfrm>
          <a:prstGeom prst="pi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317435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60225-642D-7447-B5AF-FE10D4352D2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2DF6D58-7D67-0B6D-DB0B-374E01289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329" y="-28168"/>
            <a:ext cx="3609474" cy="6858000"/>
          </a:xfrm>
          <a:prstGeom prst="rect">
            <a:avLst/>
          </a:prstGeom>
          <a:effectLst>
            <a:innerShdw blurRad="444500" dist="406400">
              <a:prstClr val="black">
                <a:alpha val="27000"/>
              </a:prstClr>
            </a:innerShdw>
            <a:reflection endPos="0" dist="50800" dir="5400000" sy="-100000" algn="bl" rotWithShape="0"/>
            <a:softEdge rad="0"/>
          </a:effectLst>
        </p:spPr>
      </p:pic>
      <p:sp>
        <p:nvSpPr>
          <p:cNvPr id="9" name="TextBox 8">
            <a:extLst>
              <a:ext uri="{FF2B5EF4-FFF2-40B4-BE49-F238E27FC236}">
                <a16:creationId xmlns:a16="http://schemas.microsoft.com/office/drawing/2014/main" id="{77A5CCCF-4539-FA95-2F3C-7C4C11D1B526}"/>
              </a:ext>
            </a:extLst>
          </p:cNvPr>
          <p:cNvSpPr txBox="1"/>
          <p:nvPr/>
        </p:nvSpPr>
        <p:spPr>
          <a:xfrm>
            <a:off x="852722" y="267786"/>
            <a:ext cx="8107169" cy="1200329"/>
          </a:xfrm>
          <a:prstGeom prst="rect">
            <a:avLst/>
          </a:prstGeom>
          <a:noFill/>
        </p:spPr>
        <p:txBody>
          <a:bodyPr wrap="square" rtlCol="0">
            <a:spAutoFit/>
          </a:bodyPr>
          <a:lstStyle/>
          <a:p>
            <a:r>
              <a:rPr lang="en-US" sz="7200" dirty="0">
                <a:latin typeface="Bondie" pitchFamily="2" charset="0"/>
              </a:rPr>
              <a:t>Review</a:t>
            </a:r>
            <a:endParaRPr lang="en-IN" sz="7200" dirty="0">
              <a:latin typeface="Bondie" pitchFamily="2" charset="0"/>
            </a:endParaRPr>
          </a:p>
        </p:txBody>
      </p:sp>
      <p:sp>
        <p:nvSpPr>
          <p:cNvPr id="2" name="TextBox 1">
            <a:extLst>
              <a:ext uri="{FF2B5EF4-FFF2-40B4-BE49-F238E27FC236}">
                <a16:creationId xmlns:a16="http://schemas.microsoft.com/office/drawing/2014/main" id="{97D46D20-2D2F-4131-F20E-111711D1DF88}"/>
              </a:ext>
            </a:extLst>
          </p:cNvPr>
          <p:cNvSpPr txBox="1"/>
          <p:nvPr/>
        </p:nvSpPr>
        <p:spPr>
          <a:xfrm>
            <a:off x="984738" y="1848897"/>
            <a:ext cx="9777047" cy="646331"/>
          </a:xfrm>
          <a:prstGeom prst="rect">
            <a:avLst/>
          </a:prstGeom>
          <a:noFill/>
        </p:spPr>
        <p:txBody>
          <a:bodyPr wrap="square" rtlCol="0">
            <a:spAutoFit/>
          </a:bodyPr>
          <a:lstStyle/>
          <a:p>
            <a:pPr algn="just"/>
            <a:r>
              <a:rPr lang="en-US" sz="3600" dirty="0"/>
              <a:t>So how was the food?</a:t>
            </a:r>
          </a:p>
        </p:txBody>
      </p:sp>
      <p:sp>
        <p:nvSpPr>
          <p:cNvPr id="6" name="Rectangle: Rounded Corners 5">
            <a:extLst>
              <a:ext uri="{FF2B5EF4-FFF2-40B4-BE49-F238E27FC236}">
                <a16:creationId xmlns:a16="http://schemas.microsoft.com/office/drawing/2014/main" id="{25128EF7-C8C7-BA22-5521-8D6068AA12F2}"/>
              </a:ext>
            </a:extLst>
          </p:cNvPr>
          <p:cNvSpPr/>
          <p:nvPr/>
        </p:nvSpPr>
        <p:spPr>
          <a:xfrm>
            <a:off x="2997200" y="3357880"/>
            <a:ext cx="6604000" cy="1681480"/>
          </a:xfrm>
          <a:prstGeom prst="round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400" dirty="0">
              <a:solidFill>
                <a:schemeClr val="tx1"/>
              </a:solidFill>
            </a:endParaRPr>
          </a:p>
        </p:txBody>
      </p:sp>
      <p:sp>
        <p:nvSpPr>
          <p:cNvPr id="8" name="TextBox 7">
            <a:extLst>
              <a:ext uri="{FF2B5EF4-FFF2-40B4-BE49-F238E27FC236}">
                <a16:creationId xmlns:a16="http://schemas.microsoft.com/office/drawing/2014/main" id="{4443BB70-CB31-BA44-7BC6-E59ECD239604}"/>
              </a:ext>
            </a:extLst>
          </p:cNvPr>
          <p:cNvSpPr txBox="1"/>
          <p:nvPr/>
        </p:nvSpPr>
        <p:spPr>
          <a:xfrm>
            <a:off x="3220720" y="3505200"/>
            <a:ext cx="4206240" cy="369332"/>
          </a:xfrm>
          <a:prstGeom prst="rect">
            <a:avLst/>
          </a:prstGeom>
          <a:noFill/>
        </p:spPr>
        <p:txBody>
          <a:bodyPr wrap="square" rtlCol="0">
            <a:spAutoFit/>
          </a:bodyPr>
          <a:lstStyle/>
          <a:p>
            <a:r>
              <a:rPr lang="en-US" dirty="0">
                <a:solidFill>
                  <a:schemeClr val="tx1">
                    <a:lumMod val="95000"/>
                  </a:schemeClr>
                </a:solidFill>
              </a:rPr>
              <a:t>Type your review…</a:t>
            </a:r>
            <a:endParaRPr lang="en-IN" dirty="0">
              <a:solidFill>
                <a:schemeClr val="tx1">
                  <a:lumMod val="95000"/>
                </a:schemeClr>
              </a:solidFill>
            </a:endParaRPr>
          </a:p>
        </p:txBody>
      </p:sp>
      <p:sp>
        <p:nvSpPr>
          <p:cNvPr id="10" name="Rectangle: Rounded Corners 9">
            <a:extLst>
              <a:ext uri="{FF2B5EF4-FFF2-40B4-BE49-F238E27FC236}">
                <a16:creationId xmlns:a16="http://schemas.microsoft.com/office/drawing/2014/main" id="{4FC614FD-158D-56C2-C4C6-1C7D635AC4FB}"/>
              </a:ext>
            </a:extLst>
          </p:cNvPr>
          <p:cNvSpPr/>
          <p:nvPr/>
        </p:nvSpPr>
        <p:spPr>
          <a:xfrm>
            <a:off x="7721600" y="4602480"/>
            <a:ext cx="1666240" cy="345440"/>
          </a:xfrm>
          <a:prstGeom prst="roundRect">
            <a:avLst/>
          </a:prstGeom>
          <a:solidFill>
            <a:schemeClr val="tx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SUBMIT</a:t>
            </a:r>
            <a:endParaRPr lang="en-IN" dirty="0"/>
          </a:p>
        </p:txBody>
      </p:sp>
      <p:sp>
        <p:nvSpPr>
          <p:cNvPr id="11" name="Multiplication Sign 10">
            <a:extLst>
              <a:ext uri="{FF2B5EF4-FFF2-40B4-BE49-F238E27FC236}">
                <a16:creationId xmlns:a16="http://schemas.microsoft.com/office/drawing/2014/main" id="{07F61939-D683-D7F1-3E32-9E9A5AAAACDE}"/>
              </a:ext>
            </a:extLst>
          </p:cNvPr>
          <p:cNvSpPr/>
          <p:nvPr/>
        </p:nvSpPr>
        <p:spPr>
          <a:xfrm>
            <a:off x="5283200" y="3322320"/>
            <a:ext cx="2062480" cy="1706880"/>
          </a:xfrm>
          <a:prstGeom prst="mathMultiply">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76052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08F1B-68E4-6559-3270-D799BAA33C12}"/>
            </a:ext>
          </a:extLst>
        </p:cNvPr>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6FED95FD-AF98-0351-F68B-074CD1EC341F}"/>
              </a:ext>
            </a:extLst>
          </p:cNvPr>
          <p:cNvSpPr/>
          <p:nvPr/>
        </p:nvSpPr>
        <p:spPr>
          <a:xfrm>
            <a:off x="2149071" y="4177594"/>
            <a:ext cx="7752918" cy="1681480"/>
          </a:xfrm>
          <a:prstGeom prst="round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400" dirty="0">
              <a:solidFill>
                <a:schemeClr val="tx1"/>
              </a:solidFill>
            </a:endParaRPr>
          </a:p>
        </p:txBody>
      </p:sp>
      <p:pic>
        <p:nvPicPr>
          <p:cNvPr id="3" name="Picture 2">
            <a:extLst>
              <a:ext uri="{FF2B5EF4-FFF2-40B4-BE49-F238E27FC236}">
                <a16:creationId xmlns:a16="http://schemas.microsoft.com/office/drawing/2014/main" id="{46DD199A-DD3C-B44D-B331-EAED55DB7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329" y="-28168"/>
            <a:ext cx="3609474" cy="6858000"/>
          </a:xfrm>
          <a:prstGeom prst="rect">
            <a:avLst/>
          </a:prstGeom>
          <a:effectLst>
            <a:innerShdw blurRad="444500" dist="406400">
              <a:prstClr val="black">
                <a:alpha val="27000"/>
              </a:prstClr>
            </a:innerShdw>
            <a:reflection endPos="0" dist="50800" dir="5400000" sy="-100000" algn="bl" rotWithShape="0"/>
            <a:softEdge rad="0"/>
          </a:effectLst>
        </p:spPr>
      </p:pic>
      <p:sp>
        <p:nvSpPr>
          <p:cNvPr id="9" name="TextBox 8">
            <a:extLst>
              <a:ext uri="{FF2B5EF4-FFF2-40B4-BE49-F238E27FC236}">
                <a16:creationId xmlns:a16="http://schemas.microsoft.com/office/drawing/2014/main" id="{1CA4BDF1-D3DA-A23F-55F1-F9F7809BB02B}"/>
              </a:ext>
            </a:extLst>
          </p:cNvPr>
          <p:cNvSpPr txBox="1"/>
          <p:nvPr/>
        </p:nvSpPr>
        <p:spPr>
          <a:xfrm>
            <a:off x="852722" y="267786"/>
            <a:ext cx="8107169" cy="2677656"/>
          </a:xfrm>
          <a:prstGeom prst="rect">
            <a:avLst/>
          </a:prstGeom>
          <a:noFill/>
        </p:spPr>
        <p:txBody>
          <a:bodyPr wrap="square" rtlCol="0">
            <a:spAutoFit/>
          </a:bodyPr>
          <a:lstStyle/>
          <a:p>
            <a:r>
              <a:rPr lang="en-US" sz="7200" strike="sngStrike" dirty="0">
                <a:latin typeface="Bondie" pitchFamily="2" charset="0"/>
              </a:rPr>
              <a:t>Review</a:t>
            </a:r>
            <a:r>
              <a:rPr lang="en-US" sz="7200" dirty="0">
                <a:latin typeface="Bondie" pitchFamily="2" charset="0"/>
              </a:rPr>
              <a:t> </a:t>
            </a:r>
          </a:p>
          <a:p>
            <a:r>
              <a:rPr lang="en-IN" sz="9600" dirty="0">
                <a:latin typeface="Bondie" pitchFamily="2" charset="0"/>
              </a:rPr>
              <a:t>RATINGS</a:t>
            </a:r>
          </a:p>
        </p:txBody>
      </p:sp>
      <p:sp>
        <p:nvSpPr>
          <p:cNvPr id="2" name="TextBox 1">
            <a:extLst>
              <a:ext uri="{FF2B5EF4-FFF2-40B4-BE49-F238E27FC236}">
                <a16:creationId xmlns:a16="http://schemas.microsoft.com/office/drawing/2014/main" id="{6601739B-711E-05D7-2E1D-412A22437019}"/>
              </a:ext>
            </a:extLst>
          </p:cNvPr>
          <p:cNvSpPr txBox="1"/>
          <p:nvPr/>
        </p:nvSpPr>
        <p:spPr>
          <a:xfrm>
            <a:off x="852722" y="2712230"/>
            <a:ext cx="9777047" cy="1200329"/>
          </a:xfrm>
          <a:prstGeom prst="rect">
            <a:avLst/>
          </a:prstGeom>
          <a:noFill/>
        </p:spPr>
        <p:txBody>
          <a:bodyPr wrap="square" rtlCol="0">
            <a:spAutoFit/>
          </a:bodyPr>
          <a:lstStyle/>
          <a:p>
            <a:pPr algn="just"/>
            <a:r>
              <a:rPr lang="en-US" sz="3600" dirty="0"/>
              <a:t>Again</a:t>
            </a:r>
          </a:p>
          <a:p>
            <a:pPr algn="just"/>
            <a:r>
              <a:rPr lang="en-US" sz="3600" dirty="0"/>
              <a:t>So how was the food?</a:t>
            </a:r>
          </a:p>
        </p:txBody>
      </p:sp>
      <p:pic>
        <p:nvPicPr>
          <p:cNvPr id="12" name="Picture 11">
            <a:extLst>
              <a:ext uri="{FF2B5EF4-FFF2-40B4-BE49-F238E27FC236}">
                <a16:creationId xmlns:a16="http://schemas.microsoft.com/office/drawing/2014/main" id="{32D17288-0C05-D7D3-41CD-BA17CC6D18F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a:off x="2523442" y="4411227"/>
            <a:ext cx="1309261" cy="1214214"/>
          </a:xfrm>
          <a:prstGeom prst="rect">
            <a:avLst/>
          </a:prstGeom>
        </p:spPr>
      </p:pic>
      <p:pic>
        <p:nvPicPr>
          <p:cNvPr id="13" name="Picture 12">
            <a:extLst>
              <a:ext uri="{FF2B5EF4-FFF2-40B4-BE49-F238E27FC236}">
                <a16:creationId xmlns:a16="http://schemas.microsoft.com/office/drawing/2014/main" id="{18C6359D-E9D8-97BB-B864-331904545F8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a:off x="3985290" y="4411227"/>
            <a:ext cx="1309261" cy="1214214"/>
          </a:xfrm>
          <a:prstGeom prst="rect">
            <a:avLst/>
          </a:prstGeom>
        </p:spPr>
      </p:pic>
      <p:pic>
        <p:nvPicPr>
          <p:cNvPr id="14" name="Picture 13">
            <a:extLst>
              <a:ext uri="{FF2B5EF4-FFF2-40B4-BE49-F238E27FC236}">
                <a16:creationId xmlns:a16="http://schemas.microsoft.com/office/drawing/2014/main" id="{A8C52A90-6078-E67E-5F60-DBB247D317F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a:off x="6896705" y="4411227"/>
            <a:ext cx="1309261" cy="1214214"/>
          </a:xfrm>
          <a:prstGeom prst="rect">
            <a:avLst/>
          </a:prstGeom>
        </p:spPr>
      </p:pic>
      <p:pic>
        <p:nvPicPr>
          <p:cNvPr id="15" name="Picture 14">
            <a:extLst>
              <a:ext uri="{FF2B5EF4-FFF2-40B4-BE49-F238E27FC236}">
                <a16:creationId xmlns:a16="http://schemas.microsoft.com/office/drawing/2014/main" id="{F74976BE-8D74-5367-04A0-6047CA61F76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a:off x="8359297" y="4411227"/>
            <a:ext cx="1309261" cy="1214214"/>
          </a:xfrm>
          <a:prstGeom prst="rect">
            <a:avLst/>
          </a:prstGeom>
        </p:spPr>
      </p:pic>
      <p:pic>
        <p:nvPicPr>
          <p:cNvPr id="16" name="Picture 15">
            <a:extLst>
              <a:ext uri="{FF2B5EF4-FFF2-40B4-BE49-F238E27FC236}">
                <a16:creationId xmlns:a16="http://schemas.microsoft.com/office/drawing/2014/main" id="{C900F792-C801-918C-4DA7-76BF3891ED6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a:off x="5451071" y="4416596"/>
            <a:ext cx="1309261" cy="1214214"/>
          </a:xfrm>
          <a:prstGeom prst="rect">
            <a:avLst/>
          </a:prstGeom>
        </p:spPr>
      </p:pic>
    </p:spTree>
    <p:extLst>
      <p:ext uri="{BB962C8B-B14F-4D97-AF65-F5344CB8AC3E}">
        <p14:creationId xmlns:p14="http://schemas.microsoft.com/office/powerpoint/2010/main" val="1969967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09430-87EA-FF34-1613-B19CF99EDDD4}"/>
            </a:ext>
          </a:extLst>
        </p:cNvPr>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05F0E3-98D3-8F4A-5E56-4243259665C6}"/>
              </a:ext>
            </a:extLst>
          </p:cNvPr>
          <p:cNvSpPr/>
          <p:nvPr/>
        </p:nvSpPr>
        <p:spPr>
          <a:xfrm>
            <a:off x="1744579" y="5443895"/>
            <a:ext cx="855525" cy="414528"/>
          </a:xfrm>
          <a:prstGeom prst="roundRect">
            <a:avLst/>
          </a:prstGeom>
          <a:solidFill>
            <a:schemeClr val="bg1">
              <a:lumMod val="75000"/>
              <a:lumOff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9A52C59F-2766-26AE-E82F-3BE49681A957}"/>
              </a:ext>
            </a:extLst>
          </p:cNvPr>
          <p:cNvSpPr/>
          <p:nvPr/>
        </p:nvSpPr>
        <p:spPr>
          <a:xfrm>
            <a:off x="9256616" y="5443895"/>
            <a:ext cx="1429672" cy="414528"/>
          </a:xfrm>
          <a:prstGeom prst="roundRect">
            <a:avLst/>
          </a:prstGeom>
          <a:solidFill>
            <a:schemeClr val="bg1">
              <a:lumMod val="75000"/>
              <a:lumOff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4D081E6B-1B7D-6462-EC08-949CBE89EFD8}"/>
              </a:ext>
            </a:extLst>
          </p:cNvPr>
          <p:cNvSpPr/>
          <p:nvPr/>
        </p:nvSpPr>
        <p:spPr>
          <a:xfrm>
            <a:off x="9183464" y="4882896"/>
            <a:ext cx="1502824" cy="414528"/>
          </a:xfrm>
          <a:prstGeom prst="roundRect">
            <a:avLst/>
          </a:prstGeom>
          <a:solidFill>
            <a:schemeClr val="bg1">
              <a:lumMod val="75000"/>
              <a:lumOff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2ED1C2EA-7101-C6CE-28EC-C4A6A10C43A0}"/>
              </a:ext>
            </a:extLst>
          </p:cNvPr>
          <p:cNvSpPr/>
          <p:nvPr/>
        </p:nvSpPr>
        <p:spPr>
          <a:xfrm>
            <a:off x="2883408" y="5443895"/>
            <a:ext cx="1959011" cy="414528"/>
          </a:xfrm>
          <a:prstGeom prst="roundRect">
            <a:avLst/>
          </a:prstGeom>
          <a:solidFill>
            <a:schemeClr val="tx2">
              <a:lumMod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123769ED-8146-64DE-E38F-70A4530274BB}"/>
              </a:ext>
            </a:extLst>
          </p:cNvPr>
          <p:cNvSpPr/>
          <p:nvPr/>
        </p:nvSpPr>
        <p:spPr>
          <a:xfrm>
            <a:off x="6903560" y="5443895"/>
            <a:ext cx="2112424" cy="414528"/>
          </a:xfrm>
          <a:prstGeom prst="roundRect">
            <a:avLst/>
          </a:prstGeom>
          <a:solidFill>
            <a:schemeClr val="bg1">
              <a:lumMod val="75000"/>
              <a:lumOff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CD476F63-7965-B3C0-CC09-0820ABB11A42}"/>
              </a:ext>
            </a:extLst>
          </p:cNvPr>
          <p:cNvSpPr/>
          <p:nvPr/>
        </p:nvSpPr>
        <p:spPr>
          <a:xfrm>
            <a:off x="5125723" y="5443895"/>
            <a:ext cx="1494533" cy="414528"/>
          </a:xfrm>
          <a:prstGeom prst="roundRect">
            <a:avLst/>
          </a:prstGeom>
          <a:solidFill>
            <a:schemeClr val="tx2">
              <a:lumMod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6C21DBE4-A2A2-8582-0EEA-2B9A5E52AABB}"/>
              </a:ext>
            </a:extLst>
          </p:cNvPr>
          <p:cNvSpPr/>
          <p:nvPr/>
        </p:nvSpPr>
        <p:spPr>
          <a:xfrm>
            <a:off x="7232744" y="4882896"/>
            <a:ext cx="1370477" cy="414528"/>
          </a:xfrm>
          <a:prstGeom prst="roundRect">
            <a:avLst/>
          </a:prstGeom>
          <a:solidFill>
            <a:schemeClr val="bg1">
              <a:lumMod val="75000"/>
              <a:lumOff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56C2CC15-9523-10CB-24B9-3E75C7009EF0}"/>
              </a:ext>
            </a:extLst>
          </p:cNvPr>
          <p:cNvSpPr/>
          <p:nvPr/>
        </p:nvSpPr>
        <p:spPr>
          <a:xfrm>
            <a:off x="5689609" y="4872873"/>
            <a:ext cx="802631" cy="414528"/>
          </a:xfrm>
          <a:prstGeom prst="roundRect">
            <a:avLst/>
          </a:prstGeom>
          <a:solidFill>
            <a:schemeClr val="bg1">
              <a:lumMod val="75000"/>
              <a:lumOff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1EFAC59-3605-BC88-3D95-991304E1B222}"/>
              </a:ext>
            </a:extLst>
          </p:cNvPr>
          <p:cNvSpPr/>
          <p:nvPr/>
        </p:nvSpPr>
        <p:spPr>
          <a:xfrm>
            <a:off x="3564507" y="4872873"/>
            <a:ext cx="1501269" cy="414528"/>
          </a:xfrm>
          <a:prstGeom prst="roundRect">
            <a:avLst/>
          </a:prstGeom>
          <a:solidFill>
            <a:schemeClr val="bg1">
              <a:lumMod val="75000"/>
              <a:lumOff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FBCF8CD-D084-1517-01FA-297BADC6F878}"/>
              </a:ext>
            </a:extLst>
          </p:cNvPr>
          <p:cNvSpPr/>
          <p:nvPr/>
        </p:nvSpPr>
        <p:spPr>
          <a:xfrm>
            <a:off x="1744579" y="4882896"/>
            <a:ext cx="1370477" cy="414528"/>
          </a:xfrm>
          <a:prstGeom prst="roundRect">
            <a:avLst/>
          </a:prstGeom>
          <a:solidFill>
            <a:schemeClr val="bg1">
              <a:lumMod val="75000"/>
              <a:lumOff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7607B36B-6841-3AEF-3911-9160865F5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329" y="-28168"/>
            <a:ext cx="3609474" cy="6858000"/>
          </a:xfrm>
          <a:prstGeom prst="rect">
            <a:avLst/>
          </a:prstGeom>
          <a:effectLst>
            <a:innerShdw blurRad="444500" dist="406400">
              <a:prstClr val="black">
                <a:alpha val="27000"/>
              </a:prstClr>
            </a:innerShdw>
            <a:reflection endPos="0" dist="50800" dir="5400000" sy="-100000" algn="bl" rotWithShape="0"/>
            <a:softEdge rad="0"/>
          </a:effectLst>
        </p:spPr>
      </p:pic>
      <p:sp>
        <p:nvSpPr>
          <p:cNvPr id="9" name="TextBox 8">
            <a:extLst>
              <a:ext uri="{FF2B5EF4-FFF2-40B4-BE49-F238E27FC236}">
                <a16:creationId xmlns:a16="http://schemas.microsoft.com/office/drawing/2014/main" id="{9DDEDAE0-D1B0-C62E-01E4-CD0A7CF75581}"/>
              </a:ext>
            </a:extLst>
          </p:cNvPr>
          <p:cNvSpPr txBox="1"/>
          <p:nvPr/>
        </p:nvSpPr>
        <p:spPr>
          <a:xfrm>
            <a:off x="852722" y="267786"/>
            <a:ext cx="8107169" cy="1569660"/>
          </a:xfrm>
          <a:prstGeom prst="rect">
            <a:avLst/>
          </a:prstGeom>
          <a:noFill/>
        </p:spPr>
        <p:txBody>
          <a:bodyPr wrap="square" rtlCol="0">
            <a:spAutoFit/>
          </a:bodyPr>
          <a:lstStyle/>
          <a:p>
            <a:r>
              <a:rPr lang="en-IN" sz="9600" dirty="0">
                <a:latin typeface="Bondie" pitchFamily="2" charset="0"/>
              </a:rPr>
              <a:t>RATINGS</a:t>
            </a:r>
          </a:p>
        </p:txBody>
      </p:sp>
      <p:sp>
        <p:nvSpPr>
          <p:cNvPr id="2" name="TextBox 1">
            <a:extLst>
              <a:ext uri="{FF2B5EF4-FFF2-40B4-BE49-F238E27FC236}">
                <a16:creationId xmlns:a16="http://schemas.microsoft.com/office/drawing/2014/main" id="{F98652E3-8F70-4854-58F3-557F112010C0}"/>
              </a:ext>
            </a:extLst>
          </p:cNvPr>
          <p:cNvSpPr txBox="1"/>
          <p:nvPr/>
        </p:nvSpPr>
        <p:spPr>
          <a:xfrm>
            <a:off x="852722" y="-1124286"/>
            <a:ext cx="9777047" cy="1200329"/>
          </a:xfrm>
          <a:prstGeom prst="rect">
            <a:avLst/>
          </a:prstGeom>
          <a:noFill/>
        </p:spPr>
        <p:txBody>
          <a:bodyPr wrap="square" rtlCol="0">
            <a:spAutoFit/>
          </a:bodyPr>
          <a:lstStyle/>
          <a:p>
            <a:pPr algn="just"/>
            <a:r>
              <a:rPr lang="en-US" sz="3600" dirty="0">
                <a:solidFill>
                  <a:schemeClr val="bg1">
                    <a:lumMod val="85000"/>
                    <a:lumOff val="15000"/>
                  </a:schemeClr>
                </a:solidFill>
              </a:rPr>
              <a:t>Again</a:t>
            </a:r>
          </a:p>
          <a:p>
            <a:pPr algn="just"/>
            <a:r>
              <a:rPr lang="en-US" sz="3600" dirty="0">
                <a:solidFill>
                  <a:schemeClr val="bg1">
                    <a:lumMod val="85000"/>
                    <a:lumOff val="15000"/>
                  </a:schemeClr>
                </a:solidFill>
              </a:rPr>
              <a:t>So how was the food?</a:t>
            </a:r>
          </a:p>
        </p:txBody>
      </p:sp>
      <p:pic>
        <p:nvPicPr>
          <p:cNvPr id="12" name="Picture 11">
            <a:extLst>
              <a:ext uri="{FF2B5EF4-FFF2-40B4-BE49-F238E27FC236}">
                <a16:creationId xmlns:a16="http://schemas.microsoft.com/office/drawing/2014/main" id="{093C5B6F-2F77-C4D4-FA66-4BBC8C59ED1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3758308" y="1837446"/>
            <a:ext cx="491438" cy="455762"/>
          </a:xfrm>
          <a:prstGeom prst="rect">
            <a:avLst/>
          </a:prstGeom>
        </p:spPr>
      </p:pic>
      <p:pic>
        <p:nvPicPr>
          <p:cNvPr id="13" name="Picture 12">
            <a:extLst>
              <a:ext uri="{FF2B5EF4-FFF2-40B4-BE49-F238E27FC236}">
                <a16:creationId xmlns:a16="http://schemas.microsoft.com/office/drawing/2014/main" id="{F029B5DE-8096-0B5B-6E8C-94B20FB83CD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4645610" y="1837446"/>
            <a:ext cx="491438" cy="455762"/>
          </a:xfrm>
          <a:prstGeom prst="rect">
            <a:avLst/>
          </a:prstGeom>
        </p:spPr>
      </p:pic>
      <p:pic>
        <p:nvPicPr>
          <p:cNvPr id="14" name="Picture 13">
            <a:extLst>
              <a:ext uri="{FF2B5EF4-FFF2-40B4-BE49-F238E27FC236}">
                <a16:creationId xmlns:a16="http://schemas.microsoft.com/office/drawing/2014/main" id="{1DA01FC5-42D7-9B09-76F5-AB326267D02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a:off x="5689609" y="2226301"/>
            <a:ext cx="1877876" cy="1741550"/>
          </a:xfrm>
          <a:prstGeom prst="rect">
            <a:avLst/>
          </a:prstGeom>
        </p:spPr>
      </p:pic>
      <p:pic>
        <p:nvPicPr>
          <p:cNvPr id="15" name="Picture 14">
            <a:extLst>
              <a:ext uri="{FF2B5EF4-FFF2-40B4-BE49-F238E27FC236}">
                <a16:creationId xmlns:a16="http://schemas.microsoft.com/office/drawing/2014/main" id="{30E751A2-5A1B-E3CB-7351-83B78F37E02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7232744" y="1837446"/>
            <a:ext cx="491438" cy="455762"/>
          </a:xfrm>
          <a:prstGeom prst="rect">
            <a:avLst/>
          </a:prstGeom>
        </p:spPr>
      </p:pic>
      <p:pic>
        <p:nvPicPr>
          <p:cNvPr id="16" name="Picture 15">
            <a:extLst>
              <a:ext uri="{FF2B5EF4-FFF2-40B4-BE49-F238E27FC236}">
                <a16:creationId xmlns:a16="http://schemas.microsoft.com/office/drawing/2014/main" id="{B1B584D8-B19A-DD89-8BF0-FF923C64ED8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5532912" y="1842815"/>
            <a:ext cx="491438" cy="455762"/>
          </a:xfrm>
          <a:prstGeom prst="rect">
            <a:avLst/>
          </a:prstGeom>
        </p:spPr>
      </p:pic>
      <p:sp>
        <p:nvSpPr>
          <p:cNvPr id="4" name="TextBox 3">
            <a:extLst>
              <a:ext uri="{FF2B5EF4-FFF2-40B4-BE49-F238E27FC236}">
                <a16:creationId xmlns:a16="http://schemas.microsoft.com/office/drawing/2014/main" id="{95E3E1BF-8532-C48D-EE93-97B6DD11A0D2}"/>
              </a:ext>
            </a:extLst>
          </p:cNvPr>
          <p:cNvSpPr txBox="1"/>
          <p:nvPr/>
        </p:nvSpPr>
        <p:spPr>
          <a:xfrm>
            <a:off x="1744579" y="4716379"/>
            <a:ext cx="9113392" cy="1142044"/>
          </a:xfrm>
          <a:prstGeom prst="rect">
            <a:avLst/>
          </a:prstGeom>
          <a:noFill/>
        </p:spPr>
        <p:txBody>
          <a:bodyPr wrap="none" rtlCol="0">
            <a:spAutoFit/>
          </a:bodyPr>
          <a:lstStyle/>
          <a:p>
            <a:pPr>
              <a:lnSpc>
                <a:spcPct val="150000"/>
              </a:lnSpc>
            </a:pPr>
            <a:r>
              <a:rPr lang="en-US" sz="2400" dirty="0"/>
              <a:t>Delicious           </a:t>
            </a:r>
            <a:r>
              <a:rPr lang="en-US" sz="2400" dirty="0" err="1"/>
              <a:t>Flavourful</a:t>
            </a:r>
            <a:r>
              <a:rPr lang="en-US" sz="2400" dirty="0"/>
              <a:t>             Fresh              Satisfying            Delectable</a:t>
            </a:r>
          </a:p>
          <a:p>
            <a:pPr>
              <a:lnSpc>
                <a:spcPct val="150000"/>
              </a:lnSpc>
            </a:pPr>
            <a:r>
              <a:rPr lang="en-US" sz="2400" dirty="0"/>
              <a:t>Tasty       Well-Prepared       Appetizing       Mouthwatering       Enjoyable</a:t>
            </a:r>
            <a:endParaRPr lang="en-IN" sz="2400" dirty="0"/>
          </a:p>
        </p:txBody>
      </p:sp>
    </p:spTree>
    <p:extLst>
      <p:ext uri="{BB962C8B-B14F-4D97-AF65-F5344CB8AC3E}">
        <p14:creationId xmlns:p14="http://schemas.microsoft.com/office/powerpoint/2010/main" val="3285909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C6663-C9C7-485A-BCC6-E24A27FFCEDE}"/>
            </a:ext>
          </a:extLst>
        </p:cNvPr>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B44466A1-6FAD-FD16-757B-BB1B879568B5}"/>
              </a:ext>
            </a:extLst>
          </p:cNvPr>
          <p:cNvSpPr/>
          <p:nvPr/>
        </p:nvSpPr>
        <p:spPr>
          <a:xfrm>
            <a:off x="1790299" y="2688311"/>
            <a:ext cx="855525" cy="414528"/>
          </a:xfrm>
          <a:prstGeom prst="roundRect">
            <a:avLst/>
          </a:prstGeom>
          <a:solidFill>
            <a:schemeClr val="bg1">
              <a:lumMod val="75000"/>
              <a:lumOff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7B1949A-FE78-4587-9BAC-FECF82C6E2CF}"/>
              </a:ext>
            </a:extLst>
          </p:cNvPr>
          <p:cNvSpPr/>
          <p:nvPr/>
        </p:nvSpPr>
        <p:spPr>
          <a:xfrm>
            <a:off x="9302336" y="2688311"/>
            <a:ext cx="1429672" cy="414528"/>
          </a:xfrm>
          <a:prstGeom prst="roundRect">
            <a:avLst/>
          </a:prstGeom>
          <a:solidFill>
            <a:schemeClr val="bg1">
              <a:lumMod val="75000"/>
              <a:lumOff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5BB81D0D-005E-A15C-017B-8FCAB0DD653E}"/>
              </a:ext>
            </a:extLst>
          </p:cNvPr>
          <p:cNvSpPr/>
          <p:nvPr/>
        </p:nvSpPr>
        <p:spPr>
          <a:xfrm>
            <a:off x="9229184" y="2127312"/>
            <a:ext cx="1502824" cy="414528"/>
          </a:xfrm>
          <a:prstGeom prst="roundRect">
            <a:avLst/>
          </a:prstGeom>
          <a:solidFill>
            <a:schemeClr val="bg1">
              <a:lumMod val="75000"/>
              <a:lumOff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EB385FB-F5D4-C261-5A2A-FF868B2B5D94}"/>
              </a:ext>
            </a:extLst>
          </p:cNvPr>
          <p:cNvSpPr/>
          <p:nvPr/>
        </p:nvSpPr>
        <p:spPr>
          <a:xfrm>
            <a:off x="2929128" y="2688311"/>
            <a:ext cx="1959011" cy="414528"/>
          </a:xfrm>
          <a:prstGeom prst="roundRect">
            <a:avLst/>
          </a:prstGeom>
          <a:solidFill>
            <a:schemeClr val="tx2">
              <a:lumMod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CDD86CFD-CAC2-781F-987A-C286458A2B65}"/>
              </a:ext>
            </a:extLst>
          </p:cNvPr>
          <p:cNvSpPr/>
          <p:nvPr/>
        </p:nvSpPr>
        <p:spPr>
          <a:xfrm>
            <a:off x="6949280" y="2688311"/>
            <a:ext cx="2112424" cy="414528"/>
          </a:xfrm>
          <a:prstGeom prst="roundRect">
            <a:avLst/>
          </a:prstGeom>
          <a:solidFill>
            <a:schemeClr val="bg1">
              <a:lumMod val="75000"/>
              <a:lumOff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2C37164C-0588-9409-7736-C9F7F798D384}"/>
              </a:ext>
            </a:extLst>
          </p:cNvPr>
          <p:cNvSpPr/>
          <p:nvPr/>
        </p:nvSpPr>
        <p:spPr>
          <a:xfrm>
            <a:off x="5171443" y="2688311"/>
            <a:ext cx="1494533" cy="414528"/>
          </a:xfrm>
          <a:prstGeom prst="roundRect">
            <a:avLst/>
          </a:prstGeom>
          <a:solidFill>
            <a:schemeClr val="tx2">
              <a:lumMod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183E67E6-19F6-2711-F987-D1819114A826}"/>
              </a:ext>
            </a:extLst>
          </p:cNvPr>
          <p:cNvSpPr/>
          <p:nvPr/>
        </p:nvSpPr>
        <p:spPr>
          <a:xfrm>
            <a:off x="7278464" y="2127312"/>
            <a:ext cx="1370477" cy="414528"/>
          </a:xfrm>
          <a:prstGeom prst="roundRect">
            <a:avLst/>
          </a:prstGeom>
          <a:solidFill>
            <a:schemeClr val="bg1">
              <a:lumMod val="75000"/>
              <a:lumOff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37FDEDAB-7D5E-172A-A34B-4399F3E204C3}"/>
              </a:ext>
            </a:extLst>
          </p:cNvPr>
          <p:cNvSpPr/>
          <p:nvPr/>
        </p:nvSpPr>
        <p:spPr>
          <a:xfrm>
            <a:off x="5735329" y="2117289"/>
            <a:ext cx="802631" cy="414528"/>
          </a:xfrm>
          <a:prstGeom prst="roundRect">
            <a:avLst/>
          </a:prstGeom>
          <a:solidFill>
            <a:schemeClr val="bg1">
              <a:lumMod val="75000"/>
              <a:lumOff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99F41BB8-33E5-811A-42C4-4B5EECEB113D}"/>
              </a:ext>
            </a:extLst>
          </p:cNvPr>
          <p:cNvSpPr/>
          <p:nvPr/>
        </p:nvSpPr>
        <p:spPr>
          <a:xfrm>
            <a:off x="3610227" y="2117289"/>
            <a:ext cx="1501269" cy="414528"/>
          </a:xfrm>
          <a:prstGeom prst="roundRect">
            <a:avLst/>
          </a:prstGeom>
          <a:solidFill>
            <a:schemeClr val="bg1">
              <a:lumMod val="75000"/>
              <a:lumOff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D2ACD220-E5BD-C292-EA53-8DA66AF09047}"/>
              </a:ext>
            </a:extLst>
          </p:cNvPr>
          <p:cNvSpPr/>
          <p:nvPr/>
        </p:nvSpPr>
        <p:spPr>
          <a:xfrm>
            <a:off x="1790299" y="2127312"/>
            <a:ext cx="1370477" cy="414528"/>
          </a:xfrm>
          <a:prstGeom prst="roundRect">
            <a:avLst/>
          </a:prstGeom>
          <a:solidFill>
            <a:schemeClr val="bg1">
              <a:lumMod val="75000"/>
              <a:lumOff val="2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7B849F9-86D5-C14B-C162-B6C6A27C6640}"/>
              </a:ext>
            </a:extLst>
          </p:cNvPr>
          <p:cNvSpPr txBox="1"/>
          <p:nvPr/>
        </p:nvSpPr>
        <p:spPr>
          <a:xfrm>
            <a:off x="852722" y="-1124286"/>
            <a:ext cx="9777047" cy="1200329"/>
          </a:xfrm>
          <a:prstGeom prst="rect">
            <a:avLst/>
          </a:prstGeom>
          <a:noFill/>
        </p:spPr>
        <p:txBody>
          <a:bodyPr wrap="square" rtlCol="0">
            <a:spAutoFit/>
          </a:bodyPr>
          <a:lstStyle/>
          <a:p>
            <a:pPr algn="just"/>
            <a:r>
              <a:rPr lang="en-US" sz="3600" dirty="0">
                <a:solidFill>
                  <a:schemeClr val="bg1">
                    <a:lumMod val="85000"/>
                    <a:lumOff val="15000"/>
                  </a:schemeClr>
                </a:solidFill>
              </a:rPr>
              <a:t>Again</a:t>
            </a:r>
          </a:p>
          <a:p>
            <a:pPr algn="just"/>
            <a:r>
              <a:rPr lang="en-US" sz="3600" dirty="0">
                <a:solidFill>
                  <a:schemeClr val="bg1">
                    <a:lumMod val="85000"/>
                    <a:lumOff val="15000"/>
                  </a:schemeClr>
                </a:solidFill>
              </a:rPr>
              <a:t>So how was the food?</a:t>
            </a:r>
          </a:p>
        </p:txBody>
      </p:sp>
      <p:pic>
        <p:nvPicPr>
          <p:cNvPr id="12" name="Picture 11">
            <a:extLst>
              <a:ext uri="{FF2B5EF4-FFF2-40B4-BE49-F238E27FC236}">
                <a16:creationId xmlns:a16="http://schemas.microsoft.com/office/drawing/2014/main" id="{4E43FA37-3675-5BD9-3004-C49069CEAF4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3758308" y="-870204"/>
            <a:ext cx="491438" cy="455762"/>
          </a:xfrm>
          <a:prstGeom prst="rect">
            <a:avLst/>
          </a:prstGeom>
        </p:spPr>
      </p:pic>
      <p:pic>
        <p:nvPicPr>
          <p:cNvPr id="13" name="Picture 12">
            <a:extLst>
              <a:ext uri="{FF2B5EF4-FFF2-40B4-BE49-F238E27FC236}">
                <a16:creationId xmlns:a16="http://schemas.microsoft.com/office/drawing/2014/main" id="{73C795D3-2878-F491-F0F1-AC7D723DE90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4645610" y="-870204"/>
            <a:ext cx="491438" cy="455762"/>
          </a:xfrm>
          <a:prstGeom prst="rect">
            <a:avLst/>
          </a:prstGeom>
        </p:spPr>
      </p:pic>
      <p:pic>
        <p:nvPicPr>
          <p:cNvPr id="14" name="Picture 13">
            <a:extLst>
              <a:ext uri="{FF2B5EF4-FFF2-40B4-BE49-F238E27FC236}">
                <a16:creationId xmlns:a16="http://schemas.microsoft.com/office/drawing/2014/main" id="{7DCECA7A-42D2-709B-5256-6A0A13D9C2C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a:off x="5689609" y="147644"/>
            <a:ext cx="1877876" cy="1741550"/>
          </a:xfrm>
          <a:prstGeom prst="rect">
            <a:avLst/>
          </a:prstGeom>
        </p:spPr>
      </p:pic>
      <p:pic>
        <p:nvPicPr>
          <p:cNvPr id="15" name="Picture 14">
            <a:extLst>
              <a:ext uri="{FF2B5EF4-FFF2-40B4-BE49-F238E27FC236}">
                <a16:creationId xmlns:a16="http://schemas.microsoft.com/office/drawing/2014/main" id="{A539C11A-8043-48CB-C989-2540AFEDC40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7232744" y="-870204"/>
            <a:ext cx="491438" cy="455762"/>
          </a:xfrm>
          <a:prstGeom prst="rect">
            <a:avLst/>
          </a:prstGeom>
        </p:spPr>
      </p:pic>
      <p:pic>
        <p:nvPicPr>
          <p:cNvPr id="16" name="Picture 15">
            <a:extLst>
              <a:ext uri="{FF2B5EF4-FFF2-40B4-BE49-F238E27FC236}">
                <a16:creationId xmlns:a16="http://schemas.microsoft.com/office/drawing/2014/main" id="{DB3947B8-9016-9505-4B9C-C35626E7472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5532912" y="-864835"/>
            <a:ext cx="491438" cy="455762"/>
          </a:xfrm>
          <a:prstGeom prst="rect">
            <a:avLst/>
          </a:prstGeom>
        </p:spPr>
      </p:pic>
      <p:sp>
        <p:nvSpPr>
          <p:cNvPr id="4" name="TextBox 3">
            <a:extLst>
              <a:ext uri="{FF2B5EF4-FFF2-40B4-BE49-F238E27FC236}">
                <a16:creationId xmlns:a16="http://schemas.microsoft.com/office/drawing/2014/main" id="{63E0BFE8-99C2-7B10-CDE7-4101A9C9BCAA}"/>
              </a:ext>
            </a:extLst>
          </p:cNvPr>
          <p:cNvSpPr txBox="1"/>
          <p:nvPr/>
        </p:nvSpPr>
        <p:spPr>
          <a:xfrm>
            <a:off x="1790299" y="1960795"/>
            <a:ext cx="9113392" cy="1142044"/>
          </a:xfrm>
          <a:prstGeom prst="rect">
            <a:avLst/>
          </a:prstGeom>
          <a:noFill/>
        </p:spPr>
        <p:txBody>
          <a:bodyPr wrap="none" rtlCol="0">
            <a:spAutoFit/>
          </a:bodyPr>
          <a:lstStyle/>
          <a:p>
            <a:pPr>
              <a:lnSpc>
                <a:spcPct val="150000"/>
              </a:lnSpc>
            </a:pPr>
            <a:r>
              <a:rPr lang="en-US" sz="2400" dirty="0"/>
              <a:t>Delicious           </a:t>
            </a:r>
            <a:r>
              <a:rPr lang="en-US" sz="2400" dirty="0" err="1"/>
              <a:t>Flavourful</a:t>
            </a:r>
            <a:r>
              <a:rPr lang="en-US" sz="2400" dirty="0"/>
              <a:t>             Fresh              Satisfying            Delectable</a:t>
            </a:r>
          </a:p>
          <a:p>
            <a:pPr>
              <a:lnSpc>
                <a:spcPct val="150000"/>
              </a:lnSpc>
            </a:pPr>
            <a:r>
              <a:rPr lang="en-US" sz="2400" dirty="0"/>
              <a:t>Tasty       Well-Prepared       Appetizing       Mouthwatering       Enjoyable</a:t>
            </a:r>
            <a:endParaRPr lang="en-IN" sz="2400" dirty="0"/>
          </a:p>
        </p:txBody>
      </p:sp>
      <p:grpSp>
        <p:nvGrpSpPr>
          <p:cNvPr id="26" name="Group 25">
            <a:extLst>
              <a:ext uri="{FF2B5EF4-FFF2-40B4-BE49-F238E27FC236}">
                <a16:creationId xmlns:a16="http://schemas.microsoft.com/office/drawing/2014/main" id="{FC61D8E2-1621-707A-F196-354D9DDB2635}"/>
              </a:ext>
            </a:extLst>
          </p:cNvPr>
          <p:cNvGrpSpPr/>
          <p:nvPr/>
        </p:nvGrpSpPr>
        <p:grpSpPr>
          <a:xfrm>
            <a:off x="2053492" y="4258056"/>
            <a:ext cx="3409632" cy="455762"/>
            <a:chOff x="2203828" y="4265676"/>
            <a:chExt cx="3409632" cy="455762"/>
          </a:xfrm>
        </p:grpSpPr>
        <p:pic>
          <p:nvPicPr>
            <p:cNvPr id="5" name="Picture 4">
              <a:extLst>
                <a:ext uri="{FF2B5EF4-FFF2-40B4-BE49-F238E27FC236}">
                  <a16:creationId xmlns:a16="http://schemas.microsoft.com/office/drawing/2014/main" id="{2B9D454E-E430-BF2D-E6EA-157921562CB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2203828" y="4265676"/>
              <a:ext cx="491438" cy="455762"/>
            </a:xfrm>
            <a:prstGeom prst="rect">
              <a:avLst/>
            </a:prstGeom>
          </p:spPr>
        </p:pic>
        <p:pic>
          <p:nvPicPr>
            <p:cNvPr id="6" name="Picture 5">
              <a:extLst>
                <a:ext uri="{FF2B5EF4-FFF2-40B4-BE49-F238E27FC236}">
                  <a16:creationId xmlns:a16="http://schemas.microsoft.com/office/drawing/2014/main" id="{EC2EC430-2654-D5C9-C3F6-E3536E59889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2936037" y="4265676"/>
              <a:ext cx="491438" cy="455762"/>
            </a:xfrm>
            <a:prstGeom prst="rect">
              <a:avLst/>
            </a:prstGeom>
          </p:spPr>
        </p:pic>
        <p:pic>
          <p:nvPicPr>
            <p:cNvPr id="23" name="Picture 22">
              <a:extLst>
                <a:ext uri="{FF2B5EF4-FFF2-40B4-BE49-F238E27FC236}">
                  <a16:creationId xmlns:a16="http://schemas.microsoft.com/office/drawing/2014/main" id="{CEE3B194-B38F-11AD-A386-86BDFED8066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5122022" y="4265676"/>
              <a:ext cx="491438" cy="455762"/>
            </a:xfrm>
            <a:prstGeom prst="rect">
              <a:avLst/>
            </a:prstGeom>
          </p:spPr>
        </p:pic>
        <p:pic>
          <p:nvPicPr>
            <p:cNvPr id="24" name="Picture 23">
              <a:extLst>
                <a:ext uri="{FF2B5EF4-FFF2-40B4-BE49-F238E27FC236}">
                  <a16:creationId xmlns:a16="http://schemas.microsoft.com/office/drawing/2014/main" id="{F56CDA07-908C-37E5-820E-8ACA72EA4E9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3668246" y="4265676"/>
              <a:ext cx="491438" cy="455762"/>
            </a:xfrm>
            <a:prstGeom prst="rect">
              <a:avLst/>
            </a:prstGeom>
          </p:spPr>
        </p:pic>
        <p:pic>
          <p:nvPicPr>
            <p:cNvPr id="25" name="Picture 24">
              <a:extLst>
                <a:ext uri="{FF2B5EF4-FFF2-40B4-BE49-F238E27FC236}">
                  <a16:creationId xmlns:a16="http://schemas.microsoft.com/office/drawing/2014/main" id="{778EA72E-3A0B-089B-FABA-C6BF3ECB500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4395134" y="4265676"/>
              <a:ext cx="491438" cy="455762"/>
            </a:xfrm>
            <a:prstGeom prst="rect">
              <a:avLst/>
            </a:prstGeom>
          </p:spPr>
        </p:pic>
      </p:grpSp>
      <p:grpSp>
        <p:nvGrpSpPr>
          <p:cNvPr id="27" name="Group 26">
            <a:extLst>
              <a:ext uri="{FF2B5EF4-FFF2-40B4-BE49-F238E27FC236}">
                <a16:creationId xmlns:a16="http://schemas.microsoft.com/office/drawing/2014/main" id="{172613DF-6010-E7A7-01B1-47BED9BA92AD}"/>
              </a:ext>
            </a:extLst>
          </p:cNvPr>
          <p:cNvGrpSpPr/>
          <p:nvPr/>
        </p:nvGrpSpPr>
        <p:grpSpPr>
          <a:xfrm>
            <a:off x="6793789" y="5317236"/>
            <a:ext cx="3409632" cy="455762"/>
            <a:chOff x="2203828" y="4265676"/>
            <a:chExt cx="3409632" cy="455762"/>
          </a:xfrm>
        </p:grpSpPr>
        <p:pic>
          <p:nvPicPr>
            <p:cNvPr id="28" name="Picture 27">
              <a:extLst>
                <a:ext uri="{FF2B5EF4-FFF2-40B4-BE49-F238E27FC236}">
                  <a16:creationId xmlns:a16="http://schemas.microsoft.com/office/drawing/2014/main" id="{BA7D3877-78D8-BB83-36CA-E4B4EC1EB19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2203828" y="4265676"/>
              <a:ext cx="491438" cy="455762"/>
            </a:xfrm>
            <a:prstGeom prst="rect">
              <a:avLst/>
            </a:prstGeom>
          </p:spPr>
        </p:pic>
        <p:pic>
          <p:nvPicPr>
            <p:cNvPr id="29" name="Picture 28">
              <a:extLst>
                <a:ext uri="{FF2B5EF4-FFF2-40B4-BE49-F238E27FC236}">
                  <a16:creationId xmlns:a16="http://schemas.microsoft.com/office/drawing/2014/main" id="{39D1FEC5-F59C-F728-EB7A-B9100A00A62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2936037" y="4265676"/>
              <a:ext cx="491438" cy="455762"/>
            </a:xfrm>
            <a:prstGeom prst="rect">
              <a:avLst/>
            </a:prstGeom>
          </p:spPr>
        </p:pic>
        <p:pic>
          <p:nvPicPr>
            <p:cNvPr id="30" name="Picture 29">
              <a:extLst>
                <a:ext uri="{FF2B5EF4-FFF2-40B4-BE49-F238E27FC236}">
                  <a16:creationId xmlns:a16="http://schemas.microsoft.com/office/drawing/2014/main" id="{46BE6C43-BA58-4507-59E4-1152AC6E0C0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5122022" y="4265676"/>
              <a:ext cx="491438" cy="455762"/>
            </a:xfrm>
            <a:prstGeom prst="rect">
              <a:avLst/>
            </a:prstGeom>
          </p:spPr>
        </p:pic>
        <p:pic>
          <p:nvPicPr>
            <p:cNvPr id="31" name="Picture 30">
              <a:extLst>
                <a:ext uri="{FF2B5EF4-FFF2-40B4-BE49-F238E27FC236}">
                  <a16:creationId xmlns:a16="http://schemas.microsoft.com/office/drawing/2014/main" id="{043FB2D0-8730-BC7C-D7B0-F89C6647E5B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3668246" y="4265676"/>
              <a:ext cx="491438" cy="455762"/>
            </a:xfrm>
            <a:prstGeom prst="rect">
              <a:avLst/>
            </a:prstGeom>
          </p:spPr>
        </p:pic>
        <p:pic>
          <p:nvPicPr>
            <p:cNvPr id="32" name="Picture 31">
              <a:extLst>
                <a:ext uri="{FF2B5EF4-FFF2-40B4-BE49-F238E27FC236}">
                  <a16:creationId xmlns:a16="http://schemas.microsoft.com/office/drawing/2014/main" id="{9E5DCFA9-9F0F-70E1-63C0-F48782C96FA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4395134" y="4265676"/>
              <a:ext cx="491438" cy="455762"/>
            </a:xfrm>
            <a:prstGeom prst="rect">
              <a:avLst/>
            </a:prstGeom>
          </p:spPr>
        </p:pic>
      </p:grpSp>
      <p:grpSp>
        <p:nvGrpSpPr>
          <p:cNvPr id="33" name="Group 32">
            <a:extLst>
              <a:ext uri="{FF2B5EF4-FFF2-40B4-BE49-F238E27FC236}">
                <a16:creationId xmlns:a16="http://schemas.microsoft.com/office/drawing/2014/main" id="{E8FF1FB4-8B77-47CA-CA53-D0668263A4A7}"/>
              </a:ext>
            </a:extLst>
          </p:cNvPr>
          <p:cNvGrpSpPr/>
          <p:nvPr/>
        </p:nvGrpSpPr>
        <p:grpSpPr>
          <a:xfrm>
            <a:off x="2067725" y="5317236"/>
            <a:ext cx="3409632" cy="455762"/>
            <a:chOff x="2203828" y="4265676"/>
            <a:chExt cx="3409632" cy="455762"/>
          </a:xfrm>
        </p:grpSpPr>
        <p:pic>
          <p:nvPicPr>
            <p:cNvPr id="34" name="Picture 33">
              <a:extLst>
                <a:ext uri="{FF2B5EF4-FFF2-40B4-BE49-F238E27FC236}">
                  <a16:creationId xmlns:a16="http://schemas.microsoft.com/office/drawing/2014/main" id="{D7CD72C4-D266-3448-5715-5E14639883F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2203828" y="4265676"/>
              <a:ext cx="491438" cy="455762"/>
            </a:xfrm>
            <a:prstGeom prst="rect">
              <a:avLst/>
            </a:prstGeom>
          </p:spPr>
        </p:pic>
        <p:pic>
          <p:nvPicPr>
            <p:cNvPr id="35" name="Picture 34">
              <a:extLst>
                <a:ext uri="{FF2B5EF4-FFF2-40B4-BE49-F238E27FC236}">
                  <a16:creationId xmlns:a16="http://schemas.microsoft.com/office/drawing/2014/main" id="{C5F7955B-0499-0BAC-7E7D-2659203D5AF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2936037" y="4265676"/>
              <a:ext cx="491438" cy="455762"/>
            </a:xfrm>
            <a:prstGeom prst="rect">
              <a:avLst/>
            </a:prstGeom>
          </p:spPr>
        </p:pic>
        <p:pic>
          <p:nvPicPr>
            <p:cNvPr id="36" name="Picture 35">
              <a:extLst>
                <a:ext uri="{FF2B5EF4-FFF2-40B4-BE49-F238E27FC236}">
                  <a16:creationId xmlns:a16="http://schemas.microsoft.com/office/drawing/2014/main" id="{4858D8B5-5E09-CE91-A49A-C3F96C738DA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5122022" y="4265676"/>
              <a:ext cx="491438" cy="455762"/>
            </a:xfrm>
            <a:prstGeom prst="rect">
              <a:avLst/>
            </a:prstGeom>
          </p:spPr>
        </p:pic>
        <p:pic>
          <p:nvPicPr>
            <p:cNvPr id="37" name="Picture 36">
              <a:extLst>
                <a:ext uri="{FF2B5EF4-FFF2-40B4-BE49-F238E27FC236}">
                  <a16:creationId xmlns:a16="http://schemas.microsoft.com/office/drawing/2014/main" id="{A33F162D-58C2-6B41-930A-1E1CC2C175B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3668246" y="4265676"/>
              <a:ext cx="491438" cy="455762"/>
            </a:xfrm>
            <a:prstGeom prst="rect">
              <a:avLst/>
            </a:prstGeom>
          </p:spPr>
        </p:pic>
        <p:pic>
          <p:nvPicPr>
            <p:cNvPr id="38" name="Picture 37">
              <a:extLst>
                <a:ext uri="{FF2B5EF4-FFF2-40B4-BE49-F238E27FC236}">
                  <a16:creationId xmlns:a16="http://schemas.microsoft.com/office/drawing/2014/main" id="{4DF50A9E-B2F8-8E6A-91C6-8ACCD37BB9F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4395134" y="4265676"/>
              <a:ext cx="491438" cy="455762"/>
            </a:xfrm>
            <a:prstGeom prst="rect">
              <a:avLst/>
            </a:prstGeom>
          </p:spPr>
        </p:pic>
      </p:grpSp>
      <p:grpSp>
        <p:nvGrpSpPr>
          <p:cNvPr id="39" name="Group 38">
            <a:extLst>
              <a:ext uri="{FF2B5EF4-FFF2-40B4-BE49-F238E27FC236}">
                <a16:creationId xmlns:a16="http://schemas.microsoft.com/office/drawing/2014/main" id="{08A0FCF1-3F86-4B4F-388D-501EBEADC2EE}"/>
              </a:ext>
            </a:extLst>
          </p:cNvPr>
          <p:cNvGrpSpPr/>
          <p:nvPr/>
        </p:nvGrpSpPr>
        <p:grpSpPr>
          <a:xfrm>
            <a:off x="6793789" y="4258056"/>
            <a:ext cx="3409632" cy="455762"/>
            <a:chOff x="2203828" y="4265676"/>
            <a:chExt cx="3409632" cy="455762"/>
          </a:xfrm>
        </p:grpSpPr>
        <p:pic>
          <p:nvPicPr>
            <p:cNvPr id="40" name="Picture 39">
              <a:extLst>
                <a:ext uri="{FF2B5EF4-FFF2-40B4-BE49-F238E27FC236}">
                  <a16:creationId xmlns:a16="http://schemas.microsoft.com/office/drawing/2014/main" id="{8CD7854E-4F5E-645B-A764-ED01F85CC55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2203828" y="4265676"/>
              <a:ext cx="491438" cy="455762"/>
            </a:xfrm>
            <a:prstGeom prst="rect">
              <a:avLst/>
            </a:prstGeom>
          </p:spPr>
        </p:pic>
        <p:pic>
          <p:nvPicPr>
            <p:cNvPr id="41" name="Picture 40">
              <a:extLst>
                <a:ext uri="{FF2B5EF4-FFF2-40B4-BE49-F238E27FC236}">
                  <a16:creationId xmlns:a16="http://schemas.microsoft.com/office/drawing/2014/main" id="{425A0BDC-A2C3-A698-B61A-395FDD03A64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2936037" y="4265676"/>
              <a:ext cx="491438" cy="455762"/>
            </a:xfrm>
            <a:prstGeom prst="rect">
              <a:avLst/>
            </a:prstGeom>
          </p:spPr>
        </p:pic>
        <p:pic>
          <p:nvPicPr>
            <p:cNvPr id="42" name="Picture 41">
              <a:extLst>
                <a:ext uri="{FF2B5EF4-FFF2-40B4-BE49-F238E27FC236}">
                  <a16:creationId xmlns:a16="http://schemas.microsoft.com/office/drawing/2014/main" id="{908A8AF5-DC35-7970-465B-9575A589B6E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5122022" y="4265676"/>
              <a:ext cx="491438" cy="455762"/>
            </a:xfrm>
            <a:prstGeom prst="rect">
              <a:avLst/>
            </a:prstGeom>
          </p:spPr>
        </p:pic>
        <p:pic>
          <p:nvPicPr>
            <p:cNvPr id="43" name="Picture 42">
              <a:extLst>
                <a:ext uri="{FF2B5EF4-FFF2-40B4-BE49-F238E27FC236}">
                  <a16:creationId xmlns:a16="http://schemas.microsoft.com/office/drawing/2014/main" id="{637CF014-041B-110E-7F38-431F2092E14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3668246" y="4265676"/>
              <a:ext cx="491438" cy="455762"/>
            </a:xfrm>
            <a:prstGeom prst="rect">
              <a:avLst/>
            </a:prstGeom>
          </p:spPr>
        </p:pic>
        <p:pic>
          <p:nvPicPr>
            <p:cNvPr id="44" name="Picture 43">
              <a:extLst>
                <a:ext uri="{FF2B5EF4-FFF2-40B4-BE49-F238E27FC236}">
                  <a16:creationId xmlns:a16="http://schemas.microsoft.com/office/drawing/2014/main" id="{DF88D9EB-1B70-1172-00A6-C32106FA7D1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88" b="96423" l="4255" r="94880">
                          <a14:foregroundMark x1="50144" y1="8009" x2="50144" y2="8009"/>
                          <a14:foregroundMark x1="50144" y1="8009" x2="50000" y2="4588"/>
                          <a14:foregroundMark x1="91635" y1="38828" x2="94880" y2="37947"/>
                          <a14:foregroundMark x1="4255" y1="37792" x2="15385" y2="40591"/>
                          <a14:foregroundMark x1="22188" y1="95982" x2="30337" y2="85122"/>
                          <a14:foregroundMark x1="78317" y1="96423" x2="78317" y2="96423"/>
                        </a14:backgroundRemoval>
                      </a14:imgEffect>
                    </a14:imgLayer>
                  </a14:imgProps>
                </a:ext>
                <a:ext uri="{28A0092B-C50C-407E-A947-70E740481C1C}">
                  <a14:useLocalDpi xmlns:a14="http://schemas.microsoft.com/office/drawing/2010/main" val="0"/>
                </a:ext>
              </a:extLst>
            </a:blip>
            <a:stretch>
              <a:fillRect/>
            </a:stretch>
          </p:blipFill>
          <p:spPr>
            <a:xfrm flipH="1">
              <a:off x="4395134" y="4265676"/>
              <a:ext cx="491438" cy="455762"/>
            </a:xfrm>
            <a:prstGeom prst="rect">
              <a:avLst/>
            </a:prstGeom>
          </p:spPr>
        </p:pic>
      </p:grpSp>
      <p:sp>
        <p:nvSpPr>
          <p:cNvPr id="51" name="Rectangle: Rounded Corners 50">
            <a:extLst>
              <a:ext uri="{FF2B5EF4-FFF2-40B4-BE49-F238E27FC236}">
                <a16:creationId xmlns:a16="http://schemas.microsoft.com/office/drawing/2014/main" id="{DED022EF-ECD8-CEA4-3194-2775481DCA2A}"/>
              </a:ext>
            </a:extLst>
          </p:cNvPr>
          <p:cNvSpPr/>
          <p:nvPr/>
        </p:nvSpPr>
        <p:spPr>
          <a:xfrm>
            <a:off x="5262880" y="6134100"/>
            <a:ext cx="1666240" cy="345440"/>
          </a:xfrm>
          <a:prstGeom prst="roundRect">
            <a:avLst/>
          </a:prstGeom>
          <a:solidFill>
            <a:schemeClr val="tx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SUBMIT</a:t>
            </a:r>
            <a:endParaRPr lang="en-IN" dirty="0"/>
          </a:p>
        </p:txBody>
      </p:sp>
      <p:sp>
        <p:nvSpPr>
          <p:cNvPr id="53" name="TextBox 52">
            <a:extLst>
              <a:ext uri="{FF2B5EF4-FFF2-40B4-BE49-F238E27FC236}">
                <a16:creationId xmlns:a16="http://schemas.microsoft.com/office/drawing/2014/main" id="{064C4AFA-717E-AFB4-D107-4A489138847E}"/>
              </a:ext>
            </a:extLst>
          </p:cNvPr>
          <p:cNvSpPr txBox="1"/>
          <p:nvPr/>
        </p:nvSpPr>
        <p:spPr>
          <a:xfrm>
            <a:off x="2019111" y="3812792"/>
            <a:ext cx="1561646" cy="369332"/>
          </a:xfrm>
          <a:prstGeom prst="rect">
            <a:avLst/>
          </a:prstGeom>
          <a:noFill/>
        </p:spPr>
        <p:txBody>
          <a:bodyPr wrap="none" rtlCol="0">
            <a:spAutoFit/>
          </a:bodyPr>
          <a:lstStyle/>
          <a:p>
            <a:r>
              <a:rPr lang="en-US" dirty="0"/>
              <a:t>Quality (Food)</a:t>
            </a:r>
            <a:endParaRPr lang="en-IN" dirty="0"/>
          </a:p>
        </p:txBody>
      </p:sp>
      <p:sp>
        <p:nvSpPr>
          <p:cNvPr id="54" name="TextBox 53">
            <a:extLst>
              <a:ext uri="{FF2B5EF4-FFF2-40B4-BE49-F238E27FC236}">
                <a16:creationId xmlns:a16="http://schemas.microsoft.com/office/drawing/2014/main" id="{BE7D89BB-5F99-621E-C939-8FC78D16EBE2}"/>
              </a:ext>
            </a:extLst>
          </p:cNvPr>
          <p:cNvSpPr txBox="1"/>
          <p:nvPr/>
        </p:nvSpPr>
        <p:spPr>
          <a:xfrm>
            <a:off x="6793789" y="4871972"/>
            <a:ext cx="1217000" cy="369332"/>
          </a:xfrm>
          <a:prstGeom prst="rect">
            <a:avLst/>
          </a:prstGeom>
          <a:noFill/>
        </p:spPr>
        <p:txBody>
          <a:bodyPr wrap="none" rtlCol="0">
            <a:spAutoFit/>
          </a:bodyPr>
          <a:lstStyle/>
          <a:p>
            <a:r>
              <a:rPr lang="en-US" dirty="0"/>
              <a:t>Timeliness</a:t>
            </a:r>
            <a:endParaRPr lang="en-IN" dirty="0"/>
          </a:p>
        </p:txBody>
      </p:sp>
      <p:sp>
        <p:nvSpPr>
          <p:cNvPr id="55" name="TextBox 54">
            <a:extLst>
              <a:ext uri="{FF2B5EF4-FFF2-40B4-BE49-F238E27FC236}">
                <a16:creationId xmlns:a16="http://schemas.microsoft.com/office/drawing/2014/main" id="{6FEEDF3D-F09E-389C-D710-B9B52745A042}"/>
              </a:ext>
            </a:extLst>
          </p:cNvPr>
          <p:cNvSpPr txBox="1"/>
          <p:nvPr/>
        </p:nvSpPr>
        <p:spPr>
          <a:xfrm>
            <a:off x="1998696" y="4871972"/>
            <a:ext cx="1027845" cy="369332"/>
          </a:xfrm>
          <a:prstGeom prst="rect">
            <a:avLst/>
          </a:prstGeom>
          <a:noFill/>
        </p:spPr>
        <p:txBody>
          <a:bodyPr wrap="none" rtlCol="0">
            <a:spAutoFit/>
          </a:bodyPr>
          <a:lstStyle/>
          <a:p>
            <a:r>
              <a:rPr lang="en-US" dirty="0"/>
              <a:t>Quantity</a:t>
            </a:r>
            <a:endParaRPr lang="en-IN" dirty="0"/>
          </a:p>
        </p:txBody>
      </p:sp>
      <p:sp>
        <p:nvSpPr>
          <p:cNvPr id="56" name="TextBox 55">
            <a:extLst>
              <a:ext uri="{FF2B5EF4-FFF2-40B4-BE49-F238E27FC236}">
                <a16:creationId xmlns:a16="http://schemas.microsoft.com/office/drawing/2014/main" id="{C2312942-9D4B-8688-B35B-41F9E3369EE8}"/>
              </a:ext>
            </a:extLst>
          </p:cNvPr>
          <p:cNvSpPr txBox="1"/>
          <p:nvPr/>
        </p:nvSpPr>
        <p:spPr>
          <a:xfrm>
            <a:off x="6736016" y="3812792"/>
            <a:ext cx="2071401" cy="369332"/>
          </a:xfrm>
          <a:prstGeom prst="rect">
            <a:avLst/>
          </a:prstGeom>
          <a:noFill/>
        </p:spPr>
        <p:txBody>
          <a:bodyPr wrap="none" rtlCol="0">
            <a:spAutoFit/>
          </a:bodyPr>
          <a:lstStyle/>
          <a:p>
            <a:r>
              <a:rPr lang="en-US" dirty="0"/>
              <a:t>Quality (Packaging)</a:t>
            </a:r>
            <a:endParaRPr lang="en-IN" dirty="0"/>
          </a:p>
        </p:txBody>
      </p:sp>
      <p:grpSp>
        <p:nvGrpSpPr>
          <p:cNvPr id="61" name="Group 60">
            <a:extLst>
              <a:ext uri="{FF2B5EF4-FFF2-40B4-BE49-F238E27FC236}">
                <a16:creationId xmlns:a16="http://schemas.microsoft.com/office/drawing/2014/main" id="{81403544-4EBD-83CE-5D8F-F026FC3971E5}"/>
              </a:ext>
            </a:extLst>
          </p:cNvPr>
          <p:cNvGrpSpPr/>
          <p:nvPr/>
        </p:nvGrpSpPr>
        <p:grpSpPr>
          <a:xfrm>
            <a:off x="3160776" y="2859340"/>
            <a:ext cx="6604000" cy="1681480"/>
            <a:chOff x="2997200" y="3357880"/>
            <a:chExt cx="6604000" cy="1681480"/>
          </a:xfrm>
        </p:grpSpPr>
        <p:sp>
          <p:nvSpPr>
            <p:cNvPr id="58" name="Rectangle: Rounded Corners 57">
              <a:extLst>
                <a:ext uri="{FF2B5EF4-FFF2-40B4-BE49-F238E27FC236}">
                  <a16:creationId xmlns:a16="http://schemas.microsoft.com/office/drawing/2014/main" id="{0C117B76-0B9D-9446-0F70-34EA757A9C5D}"/>
                </a:ext>
              </a:extLst>
            </p:cNvPr>
            <p:cNvSpPr/>
            <p:nvPr/>
          </p:nvSpPr>
          <p:spPr>
            <a:xfrm>
              <a:off x="2997200" y="3357880"/>
              <a:ext cx="6604000" cy="1681480"/>
            </a:xfrm>
            <a:prstGeom prst="roundRect">
              <a:avLst/>
            </a:prstGeom>
            <a:solidFill>
              <a:schemeClr val="bg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Thank you for your response</a:t>
              </a:r>
            </a:p>
            <a:p>
              <a:r>
                <a:rPr lang="en-US" sz="2400" dirty="0">
                  <a:solidFill>
                    <a:schemeClr val="tx1"/>
                  </a:solidFill>
                </a:rPr>
                <a:t>Still </a:t>
              </a:r>
              <a:r>
                <a:rPr lang="en-US" sz="2400" dirty="0" err="1">
                  <a:solidFill>
                    <a:schemeClr val="tx1"/>
                  </a:solidFill>
                </a:rPr>
                <a:t>wanna</a:t>
              </a:r>
              <a:r>
                <a:rPr lang="en-US" sz="2400" dirty="0">
                  <a:solidFill>
                    <a:schemeClr val="tx1"/>
                  </a:solidFill>
                </a:rPr>
                <a:t> give review?</a:t>
              </a:r>
              <a:endParaRPr lang="en-IN" sz="2400" dirty="0">
                <a:solidFill>
                  <a:schemeClr val="tx1"/>
                </a:solidFill>
              </a:endParaRPr>
            </a:p>
          </p:txBody>
        </p:sp>
        <p:sp>
          <p:nvSpPr>
            <p:cNvPr id="59" name="Rectangle: Rounded Corners 58">
              <a:extLst>
                <a:ext uri="{FF2B5EF4-FFF2-40B4-BE49-F238E27FC236}">
                  <a16:creationId xmlns:a16="http://schemas.microsoft.com/office/drawing/2014/main" id="{A8A80CD0-738A-79CF-A021-EB21195D4F70}"/>
                </a:ext>
              </a:extLst>
            </p:cNvPr>
            <p:cNvSpPr/>
            <p:nvPr/>
          </p:nvSpPr>
          <p:spPr>
            <a:xfrm>
              <a:off x="7721600" y="4602480"/>
              <a:ext cx="1666240" cy="34544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a:t>
              </a:r>
              <a:endParaRPr lang="en-IN" dirty="0"/>
            </a:p>
          </p:txBody>
        </p:sp>
        <p:sp>
          <p:nvSpPr>
            <p:cNvPr id="60" name="Rectangle: Rounded Corners 59">
              <a:extLst>
                <a:ext uri="{FF2B5EF4-FFF2-40B4-BE49-F238E27FC236}">
                  <a16:creationId xmlns:a16="http://schemas.microsoft.com/office/drawing/2014/main" id="{986E16E8-4369-FCAF-DBDC-5B82F3FE3847}"/>
                </a:ext>
              </a:extLst>
            </p:cNvPr>
            <p:cNvSpPr/>
            <p:nvPr/>
          </p:nvSpPr>
          <p:spPr>
            <a:xfrm>
              <a:off x="5902896" y="4602480"/>
              <a:ext cx="1666240" cy="345440"/>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YES</a:t>
              </a:r>
              <a:endParaRPr lang="en-IN" dirty="0"/>
            </a:p>
          </p:txBody>
        </p:sp>
      </p:grpSp>
    </p:spTree>
    <p:extLst>
      <p:ext uri="{BB962C8B-B14F-4D97-AF65-F5344CB8AC3E}">
        <p14:creationId xmlns:p14="http://schemas.microsoft.com/office/powerpoint/2010/main" val="4195130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250" fill="hold"/>
                                        <p:tgtEl>
                                          <p:spTgt spid="61"/>
                                        </p:tgtEl>
                                        <p:attrNameLst>
                                          <p:attrName>ppt_w</p:attrName>
                                        </p:attrNameLst>
                                      </p:cBhvr>
                                      <p:tavLst>
                                        <p:tav tm="0">
                                          <p:val>
                                            <p:fltVal val="0"/>
                                          </p:val>
                                        </p:tav>
                                        <p:tav tm="100000">
                                          <p:val>
                                            <p:strVal val="#ppt_w"/>
                                          </p:val>
                                        </p:tav>
                                      </p:tavLst>
                                    </p:anim>
                                    <p:anim calcmode="lin" valueType="num">
                                      <p:cBhvr>
                                        <p:cTn id="8" dur="250" fill="hold"/>
                                        <p:tgtEl>
                                          <p:spTgt spid="61"/>
                                        </p:tgtEl>
                                        <p:attrNameLst>
                                          <p:attrName>ppt_h</p:attrName>
                                        </p:attrNameLst>
                                      </p:cBhvr>
                                      <p:tavLst>
                                        <p:tav tm="0">
                                          <p:val>
                                            <p:fltVal val="0"/>
                                          </p:val>
                                        </p:tav>
                                        <p:tav tm="100000">
                                          <p:val>
                                            <p:strVal val="#ppt_h"/>
                                          </p:val>
                                        </p:tav>
                                      </p:tavLst>
                                    </p:anim>
                                    <p:animEffect transition="in" filter="fade">
                                      <p:cBhvr>
                                        <p:cTn id="9"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41847-870B-2326-1AEC-6DF695770992}"/>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2E3BF3FE-327D-C13E-1858-8022FDCCC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234"/>
            <a:ext cx="6096000" cy="6858000"/>
          </a:xfrm>
          <a:prstGeom prst="rect">
            <a:avLst/>
          </a:prstGeom>
        </p:spPr>
      </p:pic>
      <p:pic>
        <p:nvPicPr>
          <p:cNvPr id="17" name="Picture 16">
            <a:extLst>
              <a:ext uri="{FF2B5EF4-FFF2-40B4-BE49-F238E27FC236}">
                <a16:creationId xmlns:a16="http://schemas.microsoft.com/office/drawing/2014/main" id="{F6D5F576-5829-FCB4-1BCB-275575BA9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5679281" cy="6858000"/>
          </a:xfrm>
          <a:prstGeom prst="rect">
            <a:avLst/>
          </a:prstGeom>
        </p:spPr>
      </p:pic>
      <p:sp>
        <p:nvSpPr>
          <p:cNvPr id="18" name="Rectangle 17">
            <a:extLst>
              <a:ext uri="{FF2B5EF4-FFF2-40B4-BE49-F238E27FC236}">
                <a16:creationId xmlns:a16="http://schemas.microsoft.com/office/drawing/2014/main" id="{1661B41F-5DAB-0969-A542-7F9086E3DA15}"/>
              </a:ext>
            </a:extLst>
          </p:cNvPr>
          <p:cNvSpPr/>
          <p:nvPr/>
        </p:nvSpPr>
        <p:spPr>
          <a:xfrm>
            <a:off x="-185195" y="3923818"/>
            <a:ext cx="12604830" cy="30523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Plus Sign 7">
            <a:extLst>
              <a:ext uri="{FF2B5EF4-FFF2-40B4-BE49-F238E27FC236}">
                <a16:creationId xmlns:a16="http://schemas.microsoft.com/office/drawing/2014/main" id="{449C46E2-C886-61FE-9821-77C9D41221D4}"/>
              </a:ext>
            </a:extLst>
          </p:cNvPr>
          <p:cNvSpPr/>
          <p:nvPr/>
        </p:nvSpPr>
        <p:spPr>
          <a:xfrm rot="2700000">
            <a:off x="4491011" y="5450139"/>
            <a:ext cx="2866252" cy="3052149"/>
          </a:xfrm>
          <a:prstGeom prst="mathPlus">
            <a:avLst/>
          </a:prstGeom>
          <a:solidFill>
            <a:schemeClr val="dk1">
              <a:alpha val="1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Frame 6">
            <a:extLst>
              <a:ext uri="{FF2B5EF4-FFF2-40B4-BE49-F238E27FC236}">
                <a16:creationId xmlns:a16="http://schemas.microsoft.com/office/drawing/2014/main" id="{73DC0FAA-AC6D-EB1C-ED21-D970D07D2BD5}"/>
              </a:ext>
            </a:extLst>
          </p:cNvPr>
          <p:cNvSpPr/>
          <p:nvPr/>
        </p:nvSpPr>
        <p:spPr>
          <a:xfrm rot="2700000">
            <a:off x="3975164" y="5351480"/>
            <a:ext cx="3921074" cy="3985758"/>
          </a:xfrm>
          <a:prstGeom prst="frame">
            <a:avLst/>
          </a:prstGeom>
          <a:solidFill>
            <a:schemeClr val="dk1">
              <a:alpha val="1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14645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250"/>
                                        <p:tgtEl>
                                          <p:spTgt spid="18"/>
                                        </p:tgtEl>
                                      </p:cBhvr>
                                    </p:animEffect>
                                    <p:anim calcmode="lin" valueType="num">
                                      <p:cBhvr>
                                        <p:cTn id="7" dur="250"/>
                                        <p:tgtEl>
                                          <p:spTgt spid="18"/>
                                        </p:tgtEl>
                                        <p:attrNameLst>
                                          <p:attrName>ppt_x</p:attrName>
                                        </p:attrNameLst>
                                      </p:cBhvr>
                                      <p:tavLst>
                                        <p:tav tm="0">
                                          <p:val>
                                            <p:strVal val="ppt_x"/>
                                          </p:val>
                                        </p:tav>
                                        <p:tav tm="100000">
                                          <p:val>
                                            <p:strVal val="ppt_x"/>
                                          </p:val>
                                        </p:tav>
                                      </p:tavLst>
                                    </p:anim>
                                    <p:anim calcmode="lin" valueType="num">
                                      <p:cBhvr>
                                        <p:cTn id="8" dur="250"/>
                                        <p:tgtEl>
                                          <p:spTgt spid="18"/>
                                        </p:tgtEl>
                                        <p:attrNameLst>
                                          <p:attrName>ppt_y</p:attrName>
                                        </p:attrNameLst>
                                      </p:cBhvr>
                                      <p:tavLst>
                                        <p:tav tm="0">
                                          <p:val>
                                            <p:strVal val="ppt_y"/>
                                          </p:val>
                                        </p:tav>
                                        <p:tav tm="100000">
                                          <p:val>
                                            <p:strVal val="ppt_y+.1"/>
                                          </p:val>
                                        </p:tav>
                                      </p:tavLst>
                                    </p:anim>
                                    <p:set>
                                      <p:cBhvr>
                                        <p:cTn id="9" dur="1" fill="hold">
                                          <p:stCondLst>
                                            <p:cond delay="24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4084D-087F-9794-FF88-17E3929A3F1A}"/>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CDCACA42-AF43-B7AF-1C90-61107E878850}"/>
              </a:ext>
            </a:extLst>
          </p:cNvPr>
          <p:cNvSpPr txBox="1"/>
          <p:nvPr/>
        </p:nvSpPr>
        <p:spPr>
          <a:xfrm>
            <a:off x="5691186" y="1217254"/>
            <a:ext cx="809625" cy="1200329"/>
          </a:xfrm>
          <a:prstGeom prst="rect">
            <a:avLst/>
          </a:prstGeom>
          <a:noFill/>
        </p:spPr>
        <p:txBody>
          <a:bodyPr wrap="square" rtlCol="0">
            <a:spAutoFit/>
          </a:bodyPr>
          <a:lstStyle/>
          <a:p>
            <a:r>
              <a:rPr lang="en-US" sz="7200" b="1" dirty="0">
                <a:solidFill>
                  <a:schemeClr val="tx1">
                    <a:alpha val="10000"/>
                  </a:schemeClr>
                </a:solidFill>
                <a:latin typeface="+mj-lt"/>
              </a:rPr>
              <a:t>S</a:t>
            </a:r>
            <a:endParaRPr lang="en-IN" sz="7200" b="1" dirty="0">
              <a:solidFill>
                <a:schemeClr val="tx1">
                  <a:alpha val="10000"/>
                </a:schemeClr>
              </a:solidFill>
              <a:latin typeface="+mj-lt"/>
            </a:endParaRPr>
          </a:p>
        </p:txBody>
      </p:sp>
      <p:sp>
        <p:nvSpPr>
          <p:cNvPr id="10" name="TextBox 9">
            <a:extLst>
              <a:ext uri="{FF2B5EF4-FFF2-40B4-BE49-F238E27FC236}">
                <a16:creationId xmlns:a16="http://schemas.microsoft.com/office/drawing/2014/main" id="{C05CF40D-EB4C-DB6A-54F6-EC680481C91F}"/>
              </a:ext>
            </a:extLst>
          </p:cNvPr>
          <p:cNvSpPr txBox="1"/>
          <p:nvPr/>
        </p:nvSpPr>
        <p:spPr>
          <a:xfrm>
            <a:off x="7348541" y="2832767"/>
            <a:ext cx="809625" cy="1200329"/>
          </a:xfrm>
          <a:prstGeom prst="rect">
            <a:avLst/>
          </a:prstGeom>
          <a:noFill/>
        </p:spPr>
        <p:txBody>
          <a:bodyPr wrap="square" rtlCol="0">
            <a:spAutoFit/>
          </a:bodyPr>
          <a:lstStyle/>
          <a:p>
            <a:r>
              <a:rPr lang="en-US" sz="7200" b="1" dirty="0">
                <a:solidFill>
                  <a:schemeClr val="tx1">
                    <a:alpha val="10000"/>
                  </a:schemeClr>
                </a:solidFill>
                <a:latin typeface="+mj-lt"/>
              </a:rPr>
              <a:t>T</a:t>
            </a:r>
            <a:endParaRPr lang="en-IN" sz="7200" b="1" dirty="0">
              <a:solidFill>
                <a:schemeClr val="tx1">
                  <a:alpha val="10000"/>
                </a:schemeClr>
              </a:solidFill>
              <a:latin typeface="+mj-lt"/>
            </a:endParaRPr>
          </a:p>
        </p:txBody>
      </p:sp>
      <p:sp>
        <p:nvSpPr>
          <p:cNvPr id="11" name="TextBox 10">
            <a:extLst>
              <a:ext uri="{FF2B5EF4-FFF2-40B4-BE49-F238E27FC236}">
                <a16:creationId xmlns:a16="http://schemas.microsoft.com/office/drawing/2014/main" id="{BA3CE26B-5C5E-058D-BBB3-7EF3A26B4034}"/>
              </a:ext>
            </a:extLst>
          </p:cNvPr>
          <p:cNvSpPr txBox="1"/>
          <p:nvPr/>
        </p:nvSpPr>
        <p:spPr>
          <a:xfrm>
            <a:off x="5691186" y="4429919"/>
            <a:ext cx="809625" cy="1200329"/>
          </a:xfrm>
          <a:prstGeom prst="rect">
            <a:avLst/>
          </a:prstGeom>
          <a:noFill/>
        </p:spPr>
        <p:txBody>
          <a:bodyPr wrap="square" rtlCol="0">
            <a:spAutoFit/>
          </a:bodyPr>
          <a:lstStyle/>
          <a:p>
            <a:r>
              <a:rPr lang="en-US" sz="7200" b="1" dirty="0">
                <a:solidFill>
                  <a:schemeClr val="tx1">
                    <a:alpha val="10000"/>
                  </a:schemeClr>
                </a:solidFill>
                <a:latin typeface="+mj-lt"/>
              </a:rPr>
              <a:t>O</a:t>
            </a:r>
            <a:endParaRPr lang="en-IN" sz="7200" b="1" dirty="0">
              <a:solidFill>
                <a:schemeClr val="tx1">
                  <a:alpha val="10000"/>
                </a:schemeClr>
              </a:solidFill>
              <a:latin typeface="+mj-lt"/>
            </a:endParaRPr>
          </a:p>
        </p:txBody>
      </p:sp>
      <p:sp>
        <p:nvSpPr>
          <p:cNvPr id="12" name="TextBox 11">
            <a:extLst>
              <a:ext uri="{FF2B5EF4-FFF2-40B4-BE49-F238E27FC236}">
                <a16:creationId xmlns:a16="http://schemas.microsoft.com/office/drawing/2014/main" id="{EFE4B511-9E01-A650-E5C8-E886EF434A9F}"/>
              </a:ext>
            </a:extLst>
          </p:cNvPr>
          <p:cNvSpPr txBox="1"/>
          <p:nvPr/>
        </p:nvSpPr>
        <p:spPr>
          <a:xfrm>
            <a:off x="4033836" y="2828834"/>
            <a:ext cx="809625" cy="1200329"/>
          </a:xfrm>
          <a:prstGeom prst="rect">
            <a:avLst/>
          </a:prstGeom>
          <a:noFill/>
        </p:spPr>
        <p:txBody>
          <a:bodyPr wrap="square" rtlCol="0">
            <a:spAutoFit/>
          </a:bodyPr>
          <a:lstStyle/>
          <a:p>
            <a:r>
              <a:rPr lang="en-US" sz="7200" b="1" dirty="0">
                <a:solidFill>
                  <a:schemeClr val="tx1">
                    <a:alpha val="10000"/>
                  </a:schemeClr>
                </a:solidFill>
                <a:latin typeface="+mj-lt"/>
              </a:rPr>
              <a:t>W</a:t>
            </a:r>
            <a:endParaRPr lang="en-IN" sz="7200" b="1" dirty="0">
              <a:solidFill>
                <a:schemeClr val="tx1">
                  <a:alpha val="10000"/>
                </a:schemeClr>
              </a:solidFill>
              <a:latin typeface="+mj-lt"/>
            </a:endParaRPr>
          </a:p>
        </p:txBody>
      </p:sp>
      <p:sp>
        <p:nvSpPr>
          <p:cNvPr id="7" name="Frame 6">
            <a:extLst>
              <a:ext uri="{FF2B5EF4-FFF2-40B4-BE49-F238E27FC236}">
                <a16:creationId xmlns:a16="http://schemas.microsoft.com/office/drawing/2014/main" id="{AF4A6195-B650-2B88-C237-0866A8CB593F}"/>
              </a:ext>
            </a:extLst>
          </p:cNvPr>
          <p:cNvSpPr/>
          <p:nvPr/>
        </p:nvSpPr>
        <p:spPr>
          <a:xfrm rot="2700000">
            <a:off x="3764279" y="1097279"/>
            <a:ext cx="4663440" cy="4663440"/>
          </a:xfrm>
          <a:prstGeom prst="frame">
            <a:avLst/>
          </a:prstGeom>
          <a:solidFill>
            <a:schemeClr val="dk1">
              <a:alpha val="1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8" name="Plus Sign 7">
            <a:extLst>
              <a:ext uri="{FF2B5EF4-FFF2-40B4-BE49-F238E27FC236}">
                <a16:creationId xmlns:a16="http://schemas.microsoft.com/office/drawing/2014/main" id="{EAB81A96-8BE5-0E4A-102B-38584D9F78BC}"/>
              </a:ext>
            </a:extLst>
          </p:cNvPr>
          <p:cNvSpPr/>
          <p:nvPr/>
        </p:nvSpPr>
        <p:spPr>
          <a:xfrm rot="2700000">
            <a:off x="3764280" y="1097280"/>
            <a:ext cx="4663440" cy="4663440"/>
          </a:xfrm>
          <a:prstGeom prst="mathPlus">
            <a:avLst/>
          </a:prstGeom>
          <a:solidFill>
            <a:schemeClr val="dk1">
              <a:alpha val="1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BE1D1FC-D9B2-9F84-6FD8-52C28CC0FAE3}"/>
              </a:ext>
            </a:extLst>
          </p:cNvPr>
          <p:cNvSpPr>
            <a:spLocks noGrp="1"/>
          </p:cNvSpPr>
          <p:nvPr>
            <p:ph type="ctrTitle"/>
          </p:nvPr>
        </p:nvSpPr>
        <p:spPr/>
        <p:txBody>
          <a:bodyPr>
            <a:noAutofit/>
          </a:bodyPr>
          <a:lstStyle/>
          <a:p>
            <a:r>
              <a:rPr lang="en-US" sz="9600" dirty="0">
                <a:latin typeface="Bondie" pitchFamily="2" charset="0"/>
              </a:rPr>
              <a:t>Swot analysis</a:t>
            </a:r>
            <a:endParaRPr lang="en-IN" sz="9600" dirty="0">
              <a:latin typeface="Bondie" pitchFamily="2" charset="0"/>
            </a:endParaRPr>
          </a:p>
        </p:txBody>
      </p:sp>
      <p:sp>
        <p:nvSpPr>
          <p:cNvPr id="3" name="Subtitle 2">
            <a:extLst>
              <a:ext uri="{FF2B5EF4-FFF2-40B4-BE49-F238E27FC236}">
                <a16:creationId xmlns:a16="http://schemas.microsoft.com/office/drawing/2014/main" id="{E975AA93-671D-EA6F-92FE-1E11B817056C}"/>
              </a:ext>
            </a:extLst>
          </p:cNvPr>
          <p:cNvSpPr>
            <a:spLocks noGrp="1"/>
          </p:cNvSpPr>
          <p:nvPr>
            <p:ph type="subTitle" idx="1"/>
          </p:nvPr>
        </p:nvSpPr>
        <p:spPr/>
        <p:txBody>
          <a:bodyPr>
            <a:normAutofit/>
          </a:bodyPr>
          <a:lstStyle/>
          <a:p>
            <a:r>
              <a:rPr lang="en-US" sz="4800" dirty="0">
                <a:latin typeface="Bondie" pitchFamily="2" charset="0"/>
              </a:rPr>
              <a:t>A final check</a:t>
            </a:r>
            <a:endParaRPr lang="en-IN" sz="4800" dirty="0">
              <a:latin typeface="Bondie" pitchFamily="2" charset="0"/>
            </a:endParaRPr>
          </a:p>
        </p:txBody>
      </p:sp>
    </p:spTree>
    <p:extLst>
      <p:ext uri="{BB962C8B-B14F-4D97-AF65-F5344CB8AC3E}">
        <p14:creationId xmlns:p14="http://schemas.microsoft.com/office/powerpoint/2010/main" val="2785631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40136-36D2-1B28-24EC-0E6EC4BA1C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67843C-7F48-E0C6-75A8-90DB0DCCC4B7}"/>
              </a:ext>
            </a:extLst>
          </p:cNvPr>
          <p:cNvSpPr>
            <a:spLocks noGrp="1"/>
          </p:cNvSpPr>
          <p:nvPr>
            <p:ph type="title"/>
          </p:nvPr>
        </p:nvSpPr>
        <p:spPr>
          <a:xfrm>
            <a:off x="4136923" y="299243"/>
            <a:ext cx="5181600" cy="1325563"/>
          </a:xfrm>
        </p:spPr>
        <p:txBody>
          <a:bodyPr/>
          <a:lstStyle/>
          <a:p>
            <a:r>
              <a:rPr lang="en-US" dirty="0"/>
              <a:t>STRENGTH</a:t>
            </a:r>
            <a:endParaRPr lang="en-IN" dirty="0"/>
          </a:p>
        </p:txBody>
      </p:sp>
      <p:sp>
        <p:nvSpPr>
          <p:cNvPr id="4" name="Content Placeholder 3">
            <a:extLst>
              <a:ext uri="{FF2B5EF4-FFF2-40B4-BE49-F238E27FC236}">
                <a16:creationId xmlns:a16="http://schemas.microsoft.com/office/drawing/2014/main" id="{F906B6CF-942C-03A8-705D-1D3D718BAFA2}"/>
              </a:ext>
            </a:extLst>
          </p:cNvPr>
          <p:cNvSpPr>
            <a:spLocks noGrp="1"/>
          </p:cNvSpPr>
          <p:nvPr>
            <p:ph sz="half" idx="2"/>
          </p:nvPr>
        </p:nvSpPr>
        <p:spPr>
          <a:xfrm>
            <a:off x="5896897" y="1407755"/>
            <a:ext cx="5181600" cy="4351338"/>
          </a:xfrm>
        </p:spPr>
        <p:txBody>
          <a:bodyPr>
            <a:normAutofit/>
          </a:bodyPr>
          <a:lstStyle/>
          <a:p>
            <a:r>
              <a:rPr lang="en-US" dirty="0"/>
              <a:t>Efficiency</a:t>
            </a:r>
          </a:p>
          <a:p>
            <a:r>
              <a:rPr lang="en-US" dirty="0"/>
              <a:t>Scalability</a:t>
            </a:r>
          </a:p>
          <a:p>
            <a:r>
              <a:rPr lang="en-US" dirty="0"/>
              <a:t>Clear Overview</a:t>
            </a:r>
          </a:p>
          <a:p>
            <a:r>
              <a:rPr lang="en-US" dirty="0"/>
              <a:t>Easy to </a:t>
            </a:r>
            <a:r>
              <a:rPr lang="en-US" dirty="0" err="1"/>
              <a:t>Analyse</a:t>
            </a:r>
            <a:endParaRPr lang="en-US" dirty="0"/>
          </a:p>
          <a:p>
            <a:endParaRPr lang="en-US" dirty="0"/>
          </a:p>
          <a:p>
            <a:pPr marL="0" indent="0">
              <a:buNone/>
            </a:pPr>
            <a:endParaRPr lang="en-IN" dirty="0"/>
          </a:p>
        </p:txBody>
      </p:sp>
      <p:sp>
        <p:nvSpPr>
          <p:cNvPr id="11" name="TextBox 10">
            <a:extLst>
              <a:ext uri="{FF2B5EF4-FFF2-40B4-BE49-F238E27FC236}">
                <a16:creationId xmlns:a16="http://schemas.microsoft.com/office/drawing/2014/main" id="{832C06F2-0792-1E7C-7DB9-74B0D29EF375}"/>
              </a:ext>
            </a:extLst>
          </p:cNvPr>
          <p:cNvSpPr txBox="1"/>
          <p:nvPr/>
        </p:nvSpPr>
        <p:spPr>
          <a:xfrm>
            <a:off x="2777738" y="1407755"/>
            <a:ext cx="636102" cy="1107996"/>
          </a:xfrm>
          <a:prstGeom prst="rect">
            <a:avLst/>
          </a:prstGeom>
          <a:noFill/>
        </p:spPr>
        <p:txBody>
          <a:bodyPr wrap="square" rtlCol="0">
            <a:spAutoFit/>
          </a:bodyPr>
          <a:lstStyle/>
          <a:p>
            <a:r>
              <a:rPr lang="en-US" sz="6600" b="1" dirty="0">
                <a:latin typeface="+mj-lt"/>
              </a:rPr>
              <a:t>S</a:t>
            </a:r>
            <a:endParaRPr lang="en-IN" sz="6600" b="1" dirty="0">
              <a:latin typeface="+mj-lt"/>
            </a:endParaRPr>
          </a:p>
        </p:txBody>
      </p:sp>
      <p:sp>
        <p:nvSpPr>
          <p:cNvPr id="12" name="TextBox 11">
            <a:extLst>
              <a:ext uri="{FF2B5EF4-FFF2-40B4-BE49-F238E27FC236}">
                <a16:creationId xmlns:a16="http://schemas.microsoft.com/office/drawing/2014/main" id="{74004F14-F898-A0E9-1A44-BEBA58497A62}"/>
              </a:ext>
            </a:extLst>
          </p:cNvPr>
          <p:cNvSpPr txBox="1"/>
          <p:nvPr/>
        </p:nvSpPr>
        <p:spPr>
          <a:xfrm>
            <a:off x="2777738" y="4021138"/>
            <a:ext cx="636102" cy="1107996"/>
          </a:xfrm>
          <a:prstGeom prst="rect">
            <a:avLst/>
          </a:prstGeom>
          <a:noFill/>
        </p:spPr>
        <p:txBody>
          <a:bodyPr wrap="square" rtlCol="0">
            <a:spAutoFit/>
          </a:bodyPr>
          <a:lstStyle/>
          <a:p>
            <a:r>
              <a:rPr lang="en-US" sz="6600" b="1" dirty="0">
                <a:solidFill>
                  <a:schemeClr val="tx1">
                    <a:alpha val="10000"/>
                  </a:schemeClr>
                </a:solidFill>
                <a:latin typeface="+mj-lt"/>
              </a:rPr>
              <a:t>O</a:t>
            </a:r>
            <a:endParaRPr lang="en-IN" sz="6600" b="1" dirty="0">
              <a:solidFill>
                <a:schemeClr val="tx1">
                  <a:alpha val="10000"/>
                </a:schemeClr>
              </a:solidFill>
              <a:latin typeface="+mj-lt"/>
            </a:endParaRPr>
          </a:p>
        </p:txBody>
      </p:sp>
      <p:sp>
        <p:nvSpPr>
          <p:cNvPr id="13" name="TextBox 12">
            <a:extLst>
              <a:ext uri="{FF2B5EF4-FFF2-40B4-BE49-F238E27FC236}">
                <a16:creationId xmlns:a16="http://schemas.microsoft.com/office/drawing/2014/main" id="{20852BFC-768F-ADE0-FBA0-CE424B0723D8}"/>
              </a:ext>
            </a:extLst>
          </p:cNvPr>
          <p:cNvSpPr txBox="1"/>
          <p:nvPr/>
        </p:nvSpPr>
        <p:spPr>
          <a:xfrm>
            <a:off x="3988282" y="2751175"/>
            <a:ext cx="636102" cy="1107996"/>
          </a:xfrm>
          <a:prstGeom prst="rect">
            <a:avLst/>
          </a:prstGeom>
          <a:noFill/>
        </p:spPr>
        <p:txBody>
          <a:bodyPr wrap="square" rtlCol="0">
            <a:spAutoFit/>
          </a:bodyPr>
          <a:lstStyle/>
          <a:p>
            <a:r>
              <a:rPr lang="en-US" sz="6600" b="1" dirty="0">
                <a:solidFill>
                  <a:schemeClr val="tx1">
                    <a:alpha val="10000"/>
                  </a:schemeClr>
                </a:solidFill>
                <a:latin typeface="+mj-lt"/>
              </a:rPr>
              <a:t>T</a:t>
            </a:r>
            <a:endParaRPr lang="en-IN" sz="6600" b="1" dirty="0">
              <a:solidFill>
                <a:schemeClr val="tx1">
                  <a:alpha val="10000"/>
                </a:schemeClr>
              </a:solidFill>
              <a:latin typeface="+mj-lt"/>
            </a:endParaRPr>
          </a:p>
        </p:txBody>
      </p:sp>
      <p:sp>
        <p:nvSpPr>
          <p:cNvPr id="14" name="TextBox 13">
            <a:extLst>
              <a:ext uri="{FF2B5EF4-FFF2-40B4-BE49-F238E27FC236}">
                <a16:creationId xmlns:a16="http://schemas.microsoft.com/office/drawing/2014/main" id="{F3607B14-73FB-6E41-08F6-91BB56C6AC49}"/>
              </a:ext>
            </a:extLst>
          </p:cNvPr>
          <p:cNvSpPr txBox="1"/>
          <p:nvPr/>
        </p:nvSpPr>
        <p:spPr>
          <a:xfrm>
            <a:off x="1397477" y="2752722"/>
            <a:ext cx="636102" cy="1107996"/>
          </a:xfrm>
          <a:prstGeom prst="rect">
            <a:avLst/>
          </a:prstGeom>
          <a:noFill/>
        </p:spPr>
        <p:txBody>
          <a:bodyPr wrap="square" rtlCol="0">
            <a:spAutoFit/>
          </a:bodyPr>
          <a:lstStyle/>
          <a:p>
            <a:r>
              <a:rPr lang="en-US" sz="6600" b="1" dirty="0">
                <a:solidFill>
                  <a:schemeClr val="tx1">
                    <a:alpha val="10000"/>
                  </a:schemeClr>
                </a:solidFill>
                <a:latin typeface="+mj-lt"/>
              </a:rPr>
              <a:t>W</a:t>
            </a:r>
            <a:endParaRPr lang="en-IN" sz="6600" b="1" dirty="0">
              <a:solidFill>
                <a:schemeClr val="tx1">
                  <a:alpha val="10000"/>
                </a:schemeClr>
              </a:solidFill>
              <a:latin typeface="+mj-lt"/>
            </a:endParaRPr>
          </a:p>
        </p:txBody>
      </p:sp>
      <p:sp>
        <p:nvSpPr>
          <p:cNvPr id="15" name="Frame 14">
            <a:extLst>
              <a:ext uri="{FF2B5EF4-FFF2-40B4-BE49-F238E27FC236}">
                <a16:creationId xmlns:a16="http://schemas.microsoft.com/office/drawing/2014/main" id="{86985EE9-F518-49AD-26D2-B717F9552A6C}"/>
              </a:ext>
            </a:extLst>
          </p:cNvPr>
          <p:cNvSpPr/>
          <p:nvPr/>
        </p:nvSpPr>
        <p:spPr>
          <a:xfrm rot="2700000">
            <a:off x="1263817" y="1473201"/>
            <a:ext cx="3663945" cy="3663945"/>
          </a:xfrm>
          <a:prstGeom prst="frame">
            <a:avLst/>
          </a:prstGeom>
          <a:solidFill>
            <a:schemeClr val="dk1">
              <a:alpha val="3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6" name="Plus Sign 15">
            <a:extLst>
              <a:ext uri="{FF2B5EF4-FFF2-40B4-BE49-F238E27FC236}">
                <a16:creationId xmlns:a16="http://schemas.microsoft.com/office/drawing/2014/main" id="{4ABA043C-99E0-182A-F244-948F5EB86EF5}"/>
              </a:ext>
            </a:extLst>
          </p:cNvPr>
          <p:cNvSpPr/>
          <p:nvPr/>
        </p:nvSpPr>
        <p:spPr>
          <a:xfrm rot="2700000">
            <a:off x="1263818" y="1473202"/>
            <a:ext cx="3663945" cy="3663945"/>
          </a:xfrm>
          <a:prstGeom prst="mathPlus">
            <a:avLst/>
          </a:prstGeom>
          <a:solidFill>
            <a:schemeClr val="dk1">
              <a:alpha val="3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D4FA5AD6-C18B-91B8-AFEB-FE56C835D027}"/>
              </a:ext>
            </a:extLst>
          </p:cNvPr>
          <p:cNvSpPr txBox="1">
            <a:spLocks/>
          </p:cNvSpPr>
          <p:nvPr/>
        </p:nvSpPr>
        <p:spPr>
          <a:xfrm>
            <a:off x="5896897" y="3358356"/>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WEAKNESS</a:t>
            </a:r>
            <a:endParaRPr lang="en-IN" dirty="0">
              <a:solidFill>
                <a:schemeClr val="tx1">
                  <a:alpha val="20000"/>
                </a:schemeClr>
              </a:solidFill>
            </a:endParaRPr>
          </a:p>
        </p:txBody>
      </p:sp>
      <p:sp>
        <p:nvSpPr>
          <p:cNvPr id="7" name="Content Placeholder 3">
            <a:extLst>
              <a:ext uri="{FF2B5EF4-FFF2-40B4-BE49-F238E27FC236}">
                <a16:creationId xmlns:a16="http://schemas.microsoft.com/office/drawing/2014/main" id="{0A797483-30D1-6748-A83E-B21C9663FC36}"/>
              </a:ext>
            </a:extLst>
          </p:cNvPr>
          <p:cNvSpPr txBox="1">
            <a:spLocks/>
          </p:cNvSpPr>
          <p:nvPr/>
        </p:nvSpPr>
        <p:spPr>
          <a:xfrm>
            <a:off x="4441723" y="4601826"/>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Limited Understanding</a:t>
            </a:r>
          </a:p>
          <a:p>
            <a:r>
              <a:rPr lang="en-US" dirty="0">
                <a:solidFill>
                  <a:schemeClr val="tx1">
                    <a:alpha val="10000"/>
                  </a:schemeClr>
                </a:solidFill>
              </a:rPr>
              <a:t>Missing Information</a:t>
            </a:r>
          </a:p>
          <a:p>
            <a:r>
              <a:rPr lang="en-US" dirty="0">
                <a:solidFill>
                  <a:schemeClr val="tx1">
                    <a:alpha val="10000"/>
                  </a:schemeClr>
                </a:solidFill>
              </a:rPr>
              <a:t>Specificity</a:t>
            </a:r>
            <a:endParaRPr lang="en-IN" dirty="0">
              <a:solidFill>
                <a:schemeClr val="tx1">
                  <a:alpha val="10000"/>
                </a:schemeClr>
              </a:solidFill>
            </a:endParaRPr>
          </a:p>
        </p:txBody>
      </p:sp>
    </p:spTree>
    <p:extLst>
      <p:ext uri="{BB962C8B-B14F-4D97-AF65-F5344CB8AC3E}">
        <p14:creationId xmlns:p14="http://schemas.microsoft.com/office/powerpoint/2010/main" val="2132074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97907-CCEC-AA06-FC58-112361699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3E291F-FACE-4E28-D06C-4D5AD82C4653}"/>
              </a:ext>
            </a:extLst>
          </p:cNvPr>
          <p:cNvSpPr>
            <a:spLocks noGrp="1"/>
          </p:cNvSpPr>
          <p:nvPr>
            <p:ph type="title"/>
          </p:nvPr>
        </p:nvSpPr>
        <p:spPr>
          <a:xfrm>
            <a:off x="1653866" y="-3129769"/>
            <a:ext cx="5181600" cy="1325563"/>
          </a:xfrm>
        </p:spPr>
        <p:txBody>
          <a:bodyPr/>
          <a:lstStyle/>
          <a:p>
            <a:r>
              <a:rPr lang="en-US" dirty="0">
                <a:solidFill>
                  <a:schemeClr val="tx1">
                    <a:alpha val="20000"/>
                  </a:schemeClr>
                </a:solidFill>
              </a:rPr>
              <a:t>STRENGTH</a:t>
            </a:r>
            <a:endParaRPr lang="en-IN" dirty="0">
              <a:solidFill>
                <a:schemeClr val="tx1">
                  <a:alpha val="20000"/>
                </a:schemeClr>
              </a:solidFill>
            </a:endParaRPr>
          </a:p>
        </p:txBody>
      </p:sp>
      <p:sp>
        <p:nvSpPr>
          <p:cNvPr id="4" name="Content Placeholder 3">
            <a:extLst>
              <a:ext uri="{FF2B5EF4-FFF2-40B4-BE49-F238E27FC236}">
                <a16:creationId xmlns:a16="http://schemas.microsoft.com/office/drawing/2014/main" id="{B6B61D20-CF50-4AFA-C753-34F84A2E3162}"/>
              </a:ext>
            </a:extLst>
          </p:cNvPr>
          <p:cNvSpPr>
            <a:spLocks noGrp="1"/>
          </p:cNvSpPr>
          <p:nvPr>
            <p:ph sz="half" idx="2"/>
          </p:nvPr>
        </p:nvSpPr>
        <p:spPr>
          <a:xfrm>
            <a:off x="3413840" y="-2021257"/>
            <a:ext cx="5181600" cy="4351338"/>
          </a:xfrm>
        </p:spPr>
        <p:txBody>
          <a:bodyPr>
            <a:normAutofit/>
          </a:bodyPr>
          <a:lstStyle/>
          <a:p>
            <a:r>
              <a:rPr lang="en-US" dirty="0">
                <a:solidFill>
                  <a:schemeClr val="tx1">
                    <a:alpha val="10000"/>
                  </a:schemeClr>
                </a:solidFill>
              </a:rPr>
              <a:t>Automation</a:t>
            </a:r>
          </a:p>
          <a:p>
            <a:r>
              <a:rPr lang="en-US" dirty="0">
                <a:solidFill>
                  <a:schemeClr val="tx1">
                    <a:alpha val="10000"/>
                  </a:schemeClr>
                </a:solidFill>
              </a:rPr>
              <a:t>Scalability</a:t>
            </a:r>
          </a:p>
          <a:p>
            <a:r>
              <a:rPr lang="en-US" dirty="0">
                <a:solidFill>
                  <a:schemeClr val="tx1">
                    <a:alpha val="10000"/>
                  </a:schemeClr>
                </a:solidFill>
              </a:rPr>
              <a:t>Objectivity</a:t>
            </a:r>
          </a:p>
          <a:p>
            <a:r>
              <a:rPr lang="en-US" dirty="0" err="1">
                <a:solidFill>
                  <a:schemeClr val="tx1">
                    <a:alpha val="10000"/>
                  </a:schemeClr>
                </a:solidFill>
              </a:rPr>
              <a:t>Personalisation</a:t>
            </a:r>
            <a:endParaRPr lang="en-US" dirty="0">
              <a:solidFill>
                <a:schemeClr val="tx1">
                  <a:alpha val="10000"/>
                </a:schemeClr>
              </a:solidFill>
            </a:endParaRPr>
          </a:p>
          <a:p>
            <a:endParaRPr lang="en-US" dirty="0"/>
          </a:p>
          <a:p>
            <a:pPr marL="0" indent="0">
              <a:buNone/>
            </a:pPr>
            <a:endParaRPr lang="en-IN" dirty="0"/>
          </a:p>
        </p:txBody>
      </p:sp>
      <p:sp>
        <p:nvSpPr>
          <p:cNvPr id="11" name="TextBox 10">
            <a:extLst>
              <a:ext uri="{FF2B5EF4-FFF2-40B4-BE49-F238E27FC236}">
                <a16:creationId xmlns:a16="http://schemas.microsoft.com/office/drawing/2014/main" id="{3281E03B-83ED-14AE-6E81-EE8F247FF351}"/>
              </a:ext>
            </a:extLst>
          </p:cNvPr>
          <p:cNvSpPr txBox="1"/>
          <p:nvPr/>
        </p:nvSpPr>
        <p:spPr>
          <a:xfrm>
            <a:off x="4026434" y="2651946"/>
            <a:ext cx="636102" cy="1107996"/>
          </a:xfrm>
          <a:prstGeom prst="rect">
            <a:avLst/>
          </a:prstGeom>
          <a:noFill/>
        </p:spPr>
        <p:txBody>
          <a:bodyPr wrap="square" rtlCol="0">
            <a:spAutoFit/>
          </a:bodyPr>
          <a:lstStyle/>
          <a:p>
            <a:r>
              <a:rPr lang="en-US" sz="6600" b="1" dirty="0">
                <a:solidFill>
                  <a:schemeClr val="tx1">
                    <a:alpha val="10000"/>
                  </a:schemeClr>
                </a:solidFill>
                <a:latin typeface="+mj-lt"/>
              </a:rPr>
              <a:t>S</a:t>
            </a:r>
            <a:endParaRPr lang="en-IN" sz="6600" b="1" dirty="0">
              <a:solidFill>
                <a:schemeClr val="tx1">
                  <a:alpha val="10000"/>
                </a:schemeClr>
              </a:solidFill>
              <a:latin typeface="+mj-lt"/>
            </a:endParaRPr>
          </a:p>
        </p:txBody>
      </p:sp>
      <p:sp>
        <p:nvSpPr>
          <p:cNvPr id="12" name="TextBox 11">
            <a:extLst>
              <a:ext uri="{FF2B5EF4-FFF2-40B4-BE49-F238E27FC236}">
                <a16:creationId xmlns:a16="http://schemas.microsoft.com/office/drawing/2014/main" id="{D8813BAC-9230-31CB-1E4C-BE1B8B643B01}"/>
              </a:ext>
            </a:extLst>
          </p:cNvPr>
          <p:cNvSpPr txBox="1"/>
          <p:nvPr/>
        </p:nvSpPr>
        <p:spPr>
          <a:xfrm>
            <a:off x="1413758" y="2804358"/>
            <a:ext cx="636102" cy="1107996"/>
          </a:xfrm>
          <a:prstGeom prst="rect">
            <a:avLst/>
          </a:prstGeom>
          <a:noFill/>
        </p:spPr>
        <p:txBody>
          <a:bodyPr wrap="square" rtlCol="0">
            <a:spAutoFit/>
          </a:bodyPr>
          <a:lstStyle/>
          <a:p>
            <a:r>
              <a:rPr lang="en-US" sz="6600" b="1" dirty="0">
                <a:solidFill>
                  <a:schemeClr val="tx1">
                    <a:alpha val="10000"/>
                  </a:schemeClr>
                </a:solidFill>
                <a:latin typeface="+mj-lt"/>
              </a:rPr>
              <a:t>O</a:t>
            </a:r>
            <a:endParaRPr lang="en-IN" sz="6600" b="1" dirty="0">
              <a:solidFill>
                <a:schemeClr val="tx1">
                  <a:alpha val="10000"/>
                </a:schemeClr>
              </a:solidFill>
              <a:latin typeface="+mj-lt"/>
            </a:endParaRPr>
          </a:p>
        </p:txBody>
      </p:sp>
      <p:sp>
        <p:nvSpPr>
          <p:cNvPr id="13" name="TextBox 12">
            <a:extLst>
              <a:ext uri="{FF2B5EF4-FFF2-40B4-BE49-F238E27FC236}">
                <a16:creationId xmlns:a16="http://schemas.microsoft.com/office/drawing/2014/main" id="{F7F3A82D-32A2-E78B-6F65-38FD30E9B163}"/>
              </a:ext>
            </a:extLst>
          </p:cNvPr>
          <p:cNvSpPr txBox="1"/>
          <p:nvPr/>
        </p:nvSpPr>
        <p:spPr>
          <a:xfrm>
            <a:off x="2777738" y="4047828"/>
            <a:ext cx="636102" cy="1107996"/>
          </a:xfrm>
          <a:prstGeom prst="rect">
            <a:avLst/>
          </a:prstGeom>
          <a:noFill/>
        </p:spPr>
        <p:txBody>
          <a:bodyPr wrap="square" rtlCol="0">
            <a:spAutoFit/>
          </a:bodyPr>
          <a:lstStyle/>
          <a:p>
            <a:r>
              <a:rPr lang="en-US" sz="6600" b="1" dirty="0">
                <a:solidFill>
                  <a:schemeClr val="tx1">
                    <a:alpha val="10000"/>
                  </a:schemeClr>
                </a:solidFill>
                <a:latin typeface="+mj-lt"/>
              </a:rPr>
              <a:t>T</a:t>
            </a:r>
            <a:endParaRPr lang="en-IN" sz="6600" b="1" dirty="0">
              <a:solidFill>
                <a:schemeClr val="tx1">
                  <a:alpha val="10000"/>
                </a:schemeClr>
              </a:solidFill>
              <a:latin typeface="+mj-lt"/>
            </a:endParaRPr>
          </a:p>
        </p:txBody>
      </p:sp>
      <p:sp>
        <p:nvSpPr>
          <p:cNvPr id="14" name="TextBox 13">
            <a:extLst>
              <a:ext uri="{FF2B5EF4-FFF2-40B4-BE49-F238E27FC236}">
                <a16:creationId xmlns:a16="http://schemas.microsoft.com/office/drawing/2014/main" id="{F1FDAF87-236C-84E2-164C-39169772ABBB}"/>
              </a:ext>
            </a:extLst>
          </p:cNvPr>
          <p:cNvSpPr txBox="1"/>
          <p:nvPr/>
        </p:nvSpPr>
        <p:spPr>
          <a:xfrm>
            <a:off x="2645220" y="1543950"/>
            <a:ext cx="636102" cy="1107996"/>
          </a:xfrm>
          <a:prstGeom prst="rect">
            <a:avLst/>
          </a:prstGeom>
          <a:noFill/>
        </p:spPr>
        <p:txBody>
          <a:bodyPr wrap="square" rtlCol="0">
            <a:spAutoFit/>
          </a:bodyPr>
          <a:lstStyle/>
          <a:p>
            <a:r>
              <a:rPr lang="en-US" sz="6600" b="1" dirty="0">
                <a:latin typeface="+mj-lt"/>
              </a:rPr>
              <a:t>W</a:t>
            </a:r>
            <a:endParaRPr lang="en-IN" sz="6600" b="1" dirty="0">
              <a:latin typeface="+mj-lt"/>
            </a:endParaRPr>
          </a:p>
        </p:txBody>
      </p:sp>
      <p:sp>
        <p:nvSpPr>
          <p:cNvPr id="15" name="Frame 14">
            <a:extLst>
              <a:ext uri="{FF2B5EF4-FFF2-40B4-BE49-F238E27FC236}">
                <a16:creationId xmlns:a16="http://schemas.microsoft.com/office/drawing/2014/main" id="{52D7A7D7-9B89-8F56-FAEF-06EE421C03C7}"/>
              </a:ext>
            </a:extLst>
          </p:cNvPr>
          <p:cNvSpPr/>
          <p:nvPr/>
        </p:nvSpPr>
        <p:spPr>
          <a:xfrm rot="8009552">
            <a:off x="1263817" y="1473201"/>
            <a:ext cx="3663945" cy="3663945"/>
          </a:xfrm>
          <a:prstGeom prst="frame">
            <a:avLst/>
          </a:prstGeom>
          <a:solidFill>
            <a:schemeClr val="dk1">
              <a:alpha val="3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6" name="Plus Sign 15">
            <a:extLst>
              <a:ext uri="{FF2B5EF4-FFF2-40B4-BE49-F238E27FC236}">
                <a16:creationId xmlns:a16="http://schemas.microsoft.com/office/drawing/2014/main" id="{349C4C5E-6D74-5CBF-A938-F2B6B5660C56}"/>
              </a:ext>
            </a:extLst>
          </p:cNvPr>
          <p:cNvSpPr/>
          <p:nvPr/>
        </p:nvSpPr>
        <p:spPr>
          <a:xfrm rot="8009552">
            <a:off x="1263818" y="1473202"/>
            <a:ext cx="3663945" cy="3663945"/>
          </a:xfrm>
          <a:prstGeom prst="mathPlus">
            <a:avLst/>
          </a:prstGeom>
          <a:solidFill>
            <a:schemeClr val="dk1">
              <a:alpha val="3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A3872535-2029-0672-AF2A-1C9DD4F3E669}"/>
              </a:ext>
            </a:extLst>
          </p:cNvPr>
          <p:cNvSpPr txBox="1">
            <a:spLocks/>
          </p:cNvSpPr>
          <p:nvPr/>
        </p:nvSpPr>
        <p:spPr>
          <a:xfrm>
            <a:off x="4441723" y="632467"/>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WEAKNESS</a:t>
            </a:r>
            <a:endParaRPr lang="en-IN" dirty="0"/>
          </a:p>
        </p:txBody>
      </p:sp>
      <p:sp>
        <p:nvSpPr>
          <p:cNvPr id="7" name="Content Placeholder 3">
            <a:extLst>
              <a:ext uri="{FF2B5EF4-FFF2-40B4-BE49-F238E27FC236}">
                <a16:creationId xmlns:a16="http://schemas.microsoft.com/office/drawing/2014/main" id="{3135C170-DD85-2FE2-9BCF-2C0B720B548D}"/>
              </a:ext>
            </a:extLst>
          </p:cNvPr>
          <p:cNvSpPr txBox="1">
            <a:spLocks/>
          </p:cNvSpPr>
          <p:nvPr/>
        </p:nvSpPr>
        <p:spPr>
          <a:xfrm>
            <a:off x="5818212" y="187419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Limited Understanding</a:t>
            </a:r>
          </a:p>
          <a:p>
            <a:r>
              <a:rPr lang="en-US" dirty="0"/>
              <a:t>Missing Information</a:t>
            </a:r>
          </a:p>
          <a:p>
            <a:r>
              <a:rPr lang="en-US" dirty="0"/>
              <a:t>Specificity</a:t>
            </a:r>
            <a:endParaRPr lang="en-IN" dirty="0"/>
          </a:p>
        </p:txBody>
      </p:sp>
      <p:sp>
        <p:nvSpPr>
          <p:cNvPr id="3" name="Title 1">
            <a:extLst>
              <a:ext uri="{FF2B5EF4-FFF2-40B4-BE49-F238E27FC236}">
                <a16:creationId xmlns:a16="http://schemas.microsoft.com/office/drawing/2014/main" id="{54CA7383-0899-887F-BA64-CB622A682CEC}"/>
              </a:ext>
            </a:extLst>
          </p:cNvPr>
          <p:cNvSpPr txBox="1">
            <a:spLocks/>
          </p:cNvSpPr>
          <p:nvPr/>
        </p:nvSpPr>
        <p:spPr>
          <a:xfrm>
            <a:off x="5829394" y="3759942"/>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OPPUTUNITIES</a:t>
            </a:r>
            <a:endParaRPr lang="en-IN" dirty="0">
              <a:solidFill>
                <a:schemeClr val="tx1">
                  <a:alpha val="20000"/>
                </a:schemeClr>
              </a:solidFill>
            </a:endParaRPr>
          </a:p>
        </p:txBody>
      </p:sp>
      <p:sp>
        <p:nvSpPr>
          <p:cNvPr id="5" name="Content Placeholder 3">
            <a:extLst>
              <a:ext uri="{FF2B5EF4-FFF2-40B4-BE49-F238E27FC236}">
                <a16:creationId xmlns:a16="http://schemas.microsoft.com/office/drawing/2014/main" id="{81930289-47C3-B733-702B-BCDF42903D74}"/>
              </a:ext>
            </a:extLst>
          </p:cNvPr>
          <p:cNvSpPr txBox="1">
            <a:spLocks/>
          </p:cNvSpPr>
          <p:nvPr/>
        </p:nvSpPr>
        <p:spPr>
          <a:xfrm>
            <a:off x="4662536" y="4817782"/>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Personalization advancement</a:t>
            </a:r>
          </a:p>
          <a:p>
            <a:r>
              <a:rPr lang="en-US" dirty="0">
                <a:solidFill>
                  <a:schemeClr val="tx1">
                    <a:alpha val="10000"/>
                  </a:schemeClr>
                </a:solidFill>
              </a:rPr>
              <a:t>Enhanced UX</a:t>
            </a:r>
          </a:p>
          <a:p>
            <a:r>
              <a:rPr lang="en-US" dirty="0">
                <a:solidFill>
                  <a:schemeClr val="tx1">
                    <a:alpha val="10000"/>
                  </a:schemeClr>
                </a:solidFill>
              </a:rPr>
              <a:t>Simplified Feedback</a:t>
            </a:r>
          </a:p>
          <a:p>
            <a:endParaRPr lang="en-US" dirty="0">
              <a:solidFill>
                <a:schemeClr val="tx1">
                  <a:alpha val="10000"/>
                </a:schemeClr>
              </a:solidFill>
            </a:endParaRPr>
          </a:p>
        </p:txBody>
      </p:sp>
    </p:spTree>
    <p:extLst>
      <p:ext uri="{BB962C8B-B14F-4D97-AF65-F5344CB8AC3E}">
        <p14:creationId xmlns:p14="http://schemas.microsoft.com/office/powerpoint/2010/main" val="3767003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8AD0A-C043-EA59-4DEE-0B0253061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51995A-DEA7-0676-D787-67C18A813EA1}"/>
              </a:ext>
            </a:extLst>
          </p:cNvPr>
          <p:cNvSpPr>
            <a:spLocks noGrp="1"/>
          </p:cNvSpPr>
          <p:nvPr>
            <p:ph type="title"/>
          </p:nvPr>
        </p:nvSpPr>
        <p:spPr>
          <a:xfrm>
            <a:off x="1653866" y="-3129769"/>
            <a:ext cx="5181600" cy="1325563"/>
          </a:xfrm>
        </p:spPr>
        <p:txBody>
          <a:bodyPr/>
          <a:lstStyle/>
          <a:p>
            <a:r>
              <a:rPr lang="en-US" dirty="0">
                <a:solidFill>
                  <a:schemeClr val="tx1">
                    <a:alpha val="20000"/>
                  </a:schemeClr>
                </a:solidFill>
              </a:rPr>
              <a:t>STRENGTH</a:t>
            </a:r>
            <a:endParaRPr lang="en-IN" dirty="0">
              <a:solidFill>
                <a:schemeClr val="tx1">
                  <a:alpha val="20000"/>
                </a:schemeClr>
              </a:solidFill>
            </a:endParaRPr>
          </a:p>
        </p:txBody>
      </p:sp>
      <p:sp>
        <p:nvSpPr>
          <p:cNvPr id="4" name="Content Placeholder 3">
            <a:extLst>
              <a:ext uri="{FF2B5EF4-FFF2-40B4-BE49-F238E27FC236}">
                <a16:creationId xmlns:a16="http://schemas.microsoft.com/office/drawing/2014/main" id="{23446F18-AE7C-E6B6-2531-F9D05886126B}"/>
              </a:ext>
            </a:extLst>
          </p:cNvPr>
          <p:cNvSpPr>
            <a:spLocks noGrp="1"/>
          </p:cNvSpPr>
          <p:nvPr>
            <p:ph sz="half" idx="2"/>
          </p:nvPr>
        </p:nvSpPr>
        <p:spPr>
          <a:xfrm>
            <a:off x="3413840" y="-2021257"/>
            <a:ext cx="5181600" cy="4351338"/>
          </a:xfrm>
        </p:spPr>
        <p:txBody>
          <a:bodyPr>
            <a:normAutofit/>
          </a:bodyPr>
          <a:lstStyle/>
          <a:p>
            <a:r>
              <a:rPr lang="en-US" dirty="0">
                <a:solidFill>
                  <a:schemeClr val="tx1">
                    <a:alpha val="10000"/>
                  </a:schemeClr>
                </a:solidFill>
              </a:rPr>
              <a:t>Automation</a:t>
            </a:r>
          </a:p>
          <a:p>
            <a:r>
              <a:rPr lang="en-US" dirty="0">
                <a:solidFill>
                  <a:schemeClr val="tx1">
                    <a:alpha val="10000"/>
                  </a:schemeClr>
                </a:solidFill>
              </a:rPr>
              <a:t>Scalability</a:t>
            </a:r>
          </a:p>
          <a:p>
            <a:r>
              <a:rPr lang="en-US" dirty="0">
                <a:solidFill>
                  <a:schemeClr val="tx1">
                    <a:alpha val="10000"/>
                  </a:schemeClr>
                </a:solidFill>
              </a:rPr>
              <a:t>Objectivity</a:t>
            </a:r>
          </a:p>
          <a:p>
            <a:r>
              <a:rPr lang="en-US" dirty="0" err="1">
                <a:solidFill>
                  <a:schemeClr val="tx1">
                    <a:alpha val="10000"/>
                  </a:schemeClr>
                </a:solidFill>
              </a:rPr>
              <a:t>Personalisation</a:t>
            </a:r>
            <a:endParaRPr lang="en-US" dirty="0">
              <a:solidFill>
                <a:schemeClr val="tx1">
                  <a:alpha val="10000"/>
                </a:schemeClr>
              </a:solidFill>
            </a:endParaRPr>
          </a:p>
          <a:p>
            <a:endParaRPr lang="en-US" dirty="0"/>
          </a:p>
          <a:p>
            <a:pPr marL="0" indent="0">
              <a:buNone/>
            </a:pPr>
            <a:endParaRPr lang="en-IN" dirty="0"/>
          </a:p>
        </p:txBody>
      </p:sp>
      <p:sp>
        <p:nvSpPr>
          <p:cNvPr id="11" name="TextBox 10">
            <a:extLst>
              <a:ext uri="{FF2B5EF4-FFF2-40B4-BE49-F238E27FC236}">
                <a16:creationId xmlns:a16="http://schemas.microsoft.com/office/drawing/2014/main" id="{C41B6352-97BC-C850-7269-B1AB0D3757E4}"/>
              </a:ext>
            </a:extLst>
          </p:cNvPr>
          <p:cNvSpPr txBox="1"/>
          <p:nvPr/>
        </p:nvSpPr>
        <p:spPr>
          <a:xfrm>
            <a:off x="2777738" y="4055605"/>
            <a:ext cx="636102" cy="1107996"/>
          </a:xfrm>
          <a:prstGeom prst="rect">
            <a:avLst/>
          </a:prstGeom>
          <a:noFill/>
        </p:spPr>
        <p:txBody>
          <a:bodyPr wrap="square" rtlCol="0">
            <a:spAutoFit/>
          </a:bodyPr>
          <a:lstStyle/>
          <a:p>
            <a:r>
              <a:rPr lang="en-US" sz="6600" b="1" dirty="0">
                <a:solidFill>
                  <a:schemeClr val="tx1">
                    <a:alpha val="10000"/>
                  </a:schemeClr>
                </a:solidFill>
                <a:latin typeface="+mj-lt"/>
              </a:rPr>
              <a:t>S</a:t>
            </a:r>
            <a:endParaRPr lang="en-IN" sz="6600" b="1" dirty="0">
              <a:solidFill>
                <a:schemeClr val="tx1">
                  <a:alpha val="10000"/>
                </a:schemeClr>
              </a:solidFill>
              <a:latin typeface="+mj-lt"/>
            </a:endParaRPr>
          </a:p>
        </p:txBody>
      </p:sp>
      <p:sp>
        <p:nvSpPr>
          <p:cNvPr id="12" name="TextBox 11">
            <a:extLst>
              <a:ext uri="{FF2B5EF4-FFF2-40B4-BE49-F238E27FC236}">
                <a16:creationId xmlns:a16="http://schemas.microsoft.com/office/drawing/2014/main" id="{E326BE73-B2C1-1540-1529-83195D5B95D3}"/>
              </a:ext>
            </a:extLst>
          </p:cNvPr>
          <p:cNvSpPr txBox="1"/>
          <p:nvPr/>
        </p:nvSpPr>
        <p:spPr>
          <a:xfrm>
            <a:off x="2747183" y="1447083"/>
            <a:ext cx="636102" cy="1107996"/>
          </a:xfrm>
          <a:prstGeom prst="rect">
            <a:avLst/>
          </a:prstGeom>
          <a:noFill/>
        </p:spPr>
        <p:txBody>
          <a:bodyPr wrap="square" rtlCol="0">
            <a:spAutoFit/>
          </a:bodyPr>
          <a:lstStyle/>
          <a:p>
            <a:r>
              <a:rPr lang="en-US" sz="6600" b="1" dirty="0">
                <a:latin typeface="+mj-lt"/>
              </a:rPr>
              <a:t>O</a:t>
            </a:r>
            <a:endParaRPr lang="en-IN" sz="6600" b="1" dirty="0">
              <a:latin typeface="+mj-lt"/>
            </a:endParaRPr>
          </a:p>
        </p:txBody>
      </p:sp>
      <p:sp>
        <p:nvSpPr>
          <p:cNvPr id="13" name="TextBox 12">
            <a:extLst>
              <a:ext uri="{FF2B5EF4-FFF2-40B4-BE49-F238E27FC236}">
                <a16:creationId xmlns:a16="http://schemas.microsoft.com/office/drawing/2014/main" id="{2EC30516-C753-6615-8C63-F28FBFFB0001}"/>
              </a:ext>
            </a:extLst>
          </p:cNvPr>
          <p:cNvSpPr txBox="1"/>
          <p:nvPr/>
        </p:nvSpPr>
        <p:spPr>
          <a:xfrm>
            <a:off x="1505865" y="2751175"/>
            <a:ext cx="636102" cy="1107996"/>
          </a:xfrm>
          <a:prstGeom prst="rect">
            <a:avLst/>
          </a:prstGeom>
          <a:noFill/>
        </p:spPr>
        <p:txBody>
          <a:bodyPr wrap="square" rtlCol="0">
            <a:spAutoFit/>
          </a:bodyPr>
          <a:lstStyle/>
          <a:p>
            <a:r>
              <a:rPr lang="en-US" sz="6600" b="1" dirty="0">
                <a:solidFill>
                  <a:schemeClr val="tx1">
                    <a:alpha val="10000"/>
                  </a:schemeClr>
                </a:solidFill>
                <a:latin typeface="+mj-lt"/>
              </a:rPr>
              <a:t>T</a:t>
            </a:r>
            <a:endParaRPr lang="en-IN" sz="6600" b="1" dirty="0">
              <a:solidFill>
                <a:schemeClr val="tx1">
                  <a:alpha val="10000"/>
                </a:schemeClr>
              </a:solidFill>
              <a:latin typeface="+mj-lt"/>
            </a:endParaRPr>
          </a:p>
        </p:txBody>
      </p:sp>
      <p:sp>
        <p:nvSpPr>
          <p:cNvPr id="14" name="TextBox 13">
            <a:extLst>
              <a:ext uri="{FF2B5EF4-FFF2-40B4-BE49-F238E27FC236}">
                <a16:creationId xmlns:a16="http://schemas.microsoft.com/office/drawing/2014/main" id="{52021A7B-74A7-CA20-9F1D-B9368B80FDAD}"/>
              </a:ext>
            </a:extLst>
          </p:cNvPr>
          <p:cNvSpPr txBox="1"/>
          <p:nvPr/>
        </p:nvSpPr>
        <p:spPr>
          <a:xfrm>
            <a:off x="3914075" y="2772315"/>
            <a:ext cx="636102" cy="1107996"/>
          </a:xfrm>
          <a:prstGeom prst="rect">
            <a:avLst/>
          </a:prstGeom>
          <a:noFill/>
        </p:spPr>
        <p:txBody>
          <a:bodyPr wrap="square" rtlCol="0">
            <a:spAutoFit/>
          </a:bodyPr>
          <a:lstStyle/>
          <a:p>
            <a:r>
              <a:rPr lang="en-US" sz="6600" b="1" dirty="0">
                <a:solidFill>
                  <a:schemeClr val="tx1">
                    <a:alpha val="10000"/>
                  </a:schemeClr>
                </a:solidFill>
                <a:latin typeface="+mj-lt"/>
              </a:rPr>
              <a:t>W</a:t>
            </a:r>
            <a:endParaRPr lang="en-IN" sz="6600" b="1" dirty="0">
              <a:solidFill>
                <a:schemeClr val="tx1">
                  <a:alpha val="10000"/>
                </a:schemeClr>
              </a:solidFill>
              <a:latin typeface="+mj-lt"/>
            </a:endParaRPr>
          </a:p>
        </p:txBody>
      </p:sp>
      <p:sp>
        <p:nvSpPr>
          <p:cNvPr id="15" name="Frame 14">
            <a:extLst>
              <a:ext uri="{FF2B5EF4-FFF2-40B4-BE49-F238E27FC236}">
                <a16:creationId xmlns:a16="http://schemas.microsoft.com/office/drawing/2014/main" id="{6394EC63-622F-7470-CDCE-451E80A21791}"/>
              </a:ext>
            </a:extLst>
          </p:cNvPr>
          <p:cNvSpPr/>
          <p:nvPr/>
        </p:nvSpPr>
        <p:spPr>
          <a:xfrm rot="13473586">
            <a:off x="1263817" y="1473201"/>
            <a:ext cx="3663945" cy="3663945"/>
          </a:xfrm>
          <a:prstGeom prst="frame">
            <a:avLst/>
          </a:prstGeom>
          <a:solidFill>
            <a:schemeClr val="dk1">
              <a:alpha val="3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6" name="Plus Sign 15">
            <a:extLst>
              <a:ext uri="{FF2B5EF4-FFF2-40B4-BE49-F238E27FC236}">
                <a16:creationId xmlns:a16="http://schemas.microsoft.com/office/drawing/2014/main" id="{11D98F68-0BCB-D95D-A2AD-272E9C42C176}"/>
              </a:ext>
            </a:extLst>
          </p:cNvPr>
          <p:cNvSpPr/>
          <p:nvPr/>
        </p:nvSpPr>
        <p:spPr>
          <a:xfrm rot="13473586">
            <a:off x="1263818" y="1473202"/>
            <a:ext cx="3663945" cy="3663945"/>
          </a:xfrm>
          <a:prstGeom prst="mathPlus">
            <a:avLst/>
          </a:prstGeom>
          <a:solidFill>
            <a:schemeClr val="dk1">
              <a:alpha val="3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3CAAF4AC-FB42-242C-5D7C-0053B87BCF6A}"/>
              </a:ext>
            </a:extLst>
          </p:cNvPr>
          <p:cNvSpPr txBox="1">
            <a:spLocks/>
          </p:cNvSpPr>
          <p:nvPr/>
        </p:nvSpPr>
        <p:spPr>
          <a:xfrm>
            <a:off x="1536635" y="-3137693"/>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WEAKNESS</a:t>
            </a:r>
            <a:endParaRPr lang="en-IN" dirty="0">
              <a:solidFill>
                <a:schemeClr val="tx1">
                  <a:alpha val="20000"/>
                </a:schemeClr>
              </a:solidFill>
            </a:endParaRPr>
          </a:p>
        </p:txBody>
      </p:sp>
      <p:sp>
        <p:nvSpPr>
          <p:cNvPr id="7" name="Content Placeholder 3">
            <a:extLst>
              <a:ext uri="{FF2B5EF4-FFF2-40B4-BE49-F238E27FC236}">
                <a16:creationId xmlns:a16="http://schemas.microsoft.com/office/drawing/2014/main" id="{186D0497-3FC1-6C99-484D-B864CDA4C231}"/>
              </a:ext>
            </a:extLst>
          </p:cNvPr>
          <p:cNvSpPr txBox="1">
            <a:spLocks/>
          </p:cNvSpPr>
          <p:nvPr/>
        </p:nvSpPr>
        <p:spPr>
          <a:xfrm>
            <a:off x="2913124" y="-189596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Data Dependency</a:t>
            </a:r>
          </a:p>
          <a:p>
            <a:r>
              <a:rPr lang="en-US" dirty="0">
                <a:solidFill>
                  <a:schemeClr val="tx1">
                    <a:alpha val="10000"/>
                  </a:schemeClr>
                </a:solidFill>
              </a:rPr>
              <a:t>Limited Understanding</a:t>
            </a:r>
          </a:p>
          <a:p>
            <a:r>
              <a:rPr lang="en-US" dirty="0">
                <a:solidFill>
                  <a:schemeClr val="tx1">
                    <a:alpha val="10000"/>
                  </a:schemeClr>
                </a:solidFill>
              </a:rPr>
              <a:t>Template Limitation</a:t>
            </a:r>
          </a:p>
          <a:p>
            <a:r>
              <a:rPr lang="en-US" dirty="0">
                <a:solidFill>
                  <a:schemeClr val="tx1">
                    <a:alpha val="10000"/>
                  </a:schemeClr>
                </a:solidFill>
              </a:rPr>
              <a:t>Neural network challenge</a:t>
            </a:r>
            <a:endParaRPr lang="en-IN" dirty="0">
              <a:solidFill>
                <a:schemeClr val="tx1">
                  <a:alpha val="10000"/>
                </a:schemeClr>
              </a:solidFill>
            </a:endParaRPr>
          </a:p>
        </p:txBody>
      </p:sp>
      <p:sp>
        <p:nvSpPr>
          <p:cNvPr id="3" name="Title 1">
            <a:extLst>
              <a:ext uri="{FF2B5EF4-FFF2-40B4-BE49-F238E27FC236}">
                <a16:creationId xmlns:a16="http://schemas.microsoft.com/office/drawing/2014/main" id="{C200AD9E-25E8-8B87-A58E-D6E80BC90D65}"/>
              </a:ext>
            </a:extLst>
          </p:cNvPr>
          <p:cNvSpPr txBox="1">
            <a:spLocks/>
          </p:cNvSpPr>
          <p:nvPr/>
        </p:nvSpPr>
        <p:spPr>
          <a:xfrm>
            <a:off x="4354972" y="837632"/>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OPPUTUNITIES</a:t>
            </a:r>
            <a:endParaRPr lang="en-IN" dirty="0"/>
          </a:p>
        </p:txBody>
      </p:sp>
      <p:sp>
        <p:nvSpPr>
          <p:cNvPr id="5" name="Content Placeholder 3">
            <a:extLst>
              <a:ext uri="{FF2B5EF4-FFF2-40B4-BE49-F238E27FC236}">
                <a16:creationId xmlns:a16="http://schemas.microsoft.com/office/drawing/2014/main" id="{AEBD8C34-B64A-37B9-B916-215A5773DB76}"/>
              </a:ext>
            </a:extLst>
          </p:cNvPr>
          <p:cNvSpPr txBox="1">
            <a:spLocks/>
          </p:cNvSpPr>
          <p:nvPr/>
        </p:nvSpPr>
        <p:spPr>
          <a:xfrm>
            <a:off x="5852455" y="2039394"/>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Personalization advancement</a:t>
            </a:r>
          </a:p>
          <a:p>
            <a:r>
              <a:rPr lang="en-US" dirty="0"/>
              <a:t>Enhanced UX</a:t>
            </a:r>
          </a:p>
          <a:p>
            <a:r>
              <a:rPr lang="en-US" dirty="0"/>
              <a:t>Simplified Feedback</a:t>
            </a:r>
          </a:p>
          <a:p>
            <a:endParaRPr lang="en-US" dirty="0"/>
          </a:p>
        </p:txBody>
      </p:sp>
      <p:sp>
        <p:nvSpPr>
          <p:cNvPr id="8" name="Title 1">
            <a:extLst>
              <a:ext uri="{FF2B5EF4-FFF2-40B4-BE49-F238E27FC236}">
                <a16:creationId xmlns:a16="http://schemas.microsoft.com/office/drawing/2014/main" id="{1647AFF4-4CF2-DC01-D44C-C29658AD3E9C}"/>
              </a:ext>
            </a:extLst>
          </p:cNvPr>
          <p:cNvSpPr txBox="1">
            <a:spLocks/>
          </p:cNvSpPr>
          <p:nvPr/>
        </p:nvSpPr>
        <p:spPr>
          <a:xfrm>
            <a:off x="6052352" y="3946822"/>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THREAT</a:t>
            </a:r>
            <a:endParaRPr lang="en-IN" dirty="0">
              <a:solidFill>
                <a:schemeClr val="tx1">
                  <a:alpha val="20000"/>
                </a:schemeClr>
              </a:solidFill>
            </a:endParaRPr>
          </a:p>
        </p:txBody>
      </p:sp>
      <p:sp>
        <p:nvSpPr>
          <p:cNvPr id="9" name="Content Placeholder 3">
            <a:extLst>
              <a:ext uri="{FF2B5EF4-FFF2-40B4-BE49-F238E27FC236}">
                <a16:creationId xmlns:a16="http://schemas.microsoft.com/office/drawing/2014/main" id="{B184F225-5E0B-1B16-9443-9C3184AD013F}"/>
              </a:ext>
            </a:extLst>
          </p:cNvPr>
          <p:cNvSpPr txBox="1">
            <a:spLocks/>
          </p:cNvSpPr>
          <p:nvPr/>
        </p:nvSpPr>
        <p:spPr>
          <a:xfrm>
            <a:off x="4550177" y="5063678"/>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Customers</a:t>
            </a:r>
          </a:p>
          <a:p>
            <a:r>
              <a:rPr lang="en-US" dirty="0">
                <a:solidFill>
                  <a:schemeClr val="tx1">
                    <a:alpha val="10000"/>
                  </a:schemeClr>
                </a:solidFill>
              </a:rPr>
              <a:t>Decreased Trust</a:t>
            </a:r>
          </a:p>
          <a:p>
            <a:r>
              <a:rPr lang="en-US" dirty="0">
                <a:solidFill>
                  <a:schemeClr val="tx1">
                    <a:alpha val="10000"/>
                  </a:schemeClr>
                </a:solidFill>
              </a:rPr>
              <a:t>Difficulty in addressing concerns</a:t>
            </a:r>
          </a:p>
          <a:p>
            <a:endParaRPr lang="en-US" dirty="0">
              <a:solidFill>
                <a:schemeClr val="tx1">
                  <a:alpha val="10000"/>
                </a:schemeClr>
              </a:solidFill>
            </a:endParaRPr>
          </a:p>
          <a:p>
            <a:endParaRPr lang="en-US" dirty="0">
              <a:solidFill>
                <a:schemeClr val="tx1">
                  <a:alpha val="10000"/>
                </a:schemeClr>
              </a:solidFill>
            </a:endParaRPr>
          </a:p>
          <a:p>
            <a:endParaRPr lang="en-US" dirty="0">
              <a:solidFill>
                <a:schemeClr val="tx1">
                  <a:alpha val="10000"/>
                </a:schemeClr>
              </a:solidFill>
            </a:endParaRPr>
          </a:p>
        </p:txBody>
      </p:sp>
    </p:spTree>
    <p:extLst>
      <p:ext uri="{BB962C8B-B14F-4D97-AF65-F5344CB8AC3E}">
        <p14:creationId xmlns:p14="http://schemas.microsoft.com/office/powerpoint/2010/main" val="3529994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A91FD-A0DD-8620-1C60-0869CE39317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83355E4-1DBB-67F1-108B-C3AABFBD6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329" y="-28168"/>
            <a:ext cx="3609474" cy="6858000"/>
          </a:xfrm>
          <a:prstGeom prst="rect">
            <a:avLst/>
          </a:prstGeom>
          <a:effectLst>
            <a:innerShdw blurRad="444500" dist="406400">
              <a:prstClr val="black">
                <a:alpha val="27000"/>
              </a:prstClr>
            </a:innerShdw>
            <a:reflection endPos="0" dist="50800" dir="5400000" sy="-100000" algn="bl" rotWithShape="0"/>
            <a:softEdge rad="0"/>
          </a:effectLst>
        </p:spPr>
      </p:pic>
      <p:sp>
        <p:nvSpPr>
          <p:cNvPr id="9" name="TextBox 8">
            <a:extLst>
              <a:ext uri="{FF2B5EF4-FFF2-40B4-BE49-F238E27FC236}">
                <a16:creationId xmlns:a16="http://schemas.microsoft.com/office/drawing/2014/main" id="{CDFF2F77-4079-A097-8FD0-A9126E257EB5}"/>
              </a:ext>
            </a:extLst>
          </p:cNvPr>
          <p:cNvSpPr txBox="1"/>
          <p:nvPr/>
        </p:nvSpPr>
        <p:spPr>
          <a:xfrm>
            <a:off x="232962" y="267786"/>
            <a:ext cx="8107169" cy="1200329"/>
          </a:xfrm>
          <a:prstGeom prst="rect">
            <a:avLst/>
          </a:prstGeom>
          <a:noFill/>
        </p:spPr>
        <p:txBody>
          <a:bodyPr wrap="square" rtlCol="0">
            <a:spAutoFit/>
          </a:bodyPr>
          <a:lstStyle/>
          <a:p>
            <a:pPr marL="571500" indent="-571500">
              <a:buFont typeface="Arial" panose="020B0604020202020204" pitchFamily="34" charset="0"/>
              <a:buChar char="•"/>
            </a:pPr>
            <a:r>
              <a:rPr lang="en-US" sz="7200" dirty="0">
                <a:latin typeface="Bondie" pitchFamily="2" charset="0"/>
              </a:rPr>
              <a:t>KITCHEN DESCRIPTION BUILDER</a:t>
            </a:r>
            <a:endParaRPr lang="en-IN" sz="7200" dirty="0">
              <a:latin typeface="Bondie" pitchFamily="2" charset="0"/>
            </a:endParaRPr>
          </a:p>
        </p:txBody>
      </p:sp>
      <p:sp>
        <p:nvSpPr>
          <p:cNvPr id="2" name="TextBox 1">
            <a:extLst>
              <a:ext uri="{FF2B5EF4-FFF2-40B4-BE49-F238E27FC236}">
                <a16:creationId xmlns:a16="http://schemas.microsoft.com/office/drawing/2014/main" id="{3E0CF46F-DF49-D71E-1D58-25CF0BE7D75B}"/>
              </a:ext>
            </a:extLst>
          </p:cNvPr>
          <p:cNvSpPr txBox="1"/>
          <p:nvPr/>
        </p:nvSpPr>
        <p:spPr>
          <a:xfrm>
            <a:off x="984738" y="1848897"/>
            <a:ext cx="9777047" cy="2862322"/>
          </a:xfrm>
          <a:prstGeom prst="rect">
            <a:avLst/>
          </a:prstGeom>
          <a:noFill/>
        </p:spPr>
        <p:txBody>
          <a:bodyPr wrap="square" rtlCol="0">
            <a:spAutoFit/>
          </a:bodyPr>
          <a:lstStyle/>
          <a:p>
            <a:pPr algn="just"/>
            <a:r>
              <a:rPr lang="en-US" sz="3600" dirty="0"/>
              <a:t>Description: </a:t>
            </a:r>
          </a:p>
          <a:p>
            <a:pPr algn="just"/>
            <a:r>
              <a:rPr lang="en-US" sz="3600" dirty="0"/>
              <a:t>	Build algorithms to automate text generation for the kitchen type based on the menus that kitchen offers. The summary should be 2-3 lines in the mobile screen width.</a:t>
            </a:r>
            <a:endParaRPr lang="en-IN" sz="3600" dirty="0"/>
          </a:p>
        </p:txBody>
      </p:sp>
    </p:spTree>
    <p:extLst>
      <p:ext uri="{BB962C8B-B14F-4D97-AF65-F5344CB8AC3E}">
        <p14:creationId xmlns:p14="http://schemas.microsoft.com/office/powerpoint/2010/main" val="571634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8B9F4-41AA-6007-A9CD-42CA65603F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DA5DA-2EF2-1C6E-C080-D6A3166E0AB1}"/>
              </a:ext>
            </a:extLst>
          </p:cNvPr>
          <p:cNvSpPr>
            <a:spLocks noGrp="1"/>
          </p:cNvSpPr>
          <p:nvPr>
            <p:ph type="title"/>
          </p:nvPr>
        </p:nvSpPr>
        <p:spPr>
          <a:xfrm>
            <a:off x="1653866" y="-3129769"/>
            <a:ext cx="5181600" cy="1325563"/>
          </a:xfrm>
        </p:spPr>
        <p:txBody>
          <a:bodyPr/>
          <a:lstStyle/>
          <a:p>
            <a:r>
              <a:rPr lang="en-US" dirty="0">
                <a:solidFill>
                  <a:schemeClr val="tx1">
                    <a:alpha val="20000"/>
                  </a:schemeClr>
                </a:solidFill>
              </a:rPr>
              <a:t>STRENGTH</a:t>
            </a:r>
            <a:endParaRPr lang="en-IN" dirty="0">
              <a:solidFill>
                <a:schemeClr val="tx1">
                  <a:alpha val="20000"/>
                </a:schemeClr>
              </a:solidFill>
            </a:endParaRPr>
          </a:p>
        </p:txBody>
      </p:sp>
      <p:sp>
        <p:nvSpPr>
          <p:cNvPr id="4" name="Content Placeholder 3">
            <a:extLst>
              <a:ext uri="{FF2B5EF4-FFF2-40B4-BE49-F238E27FC236}">
                <a16:creationId xmlns:a16="http://schemas.microsoft.com/office/drawing/2014/main" id="{CB5E0FEC-6687-31C8-0B85-2F894236A6E1}"/>
              </a:ext>
            </a:extLst>
          </p:cNvPr>
          <p:cNvSpPr>
            <a:spLocks noGrp="1"/>
          </p:cNvSpPr>
          <p:nvPr>
            <p:ph sz="half" idx="2"/>
          </p:nvPr>
        </p:nvSpPr>
        <p:spPr>
          <a:xfrm>
            <a:off x="3413840" y="-2021257"/>
            <a:ext cx="5181600" cy="4351338"/>
          </a:xfrm>
        </p:spPr>
        <p:txBody>
          <a:bodyPr>
            <a:normAutofit/>
          </a:bodyPr>
          <a:lstStyle/>
          <a:p>
            <a:r>
              <a:rPr lang="en-US" dirty="0">
                <a:solidFill>
                  <a:schemeClr val="tx1">
                    <a:alpha val="10000"/>
                  </a:schemeClr>
                </a:solidFill>
              </a:rPr>
              <a:t>Automation</a:t>
            </a:r>
          </a:p>
          <a:p>
            <a:r>
              <a:rPr lang="en-US" dirty="0">
                <a:solidFill>
                  <a:schemeClr val="tx1">
                    <a:alpha val="10000"/>
                  </a:schemeClr>
                </a:solidFill>
              </a:rPr>
              <a:t>Scalability</a:t>
            </a:r>
          </a:p>
          <a:p>
            <a:r>
              <a:rPr lang="en-US" dirty="0">
                <a:solidFill>
                  <a:schemeClr val="tx1">
                    <a:alpha val="10000"/>
                  </a:schemeClr>
                </a:solidFill>
              </a:rPr>
              <a:t>Objectivity</a:t>
            </a:r>
          </a:p>
          <a:p>
            <a:r>
              <a:rPr lang="en-US" dirty="0" err="1">
                <a:solidFill>
                  <a:schemeClr val="tx1">
                    <a:alpha val="10000"/>
                  </a:schemeClr>
                </a:solidFill>
              </a:rPr>
              <a:t>Personalisation</a:t>
            </a:r>
            <a:endParaRPr lang="en-US" dirty="0">
              <a:solidFill>
                <a:schemeClr val="tx1">
                  <a:alpha val="10000"/>
                </a:schemeClr>
              </a:solidFill>
            </a:endParaRPr>
          </a:p>
          <a:p>
            <a:endParaRPr lang="en-US" dirty="0"/>
          </a:p>
          <a:p>
            <a:pPr marL="0" indent="0">
              <a:buNone/>
            </a:pPr>
            <a:endParaRPr lang="en-IN" dirty="0"/>
          </a:p>
        </p:txBody>
      </p:sp>
      <p:sp>
        <p:nvSpPr>
          <p:cNvPr id="11" name="TextBox 10">
            <a:extLst>
              <a:ext uri="{FF2B5EF4-FFF2-40B4-BE49-F238E27FC236}">
                <a16:creationId xmlns:a16="http://schemas.microsoft.com/office/drawing/2014/main" id="{0C977FC1-7B2A-CCAB-44F9-971C6F5C4CFF}"/>
              </a:ext>
            </a:extLst>
          </p:cNvPr>
          <p:cNvSpPr txBox="1"/>
          <p:nvPr/>
        </p:nvSpPr>
        <p:spPr>
          <a:xfrm>
            <a:off x="1460435" y="2751175"/>
            <a:ext cx="636102" cy="1107996"/>
          </a:xfrm>
          <a:prstGeom prst="rect">
            <a:avLst/>
          </a:prstGeom>
          <a:noFill/>
        </p:spPr>
        <p:txBody>
          <a:bodyPr wrap="square" rtlCol="0">
            <a:spAutoFit/>
          </a:bodyPr>
          <a:lstStyle/>
          <a:p>
            <a:r>
              <a:rPr lang="en-US" sz="6600" b="1" dirty="0">
                <a:solidFill>
                  <a:schemeClr val="tx1">
                    <a:alpha val="10000"/>
                  </a:schemeClr>
                </a:solidFill>
                <a:latin typeface="+mj-lt"/>
              </a:rPr>
              <a:t>S</a:t>
            </a:r>
            <a:endParaRPr lang="en-IN" sz="6600" b="1" dirty="0">
              <a:solidFill>
                <a:schemeClr val="tx1">
                  <a:alpha val="10000"/>
                </a:schemeClr>
              </a:solidFill>
              <a:latin typeface="+mj-lt"/>
            </a:endParaRPr>
          </a:p>
        </p:txBody>
      </p:sp>
      <p:sp>
        <p:nvSpPr>
          <p:cNvPr id="12" name="TextBox 11">
            <a:extLst>
              <a:ext uri="{FF2B5EF4-FFF2-40B4-BE49-F238E27FC236}">
                <a16:creationId xmlns:a16="http://schemas.microsoft.com/office/drawing/2014/main" id="{9EFB1148-B732-0679-72F8-F2EFA320758F}"/>
              </a:ext>
            </a:extLst>
          </p:cNvPr>
          <p:cNvSpPr txBox="1"/>
          <p:nvPr/>
        </p:nvSpPr>
        <p:spPr>
          <a:xfrm>
            <a:off x="4036921" y="2751175"/>
            <a:ext cx="636102" cy="1107996"/>
          </a:xfrm>
          <a:prstGeom prst="rect">
            <a:avLst/>
          </a:prstGeom>
          <a:noFill/>
        </p:spPr>
        <p:txBody>
          <a:bodyPr wrap="square" rtlCol="0">
            <a:spAutoFit/>
          </a:bodyPr>
          <a:lstStyle/>
          <a:p>
            <a:r>
              <a:rPr lang="en-US" sz="6600" b="1" dirty="0">
                <a:solidFill>
                  <a:schemeClr val="tx1">
                    <a:alpha val="10000"/>
                  </a:schemeClr>
                </a:solidFill>
                <a:latin typeface="+mj-lt"/>
              </a:rPr>
              <a:t>O</a:t>
            </a:r>
            <a:endParaRPr lang="en-IN" sz="6600" b="1" dirty="0">
              <a:solidFill>
                <a:schemeClr val="tx1">
                  <a:alpha val="10000"/>
                </a:schemeClr>
              </a:solidFill>
              <a:latin typeface="+mj-lt"/>
            </a:endParaRPr>
          </a:p>
        </p:txBody>
      </p:sp>
      <p:sp>
        <p:nvSpPr>
          <p:cNvPr id="13" name="TextBox 12">
            <a:extLst>
              <a:ext uri="{FF2B5EF4-FFF2-40B4-BE49-F238E27FC236}">
                <a16:creationId xmlns:a16="http://schemas.microsoft.com/office/drawing/2014/main" id="{CDD3FB11-B50C-CAC7-2213-0AF74A2E1585}"/>
              </a:ext>
            </a:extLst>
          </p:cNvPr>
          <p:cNvSpPr txBox="1"/>
          <p:nvPr/>
        </p:nvSpPr>
        <p:spPr>
          <a:xfrm>
            <a:off x="2777738" y="1501645"/>
            <a:ext cx="636102" cy="1107996"/>
          </a:xfrm>
          <a:prstGeom prst="rect">
            <a:avLst/>
          </a:prstGeom>
          <a:noFill/>
        </p:spPr>
        <p:txBody>
          <a:bodyPr wrap="square" rtlCol="0">
            <a:spAutoFit/>
          </a:bodyPr>
          <a:lstStyle/>
          <a:p>
            <a:r>
              <a:rPr lang="en-US" sz="6600" b="1" dirty="0">
                <a:latin typeface="+mj-lt"/>
              </a:rPr>
              <a:t>T</a:t>
            </a:r>
            <a:endParaRPr lang="en-IN" sz="6600" b="1" dirty="0">
              <a:latin typeface="+mj-lt"/>
            </a:endParaRPr>
          </a:p>
        </p:txBody>
      </p:sp>
      <p:sp>
        <p:nvSpPr>
          <p:cNvPr id="14" name="TextBox 13">
            <a:extLst>
              <a:ext uri="{FF2B5EF4-FFF2-40B4-BE49-F238E27FC236}">
                <a16:creationId xmlns:a16="http://schemas.microsoft.com/office/drawing/2014/main" id="{1E099E66-E06E-CC7D-AE7E-6BB95D5E4A17}"/>
              </a:ext>
            </a:extLst>
          </p:cNvPr>
          <p:cNvSpPr txBox="1"/>
          <p:nvPr/>
        </p:nvSpPr>
        <p:spPr>
          <a:xfrm>
            <a:off x="2686303" y="4055605"/>
            <a:ext cx="636102" cy="1107996"/>
          </a:xfrm>
          <a:prstGeom prst="rect">
            <a:avLst/>
          </a:prstGeom>
          <a:noFill/>
        </p:spPr>
        <p:txBody>
          <a:bodyPr wrap="square" rtlCol="0">
            <a:spAutoFit/>
          </a:bodyPr>
          <a:lstStyle/>
          <a:p>
            <a:r>
              <a:rPr lang="en-US" sz="6600" b="1" dirty="0">
                <a:solidFill>
                  <a:schemeClr val="tx1">
                    <a:alpha val="10000"/>
                  </a:schemeClr>
                </a:solidFill>
                <a:latin typeface="+mj-lt"/>
              </a:rPr>
              <a:t>W</a:t>
            </a:r>
            <a:endParaRPr lang="en-IN" sz="6600" b="1" dirty="0">
              <a:solidFill>
                <a:schemeClr val="tx1">
                  <a:alpha val="10000"/>
                </a:schemeClr>
              </a:solidFill>
              <a:latin typeface="+mj-lt"/>
            </a:endParaRPr>
          </a:p>
        </p:txBody>
      </p:sp>
      <p:sp>
        <p:nvSpPr>
          <p:cNvPr id="15" name="Frame 14">
            <a:extLst>
              <a:ext uri="{FF2B5EF4-FFF2-40B4-BE49-F238E27FC236}">
                <a16:creationId xmlns:a16="http://schemas.microsoft.com/office/drawing/2014/main" id="{BED7BC7C-FB93-C885-4D09-EC46FFDBB11E}"/>
              </a:ext>
            </a:extLst>
          </p:cNvPr>
          <p:cNvSpPr/>
          <p:nvPr/>
        </p:nvSpPr>
        <p:spPr>
          <a:xfrm rot="18968406">
            <a:off x="1263817" y="1473201"/>
            <a:ext cx="3663945" cy="3663945"/>
          </a:xfrm>
          <a:prstGeom prst="frame">
            <a:avLst/>
          </a:prstGeom>
          <a:solidFill>
            <a:schemeClr val="dk1">
              <a:alpha val="3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6" name="Plus Sign 15">
            <a:extLst>
              <a:ext uri="{FF2B5EF4-FFF2-40B4-BE49-F238E27FC236}">
                <a16:creationId xmlns:a16="http://schemas.microsoft.com/office/drawing/2014/main" id="{BF1B8A60-4B5C-15A4-ADFD-4BBF00E4742A}"/>
              </a:ext>
            </a:extLst>
          </p:cNvPr>
          <p:cNvSpPr/>
          <p:nvPr/>
        </p:nvSpPr>
        <p:spPr>
          <a:xfrm rot="18968406">
            <a:off x="1263818" y="1473202"/>
            <a:ext cx="3663945" cy="3663945"/>
          </a:xfrm>
          <a:prstGeom prst="mathPlus">
            <a:avLst/>
          </a:prstGeom>
          <a:solidFill>
            <a:schemeClr val="dk1">
              <a:alpha val="3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49324F69-EF19-EF23-E845-9B18D58D8582}"/>
              </a:ext>
            </a:extLst>
          </p:cNvPr>
          <p:cNvSpPr txBox="1">
            <a:spLocks/>
          </p:cNvSpPr>
          <p:nvPr/>
        </p:nvSpPr>
        <p:spPr>
          <a:xfrm>
            <a:off x="1536635" y="-3137693"/>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WEAKNESS</a:t>
            </a:r>
            <a:endParaRPr lang="en-IN" dirty="0">
              <a:solidFill>
                <a:schemeClr val="tx1">
                  <a:alpha val="20000"/>
                </a:schemeClr>
              </a:solidFill>
            </a:endParaRPr>
          </a:p>
        </p:txBody>
      </p:sp>
      <p:sp>
        <p:nvSpPr>
          <p:cNvPr id="7" name="Content Placeholder 3">
            <a:extLst>
              <a:ext uri="{FF2B5EF4-FFF2-40B4-BE49-F238E27FC236}">
                <a16:creationId xmlns:a16="http://schemas.microsoft.com/office/drawing/2014/main" id="{CD283779-45BA-CC8A-65E7-3972C96C75ED}"/>
              </a:ext>
            </a:extLst>
          </p:cNvPr>
          <p:cNvSpPr txBox="1">
            <a:spLocks/>
          </p:cNvSpPr>
          <p:nvPr/>
        </p:nvSpPr>
        <p:spPr>
          <a:xfrm>
            <a:off x="2913124" y="-189596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Data Dependency</a:t>
            </a:r>
          </a:p>
          <a:p>
            <a:r>
              <a:rPr lang="en-US" dirty="0">
                <a:solidFill>
                  <a:schemeClr val="tx1">
                    <a:alpha val="10000"/>
                  </a:schemeClr>
                </a:solidFill>
              </a:rPr>
              <a:t>Limited Understanding</a:t>
            </a:r>
          </a:p>
          <a:p>
            <a:r>
              <a:rPr lang="en-US" dirty="0">
                <a:solidFill>
                  <a:schemeClr val="tx1">
                    <a:alpha val="10000"/>
                  </a:schemeClr>
                </a:solidFill>
              </a:rPr>
              <a:t>Template Limitation</a:t>
            </a:r>
          </a:p>
          <a:p>
            <a:r>
              <a:rPr lang="en-US" dirty="0">
                <a:solidFill>
                  <a:schemeClr val="tx1">
                    <a:alpha val="10000"/>
                  </a:schemeClr>
                </a:solidFill>
              </a:rPr>
              <a:t>Neural network challenge</a:t>
            </a:r>
            <a:endParaRPr lang="en-IN" dirty="0">
              <a:solidFill>
                <a:schemeClr val="tx1">
                  <a:alpha val="10000"/>
                </a:schemeClr>
              </a:solidFill>
            </a:endParaRPr>
          </a:p>
        </p:txBody>
      </p:sp>
      <p:sp>
        <p:nvSpPr>
          <p:cNvPr id="3" name="Title 1">
            <a:extLst>
              <a:ext uri="{FF2B5EF4-FFF2-40B4-BE49-F238E27FC236}">
                <a16:creationId xmlns:a16="http://schemas.microsoft.com/office/drawing/2014/main" id="{281AF659-8AF8-6C69-04E5-72C8FEA0A1ED}"/>
              </a:ext>
            </a:extLst>
          </p:cNvPr>
          <p:cNvSpPr txBox="1">
            <a:spLocks/>
          </p:cNvSpPr>
          <p:nvPr/>
        </p:nvSpPr>
        <p:spPr>
          <a:xfrm>
            <a:off x="1929804" y="-3204094"/>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OPPUTUNITIES</a:t>
            </a:r>
            <a:endParaRPr lang="en-IN" dirty="0">
              <a:solidFill>
                <a:schemeClr val="tx1">
                  <a:alpha val="20000"/>
                </a:schemeClr>
              </a:solidFill>
            </a:endParaRPr>
          </a:p>
        </p:txBody>
      </p:sp>
      <p:sp>
        <p:nvSpPr>
          <p:cNvPr id="5" name="Content Placeholder 3">
            <a:extLst>
              <a:ext uri="{FF2B5EF4-FFF2-40B4-BE49-F238E27FC236}">
                <a16:creationId xmlns:a16="http://schemas.microsoft.com/office/drawing/2014/main" id="{EE3FAF92-D2F4-395A-6F69-14BFFCFFADED}"/>
              </a:ext>
            </a:extLst>
          </p:cNvPr>
          <p:cNvSpPr txBox="1">
            <a:spLocks/>
          </p:cNvSpPr>
          <p:nvPr/>
        </p:nvSpPr>
        <p:spPr>
          <a:xfrm>
            <a:off x="3670832" y="-1878531"/>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Integration with other platforms</a:t>
            </a:r>
          </a:p>
          <a:p>
            <a:r>
              <a:rPr lang="en-US" dirty="0">
                <a:solidFill>
                  <a:schemeClr val="tx1">
                    <a:alpha val="10000"/>
                  </a:schemeClr>
                </a:solidFill>
              </a:rPr>
              <a:t>Targeted Marketing</a:t>
            </a:r>
          </a:p>
          <a:p>
            <a:r>
              <a:rPr lang="en-US" dirty="0">
                <a:solidFill>
                  <a:schemeClr val="tx1">
                    <a:alpha val="10000"/>
                  </a:schemeClr>
                </a:solidFill>
              </a:rPr>
              <a:t>New cuisine Discovery</a:t>
            </a:r>
          </a:p>
          <a:p>
            <a:r>
              <a:rPr lang="en-US" dirty="0">
                <a:solidFill>
                  <a:schemeClr val="tx1">
                    <a:alpha val="10000"/>
                  </a:schemeClr>
                </a:solidFill>
              </a:rPr>
              <a:t>Personalization advancement</a:t>
            </a:r>
          </a:p>
        </p:txBody>
      </p:sp>
      <p:sp>
        <p:nvSpPr>
          <p:cNvPr id="8" name="Title 1">
            <a:extLst>
              <a:ext uri="{FF2B5EF4-FFF2-40B4-BE49-F238E27FC236}">
                <a16:creationId xmlns:a16="http://schemas.microsoft.com/office/drawing/2014/main" id="{8519BF1F-3B9B-6CA4-715E-5130F5C11D57}"/>
              </a:ext>
            </a:extLst>
          </p:cNvPr>
          <p:cNvSpPr txBox="1">
            <a:spLocks/>
          </p:cNvSpPr>
          <p:nvPr/>
        </p:nvSpPr>
        <p:spPr>
          <a:xfrm>
            <a:off x="4673023" y="881342"/>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THREAT</a:t>
            </a:r>
            <a:endParaRPr lang="en-IN" dirty="0"/>
          </a:p>
        </p:txBody>
      </p:sp>
      <p:sp>
        <p:nvSpPr>
          <p:cNvPr id="9" name="Content Placeholder 3">
            <a:extLst>
              <a:ext uri="{FF2B5EF4-FFF2-40B4-BE49-F238E27FC236}">
                <a16:creationId xmlns:a16="http://schemas.microsoft.com/office/drawing/2014/main" id="{42EF71A8-FF58-C669-A5C2-9935A7C3A869}"/>
              </a:ext>
            </a:extLst>
          </p:cNvPr>
          <p:cNvSpPr txBox="1">
            <a:spLocks/>
          </p:cNvSpPr>
          <p:nvPr/>
        </p:nvSpPr>
        <p:spPr>
          <a:xfrm>
            <a:off x="5945116" y="2072152"/>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Customers</a:t>
            </a:r>
          </a:p>
          <a:p>
            <a:r>
              <a:rPr lang="en-US" dirty="0"/>
              <a:t>Decreased Trust</a:t>
            </a:r>
          </a:p>
          <a:p>
            <a:r>
              <a:rPr lang="en-US" dirty="0"/>
              <a:t>Difficulty in addressing concerns</a:t>
            </a:r>
          </a:p>
          <a:p>
            <a:endParaRPr lang="en-US" dirty="0"/>
          </a:p>
          <a:p>
            <a:endParaRPr lang="en-US" dirty="0"/>
          </a:p>
          <a:p>
            <a:endParaRPr lang="en-US" dirty="0"/>
          </a:p>
        </p:txBody>
      </p:sp>
    </p:spTree>
    <p:extLst>
      <p:ext uri="{BB962C8B-B14F-4D97-AF65-F5344CB8AC3E}">
        <p14:creationId xmlns:p14="http://schemas.microsoft.com/office/powerpoint/2010/main" val="3897915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2EADA3-B997-6B3F-8978-3E3D1C5D2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108" y="105708"/>
            <a:ext cx="9745784" cy="6497730"/>
          </a:xfrm>
          <a:prstGeom prst="rect">
            <a:avLst/>
          </a:prstGeom>
          <a:ln>
            <a:noFill/>
          </a:ln>
          <a:effectLst>
            <a:softEdge rad="112500"/>
          </a:effectLst>
        </p:spPr>
      </p:pic>
      <p:sp>
        <p:nvSpPr>
          <p:cNvPr id="2" name="Title 1">
            <a:extLst>
              <a:ext uri="{FF2B5EF4-FFF2-40B4-BE49-F238E27FC236}">
                <a16:creationId xmlns:a16="http://schemas.microsoft.com/office/drawing/2014/main" id="{CABDE219-49DB-60A5-420F-4C2E56DC474A}"/>
              </a:ext>
            </a:extLst>
          </p:cNvPr>
          <p:cNvSpPr>
            <a:spLocks noGrp="1"/>
          </p:cNvSpPr>
          <p:nvPr>
            <p:ph type="ctrTitle"/>
          </p:nvPr>
        </p:nvSpPr>
        <p:spPr>
          <a:xfrm>
            <a:off x="1524000" y="1339533"/>
            <a:ext cx="9144000" cy="2387600"/>
          </a:xfrm>
        </p:spPr>
        <p:txBody>
          <a:bodyPr/>
          <a:lstStyle/>
          <a:p>
            <a:r>
              <a:rPr lang="en-US" dirty="0"/>
              <a:t>Thank you</a:t>
            </a:r>
            <a:endParaRPr lang="en-IN" dirty="0"/>
          </a:p>
        </p:txBody>
      </p:sp>
      <p:sp>
        <p:nvSpPr>
          <p:cNvPr id="3" name="Subtitle 2">
            <a:extLst>
              <a:ext uri="{FF2B5EF4-FFF2-40B4-BE49-F238E27FC236}">
                <a16:creationId xmlns:a16="http://schemas.microsoft.com/office/drawing/2014/main" id="{3E25CAD0-7774-6A2A-C6FF-D7F54AFE6FA8}"/>
              </a:ext>
            </a:extLst>
          </p:cNvPr>
          <p:cNvSpPr>
            <a:spLocks noGrp="1"/>
          </p:cNvSpPr>
          <p:nvPr>
            <p:ph type="subTitle" idx="1"/>
          </p:nvPr>
        </p:nvSpPr>
        <p:spPr>
          <a:xfrm>
            <a:off x="1524000" y="3819208"/>
            <a:ext cx="9144000" cy="1655762"/>
          </a:xfrm>
        </p:spPr>
        <p:txBody>
          <a:bodyPr>
            <a:normAutofit/>
          </a:bodyPr>
          <a:lstStyle/>
          <a:p>
            <a:r>
              <a:rPr lang="en-US" sz="3200" dirty="0"/>
              <a:t>Balasakthi a</a:t>
            </a:r>
          </a:p>
          <a:p>
            <a:r>
              <a:rPr lang="en-US" sz="3200" dirty="0" err="1"/>
              <a:t>Sharran</a:t>
            </a:r>
            <a:r>
              <a:rPr lang="en-US" sz="3200" dirty="0"/>
              <a:t> n</a:t>
            </a:r>
            <a:endParaRPr lang="en-IN" sz="3200" dirty="0"/>
          </a:p>
        </p:txBody>
      </p:sp>
    </p:spTree>
    <p:extLst>
      <p:ext uri="{BB962C8B-B14F-4D97-AF65-F5344CB8AC3E}">
        <p14:creationId xmlns:p14="http://schemas.microsoft.com/office/powerpoint/2010/main" val="160944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77337-377D-CC1D-4AE8-4D4ABD2EFE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06266B-945A-3D9D-90FF-823F7550C28E}"/>
              </a:ext>
            </a:extLst>
          </p:cNvPr>
          <p:cNvSpPr>
            <a:spLocks noGrp="1"/>
          </p:cNvSpPr>
          <p:nvPr>
            <p:ph type="title"/>
          </p:nvPr>
        </p:nvSpPr>
        <p:spPr>
          <a:xfrm>
            <a:off x="1653866" y="-3129769"/>
            <a:ext cx="5181600" cy="1325563"/>
          </a:xfrm>
        </p:spPr>
        <p:txBody>
          <a:bodyPr/>
          <a:lstStyle/>
          <a:p>
            <a:r>
              <a:rPr lang="en-US" dirty="0">
                <a:solidFill>
                  <a:schemeClr val="tx1">
                    <a:alpha val="20000"/>
                  </a:schemeClr>
                </a:solidFill>
              </a:rPr>
              <a:t>STRENGTH</a:t>
            </a:r>
            <a:endParaRPr lang="en-IN" dirty="0">
              <a:solidFill>
                <a:schemeClr val="tx1">
                  <a:alpha val="20000"/>
                </a:schemeClr>
              </a:solidFill>
            </a:endParaRPr>
          </a:p>
        </p:txBody>
      </p:sp>
      <p:sp>
        <p:nvSpPr>
          <p:cNvPr id="4" name="Content Placeholder 3">
            <a:extLst>
              <a:ext uri="{FF2B5EF4-FFF2-40B4-BE49-F238E27FC236}">
                <a16:creationId xmlns:a16="http://schemas.microsoft.com/office/drawing/2014/main" id="{59B07F3E-EEFB-A61E-5E49-2311E9015927}"/>
              </a:ext>
            </a:extLst>
          </p:cNvPr>
          <p:cNvSpPr>
            <a:spLocks noGrp="1"/>
          </p:cNvSpPr>
          <p:nvPr>
            <p:ph sz="half" idx="2"/>
          </p:nvPr>
        </p:nvSpPr>
        <p:spPr>
          <a:xfrm>
            <a:off x="3413840" y="-2021257"/>
            <a:ext cx="5181600" cy="4351338"/>
          </a:xfrm>
        </p:spPr>
        <p:txBody>
          <a:bodyPr>
            <a:normAutofit/>
          </a:bodyPr>
          <a:lstStyle/>
          <a:p>
            <a:r>
              <a:rPr lang="en-US" dirty="0">
                <a:solidFill>
                  <a:schemeClr val="tx1">
                    <a:alpha val="10000"/>
                  </a:schemeClr>
                </a:solidFill>
              </a:rPr>
              <a:t>Automation</a:t>
            </a:r>
          </a:p>
          <a:p>
            <a:r>
              <a:rPr lang="en-US" dirty="0">
                <a:solidFill>
                  <a:schemeClr val="tx1">
                    <a:alpha val="10000"/>
                  </a:schemeClr>
                </a:solidFill>
              </a:rPr>
              <a:t>Scalability</a:t>
            </a:r>
          </a:p>
          <a:p>
            <a:r>
              <a:rPr lang="en-US" dirty="0">
                <a:solidFill>
                  <a:schemeClr val="tx1">
                    <a:alpha val="10000"/>
                  </a:schemeClr>
                </a:solidFill>
              </a:rPr>
              <a:t>Objectivity</a:t>
            </a:r>
          </a:p>
          <a:p>
            <a:r>
              <a:rPr lang="en-US" dirty="0" err="1">
                <a:solidFill>
                  <a:schemeClr val="tx1">
                    <a:alpha val="10000"/>
                  </a:schemeClr>
                </a:solidFill>
              </a:rPr>
              <a:t>Personalisation</a:t>
            </a:r>
            <a:endParaRPr lang="en-US" dirty="0">
              <a:solidFill>
                <a:schemeClr val="tx1">
                  <a:alpha val="10000"/>
                </a:schemeClr>
              </a:solidFill>
            </a:endParaRPr>
          </a:p>
          <a:p>
            <a:endParaRPr lang="en-US" dirty="0"/>
          </a:p>
          <a:p>
            <a:pPr marL="0" indent="0">
              <a:buNone/>
            </a:pPr>
            <a:endParaRPr lang="en-IN" dirty="0"/>
          </a:p>
        </p:txBody>
      </p:sp>
      <p:sp>
        <p:nvSpPr>
          <p:cNvPr id="11" name="TextBox 10">
            <a:extLst>
              <a:ext uri="{FF2B5EF4-FFF2-40B4-BE49-F238E27FC236}">
                <a16:creationId xmlns:a16="http://schemas.microsoft.com/office/drawing/2014/main" id="{5FED5E50-4FF2-2216-2E35-D641A2D9C126}"/>
              </a:ext>
            </a:extLst>
          </p:cNvPr>
          <p:cNvSpPr txBox="1"/>
          <p:nvPr/>
        </p:nvSpPr>
        <p:spPr>
          <a:xfrm>
            <a:off x="1460436" y="-2259255"/>
            <a:ext cx="636102" cy="1107996"/>
          </a:xfrm>
          <a:prstGeom prst="rect">
            <a:avLst/>
          </a:prstGeom>
          <a:noFill/>
        </p:spPr>
        <p:txBody>
          <a:bodyPr wrap="square" rtlCol="0">
            <a:spAutoFit/>
          </a:bodyPr>
          <a:lstStyle/>
          <a:p>
            <a:r>
              <a:rPr lang="en-US" sz="6600" b="1" dirty="0">
                <a:solidFill>
                  <a:schemeClr val="tx1">
                    <a:alpha val="10000"/>
                  </a:schemeClr>
                </a:solidFill>
                <a:latin typeface="+mj-lt"/>
              </a:rPr>
              <a:t>S</a:t>
            </a:r>
            <a:endParaRPr lang="en-IN" sz="6600" b="1" dirty="0">
              <a:solidFill>
                <a:schemeClr val="tx1">
                  <a:alpha val="10000"/>
                </a:schemeClr>
              </a:solidFill>
              <a:latin typeface="+mj-lt"/>
            </a:endParaRPr>
          </a:p>
        </p:txBody>
      </p:sp>
      <p:sp>
        <p:nvSpPr>
          <p:cNvPr id="12" name="TextBox 11">
            <a:extLst>
              <a:ext uri="{FF2B5EF4-FFF2-40B4-BE49-F238E27FC236}">
                <a16:creationId xmlns:a16="http://schemas.microsoft.com/office/drawing/2014/main" id="{BA04FCAF-3339-0A01-1217-8ADA360A7B0B}"/>
              </a:ext>
            </a:extLst>
          </p:cNvPr>
          <p:cNvSpPr txBox="1"/>
          <p:nvPr/>
        </p:nvSpPr>
        <p:spPr>
          <a:xfrm>
            <a:off x="4036922" y="-2259255"/>
            <a:ext cx="636102" cy="1107996"/>
          </a:xfrm>
          <a:prstGeom prst="rect">
            <a:avLst/>
          </a:prstGeom>
          <a:noFill/>
        </p:spPr>
        <p:txBody>
          <a:bodyPr wrap="square" rtlCol="0">
            <a:spAutoFit/>
          </a:bodyPr>
          <a:lstStyle/>
          <a:p>
            <a:r>
              <a:rPr lang="en-US" sz="6600" b="1" dirty="0">
                <a:solidFill>
                  <a:schemeClr val="tx1">
                    <a:alpha val="10000"/>
                  </a:schemeClr>
                </a:solidFill>
                <a:latin typeface="+mj-lt"/>
              </a:rPr>
              <a:t>O</a:t>
            </a:r>
            <a:endParaRPr lang="en-IN" sz="6600" b="1" dirty="0">
              <a:solidFill>
                <a:schemeClr val="tx1">
                  <a:alpha val="10000"/>
                </a:schemeClr>
              </a:solidFill>
              <a:latin typeface="+mj-lt"/>
            </a:endParaRPr>
          </a:p>
        </p:txBody>
      </p:sp>
      <p:sp>
        <p:nvSpPr>
          <p:cNvPr id="13" name="TextBox 12">
            <a:extLst>
              <a:ext uri="{FF2B5EF4-FFF2-40B4-BE49-F238E27FC236}">
                <a16:creationId xmlns:a16="http://schemas.microsoft.com/office/drawing/2014/main" id="{41EFE639-593F-BCAC-EB7F-19BED7B47CE6}"/>
              </a:ext>
            </a:extLst>
          </p:cNvPr>
          <p:cNvSpPr txBox="1"/>
          <p:nvPr/>
        </p:nvSpPr>
        <p:spPr>
          <a:xfrm>
            <a:off x="2777739" y="-3508785"/>
            <a:ext cx="636102" cy="1107996"/>
          </a:xfrm>
          <a:prstGeom prst="rect">
            <a:avLst/>
          </a:prstGeom>
          <a:noFill/>
        </p:spPr>
        <p:txBody>
          <a:bodyPr wrap="square" rtlCol="0">
            <a:spAutoFit/>
          </a:bodyPr>
          <a:lstStyle/>
          <a:p>
            <a:r>
              <a:rPr lang="en-US" sz="6600" b="1" dirty="0">
                <a:latin typeface="+mj-lt"/>
              </a:rPr>
              <a:t>T</a:t>
            </a:r>
            <a:endParaRPr lang="en-IN" sz="6600" b="1" dirty="0">
              <a:latin typeface="+mj-lt"/>
            </a:endParaRPr>
          </a:p>
        </p:txBody>
      </p:sp>
      <p:sp>
        <p:nvSpPr>
          <p:cNvPr id="14" name="TextBox 13">
            <a:extLst>
              <a:ext uri="{FF2B5EF4-FFF2-40B4-BE49-F238E27FC236}">
                <a16:creationId xmlns:a16="http://schemas.microsoft.com/office/drawing/2014/main" id="{BDCF14E4-B9EC-5DE7-186B-A01115ED1892}"/>
              </a:ext>
            </a:extLst>
          </p:cNvPr>
          <p:cNvSpPr txBox="1"/>
          <p:nvPr/>
        </p:nvSpPr>
        <p:spPr>
          <a:xfrm>
            <a:off x="2686304" y="-954825"/>
            <a:ext cx="636102" cy="1107996"/>
          </a:xfrm>
          <a:prstGeom prst="rect">
            <a:avLst/>
          </a:prstGeom>
          <a:noFill/>
        </p:spPr>
        <p:txBody>
          <a:bodyPr wrap="square" rtlCol="0">
            <a:spAutoFit/>
          </a:bodyPr>
          <a:lstStyle/>
          <a:p>
            <a:r>
              <a:rPr lang="en-US" sz="6600" b="1" dirty="0">
                <a:solidFill>
                  <a:schemeClr val="tx1">
                    <a:alpha val="10000"/>
                  </a:schemeClr>
                </a:solidFill>
                <a:latin typeface="+mj-lt"/>
              </a:rPr>
              <a:t>W</a:t>
            </a:r>
            <a:endParaRPr lang="en-IN" sz="6600" b="1" dirty="0">
              <a:solidFill>
                <a:schemeClr val="tx1">
                  <a:alpha val="10000"/>
                </a:schemeClr>
              </a:solidFill>
              <a:latin typeface="+mj-lt"/>
            </a:endParaRPr>
          </a:p>
        </p:txBody>
      </p:sp>
      <p:sp>
        <p:nvSpPr>
          <p:cNvPr id="15" name="Frame 14">
            <a:extLst>
              <a:ext uri="{FF2B5EF4-FFF2-40B4-BE49-F238E27FC236}">
                <a16:creationId xmlns:a16="http://schemas.microsoft.com/office/drawing/2014/main" id="{B3C85235-C479-1CB4-D779-E05DB3814CA9}"/>
              </a:ext>
            </a:extLst>
          </p:cNvPr>
          <p:cNvSpPr/>
          <p:nvPr/>
        </p:nvSpPr>
        <p:spPr>
          <a:xfrm rot="18968406">
            <a:off x="-3372628" y="-415904"/>
            <a:ext cx="6704938" cy="6643786"/>
          </a:xfrm>
          <a:prstGeom prst="frame">
            <a:avLst/>
          </a:prstGeom>
          <a:solidFill>
            <a:schemeClr val="dk1">
              <a:alpha val="1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6" name="Plus Sign 15">
            <a:extLst>
              <a:ext uri="{FF2B5EF4-FFF2-40B4-BE49-F238E27FC236}">
                <a16:creationId xmlns:a16="http://schemas.microsoft.com/office/drawing/2014/main" id="{7159D7B0-C464-40D7-DAE6-42F3A326113E}"/>
              </a:ext>
            </a:extLst>
          </p:cNvPr>
          <p:cNvSpPr/>
          <p:nvPr/>
        </p:nvSpPr>
        <p:spPr>
          <a:xfrm rot="18968406">
            <a:off x="-3372627" y="-415903"/>
            <a:ext cx="6704938" cy="6643786"/>
          </a:xfrm>
          <a:prstGeom prst="mathPlus">
            <a:avLst/>
          </a:prstGeom>
          <a:solidFill>
            <a:schemeClr val="dk1">
              <a:alpha val="5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7515ED89-421A-FF0A-48F3-693B08D08F5C}"/>
              </a:ext>
            </a:extLst>
          </p:cNvPr>
          <p:cNvSpPr txBox="1">
            <a:spLocks/>
          </p:cNvSpPr>
          <p:nvPr/>
        </p:nvSpPr>
        <p:spPr>
          <a:xfrm>
            <a:off x="1536635" y="-3137693"/>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WEAKNESS</a:t>
            </a:r>
            <a:endParaRPr lang="en-IN" dirty="0">
              <a:solidFill>
                <a:schemeClr val="tx1">
                  <a:alpha val="20000"/>
                </a:schemeClr>
              </a:solidFill>
            </a:endParaRPr>
          </a:p>
        </p:txBody>
      </p:sp>
      <p:sp>
        <p:nvSpPr>
          <p:cNvPr id="7" name="Content Placeholder 3">
            <a:extLst>
              <a:ext uri="{FF2B5EF4-FFF2-40B4-BE49-F238E27FC236}">
                <a16:creationId xmlns:a16="http://schemas.microsoft.com/office/drawing/2014/main" id="{8DAE7B69-D76C-DA45-5BDE-A26659527170}"/>
              </a:ext>
            </a:extLst>
          </p:cNvPr>
          <p:cNvSpPr txBox="1">
            <a:spLocks/>
          </p:cNvSpPr>
          <p:nvPr/>
        </p:nvSpPr>
        <p:spPr>
          <a:xfrm>
            <a:off x="2913124" y="-189596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Data Dependency</a:t>
            </a:r>
          </a:p>
          <a:p>
            <a:r>
              <a:rPr lang="en-US" dirty="0">
                <a:solidFill>
                  <a:schemeClr val="tx1">
                    <a:alpha val="10000"/>
                  </a:schemeClr>
                </a:solidFill>
              </a:rPr>
              <a:t>Limited Understanding</a:t>
            </a:r>
          </a:p>
          <a:p>
            <a:r>
              <a:rPr lang="en-US" dirty="0">
                <a:solidFill>
                  <a:schemeClr val="tx1">
                    <a:alpha val="10000"/>
                  </a:schemeClr>
                </a:solidFill>
              </a:rPr>
              <a:t>Template Limitation</a:t>
            </a:r>
          </a:p>
          <a:p>
            <a:r>
              <a:rPr lang="en-US" dirty="0">
                <a:solidFill>
                  <a:schemeClr val="tx1">
                    <a:alpha val="10000"/>
                  </a:schemeClr>
                </a:solidFill>
              </a:rPr>
              <a:t>Neural network challenge</a:t>
            </a:r>
            <a:endParaRPr lang="en-IN" dirty="0">
              <a:solidFill>
                <a:schemeClr val="tx1">
                  <a:alpha val="10000"/>
                </a:schemeClr>
              </a:solidFill>
            </a:endParaRPr>
          </a:p>
        </p:txBody>
      </p:sp>
      <p:sp>
        <p:nvSpPr>
          <p:cNvPr id="3" name="Title 1">
            <a:extLst>
              <a:ext uri="{FF2B5EF4-FFF2-40B4-BE49-F238E27FC236}">
                <a16:creationId xmlns:a16="http://schemas.microsoft.com/office/drawing/2014/main" id="{E39A9774-9653-35FB-BB44-A1269EBD80D3}"/>
              </a:ext>
            </a:extLst>
          </p:cNvPr>
          <p:cNvSpPr txBox="1">
            <a:spLocks/>
          </p:cNvSpPr>
          <p:nvPr/>
        </p:nvSpPr>
        <p:spPr>
          <a:xfrm>
            <a:off x="1929804" y="-3204094"/>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OPPUTUNITIES</a:t>
            </a:r>
            <a:endParaRPr lang="en-IN" dirty="0">
              <a:solidFill>
                <a:schemeClr val="tx1">
                  <a:alpha val="20000"/>
                </a:schemeClr>
              </a:solidFill>
            </a:endParaRPr>
          </a:p>
        </p:txBody>
      </p:sp>
      <p:sp>
        <p:nvSpPr>
          <p:cNvPr id="5" name="Content Placeholder 3">
            <a:extLst>
              <a:ext uri="{FF2B5EF4-FFF2-40B4-BE49-F238E27FC236}">
                <a16:creationId xmlns:a16="http://schemas.microsoft.com/office/drawing/2014/main" id="{12F1E68C-DEF1-89D6-4750-ECF642AAB8BD}"/>
              </a:ext>
            </a:extLst>
          </p:cNvPr>
          <p:cNvSpPr txBox="1">
            <a:spLocks/>
          </p:cNvSpPr>
          <p:nvPr/>
        </p:nvSpPr>
        <p:spPr>
          <a:xfrm>
            <a:off x="3670832" y="-1878531"/>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Integration with other platforms</a:t>
            </a:r>
          </a:p>
          <a:p>
            <a:r>
              <a:rPr lang="en-US" dirty="0">
                <a:solidFill>
                  <a:schemeClr val="tx1">
                    <a:alpha val="10000"/>
                  </a:schemeClr>
                </a:solidFill>
              </a:rPr>
              <a:t>Targeted Marketing</a:t>
            </a:r>
          </a:p>
          <a:p>
            <a:r>
              <a:rPr lang="en-US" dirty="0">
                <a:solidFill>
                  <a:schemeClr val="tx1">
                    <a:alpha val="10000"/>
                  </a:schemeClr>
                </a:solidFill>
              </a:rPr>
              <a:t>New cuisine Discovery</a:t>
            </a:r>
          </a:p>
          <a:p>
            <a:r>
              <a:rPr lang="en-US" dirty="0">
                <a:solidFill>
                  <a:schemeClr val="tx1">
                    <a:alpha val="10000"/>
                  </a:schemeClr>
                </a:solidFill>
              </a:rPr>
              <a:t>Personalization advancement</a:t>
            </a:r>
          </a:p>
        </p:txBody>
      </p:sp>
      <p:sp>
        <p:nvSpPr>
          <p:cNvPr id="8" name="Title 1">
            <a:extLst>
              <a:ext uri="{FF2B5EF4-FFF2-40B4-BE49-F238E27FC236}">
                <a16:creationId xmlns:a16="http://schemas.microsoft.com/office/drawing/2014/main" id="{598871E5-33C5-D48E-B975-AF6430FF6085}"/>
              </a:ext>
            </a:extLst>
          </p:cNvPr>
          <p:cNvSpPr txBox="1">
            <a:spLocks/>
          </p:cNvSpPr>
          <p:nvPr/>
        </p:nvSpPr>
        <p:spPr>
          <a:xfrm>
            <a:off x="4673024" y="-4129088"/>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THREAT</a:t>
            </a:r>
            <a:endParaRPr lang="en-IN" dirty="0"/>
          </a:p>
        </p:txBody>
      </p:sp>
      <p:sp>
        <p:nvSpPr>
          <p:cNvPr id="9" name="Content Placeholder 3">
            <a:extLst>
              <a:ext uri="{FF2B5EF4-FFF2-40B4-BE49-F238E27FC236}">
                <a16:creationId xmlns:a16="http://schemas.microsoft.com/office/drawing/2014/main" id="{904AD6D4-FE72-9A07-8125-03259D1D6466}"/>
              </a:ext>
            </a:extLst>
          </p:cNvPr>
          <p:cNvSpPr txBox="1">
            <a:spLocks/>
          </p:cNvSpPr>
          <p:nvPr/>
        </p:nvSpPr>
        <p:spPr>
          <a:xfrm>
            <a:off x="5945117" y="-2938278"/>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Quality issues</a:t>
            </a:r>
          </a:p>
          <a:p>
            <a:r>
              <a:rPr lang="en-US" dirty="0"/>
              <a:t>Competitions</a:t>
            </a:r>
          </a:p>
          <a:p>
            <a:r>
              <a:rPr lang="en-US" dirty="0"/>
              <a:t>Ethical concerns</a:t>
            </a:r>
          </a:p>
          <a:p>
            <a:r>
              <a:rPr lang="en-US" dirty="0"/>
              <a:t>Bias in training data</a:t>
            </a:r>
          </a:p>
          <a:p>
            <a:r>
              <a:rPr lang="en-US" dirty="0"/>
              <a:t>Changes in menu format</a:t>
            </a:r>
          </a:p>
        </p:txBody>
      </p:sp>
      <p:sp>
        <p:nvSpPr>
          <p:cNvPr id="10" name="Plus Sign 9">
            <a:extLst>
              <a:ext uri="{FF2B5EF4-FFF2-40B4-BE49-F238E27FC236}">
                <a16:creationId xmlns:a16="http://schemas.microsoft.com/office/drawing/2014/main" id="{70A797F0-4C7A-6101-2B8C-BB8797B1E990}"/>
              </a:ext>
            </a:extLst>
          </p:cNvPr>
          <p:cNvSpPr/>
          <p:nvPr/>
        </p:nvSpPr>
        <p:spPr>
          <a:xfrm rot="18968406">
            <a:off x="1644375" y="4718186"/>
            <a:ext cx="2719959" cy="2694729"/>
          </a:xfrm>
          <a:prstGeom prst="mathPlus">
            <a:avLst/>
          </a:prstGeom>
          <a:solidFill>
            <a:schemeClr val="dk1">
              <a:alpha val="5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DC724F7D-0F08-1DE6-EA54-4D5E9ADD2FDB}"/>
              </a:ext>
            </a:extLst>
          </p:cNvPr>
          <p:cNvSpPr txBox="1"/>
          <p:nvPr/>
        </p:nvSpPr>
        <p:spPr>
          <a:xfrm>
            <a:off x="232962" y="267786"/>
            <a:ext cx="8107169" cy="1200329"/>
          </a:xfrm>
          <a:prstGeom prst="rect">
            <a:avLst/>
          </a:prstGeom>
          <a:noFill/>
        </p:spPr>
        <p:txBody>
          <a:bodyPr wrap="square" rtlCol="0">
            <a:spAutoFit/>
          </a:bodyPr>
          <a:lstStyle/>
          <a:p>
            <a:pPr marL="571500" indent="-571500">
              <a:buFont typeface="Arial" panose="020B0604020202020204" pitchFamily="34" charset="0"/>
              <a:buChar char="•"/>
            </a:pPr>
            <a:r>
              <a:rPr lang="en-US" sz="7200" dirty="0">
                <a:latin typeface="Bondie" pitchFamily="2" charset="0"/>
              </a:rPr>
              <a:t>What are we going to do?</a:t>
            </a:r>
            <a:endParaRPr lang="en-IN" sz="7200" dirty="0">
              <a:latin typeface="Bondie" pitchFamily="2" charset="0"/>
            </a:endParaRPr>
          </a:p>
        </p:txBody>
      </p:sp>
      <p:sp>
        <p:nvSpPr>
          <p:cNvPr id="18" name="TextBox 17">
            <a:extLst>
              <a:ext uri="{FF2B5EF4-FFF2-40B4-BE49-F238E27FC236}">
                <a16:creationId xmlns:a16="http://schemas.microsoft.com/office/drawing/2014/main" id="{7828AB56-355D-18D8-ED7A-B008213260E5}"/>
              </a:ext>
            </a:extLst>
          </p:cNvPr>
          <p:cNvSpPr txBox="1"/>
          <p:nvPr/>
        </p:nvSpPr>
        <p:spPr>
          <a:xfrm>
            <a:off x="984738" y="1848897"/>
            <a:ext cx="9777047" cy="2308324"/>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t>Collection of Data</a:t>
            </a:r>
          </a:p>
          <a:p>
            <a:pPr marL="571500" indent="-571500" algn="just">
              <a:buFont typeface="Arial" panose="020B0604020202020204" pitchFamily="34" charset="0"/>
              <a:buChar char="•"/>
            </a:pPr>
            <a:r>
              <a:rPr lang="en-IN" sz="3600" dirty="0"/>
              <a:t>Keyword Extraction</a:t>
            </a:r>
          </a:p>
          <a:p>
            <a:pPr marL="571500" indent="-571500" algn="just">
              <a:buFont typeface="Arial" panose="020B0604020202020204" pitchFamily="34" charset="0"/>
              <a:buChar char="•"/>
            </a:pPr>
            <a:r>
              <a:rPr lang="en-IN" sz="3600" dirty="0"/>
              <a:t>Text Generation</a:t>
            </a:r>
          </a:p>
          <a:p>
            <a:pPr marL="571500" indent="-571500" algn="just">
              <a:buFont typeface="Arial" panose="020B0604020202020204" pitchFamily="34" charset="0"/>
              <a:buChar char="•"/>
            </a:pPr>
            <a:endParaRPr lang="en-US" sz="3600" dirty="0"/>
          </a:p>
        </p:txBody>
      </p:sp>
      <p:sp>
        <p:nvSpPr>
          <p:cNvPr id="19" name="TextBox 18">
            <a:extLst>
              <a:ext uri="{FF2B5EF4-FFF2-40B4-BE49-F238E27FC236}">
                <a16:creationId xmlns:a16="http://schemas.microsoft.com/office/drawing/2014/main" id="{4AFFE75A-B126-319B-3AD7-B6E4F8543ED5}"/>
              </a:ext>
            </a:extLst>
          </p:cNvPr>
          <p:cNvSpPr txBox="1"/>
          <p:nvPr/>
        </p:nvSpPr>
        <p:spPr>
          <a:xfrm>
            <a:off x="12192000" y="1729916"/>
            <a:ext cx="9777047" cy="1200329"/>
          </a:xfrm>
          <a:prstGeom prst="rect">
            <a:avLst/>
          </a:prstGeom>
          <a:noFill/>
        </p:spPr>
        <p:txBody>
          <a:bodyPr wrap="square" rtlCol="0">
            <a:spAutoFit/>
          </a:bodyPr>
          <a:lstStyle/>
          <a:p>
            <a:pPr algn="just"/>
            <a:r>
              <a:rPr lang="en-US" sz="3600" dirty="0">
                <a:solidFill>
                  <a:schemeClr val="tx1">
                    <a:alpha val="10000"/>
                  </a:schemeClr>
                </a:solidFill>
              </a:rPr>
              <a:t>Keyword Extraction</a:t>
            </a:r>
          </a:p>
          <a:p>
            <a:pPr marL="1028700" lvl="1" indent="-571500" algn="just">
              <a:buFont typeface="Arial" panose="020B0604020202020204" pitchFamily="34" charset="0"/>
              <a:buChar char="•"/>
            </a:pPr>
            <a:r>
              <a:rPr lang="en-US" sz="3600" dirty="0">
                <a:solidFill>
                  <a:schemeClr val="tx1">
                    <a:alpha val="10000"/>
                  </a:schemeClr>
                </a:solidFill>
              </a:rPr>
              <a:t>Frequent dishes</a:t>
            </a:r>
          </a:p>
        </p:txBody>
      </p:sp>
    </p:spTree>
    <p:extLst>
      <p:ext uri="{BB962C8B-B14F-4D97-AF65-F5344CB8AC3E}">
        <p14:creationId xmlns:p14="http://schemas.microsoft.com/office/powerpoint/2010/main" val="1691448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15F29-8D37-9A5D-FDD8-FDF2E11C4A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EEAD97-CD11-D43C-7870-A2061280ACB3}"/>
              </a:ext>
            </a:extLst>
          </p:cNvPr>
          <p:cNvSpPr>
            <a:spLocks noGrp="1"/>
          </p:cNvSpPr>
          <p:nvPr>
            <p:ph type="title"/>
          </p:nvPr>
        </p:nvSpPr>
        <p:spPr>
          <a:xfrm>
            <a:off x="1653866" y="-3129769"/>
            <a:ext cx="5181600" cy="1325563"/>
          </a:xfrm>
        </p:spPr>
        <p:txBody>
          <a:bodyPr/>
          <a:lstStyle/>
          <a:p>
            <a:r>
              <a:rPr lang="en-US" dirty="0">
                <a:solidFill>
                  <a:schemeClr val="tx1">
                    <a:alpha val="20000"/>
                  </a:schemeClr>
                </a:solidFill>
              </a:rPr>
              <a:t>STRENGTH</a:t>
            </a:r>
            <a:endParaRPr lang="en-IN" dirty="0">
              <a:solidFill>
                <a:schemeClr val="tx1">
                  <a:alpha val="20000"/>
                </a:schemeClr>
              </a:solidFill>
            </a:endParaRPr>
          </a:p>
        </p:txBody>
      </p:sp>
      <p:sp>
        <p:nvSpPr>
          <p:cNvPr id="4" name="Content Placeholder 3">
            <a:extLst>
              <a:ext uri="{FF2B5EF4-FFF2-40B4-BE49-F238E27FC236}">
                <a16:creationId xmlns:a16="http://schemas.microsoft.com/office/drawing/2014/main" id="{B91073FC-934B-1D36-D4E4-F0840E1D60D8}"/>
              </a:ext>
            </a:extLst>
          </p:cNvPr>
          <p:cNvSpPr>
            <a:spLocks noGrp="1"/>
          </p:cNvSpPr>
          <p:nvPr>
            <p:ph sz="half" idx="2"/>
          </p:nvPr>
        </p:nvSpPr>
        <p:spPr>
          <a:xfrm>
            <a:off x="3413840" y="-2021257"/>
            <a:ext cx="5181600" cy="4351338"/>
          </a:xfrm>
        </p:spPr>
        <p:txBody>
          <a:bodyPr>
            <a:normAutofit/>
          </a:bodyPr>
          <a:lstStyle/>
          <a:p>
            <a:r>
              <a:rPr lang="en-US" dirty="0">
                <a:solidFill>
                  <a:schemeClr val="tx1">
                    <a:alpha val="10000"/>
                  </a:schemeClr>
                </a:solidFill>
              </a:rPr>
              <a:t>Automation</a:t>
            </a:r>
          </a:p>
          <a:p>
            <a:r>
              <a:rPr lang="en-US" dirty="0">
                <a:solidFill>
                  <a:schemeClr val="tx1">
                    <a:alpha val="10000"/>
                  </a:schemeClr>
                </a:solidFill>
              </a:rPr>
              <a:t>Scalability</a:t>
            </a:r>
          </a:p>
          <a:p>
            <a:r>
              <a:rPr lang="en-US" dirty="0">
                <a:solidFill>
                  <a:schemeClr val="tx1">
                    <a:alpha val="10000"/>
                  </a:schemeClr>
                </a:solidFill>
              </a:rPr>
              <a:t>Objectivity</a:t>
            </a:r>
          </a:p>
          <a:p>
            <a:r>
              <a:rPr lang="en-US" dirty="0" err="1">
                <a:solidFill>
                  <a:schemeClr val="tx1">
                    <a:alpha val="10000"/>
                  </a:schemeClr>
                </a:solidFill>
              </a:rPr>
              <a:t>Personalisation</a:t>
            </a:r>
            <a:endParaRPr lang="en-US" dirty="0">
              <a:solidFill>
                <a:schemeClr val="tx1">
                  <a:alpha val="10000"/>
                </a:schemeClr>
              </a:solidFill>
            </a:endParaRPr>
          </a:p>
          <a:p>
            <a:endParaRPr lang="en-US" dirty="0"/>
          </a:p>
          <a:p>
            <a:pPr marL="0" indent="0">
              <a:buNone/>
            </a:pPr>
            <a:endParaRPr lang="en-IN" dirty="0"/>
          </a:p>
        </p:txBody>
      </p:sp>
      <p:sp>
        <p:nvSpPr>
          <p:cNvPr id="11" name="TextBox 10">
            <a:extLst>
              <a:ext uri="{FF2B5EF4-FFF2-40B4-BE49-F238E27FC236}">
                <a16:creationId xmlns:a16="http://schemas.microsoft.com/office/drawing/2014/main" id="{69042051-5A26-A301-C839-A5601A087A2F}"/>
              </a:ext>
            </a:extLst>
          </p:cNvPr>
          <p:cNvSpPr txBox="1"/>
          <p:nvPr/>
        </p:nvSpPr>
        <p:spPr>
          <a:xfrm>
            <a:off x="1460436" y="-2259255"/>
            <a:ext cx="636102" cy="1107996"/>
          </a:xfrm>
          <a:prstGeom prst="rect">
            <a:avLst/>
          </a:prstGeom>
          <a:noFill/>
        </p:spPr>
        <p:txBody>
          <a:bodyPr wrap="square" rtlCol="0">
            <a:spAutoFit/>
          </a:bodyPr>
          <a:lstStyle/>
          <a:p>
            <a:r>
              <a:rPr lang="en-US" sz="6600" b="1" dirty="0">
                <a:solidFill>
                  <a:schemeClr val="tx1">
                    <a:alpha val="10000"/>
                  </a:schemeClr>
                </a:solidFill>
                <a:latin typeface="+mj-lt"/>
              </a:rPr>
              <a:t>S</a:t>
            </a:r>
            <a:endParaRPr lang="en-IN" sz="6600" b="1" dirty="0">
              <a:solidFill>
                <a:schemeClr val="tx1">
                  <a:alpha val="10000"/>
                </a:schemeClr>
              </a:solidFill>
              <a:latin typeface="+mj-lt"/>
            </a:endParaRPr>
          </a:p>
        </p:txBody>
      </p:sp>
      <p:sp>
        <p:nvSpPr>
          <p:cNvPr id="12" name="TextBox 11">
            <a:extLst>
              <a:ext uri="{FF2B5EF4-FFF2-40B4-BE49-F238E27FC236}">
                <a16:creationId xmlns:a16="http://schemas.microsoft.com/office/drawing/2014/main" id="{A79C3DF0-9F8B-3804-56AD-20D18F5F250E}"/>
              </a:ext>
            </a:extLst>
          </p:cNvPr>
          <p:cNvSpPr txBox="1"/>
          <p:nvPr/>
        </p:nvSpPr>
        <p:spPr>
          <a:xfrm>
            <a:off x="4036922" y="-2259255"/>
            <a:ext cx="636102" cy="1107996"/>
          </a:xfrm>
          <a:prstGeom prst="rect">
            <a:avLst/>
          </a:prstGeom>
          <a:noFill/>
        </p:spPr>
        <p:txBody>
          <a:bodyPr wrap="square" rtlCol="0">
            <a:spAutoFit/>
          </a:bodyPr>
          <a:lstStyle/>
          <a:p>
            <a:r>
              <a:rPr lang="en-US" sz="6600" b="1" dirty="0">
                <a:solidFill>
                  <a:schemeClr val="tx1">
                    <a:alpha val="10000"/>
                  </a:schemeClr>
                </a:solidFill>
                <a:latin typeface="+mj-lt"/>
              </a:rPr>
              <a:t>O</a:t>
            </a:r>
            <a:endParaRPr lang="en-IN" sz="6600" b="1" dirty="0">
              <a:solidFill>
                <a:schemeClr val="tx1">
                  <a:alpha val="10000"/>
                </a:schemeClr>
              </a:solidFill>
              <a:latin typeface="+mj-lt"/>
            </a:endParaRPr>
          </a:p>
        </p:txBody>
      </p:sp>
      <p:sp>
        <p:nvSpPr>
          <p:cNvPr id="13" name="TextBox 12">
            <a:extLst>
              <a:ext uri="{FF2B5EF4-FFF2-40B4-BE49-F238E27FC236}">
                <a16:creationId xmlns:a16="http://schemas.microsoft.com/office/drawing/2014/main" id="{6721A6AA-6B6E-9552-00D5-63FD3805B840}"/>
              </a:ext>
            </a:extLst>
          </p:cNvPr>
          <p:cNvSpPr txBox="1"/>
          <p:nvPr/>
        </p:nvSpPr>
        <p:spPr>
          <a:xfrm>
            <a:off x="2777739" y="-3508785"/>
            <a:ext cx="636102" cy="1107996"/>
          </a:xfrm>
          <a:prstGeom prst="rect">
            <a:avLst/>
          </a:prstGeom>
          <a:noFill/>
        </p:spPr>
        <p:txBody>
          <a:bodyPr wrap="square" rtlCol="0">
            <a:spAutoFit/>
          </a:bodyPr>
          <a:lstStyle/>
          <a:p>
            <a:r>
              <a:rPr lang="en-US" sz="6600" b="1" dirty="0">
                <a:latin typeface="+mj-lt"/>
              </a:rPr>
              <a:t>T</a:t>
            </a:r>
            <a:endParaRPr lang="en-IN" sz="6600" b="1" dirty="0">
              <a:latin typeface="+mj-lt"/>
            </a:endParaRPr>
          </a:p>
        </p:txBody>
      </p:sp>
      <p:sp>
        <p:nvSpPr>
          <p:cNvPr id="14" name="TextBox 13">
            <a:extLst>
              <a:ext uri="{FF2B5EF4-FFF2-40B4-BE49-F238E27FC236}">
                <a16:creationId xmlns:a16="http://schemas.microsoft.com/office/drawing/2014/main" id="{58E1B7E4-BAB5-DEF8-D805-73A63BE227C9}"/>
              </a:ext>
            </a:extLst>
          </p:cNvPr>
          <p:cNvSpPr txBox="1"/>
          <p:nvPr/>
        </p:nvSpPr>
        <p:spPr>
          <a:xfrm>
            <a:off x="2686304" y="-954825"/>
            <a:ext cx="636102" cy="1107996"/>
          </a:xfrm>
          <a:prstGeom prst="rect">
            <a:avLst/>
          </a:prstGeom>
          <a:noFill/>
        </p:spPr>
        <p:txBody>
          <a:bodyPr wrap="square" rtlCol="0">
            <a:spAutoFit/>
          </a:bodyPr>
          <a:lstStyle/>
          <a:p>
            <a:r>
              <a:rPr lang="en-US" sz="6600" b="1" dirty="0">
                <a:solidFill>
                  <a:schemeClr val="tx1">
                    <a:alpha val="10000"/>
                  </a:schemeClr>
                </a:solidFill>
                <a:latin typeface="+mj-lt"/>
              </a:rPr>
              <a:t>W</a:t>
            </a:r>
            <a:endParaRPr lang="en-IN" sz="6600" b="1" dirty="0">
              <a:solidFill>
                <a:schemeClr val="tx1">
                  <a:alpha val="10000"/>
                </a:schemeClr>
              </a:solidFill>
              <a:latin typeface="+mj-lt"/>
            </a:endParaRPr>
          </a:p>
        </p:txBody>
      </p:sp>
      <p:sp>
        <p:nvSpPr>
          <p:cNvPr id="15" name="Frame 14">
            <a:extLst>
              <a:ext uri="{FF2B5EF4-FFF2-40B4-BE49-F238E27FC236}">
                <a16:creationId xmlns:a16="http://schemas.microsoft.com/office/drawing/2014/main" id="{6257FBF8-5BC2-622E-10FB-9925DF335DBA}"/>
              </a:ext>
            </a:extLst>
          </p:cNvPr>
          <p:cNvSpPr/>
          <p:nvPr/>
        </p:nvSpPr>
        <p:spPr>
          <a:xfrm rot="18968406">
            <a:off x="-3372628" y="-415904"/>
            <a:ext cx="6704938" cy="6643786"/>
          </a:xfrm>
          <a:prstGeom prst="frame">
            <a:avLst/>
          </a:prstGeom>
          <a:solidFill>
            <a:schemeClr val="dk1">
              <a:alpha val="1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6" name="Plus Sign 15">
            <a:extLst>
              <a:ext uri="{FF2B5EF4-FFF2-40B4-BE49-F238E27FC236}">
                <a16:creationId xmlns:a16="http://schemas.microsoft.com/office/drawing/2014/main" id="{F1831B0B-A27B-C09C-D7A3-3CE9120632D2}"/>
              </a:ext>
            </a:extLst>
          </p:cNvPr>
          <p:cNvSpPr/>
          <p:nvPr/>
        </p:nvSpPr>
        <p:spPr>
          <a:xfrm rot="18968406">
            <a:off x="-3372627" y="-415903"/>
            <a:ext cx="6704938" cy="6643786"/>
          </a:xfrm>
          <a:prstGeom prst="mathPlus">
            <a:avLst/>
          </a:prstGeom>
          <a:solidFill>
            <a:schemeClr val="dk1">
              <a:alpha val="5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B375E8FD-69B7-3E2B-B2F3-25A4C654139E}"/>
              </a:ext>
            </a:extLst>
          </p:cNvPr>
          <p:cNvSpPr txBox="1">
            <a:spLocks/>
          </p:cNvSpPr>
          <p:nvPr/>
        </p:nvSpPr>
        <p:spPr>
          <a:xfrm>
            <a:off x="1536635" y="-3137693"/>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WEAKNESS</a:t>
            </a:r>
            <a:endParaRPr lang="en-IN" dirty="0">
              <a:solidFill>
                <a:schemeClr val="tx1">
                  <a:alpha val="20000"/>
                </a:schemeClr>
              </a:solidFill>
            </a:endParaRPr>
          </a:p>
        </p:txBody>
      </p:sp>
      <p:sp>
        <p:nvSpPr>
          <p:cNvPr id="7" name="Content Placeholder 3">
            <a:extLst>
              <a:ext uri="{FF2B5EF4-FFF2-40B4-BE49-F238E27FC236}">
                <a16:creationId xmlns:a16="http://schemas.microsoft.com/office/drawing/2014/main" id="{9B72A300-EA5E-3764-3B76-6251EDA5861A}"/>
              </a:ext>
            </a:extLst>
          </p:cNvPr>
          <p:cNvSpPr txBox="1">
            <a:spLocks/>
          </p:cNvSpPr>
          <p:nvPr/>
        </p:nvSpPr>
        <p:spPr>
          <a:xfrm>
            <a:off x="2913124" y="-189596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Data Dependency</a:t>
            </a:r>
          </a:p>
          <a:p>
            <a:r>
              <a:rPr lang="en-US" dirty="0">
                <a:solidFill>
                  <a:schemeClr val="tx1">
                    <a:alpha val="10000"/>
                  </a:schemeClr>
                </a:solidFill>
              </a:rPr>
              <a:t>Limited Understanding</a:t>
            </a:r>
          </a:p>
          <a:p>
            <a:r>
              <a:rPr lang="en-US" dirty="0">
                <a:solidFill>
                  <a:schemeClr val="tx1">
                    <a:alpha val="10000"/>
                  </a:schemeClr>
                </a:solidFill>
              </a:rPr>
              <a:t>Template Limitation</a:t>
            </a:r>
          </a:p>
          <a:p>
            <a:r>
              <a:rPr lang="en-US" dirty="0">
                <a:solidFill>
                  <a:schemeClr val="tx1">
                    <a:alpha val="10000"/>
                  </a:schemeClr>
                </a:solidFill>
              </a:rPr>
              <a:t>Neural network challenge</a:t>
            </a:r>
            <a:endParaRPr lang="en-IN" dirty="0">
              <a:solidFill>
                <a:schemeClr val="tx1">
                  <a:alpha val="10000"/>
                </a:schemeClr>
              </a:solidFill>
            </a:endParaRPr>
          </a:p>
        </p:txBody>
      </p:sp>
      <p:sp>
        <p:nvSpPr>
          <p:cNvPr id="3" name="Title 1">
            <a:extLst>
              <a:ext uri="{FF2B5EF4-FFF2-40B4-BE49-F238E27FC236}">
                <a16:creationId xmlns:a16="http://schemas.microsoft.com/office/drawing/2014/main" id="{D70D38F6-7F73-3F5D-A2DC-2A8EF446346D}"/>
              </a:ext>
            </a:extLst>
          </p:cNvPr>
          <p:cNvSpPr txBox="1">
            <a:spLocks/>
          </p:cNvSpPr>
          <p:nvPr/>
        </p:nvSpPr>
        <p:spPr>
          <a:xfrm>
            <a:off x="1929804" y="-3204094"/>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OPPUTUNITIES</a:t>
            </a:r>
            <a:endParaRPr lang="en-IN" dirty="0">
              <a:solidFill>
                <a:schemeClr val="tx1">
                  <a:alpha val="20000"/>
                </a:schemeClr>
              </a:solidFill>
            </a:endParaRPr>
          </a:p>
        </p:txBody>
      </p:sp>
      <p:sp>
        <p:nvSpPr>
          <p:cNvPr id="5" name="Content Placeholder 3">
            <a:extLst>
              <a:ext uri="{FF2B5EF4-FFF2-40B4-BE49-F238E27FC236}">
                <a16:creationId xmlns:a16="http://schemas.microsoft.com/office/drawing/2014/main" id="{A60767BD-03BA-59E5-7F05-2AA9C6F68B35}"/>
              </a:ext>
            </a:extLst>
          </p:cNvPr>
          <p:cNvSpPr txBox="1">
            <a:spLocks/>
          </p:cNvSpPr>
          <p:nvPr/>
        </p:nvSpPr>
        <p:spPr>
          <a:xfrm>
            <a:off x="3670832" y="-1878531"/>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Integration with other platforms</a:t>
            </a:r>
          </a:p>
          <a:p>
            <a:r>
              <a:rPr lang="en-US" dirty="0">
                <a:solidFill>
                  <a:schemeClr val="tx1">
                    <a:alpha val="10000"/>
                  </a:schemeClr>
                </a:solidFill>
              </a:rPr>
              <a:t>Targeted Marketing</a:t>
            </a:r>
          </a:p>
          <a:p>
            <a:r>
              <a:rPr lang="en-US" dirty="0">
                <a:solidFill>
                  <a:schemeClr val="tx1">
                    <a:alpha val="10000"/>
                  </a:schemeClr>
                </a:solidFill>
              </a:rPr>
              <a:t>New cuisine Discovery</a:t>
            </a:r>
          </a:p>
          <a:p>
            <a:r>
              <a:rPr lang="en-US" dirty="0">
                <a:solidFill>
                  <a:schemeClr val="tx1">
                    <a:alpha val="10000"/>
                  </a:schemeClr>
                </a:solidFill>
              </a:rPr>
              <a:t>Personalization advancement</a:t>
            </a:r>
          </a:p>
        </p:txBody>
      </p:sp>
      <p:sp>
        <p:nvSpPr>
          <p:cNvPr id="8" name="Title 1">
            <a:extLst>
              <a:ext uri="{FF2B5EF4-FFF2-40B4-BE49-F238E27FC236}">
                <a16:creationId xmlns:a16="http://schemas.microsoft.com/office/drawing/2014/main" id="{C8E64048-AF4E-273F-BE06-EC257F31481F}"/>
              </a:ext>
            </a:extLst>
          </p:cNvPr>
          <p:cNvSpPr txBox="1">
            <a:spLocks/>
          </p:cNvSpPr>
          <p:nvPr/>
        </p:nvSpPr>
        <p:spPr>
          <a:xfrm>
            <a:off x="4673024" y="-4129088"/>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THREAT</a:t>
            </a:r>
            <a:endParaRPr lang="en-IN" dirty="0"/>
          </a:p>
        </p:txBody>
      </p:sp>
      <p:sp>
        <p:nvSpPr>
          <p:cNvPr id="9" name="Content Placeholder 3">
            <a:extLst>
              <a:ext uri="{FF2B5EF4-FFF2-40B4-BE49-F238E27FC236}">
                <a16:creationId xmlns:a16="http://schemas.microsoft.com/office/drawing/2014/main" id="{B56C8D39-6178-11EB-3D9B-172799E94B16}"/>
              </a:ext>
            </a:extLst>
          </p:cNvPr>
          <p:cNvSpPr txBox="1">
            <a:spLocks/>
          </p:cNvSpPr>
          <p:nvPr/>
        </p:nvSpPr>
        <p:spPr>
          <a:xfrm>
            <a:off x="5945117" y="-2938278"/>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Quality issues</a:t>
            </a:r>
          </a:p>
          <a:p>
            <a:r>
              <a:rPr lang="en-US" dirty="0"/>
              <a:t>Competitions</a:t>
            </a:r>
          </a:p>
          <a:p>
            <a:r>
              <a:rPr lang="en-US" dirty="0"/>
              <a:t>Ethical concerns</a:t>
            </a:r>
          </a:p>
          <a:p>
            <a:r>
              <a:rPr lang="en-US" dirty="0"/>
              <a:t>Bias in training data</a:t>
            </a:r>
          </a:p>
          <a:p>
            <a:r>
              <a:rPr lang="en-US" dirty="0"/>
              <a:t>Changes in menu format</a:t>
            </a:r>
          </a:p>
        </p:txBody>
      </p:sp>
      <p:sp>
        <p:nvSpPr>
          <p:cNvPr id="10" name="Plus Sign 9">
            <a:extLst>
              <a:ext uri="{FF2B5EF4-FFF2-40B4-BE49-F238E27FC236}">
                <a16:creationId xmlns:a16="http://schemas.microsoft.com/office/drawing/2014/main" id="{E7B0D24F-72FD-CD76-4451-714FC83308BB}"/>
              </a:ext>
            </a:extLst>
          </p:cNvPr>
          <p:cNvSpPr/>
          <p:nvPr/>
        </p:nvSpPr>
        <p:spPr>
          <a:xfrm rot="18968406">
            <a:off x="1644375" y="4718186"/>
            <a:ext cx="2719959" cy="2694729"/>
          </a:xfrm>
          <a:prstGeom prst="mathPlus">
            <a:avLst/>
          </a:prstGeom>
          <a:solidFill>
            <a:schemeClr val="dk1">
              <a:alpha val="5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200BA6FA-1FD0-639D-2F1F-5754130228D4}"/>
              </a:ext>
            </a:extLst>
          </p:cNvPr>
          <p:cNvSpPr txBox="1"/>
          <p:nvPr/>
        </p:nvSpPr>
        <p:spPr>
          <a:xfrm>
            <a:off x="232962" y="267786"/>
            <a:ext cx="8107169" cy="1200329"/>
          </a:xfrm>
          <a:prstGeom prst="rect">
            <a:avLst/>
          </a:prstGeom>
          <a:noFill/>
        </p:spPr>
        <p:txBody>
          <a:bodyPr wrap="square" rtlCol="0">
            <a:spAutoFit/>
          </a:bodyPr>
          <a:lstStyle/>
          <a:p>
            <a:pPr marL="571500" indent="-571500">
              <a:buFont typeface="Arial" panose="020B0604020202020204" pitchFamily="34" charset="0"/>
              <a:buChar char="•"/>
            </a:pPr>
            <a:r>
              <a:rPr lang="en-US" sz="7200" dirty="0">
                <a:latin typeface="Bondie" pitchFamily="2" charset="0"/>
              </a:rPr>
              <a:t>What are we going to do?</a:t>
            </a:r>
            <a:endParaRPr lang="en-IN" sz="7200" dirty="0">
              <a:latin typeface="Bondie" pitchFamily="2" charset="0"/>
            </a:endParaRPr>
          </a:p>
        </p:txBody>
      </p:sp>
      <p:sp>
        <p:nvSpPr>
          <p:cNvPr id="18" name="TextBox 17">
            <a:extLst>
              <a:ext uri="{FF2B5EF4-FFF2-40B4-BE49-F238E27FC236}">
                <a16:creationId xmlns:a16="http://schemas.microsoft.com/office/drawing/2014/main" id="{843C9313-FD20-19F4-8C2D-9AD0133DF807}"/>
              </a:ext>
            </a:extLst>
          </p:cNvPr>
          <p:cNvSpPr txBox="1"/>
          <p:nvPr/>
        </p:nvSpPr>
        <p:spPr>
          <a:xfrm>
            <a:off x="984738" y="1848897"/>
            <a:ext cx="9777047" cy="4524315"/>
          </a:xfrm>
          <a:prstGeom prst="rect">
            <a:avLst/>
          </a:prstGeom>
          <a:noFill/>
        </p:spPr>
        <p:txBody>
          <a:bodyPr wrap="square" rtlCol="0">
            <a:spAutoFit/>
          </a:bodyPr>
          <a:lstStyle/>
          <a:p>
            <a:pPr algn="just"/>
            <a:r>
              <a:rPr lang="en-US" sz="3600" dirty="0"/>
              <a:t>Collection of Data</a:t>
            </a:r>
          </a:p>
          <a:p>
            <a:pPr marL="571500" indent="-571500" algn="just">
              <a:buFont typeface="Arial" panose="020B0604020202020204" pitchFamily="34" charset="0"/>
              <a:buChar char="•"/>
            </a:pPr>
            <a:r>
              <a:rPr lang="en-IN" sz="3600" dirty="0"/>
              <a:t>	Either from the Kitchen itself as a file/ as a pdf</a:t>
            </a:r>
          </a:p>
          <a:p>
            <a:pPr marL="571500" indent="-571500" algn="just">
              <a:buFont typeface="Arial" panose="020B0604020202020204" pitchFamily="34" charset="0"/>
              <a:buChar char="•"/>
            </a:pPr>
            <a:r>
              <a:rPr lang="en-IN" sz="3600" dirty="0"/>
              <a:t>	Or we can scrap the menu from their respective profiles or other open source websites</a:t>
            </a:r>
          </a:p>
          <a:p>
            <a:pPr algn="just"/>
            <a:endParaRPr lang="en-IN" sz="3600" dirty="0"/>
          </a:p>
          <a:p>
            <a:pPr algn="just"/>
            <a:endParaRPr lang="en-US" sz="3600" dirty="0"/>
          </a:p>
        </p:txBody>
      </p:sp>
      <p:sp>
        <p:nvSpPr>
          <p:cNvPr id="19" name="TextBox 18">
            <a:extLst>
              <a:ext uri="{FF2B5EF4-FFF2-40B4-BE49-F238E27FC236}">
                <a16:creationId xmlns:a16="http://schemas.microsoft.com/office/drawing/2014/main" id="{9834AC21-B57B-BE6D-7E9B-48883734EB91}"/>
              </a:ext>
            </a:extLst>
          </p:cNvPr>
          <p:cNvSpPr txBox="1"/>
          <p:nvPr/>
        </p:nvSpPr>
        <p:spPr>
          <a:xfrm>
            <a:off x="12192000" y="1729916"/>
            <a:ext cx="9777047" cy="1200329"/>
          </a:xfrm>
          <a:prstGeom prst="rect">
            <a:avLst/>
          </a:prstGeom>
          <a:noFill/>
        </p:spPr>
        <p:txBody>
          <a:bodyPr wrap="square" rtlCol="0">
            <a:spAutoFit/>
          </a:bodyPr>
          <a:lstStyle/>
          <a:p>
            <a:pPr algn="just"/>
            <a:r>
              <a:rPr lang="en-US" sz="3600" dirty="0">
                <a:solidFill>
                  <a:schemeClr val="tx1">
                    <a:alpha val="10000"/>
                  </a:schemeClr>
                </a:solidFill>
              </a:rPr>
              <a:t>Keyword Extraction</a:t>
            </a:r>
          </a:p>
          <a:p>
            <a:pPr marL="1028700" lvl="1" indent="-571500" algn="just">
              <a:buFont typeface="Arial" panose="020B0604020202020204" pitchFamily="34" charset="0"/>
              <a:buChar char="•"/>
            </a:pPr>
            <a:r>
              <a:rPr lang="en-US" sz="3600" dirty="0">
                <a:solidFill>
                  <a:schemeClr val="tx1">
                    <a:alpha val="10000"/>
                  </a:schemeClr>
                </a:solidFill>
              </a:rPr>
              <a:t>Frequent dishes</a:t>
            </a:r>
          </a:p>
        </p:txBody>
      </p:sp>
    </p:spTree>
    <p:extLst>
      <p:ext uri="{BB962C8B-B14F-4D97-AF65-F5344CB8AC3E}">
        <p14:creationId xmlns:p14="http://schemas.microsoft.com/office/powerpoint/2010/main" val="3078940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B4EA7-AA72-964E-EA9D-6B46C5F2A3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7B3885-55F0-E4F0-67C7-0DF264197F0D}"/>
              </a:ext>
            </a:extLst>
          </p:cNvPr>
          <p:cNvSpPr>
            <a:spLocks noGrp="1"/>
          </p:cNvSpPr>
          <p:nvPr>
            <p:ph type="title"/>
          </p:nvPr>
        </p:nvSpPr>
        <p:spPr>
          <a:xfrm>
            <a:off x="1653866" y="-3129769"/>
            <a:ext cx="5181600" cy="1325563"/>
          </a:xfrm>
        </p:spPr>
        <p:txBody>
          <a:bodyPr/>
          <a:lstStyle/>
          <a:p>
            <a:r>
              <a:rPr lang="en-US" dirty="0">
                <a:solidFill>
                  <a:schemeClr val="tx1">
                    <a:alpha val="20000"/>
                  </a:schemeClr>
                </a:solidFill>
              </a:rPr>
              <a:t>STRENGTH</a:t>
            </a:r>
            <a:endParaRPr lang="en-IN" dirty="0">
              <a:solidFill>
                <a:schemeClr val="tx1">
                  <a:alpha val="20000"/>
                </a:schemeClr>
              </a:solidFill>
            </a:endParaRPr>
          </a:p>
        </p:txBody>
      </p:sp>
      <p:sp>
        <p:nvSpPr>
          <p:cNvPr id="4" name="Content Placeholder 3">
            <a:extLst>
              <a:ext uri="{FF2B5EF4-FFF2-40B4-BE49-F238E27FC236}">
                <a16:creationId xmlns:a16="http://schemas.microsoft.com/office/drawing/2014/main" id="{F8D48F79-A738-E40D-F529-CEA086D42097}"/>
              </a:ext>
            </a:extLst>
          </p:cNvPr>
          <p:cNvSpPr>
            <a:spLocks noGrp="1"/>
          </p:cNvSpPr>
          <p:nvPr>
            <p:ph sz="half" idx="2"/>
          </p:nvPr>
        </p:nvSpPr>
        <p:spPr>
          <a:xfrm>
            <a:off x="3413840" y="-2021257"/>
            <a:ext cx="5181600" cy="4351338"/>
          </a:xfrm>
        </p:spPr>
        <p:txBody>
          <a:bodyPr>
            <a:normAutofit/>
          </a:bodyPr>
          <a:lstStyle/>
          <a:p>
            <a:r>
              <a:rPr lang="en-US" dirty="0">
                <a:solidFill>
                  <a:schemeClr val="tx1">
                    <a:alpha val="10000"/>
                  </a:schemeClr>
                </a:solidFill>
              </a:rPr>
              <a:t>Automation</a:t>
            </a:r>
          </a:p>
          <a:p>
            <a:r>
              <a:rPr lang="en-US" dirty="0">
                <a:solidFill>
                  <a:schemeClr val="tx1">
                    <a:alpha val="10000"/>
                  </a:schemeClr>
                </a:solidFill>
              </a:rPr>
              <a:t>Scalability</a:t>
            </a:r>
          </a:p>
          <a:p>
            <a:r>
              <a:rPr lang="en-US" dirty="0">
                <a:solidFill>
                  <a:schemeClr val="tx1">
                    <a:alpha val="10000"/>
                  </a:schemeClr>
                </a:solidFill>
              </a:rPr>
              <a:t>Objectivity</a:t>
            </a:r>
          </a:p>
          <a:p>
            <a:r>
              <a:rPr lang="en-US" dirty="0" err="1">
                <a:solidFill>
                  <a:schemeClr val="tx1">
                    <a:alpha val="10000"/>
                  </a:schemeClr>
                </a:solidFill>
              </a:rPr>
              <a:t>Personalisation</a:t>
            </a:r>
            <a:endParaRPr lang="en-US" dirty="0">
              <a:solidFill>
                <a:schemeClr val="tx1">
                  <a:alpha val="10000"/>
                </a:schemeClr>
              </a:solidFill>
            </a:endParaRPr>
          </a:p>
          <a:p>
            <a:endParaRPr lang="en-US" dirty="0"/>
          </a:p>
          <a:p>
            <a:pPr marL="0" indent="0">
              <a:buNone/>
            </a:pPr>
            <a:endParaRPr lang="en-IN" dirty="0"/>
          </a:p>
        </p:txBody>
      </p:sp>
      <p:sp>
        <p:nvSpPr>
          <p:cNvPr id="11" name="TextBox 10">
            <a:extLst>
              <a:ext uri="{FF2B5EF4-FFF2-40B4-BE49-F238E27FC236}">
                <a16:creationId xmlns:a16="http://schemas.microsoft.com/office/drawing/2014/main" id="{B6655C34-4775-7FCE-7725-B92D40D1C5CF}"/>
              </a:ext>
            </a:extLst>
          </p:cNvPr>
          <p:cNvSpPr txBox="1"/>
          <p:nvPr/>
        </p:nvSpPr>
        <p:spPr>
          <a:xfrm>
            <a:off x="1460436" y="-2259255"/>
            <a:ext cx="636102" cy="1107996"/>
          </a:xfrm>
          <a:prstGeom prst="rect">
            <a:avLst/>
          </a:prstGeom>
          <a:noFill/>
        </p:spPr>
        <p:txBody>
          <a:bodyPr wrap="square" rtlCol="0">
            <a:spAutoFit/>
          </a:bodyPr>
          <a:lstStyle/>
          <a:p>
            <a:r>
              <a:rPr lang="en-US" sz="6600" b="1" dirty="0">
                <a:solidFill>
                  <a:schemeClr val="tx1">
                    <a:alpha val="10000"/>
                  </a:schemeClr>
                </a:solidFill>
                <a:latin typeface="+mj-lt"/>
              </a:rPr>
              <a:t>S</a:t>
            </a:r>
            <a:endParaRPr lang="en-IN" sz="6600" b="1" dirty="0">
              <a:solidFill>
                <a:schemeClr val="tx1">
                  <a:alpha val="10000"/>
                </a:schemeClr>
              </a:solidFill>
              <a:latin typeface="+mj-lt"/>
            </a:endParaRPr>
          </a:p>
        </p:txBody>
      </p:sp>
      <p:sp>
        <p:nvSpPr>
          <p:cNvPr id="12" name="TextBox 11">
            <a:extLst>
              <a:ext uri="{FF2B5EF4-FFF2-40B4-BE49-F238E27FC236}">
                <a16:creationId xmlns:a16="http://schemas.microsoft.com/office/drawing/2014/main" id="{9F19693E-4ABD-718B-A2EB-C233E12B9580}"/>
              </a:ext>
            </a:extLst>
          </p:cNvPr>
          <p:cNvSpPr txBox="1"/>
          <p:nvPr/>
        </p:nvSpPr>
        <p:spPr>
          <a:xfrm>
            <a:off x="4036922" y="-2259255"/>
            <a:ext cx="636102" cy="1107996"/>
          </a:xfrm>
          <a:prstGeom prst="rect">
            <a:avLst/>
          </a:prstGeom>
          <a:noFill/>
        </p:spPr>
        <p:txBody>
          <a:bodyPr wrap="square" rtlCol="0">
            <a:spAutoFit/>
          </a:bodyPr>
          <a:lstStyle/>
          <a:p>
            <a:r>
              <a:rPr lang="en-US" sz="6600" b="1" dirty="0">
                <a:solidFill>
                  <a:schemeClr val="tx1">
                    <a:alpha val="10000"/>
                  </a:schemeClr>
                </a:solidFill>
                <a:latin typeface="+mj-lt"/>
              </a:rPr>
              <a:t>O</a:t>
            </a:r>
            <a:endParaRPr lang="en-IN" sz="6600" b="1" dirty="0">
              <a:solidFill>
                <a:schemeClr val="tx1">
                  <a:alpha val="10000"/>
                </a:schemeClr>
              </a:solidFill>
              <a:latin typeface="+mj-lt"/>
            </a:endParaRPr>
          </a:p>
        </p:txBody>
      </p:sp>
      <p:sp>
        <p:nvSpPr>
          <p:cNvPr id="13" name="TextBox 12">
            <a:extLst>
              <a:ext uri="{FF2B5EF4-FFF2-40B4-BE49-F238E27FC236}">
                <a16:creationId xmlns:a16="http://schemas.microsoft.com/office/drawing/2014/main" id="{1FF54504-F312-3346-79EA-9506F2E8FF65}"/>
              </a:ext>
            </a:extLst>
          </p:cNvPr>
          <p:cNvSpPr txBox="1"/>
          <p:nvPr/>
        </p:nvSpPr>
        <p:spPr>
          <a:xfrm>
            <a:off x="2777739" y="-3508785"/>
            <a:ext cx="636102" cy="1107996"/>
          </a:xfrm>
          <a:prstGeom prst="rect">
            <a:avLst/>
          </a:prstGeom>
          <a:noFill/>
        </p:spPr>
        <p:txBody>
          <a:bodyPr wrap="square" rtlCol="0">
            <a:spAutoFit/>
          </a:bodyPr>
          <a:lstStyle/>
          <a:p>
            <a:r>
              <a:rPr lang="en-US" sz="6600" b="1" dirty="0">
                <a:latin typeface="+mj-lt"/>
              </a:rPr>
              <a:t>T</a:t>
            </a:r>
            <a:endParaRPr lang="en-IN" sz="6600" b="1" dirty="0">
              <a:latin typeface="+mj-lt"/>
            </a:endParaRPr>
          </a:p>
        </p:txBody>
      </p:sp>
      <p:sp>
        <p:nvSpPr>
          <p:cNvPr id="14" name="TextBox 13">
            <a:extLst>
              <a:ext uri="{FF2B5EF4-FFF2-40B4-BE49-F238E27FC236}">
                <a16:creationId xmlns:a16="http://schemas.microsoft.com/office/drawing/2014/main" id="{CD3DA24C-B819-CB32-B958-A1C1D01BD2EE}"/>
              </a:ext>
            </a:extLst>
          </p:cNvPr>
          <p:cNvSpPr txBox="1"/>
          <p:nvPr/>
        </p:nvSpPr>
        <p:spPr>
          <a:xfrm>
            <a:off x="2686304" y="-954825"/>
            <a:ext cx="636102" cy="1107996"/>
          </a:xfrm>
          <a:prstGeom prst="rect">
            <a:avLst/>
          </a:prstGeom>
          <a:noFill/>
        </p:spPr>
        <p:txBody>
          <a:bodyPr wrap="square" rtlCol="0">
            <a:spAutoFit/>
          </a:bodyPr>
          <a:lstStyle/>
          <a:p>
            <a:r>
              <a:rPr lang="en-US" sz="6600" b="1" dirty="0">
                <a:solidFill>
                  <a:schemeClr val="tx1">
                    <a:alpha val="10000"/>
                  </a:schemeClr>
                </a:solidFill>
                <a:latin typeface="+mj-lt"/>
              </a:rPr>
              <a:t>W</a:t>
            </a:r>
            <a:endParaRPr lang="en-IN" sz="6600" b="1" dirty="0">
              <a:solidFill>
                <a:schemeClr val="tx1">
                  <a:alpha val="10000"/>
                </a:schemeClr>
              </a:solidFill>
              <a:latin typeface="+mj-lt"/>
            </a:endParaRPr>
          </a:p>
        </p:txBody>
      </p:sp>
      <p:sp>
        <p:nvSpPr>
          <p:cNvPr id="15" name="Frame 14">
            <a:extLst>
              <a:ext uri="{FF2B5EF4-FFF2-40B4-BE49-F238E27FC236}">
                <a16:creationId xmlns:a16="http://schemas.microsoft.com/office/drawing/2014/main" id="{712097E8-25F5-805B-76B9-C5F898C2E74F}"/>
              </a:ext>
            </a:extLst>
          </p:cNvPr>
          <p:cNvSpPr/>
          <p:nvPr/>
        </p:nvSpPr>
        <p:spPr>
          <a:xfrm rot="18968406">
            <a:off x="-3372628" y="-415904"/>
            <a:ext cx="6704938" cy="6643786"/>
          </a:xfrm>
          <a:prstGeom prst="frame">
            <a:avLst/>
          </a:prstGeom>
          <a:solidFill>
            <a:schemeClr val="dk1">
              <a:alpha val="1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6" name="Plus Sign 15">
            <a:extLst>
              <a:ext uri="{FF2B5EF4-FFF2-40B4-BE49-F238E27FC236}">
                <a16:creationId xmlns:a16="http://schemas.microsoft.com/office/drawing/2014/main" id="{072540C2-9B62-D0FE-5CBD-28661097A600}"/>
              </a:ext>
            </a:extLst>
          </p:cNvPr>
          <p:cNvSpPr/>
          <p:nvPr/>
        </p:nvSpPr>
        <p:spPr>
          <a:xfrm rot="18968406">
            <a:off x="-3372627" y="-415903"/>
            <a:ext cx="6704938" cy="6643786"/>
          </a:xfrm>
          <a:prstGeom prst="mathPlus">
            <a:avLst/>
          </a:prstGeom>
          <a:solidFill>
            <a:schemeClr val="dk1">
              <a:alpha val="5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A64F40D4-8495-6639-D00A-184F03F6388B}"/>
              </a:ext>
            </a:extLst>
          </p:cNvPr>
          <p:cNvSpPr txBox="1">
            <a:spLocks/>
          </p:cNvSpPr>
          <p:nvPr/>
        </p:nvSpPr>
        <p:spPr>
          <a:xfrm>
            <a:off x="1536635" y="-3137693"/>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WEAKNESS</a:t>
            </a:r>
            <a:endParaRPr lang="en-IN" dirty="0">
              <a:solidFill>
                <a:schemeClr val="tx1">
                  <a:alpha val="20000"/>
                </a:schemeClr>
              </a:solidFill>
            </a:endParaRPr>
          </a:p>
        </p:txBody>
      </p:sp>
      <p:sp>
        <p:nvSpPr>
          <p:cNvPr id="7" name="Content Placeholder 3">
            <a:extLst>
              <a:ext uri="{FF2B5EF4-FFF2-40B4-BE49-F238E27FC236}">
                <a16:creationId xmlns:a16="http://schemas.microsoft.com/office/drawing/2014/main" id="{DD26FD86-4401-D1EA-10DA-1C1D65F3B37B}"/>
              </a:ext>
            </a:extLst>
          </p:cNvPr>
          <p:cNvSpPr txBox="1">
            <a:spLocks/>
          </p:cNvSpPr>
          <p:nvPr/>
        </p:nvSpPr>
        <p:spPr>
          <a:xfrm>
            <a:off x="2913124" y="-189596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Data Dependency</a:t>
            </a:r>
          </a:p>
          <a:p>
            <a:r>
              <a:rPr lang="en-US" dirty="0">
                <a:solidFill>
                  <a:schemeClr val="tx1">
                    <a:alpha val="10000"/>
                  </a:schemeClr>
                </a:solidFill>
              </a:rPr>
              <a:t>Limited Understanding</a:t>
            </a:r>
          </a:p>
          <a:p>
            <a:r>
              <a:rPr lang="en-US" dirty="0">
                <a:solidFill>
                  <a:schemeClr val="tx1">
                    <a:alpha val="10000"/>
                  </a:schemeClr>
                </a:solidFill>
              </a:rPr>
              <a:t>Template Limitation</a:t>
            </a:r>
          </a:p>
          <a:p>
            <a:r>
              <a:rPr lang="en-US" dirty="0">
                <a:solidFill>
                  <a:schemeClr val="tx1">
                    <a:alpha val="10000"/>
                  </a:schemeClr>
                </a:solidFill>
              </a:rPr>
              <a:t>Neural network challenge</a:t>
            </a:r>
            <a:endParaRPr lang="en-IN" dirty="0">
              <a:solidFill>
                <a:schemeClr val="tx1">
                  <a:alpha val="10000"/>
                </a:schemeClr>
              </a:solidFill>
            </a:endParaRPr>
          </a:p>
        </p:txBody>
      </p:sp>
      <p:sp>
        <p:nvSpPr>
          <p:cNvPr id="3" name="Title 1">
            <a:extLst>
              <a:ext uri="{FF2B5EF4-FFF2-40B4-BE49-F238E27FC236}">
                <a16:creationId xmlns:a16="http://schemas.microsoft.com/office/drawing/2014/main" id="{C9DD9E3A-6D82-0118-31CC-17D42C1A3492}"/>
              </a:ext>
            </a:extLst>
          </p:cNvPr>
          <p:cNvSpPr txBox="1">
            <a:spLocks/>
          </p:cNvSpPr>
          <p:nvPr/>
        </p:nvSpPr>
        <p:spPr>
          <a:xfrm>
            <a:off x="1929804" y="-3204094"/>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OPPUTUNITIES</a:t>
            </a:r>
            <a:endParaRPr lang="en-IN" dirty="0">
              <a:solidFill>
                <a:schemeClr val="tx1">
                  <a:alpha val="20000"/>
                </a:schemeClr>
              </a:solidFill>
            </a:endParaRPr>
          </a:p>
        </p:txBody>
      </p:sp>
      <p:sp>
        <p:nvSpPr>
          <p:cNvPr id="5" name="Content Placeholder 3">
            <a:extLst>
              <a:ext uri="{FF2B5EF4-FFF2-40B4-BE49-F238E27FC236}">
                <a16:creationId xmlns:a16="http://schemas.microsoft.com/office/drawing/2014/main" id="{4124D330-D2A5-4192-BC7D-8CB0A1F746C5}"/>
              </a:ext>
            </a:extLst>
          </p:cNvPr>
          <p:cNvSpPr txBox="1">
            <a:spLocks/>
          </p:cNvSpPr>
          <p:nvPr/>
        </p:nvSpPr>
        <p:spPr>
          <a:xfrm>
            <a:off x="3670832" y="-1878531"/>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Integration with other platforms</a:t>
            </a:r>
          </a:p>
          <a:p>
            <a:r>
              <a:rPr lang="en-US" dirty="0">
                <a:solidFill>
                  <a:schemeClr val="tx1">
                    <a:alpha val="10000"/>
                  </a:schemeClr>
                </a:solidFill>
              </a:rPr>
              <a:t>Targeted Marketing</a:t>
            </a:r>
          </a:p>
          <a:p>
            <a:r>
              <a:rPr lang="en-US" dirty="0">
                <a:solidFill>
                  <a:schemeClr val="tx1">
                    <a:alpha val="10000"/>
                  </a:schemeClr>
                </a:solidFill>
              </a:rPr>
              <a:t>New cuisine Discovery</a:t>
            </a:r>
          </a:p>
          <a:p>
            <a:r>
              <a:rPr lang="en-US" dirty="0">
                <a:solidFill>
                  <a:schemeClr val="tx1">
                    <a:alpha val="10000"/>
                  </a:schemeClr>
                </a:solidFill>
              </a:rPr>
              <a:t>Personalization advancement</a:t>
            </a:r>
          </a:p>
        </p:txBody>
      </p:sp>
      <p:sp>
        <p:nvSpPr>
          <p:cNvPr id="8" name="Title 1">
            <a:extLst>
              <a:ext uri="{FF2B5EF4-FFF2-40B4-BE49-F238E27FC236}">
                <a16:creationId xmlns:a16="http://schemas.microsoft.com/office/drawing/2014/main" id="{B2D4D56B-159C-DF13-2073-F691D675C695}"/>
              </a:ext>
            </a:extLst>
          </p:cNvPr>
          <p:cNvSpPr txBox="1">
            <a:spLocks/>
          </p:cNvSpPr>
          <p:nvPr/>
        </p:nvSpPr>
        <p:spPr>
          <a:xfrm>
            <a:off x="4673024" y="-4129088"/>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THREAT</a:t>
            </a:r>
            <a:endParaRPr lang="en-IN" dirty="0"/>
          </a:p>
        </p:txBody>
      </p:sp>
      <p:sp>
        <p:nvSpPr>
          <p:cNvPr id="9" name="Content Placeholder 3">
            <a:extLst>
              <a:ext uri="{FF2B5EF4-FFF2-40B4-BE49-F238E27FC236}">
                <a16:creationId xmlns:a16="http://schemas.microsoft.com/office/drawing/2014/main" id="{AD0768D9-7722-DE7D-C7B7-8F1770E62760}"/>
              </a:ext>
            </a:extLst>
          </p:cNvPr>
          <p:cNvSpPr txBox="1">
            <a:spLocks/>
          </p:cNvSpPr>
          <p:nvPr/>
        </p:nvSpPr>
        <p:spPr>
          <a:xfrm>
            <a:off x="5945117" y="-2938278"/>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Quality issues</a:t>
            </a:r>
          </a:p>
          <a:p>
            <a:r>
              <a:rPr lang="en-US" dirty="0"/>
              <a:t>Competitions</a:t>
            </a:r>
          </a:p>
          <a:p>
            <a:r>
              <a:rPr lang="en-US" dirty="0"/>
              <a:t>Ethical concerns</a:t>
            </a:r>
          </a:p>
          <a:p>
            <a:r>
              <a:rPr lang="en-US" dirty="0"/>
              <a:t>Bias in training data</a:t>
            </a:r>
          </a:p>
          <a:p>
            <a:r>
              <a:rPr lang="en-US" dirty="0"/>
              <a:t>Changes in menu format</a:t>
            </a:r>
          </a:p>
        </p:txBody>
      </p:sp>
      <p:sp>
        <p:nvSpPr>
          <p:cNvPr id="10" name="Plus Sign 9">
            <a:extLst>
              <a:ext uri="{FF2B5EF4-FFF2-40B4-BE49-F238E27FC236}">
                <a16:creationId xmlns:a16="http://schemas.microsoft.com/office/drawing/2014/main" id="{0A01EF82-FA06-FAA4-52A2-F7DB805406BF}"/>
              </a:ext>
            </a:extLst>
          </p:cNvPr>
          <p:cNvSpPr/>
          <p:nvPr/>
        </p:nvSpPr>
        <p:spPr>
          <a:xfrm rot="18968406">
            <a:off x="1644375" y="4718186"/>
            <a:ext cx="2719959" cy="2694729"/>
          </a:xfrm>
          <a:prstGeom prst="mathPlus">
            <a:avLst/>
          </a:prstGeom>
          <a:solidFill>
            <a:schemeClr val="dk1">
              <a:alpha val="5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D154E8AD-D347-C8BA-9895-217DE37ADFE5}"/>
              </a:ext>
            </a:extLst>
          </p:cNvPr>
          <p:cNvSpPr txBox="1"/>
          <p:nvPr/>
        </p:nvSpPr>
        <p:spPr>
          <a:xfrm>
            <a:off x="232962" y="267786"/>
            <a:ext cx="8107169" cy="1200329"/>
          </a:xfrm>
          <a:prstGeom prst="rect">
            <a:avLst/>
          </a:prstGeom>
          <a:noFill/>
        </p:spPr>
        <p:txBody>
          <a:bodyPr wrap="square" rtlCol="0">
            <a:spAutoFit/>
          </a:bodyPr>
          <a:lstStyle/>
          <a:p>
            <a:pPr marL="571500" indent="-571500">
              <a:buFont typeface="Arial" panose="020B0604020202020204" pitchFamily="34" charset="0"/>
              <a:buChar char="•"/>
            </a:pPr>
            <a:r>
              <a:rPr lang="en-US" sz="7200" dirty="0">
                <a:latin typeface="Bondie" pitchFamily="2" charset="0"/>
              </a:rPr>
              <a:t>What are we going to do?</a:t>
            </a:r>
            <a:endParaRPr lang="en-IN" sz="7200" dirty="0">
              <a:latin typeface="Bondie" pitchFamily="2" charset="0"/>
            </a:endParaRPr>
          </a:p>
        </p:txBody>
      </p:sp>
      <p:sp>
        <p:nvSpPr>
          <p:cNvPr id="18" name="TextBox 17">
            <a:extLst>
              <a:ext uri="{FF2B5EF4-FFF2-40B4-BE49-F238E27FC236}">
                <a16:creationId xmlns:a16="http://schemas.microsoft.com/office/drawing/2014/main" id="{6E6580BD-ACAC-D9B9-E5ED-7DB2330A0817}"/>
              </a:ext>
            </a:extLst>
          </p:cNvPr>
          <p:cNvSpPr txBox="1"/>
          <p:nvPr/>
        </p:nvSpPr>
        <p:spPr>
          <a:xfrm>
            <a:off x="984738" y="1848897"/>
            <a:ext cx="9777047" cy="1200329"/>
          </a:xfrm>
          <a:prstGeom prst="rect">
            <a:avLst/>
          </a:prstGeom>
          <a:noFill/>
        </p:spPr>
        <p:txBody>
          <a:bodyPr wrap="square" rtlCol="0">
            <a:spAutoFit/>
          </a:bodyPr>
          <a:lstStyle/>
          <a:p>
            <a:pPr algn="just"/>
            <a:r>
              <a:rPr lang="en-US" sz="3600" dirty="0"/>
              <a:t>Keyword Extraction</a:t>
            </a:r>
          </a:p>
          <a:p>
            <a:pPr marL="1028700" lvl="1" indent="-571500" algn="just">
              <a:buFont typeface="Arial" panose="020B0604020202020204" pitchFamily="34" charset="0"/>
              <a:buChar char="•"/>
            </a:pPr>
            <a:r>
              <a:rPr lang="en-US" sz="3600" dirty="0"/>
              <a:t>Frequent dishes</a:t>
            </a:r>
          </a:p>
        </p:txBody>
      </p:sp>
      <p:sp>
        <p:nvSpPr>
          <p:cNvPr id="19" name="TextBox 18">
            <a:extLst>
              <a:ext uri="{FF2B5EF4-FFF2-40B4-BE49-F238E27FC236}">
                <a16:creationId xmlns:a16="http://schemas.microsoft.com/office/drawing/2014/main" id="{8B21E6FE-23BB-9D70-8044-A294B4607170}"/>
              </a:ext>
            </a:extLst>
          </p:cNvPr>
          <p:cNvSpPr txBox="1"/>
          <p:nvPr/>
        </p:nvSpPr>
        <p:spPr>
          <a:xfrm>
            <a:off x="984737" y="2933962"/>
            <a:ext cx="9777047" cy="1754326"/>
          </a:xfrm>
          <a:prstGeom prst="rect">
            <a:avLst/>
          </a:prstGeom>
          <a:noFill/>
        </p:spPr>
        <p:txBody>
          <a:bodyPr wrap="square" rtlCol="0">
            <a:spAutoFit/>
          </a:bodyPr>
          <a:lstStyle/>
          <a:p>
            <a:pPr marL="1028700" lvl="1" indent="-571500" algn="just">
              <a:buFont typeface="Arial" panose="020B0604020202020204" pitchFamily="34" charset="0"/>
              <a:buChar char="•"/>
            </a:pPr>
            <a:r>
              <a:rPr lang="en-US" sz="3600" dirty="0"/>
              <a:t>Named entity recognition</a:t>
            </a:r>
          </a:p>
          <a:p>
            <a:pPr marL="1028700" lvl="1" indent="-571500" algn="just">
              <a:buFont typeface="Arial" panose="020B0604020202020204" pitchFamily="34" charset="0"/>
              <a:buChar char="•"/>
            </a:pPr>
            <a:r>
              <a:rPr lang="en-US" sz="3600" dirty="0"/>
              <a:t>Personalized Data</a:t>
            </a:r>
          </a:p>
          <a:p>
            <a:pPr lvl="1" algn="just"/>
            <a:r>
              <a:rPr lang="en-US" sz="3600" dirty="0"/>
              <a:t>		(Chef’s note)</a:t>
            </a:r>
          </a:p>
        </p:txBody>
      </p:sp>
      <p:pic>
        <p:nvPicPr>
          <p:cNvPr id="21" name="Picture 20">
            <a:extLst>
              <a:ext uri="{FF2B5EF4-FFF2-40B4-BE49-F238E27FC236}">
                <a16:creationId xmlns:a16="http://schemas.microsoft.com/office/drawing/2014/main" id="{6381DD6A-7C52-FCED-9824-D5A352A8F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7569" y="863600"/>
            <a:ext cx="3657003" cy="5377946"/>
          </a:xfrm>
          <a:prstGeom prst="rect">
            <a:avLst/>
          </a:prstGeom>
        </p:spPr>
      </p:pic>
      <p:sp>
        <p:nvSpPr>
          <p:cNvPr id="22" name="TextBox 21">
            <a:extLst>
              <a:ext uri="{FF2B5EF4-FFF2-40B4-BE49-F238E27FC236}">
                <a16:creationId xmlns:a16="http://schemas.microsoft.com/office/drawing/2014/main" id="{19A0D685-76AB-CA1A-D341-BCB0FF3E297A}"/>
              </a:ext>
            </a:extLst>
          </p:cNvPr>
          <p:cNvSpPr txBox="1"/>
          <p:nvPr/>
        </p:nvSpPr>
        <p:spPr>
          <a:xfrm>
            <a:off x="-9856891" y="1868994"/>
            <a:ext cx="9777047" cy="3970318"/>
          </a:xfrm>
          <a:prstGeom prst="rect">
            <a:avLst/>
          </a:prstGeom>
          <a:noFill/>
        </p:spPr>
        <p:txBody>
          <a:bodyPr wrap="square" rtlCol="0">
            <a:spAutoFit/>
          </a:bodyPr>
          <a:lstStyle/>
          <a:p>
            <a:pPr algn="just"/>
            <a:r>
              <a:rPr lang="en-US" sz="3600" dirty="0">
                <a:solidFill>
                  <a:schemeClr val="tx1">
                    <a:alpha val="10000"/>
                  </a:schemeClr>
                </a:solidFill>
              </a:rPr>
              <a:t>Collection of Data</a:t>
            </a:r>
          </a:p>
          <a:p>
            <a:pPr marL="571500" indent="-571500" algn="just">
              <a:buFont typeface="Arial" panose="020B0604020202020204" pitchFamily="34" charset="0"/>
              <a:buChar char="•"/>
            </a:pPr>
            <a:r>
              <a:rPr lang="en-IN" sz="3600" dirty="0">
                <a:solidFill>
                  <a:schemeClr val="tx1">
                    <a:alpha val="10000"/>
                  </a:schemeClr>
                </a:solidFill>
              </a:rPr>
              <a:t>	Either from the Kitchen itself as a file/ as a pdf</a:t>
            </a:r>
          </a:p>
          <a:p>
            <a:pPr marL="571500" indent="-571500" algn="just">
              <a:buFont typeface="Arial" panose="020B0604020202020204" pitchFamily="34" charset="0"/>
              <a:buChar char="•"/>
            </a:pPr>
            <a:r>
              <a:rPr lang="en-IN" sz="3600" dirty="0">
                <a:solidFill>
                  <a:schemeClr val="tx1">
                    <a:alpha val="10000"/>
                  </a:schemeClr>
                </a:solidFill>
              </a:rPr>
              <a:t>	Or we can scrap the menu from their respective websites</a:t>
            </a:r>
          </a:p>
          <a:p>
            <a:pPr algn="just"/>
            <a:endParaRPr lang="en-IN" sz="3600" dirty="0">
              <a:solidFill>
                <a:schemeClr val="tx1">
                  <a:alpha val="10000"/>
                </a:schemeClr>
              </a:solidFill>
            </a:endParaRPr>
          </a:p>
          <a:p>
            <a:pPr algn="just"/>
            <a:endParaRPr lang="en-US" sz="3600" dirty="0">
              <a:solidFill>
                <a:schemeClr val="tx1">
                  <a:alpha val="10000"/>
                </a:schemeClr>
              </a:solidFill>
            </a:endParaRPr>
          </a:p>
        </p:txBody>
      </p:sp>
      <p:sp>
        <p:nvSpPr>
          <p:cNvPr id="23" name="TextBox 22">
            <a:extLst>
              <a:ext uri="{FF2B5EF4-FFF2-40B4-BE49-F238E27FC236}">
                <a16:creationId xmlns:a16="http://schemas.microsoft.com/office/drawing/2014/main" id="{5B58DDA3-36E4-28BC-BB7A-F31C20D36927}"/>
              </a:ext>
            </a:extLst>
          </p:cNvPr>
          <p:cNvSpPr txBox="1"/>
          <p:nvPr/>
        </p:nvSpPr>
        <p:spPr>
          <a:xfrm>
            <a:off x="12669254" y="1751827"/>
            <a:ext cx="9777047" cy="2308324"/>
          </a:xfrm>
          <a:prstGeom prst="rect">
            <a:avLst/>
          </a:prstGeom>
          <a:noFill/>
        </p:spPr>
        <p:txBody>
          <a:bodyPr wrap="square" rtlCol="0">
            <a:spAutoFit/>
          </a:bodyPr>
          <a:lstStyle/>
          <a:p>
            <a:pPr algn="just"/>
            <a:r>
              <a:rPr lang="en-US" sz="3600" dirty="0">
                <a:solidFill>
                  <a:schemeClr val="tx1">
                    <a:alpha val="10000"/>
                  </a:schemeClr>
                </a:solidFill>
              </a:rPr>
              <a:t>Text Generation</a:t>
            </a:r>
          </a:p>
          <a:p>
            <a:pPr marL="571500" indent="-571500" algn="just">
              <a:buFont typeface="Arial" panose="020B0604020202020204" pitchFamily="34" charset="0"/>
              <a:buChar char="•"/>
            </a:pPr>
            <a:r>
              <a:rPr lang="en-US" sz="3600" dirty="0">
                <a:solidFill>
                  <a:schemeClr val="tx1">
                    <a:alpha val="10000"/>
                  </a:schemeClr>
                </a:solidFill>
              </a:rPr>
              <a:t>Pre Trained models</a:t>
            </a:r>
          </a:p>
          <a:p>
            <a:pPr marL="1028700" lvl="1" indent="-571500" algn="just">
              <a:buFont typeface="Arial" panose="020B0604020202020204" pitchFamily="34" charset="0"/>
              <a:buChar char="•"/>
            </a:pPr>
            <a:r>
              <a:rPr lang="en-US" sz="3600" dirty="0">
                <a:solidFill>
                  <a:schemeClr val="tx1">
                    <a:alpha val="10000"/>
                  </a:schemeClr>
                </a:solidFill>
              </a:rPr>
              <a:t>Template based approach</a:t>
            </a:r>
          </a:p>
          <a:p>
            <a:pPr marL="571500" indent="-571500" algn="just">
              <a:buFont typeface="Arial" panose="020B0604020202020204" pitchFamily="34" charset="0"/>
              <a:buChar char="•"/>
            </a:pPr>
            <a:r>
              <a:rPr lang="en-US" sz="3600" dirty="0">
                <a:solidFill>
                  <a:schemeClr val="tx1">
                    <a:alpha val="10000"/>
                  </a:schemeClr>
                </a:solidFill>
              </a:rPr>
              <a:t>Neural Network approach?!</a:t>
            </a:r>
          </a:p>
        </p:txBody>
      </p:sp>
    </p:spTree>
    <p:extLst>
      <p:ext uri="{BB962C8B-B14F-4D97-AF65-F5344CB8AC3E}">
        <p14:creationId xmlns:p14="http://schemas.microsoft.com/office/powerpoint/2010/main" val="3454256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21"/>
                                        </p:tgtEl>
                                        <p:attrNameLst>
                                          <p:attrName>ppt_x</p:attrName>
                                        </p:attrNameLst>
                                      </p:cBhvr>
                                      <p:tavLst>
                                        <p:tav tm="0">
                                          <p:val>
                                            <p:strVal val="ppt_x"/>
                                          </p:val>
                                        </p:tav>
                                        <p:tav tm="100000">
                                          <p:val>
                                            <p:strVal val="1+ppt_w/2"/>
                                          </p:val>
                                        </p:tav>
                                      </p:tavLst>
                                    </p:anim>
                                    <p:anim calcmode="lin" valueType="num">
                                      <p:cBhvr additive="base">
                                        <p:cTn id="13" dur="500"/>
                                        <p:tgtEl>
                                          <p:spTgt spid="21"/>
                                        </p:tgtEl>
                                        <p:attrNameLst>
                                          <p:attrName>ppt_y</p:attrName>
                                        </p:attrNameLst>
                                      </p:cBhvr>
                                      <p:tavLst>
                                        <p:tav tm="0">
                                          <p:val>
                                            <p:strVal val="ppt_y"/>
                                          </p:val>
                                        </p:tav>
                                        <p:tav tm="100000">
                                          <p:val>
                                            <p:strVal val="ppt_y"/>
                                          </p:val>
                                        </p:tav>
                                      </p:tavLst>
                                    </p:anim>
                                    <p:set>
                                      <p:cBhvr>
                                        <p:cTn id="14" dur="1" fill="hold">
                                          <p:stCondLst>
                                            <p:cond delay="499"/>
                                          </p:stCondLst>
                                        </p:cTn>
                                        <p:tgtEl>
                                          <p:spTgt spid="21"/>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F17A9-F731-9983-8413-7C646F3551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A9E331-F5CF-8D73-A09F-2DC2A577BCE1}"/>
              </a:ext>
            </a:extLst>
          </p:cNvPr>
          <p:cNvSpPr>
            <a:spLocks noGrp="1"/>
          </p:cNvSpPr>
          <p:nvPr>
            <p:ph type="title"/>
          </p:nvPr>
        </p:nvSpPr>
        <p:spPr>
          <a:xfrm>
            <a:off x="1653866" y="-3129769"/>
            <a:ext cx="5181600" cy="1325563"/>
          </a:xfrm>
        </p:spPr>
        <p:txBody>
          <a:bodyPr/>
          <a:lstStyle/>
          <a:p>
            <a:r>
              <a:rPr lang="en-US" dirty="0">
                <a:solidFill>
                  <a:schemeClr val="tx1">
                    <a:alpha val="20000"/>
                  </a:schemeClr>
                </a:solidFill>
              </a:rPr>
              <a:t>STRENGTH</a:t>
            </a:r>
            <a:endParaRPr lang="en-IN" dirty="0">
              <a:solidFill>
                <a:schemeClr val="tx1">
                  <a:alpha val="20000"/>
                </a:schemeClr>
              </a:solidFill>
            </a:endParaRPr>
          </a:p>
        </p:txBody>
      </p:sp>
      <p:sp>
        <p:nvSpPr>
          <p:cNvPr id="4" name="Content Placeholder 3">
            <a:extLst>
              <a:ext uri="{FF2B5EF4-FFF2-40B4-BE49-F238E27FC236}">
                <a16:creationId xmlns:a16="http://schemas.microsoft.com/office/drawing/2014/main" id="{FB2FB271-830E-7344-23D1-385AEECD2044}"/>
              </a:ext>
            </a:extLst>
          </p:cNvPr>
          <p:cNvSpPr>
            <a:spLocks noGrp="1"/>
          </p:cNvSpPr>
          <p:nvPr>
            <p:ph sz="half" idx="2"/>
          </p:nvPr>
        </p:nvSpPr>
        <p:spPr>
          <a:xfrm>
            <a:off x="3413840" y="-2021257"/>
            <a:ext cx="5181600" cy="4351338"/>
          </a:xfrm>
        </p:spPr>
        <p:txBody>
          <a:bodyPr>
            <a:normAutofit/>
          </a:bodyPr>
          <a:lstStyle/>
          <a:p>
            <a:r>
              <a:rPr lang="en-US" dirty="0">
                <a:solidFill>
                  <a:schemeClr val="tx1">
                    <a:alpha val="10000"/>
                  </a:schemeClr>
                </a:solidFill>
              </a:rPr>
              <a:t>Automation</a:t>
            </a:r>
          </a:p>
          <a:p>
            <a:r>
              <a:rPr lang="en-US" dirty="0">
                <a:solidFill>
                  <a:schemeClr val="tx1">
                    <a:alpha val="10000"/>
                  </a:schemeClr>
                </a:solidFill>
              </a:rPr>
              <a:t>Scalability</a:t>
            </a:r>
          </a:p>
          <a:p>
            <a:r>
              <a:rPr lang="en-US" dirty="0">
                <a:solidFill>
                  <a:schemeClr val="tx1">
                    <a:alpha val="10000"/>
                  </a:schemeClr>
                </a:solidFill>
              </a:rPr>
              <a:t>Objectivity</a:t>
            </a:r>
          </a:p>
          <a:p>
            <a:r>
              <a:rPr lang="en-US" dirty="0" err="1">
                <a:solidFill>
                  <a:schemeClr val="tx1">
                    <a:alpha val="10000"/>
                  </a:schemeClr>
                </a:solidFill>
              </a:rPr>
              <a:t>Personalisation</a:t>
            </a:r>
            <a:endParaRPr lang="en-US" dirty="0">
              <a:solidFill>
                <a:schemeClr val="tx1">
                  <a:alpha val="10000"/>
                </a:schemeClr>
              </a:solidFill>
            </a:endParaRPr>
          </a:p>
          <a:p>
            <a:endParaRPr lang="en-US" dirty="0"/>
          </a:p>
          <a:p>
            <a:pPr marL="0" indent="0">
              <a:buNone/>
            </a:pPr>
            <a:endParaRPr lang="en-IN" dirty="0"/>
          </a:p>
        </p:txBody>
      </p:sp>
      <p:sp>
        <p:nvSpPr>
          <p:cNvPr id="11" name="TextBox 10">
            <a:extLst>
              <a:ext uri="{FF2B5EF4-FFF2-40B4-BE49-F238E27FC236}">
                <a16:creationId xmlns:a16="http://schemas.microsoft.com/office/drawing/2014/main" id="{BE9560E1-6602-42B0-BFFF-B6199D8D50E7}"/>
              </a:ext>
            </a:extLst>
          </p:cNvPr>
          <p:cNvSpPr txBox="1"/>
          <p:nvPr/>
        </p:nvSpPr>
        <p:spPr>
          <a:xfrm>
            <a:off x="1460436" y="-2259255"/>
            <a:ext cx="636102" cy="1107996"/>
          </a:xfrm>
          <a:prstGeom prst="rect">
            <a:avLst/>
          </a:prstGeom>
          <a:noFill/>
        </p:spPr>
        <p:txBody>
          <a:bodyPr wrap="square" rtlCol="0">
            <a:spAutoFit/>
          </a:bodyPr>
          <a:lstStyle/>
          <a:p>
            <a:r>
              <a:rPr lang="en-US" sz="6600" b="1" dirty="0">
                <a:solidFill>
                  <a:schemeClr val="tx1">
                    <a:alpha val="10000"/>
                  </a:schemeClr>
                </a:solidFill>
                <a:latin typeface="+mj-lt"/>
              </a:rPr>
              <a:t>S</a:t>
            </a:r>
            <a:endParaRPr lang="en-IN" sz="6600" b="1" dirty="0">
              <a:solidFill>
                <a:schemeClr val="tx1">
                  <a:alpha val="10000"/>
                </a:schemeClr>
              </a:solidFill>
              <a:latin typeface="+mj-lt"/>
            </a:endParaRPr>
          </a:p>
        </p:txBody>
      </p:sp>
      <p:sp>
        <p:nvSpPr>
          <p:cNvPr id="12" name="TextBox 11">
            <a:extLst>
              <a:ext uri="{FF2B5EF4-FFF2-40B4-BE49-F238E27FC236}">
                <a16:creationId xmlns:a16="http://schemas.microsoft.com/office/drawing/2014/main" id="{D937623D-6CA1-FCE3-C560-1A8946EDA574}"/>
              </a:ext>
            </a:extLst>
          </p:cNvPr>
          <p:cNvSpPr txBox="1"/>
          <p:nvPr/>
        </p:nvSpPr>
        <p:spPr>
          <a:xfrm>
            <a:off x="4036922" y="-2259255"/>
            <a:ext cx="636102" cy="1107996"/>
          </a:xfrm>
          <a:prstGeom prst="rect">
            <a:avLst/>
          </a:prstGeom>
          <a:noFill/>
        </p:spPr>
        <p:txBody>
          <a:bodyPr wrap="square" rtlCol="0">
            <a:spAutoFit/>
          </a:bodyPr>
          <a:lstStyle/>
          <a:p>
            <a:r>
              <a:rPr lang="en-US" sz="6600" b="1" dirty="0">
                <a:solidFill>
                  <a:schemeClr val="tx1">
                    <a:alpha val="10000"/>
                  </a:schemeClr>
                </a:solidFill>
                <a:latin typeface="+mj-lt"/>
              </a:rPr>
              <a:t>O</a:t>
            </a:r>
            <a:endParaRPr lang="en-IN" sz="6600" b="1" dirty="0">
              <a:solidFill>
                <a:schemeClr val="tx1">
                  <a:alpha val="10000"/>
                </a:schemeClr>
              </a:solidFill>
              <a:latin typeface="+mj-lt"/>
            </a:endParaRPr>
          </a:p>
        </p:txBody>
      </p:sp>
      <p:sp>
        <p:nvSpPr>
          <p:cNvPr id="13" name="TextBox 12">
            <a:extLst>
              <a:ext uri="{FF2B5EF4-FFF2-40B4-BE49-F238E27FC236}">
                <a16:creationId xmlns:a16="http://schemas.microsoft.com/office/drawing/2014/main" id="{6943EAA0-8937-2091-69A0-753BFBBE6843}"/>
              </a:ext>
            </a:extLst>
          </p:cNvPr>
          <p:cNvSpPr txBox="1"/>
          <p:nvPr/>
        </p:nvSpPr>
        <p:spPr>
          <a:xfrm>
            <a:off x="2777739" y="-3508785"/>
            <a:ext cx="636102" cy="1107996"/>
          </a:xfrm>
          <a:prstGeom prst="rect">
            <a:avLst/>
          </a:prstGeom>
          <a:noFill/>
        </p:spPr>
        <p:txBody>
          <a:bodyPr wrap="square" rtlCol="0">
            <a:spAutoFit/>
          </a:bodyPr>
          <a:lstStyle/>
          <a:p>
            <a:r>
              <a:rPr lang="en-US" sz="6600" b="1" dirty="0">
                <a:latin typeface="+mj-lt"/>
              </a:rPr>
              <a:t>T</a:t>
            </a:r>
            <a:endParaRPr lang="en-IN" sz="6600" b="1" dirty="0">
              <a:latin typeface="+mj-lt"/>
            </a:endParaRPr>
          </a:p>
        </p:txBody>
      </p:sp>
      <p:sp>
        <p:nvSpPr>
          <p:cNvPr id="14" name="TextBox 13">
            <a:extLst>
              <a:ext uri="{FF2B5EF4-FFF2-40B4-BE49-F238E27FC236}">
                <a16:creationId xmlns:a16="http://schemas.microsoft.com/office/drawing/2014/main" id="{BDB7BA79-6C16-FF65-EFEA-250A5D2E445F}"/>
              </a:ext>
            </a:extLst>
          </p:cNvPr>
          <p:cNvSpPr txBox="1"/>
          <p:nvPr/>
        </p:nvSpPr>
        <p:spPr>
          <a:xfrm>
            <a:off x="2686304" y="-954825"/>
            <a:ext cx="636102" cy="1107996"/>
          </a:xfrm>
          <a:prstGeom prst="rect">
            <a:avLst/>
          </a:prstGeom>
          <a:noFill/>
        </p:spPr>
        <p:txBody>
          <a:bodyPr wrap="square" rtlCol="0">
            <a:spAutoFit/>
          </a:bodyPr>
          <a:lstStyle/>
          <a:p>
            <a:r>
              <a:rPr lang="en-US" sz="6600" b="1" dirty="0">
                <a:solidFill>
                  <a:schemeClr val="tx1">
                    <a:alpha val="10000"/>
                  </a:schemeClr>
                </a:solidFill>
                <a:latin typeface="+mj-lt"/>
              </a:rPr>
              <a:t>W</a:t>
            </a:r>
            <a:endParaRPr lang="en-IN" sz="6600" b="1" dirty="0">
              <a:solidFill>
                <a:schemeClr val="tx1">
                  <a:alpha val="10000"/>
                </a:schemeClr>
              </a:solidFill>
              <a:latin typeface="+mj-lt"/>
            </a:endParaRPr>
          </a:p>
        </p:txBody>
      </p:sp>
      <p:sp>
        <p:nvSpPr>
          <p:cNvPr id="15" name="Frame 14">
            <a:extLst>
              <a:ext uri="{FF2B5EF4-FFF2-40B4-BE49-F238E27FC236}">
                <a16:creationId xmlns:a16="http://schemas.microsoft.com/office/drawing/2014/main" id="{A02FBB36-B4B4-3886-BDBC-516E83E6646C}"/>
              </a:ext>
            </a:extLst>
          </p:cNvPr>
          <p:cNvSpPr/>
          <p:nvPr/>
        </p:nvSpPr>
        <p:spPr>
          <a:xfrm rot="18968406">
            <a:off x="-3372628" y="-415904"/>
            <a:ext cx="6704938" cy="6643786"/>
          </a:xfrm>
          <a:prstGeom prst="frame">
            <a:avLst/>
          </a:prstGeom>
          <a:solidFill>
            <a:schemeClr val="dk1">
              <a:alpha val="1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6" name="Plus Sign 15">
            <a:extLst>
              <a:ext uri="{FF2B5EF4-FFF2-40B4-BE49-F238E27FC236}">
                <a16:creationId xmlns:a16="http://schemas.microsoft.com/office/drawing/2014/main" id="{9D21AE8D-5FAA-4951-69BF-FAF742030478}"/>
              </a:ext>
            </a:extLst>
          </p:cNvPr>
          <p:cNvSpPr/>
          <p:nvPr/>
        </p:nvSpPr>
        <p:spPr>
          <a:xfrm rot="18968406">
            <a:off x="-3372627" y="-415903"/>
            <a:ext cx="6704938" cy="6643786"/>
          </a:xfrm>
          <a:prstGeom prst="mathPlus">
            <a:avLst/>
          </a:prstGeom>
          <a:solidFill>
            <a:schemeClr val="dk1">
              <a:alpha val="5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DB95C3A7-9B2B-01F2-204B-62A2D9B6135B}"/>
              </a:ext>
            </a:extLst>
          </p:cNvPr>
          <p:cNvSpPr txBox="1">
            <a:spLocks/>
          </p:cNvSpPr>
          <p:nvPr/>
        </p:nvSpPr>
        <p:spPr>
          <a:xfrm>
            <a:off x="1536635" y="-3137693"/>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WEAKNESS</a:t>
            </a:r>
            <a:endParaRPr lang="en-IN" dirty="0">
              <a:solidFill>
                <a:schemeClr val="tx1">
                  <a:alpha val="20000"/>
                </a:schemeClr>
              </a:solidFill>
            </a:endParaRPr>
          </a:p>
        </p:txBody>
      </p:sp>
      <p:sp>
        <p:nvSpPr>
          <p:cNvPr id="7" name="Content Placeholder 3">
            <a:extLst>
              <a:ext uri="{FF2B5EF4-FFF2-40B4-BE49-F238E27FC236}">
                <a16:creationId xmlns:a16="http://schemas.microsoft.com/office/drawing/2014/main" id="{8943CF33-75F5-ABB5-4431-4A7A89670ABF}"/>
              </a:ext>
            </a:extLst>
          </p:cNvPr>
          <p:cNvSpPr txBox="1">
            <a:spLocks/>
          </p:cNvSpPr>
          <p:nvPr/>
        </p:nvSpPr>
        <p:spPr>
          <a:xfrm>
            <a:off x="2913124" y="-189596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Data Dependency</a:t>
            </a:r>
          </a:p>
          <a:p>
            <a:r>
              <a:rPr lang="en-US" dirty="0">
                <a:solidFill>
                  <a:schemeClr val="tx1">
                    <a:alpha val="10000"/>
                  </a:schemeClr>
                </a:solidFill>
              </a:rPr>
              <a:t>Limited Understanding</a:t>
            </a:r>
          </a:p>
          <a:p>
            <a:r>
              <a:rPr lang="en-US" dirty="0">
                <a:solidFill>
                  <a:schemeClr val="tx1">
                    <a:alpha val="10000"/>
                  </a:schemeClr>
                </a:solidFill>
              </a:rPr>
              <a:t>Template Limitation</a:t>
            </a:r>
          </a:p>
          <a:p>
            <a:r>
              <a:rPr lang="en-US" dirty="0">
                <a:solidFill>
                  <a:schemeClr val="tx1">
                    <a:alpha val="10000"/>
                  </a:schemeClr>
                </a:solidFill>
              </a:rPr>
              <a:t>Neural network challenge</a:t>
            </a:r>
            <a:endParaRPr lang="en-IN" dirty="0">
              <a:solidFill>
                <a:schemeClr val="tx1">
                  <a:alpha val="10000"/>
                </a:schemeClr>
              </a:solidFill>
            </a:endParaRPr>
          </a:p>
        </p:txBody>
      </p:sp>
      <p:sp>
        <p:nvSpPr>
          <p:cNvPr id="3" name="Title 1">
            <a:extLst>
              <a:ext uri="{FF2B5EF4-FFF2-40B4-BE49-F238E27FC236}">
                <a16:creationId xmlns:a16="http://schemas.microsoft.com/office/drawing/2014/main" id="{E8FCBA9F-1396-C1DB-7514-E1862B84A24E}"/>
              </a:ext>
            </a:extLst>
          </p:cNvPr>
          <p:cNvSpPr txBox="1">
            <a:spLocks/>
          </p:cNvSpPr>
          <p:nvPr/>
        </p:nvSpPr>
        <p:spPr>
          <a:xfrm>
            <a:off x="1929804" y="-3204094"/>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alpha val="20000"/>
                  </a:schemeClr>
                </a:solidFill>
              </a:rPr>
              <a:t>OPPUTUNITIES</a:t>
            </a:r>
            <a:endParaRPr lang="en-IN" dirty="0">
              <a:solidFill>
                <a:schemeClr val="tx1">
                  <a:alpha val="20000"/>
                </a:schemeClr>
              </a:solidFill>
            </a:endParaRPr>
          </a:p>
        </p:txBody>
      </p:sp>
      <p:sp>
        <p:nvSpPr>
          <p:cNvPr id="5" name="Content Placeholder 3">
            <a:extLst>
              <a:ext uri="{FF2B5EF4-FFF2-40B4-BE49-F238E27FC236}">
                <a16:creationId xmlns:a16="http://schemas.microsoft.com/office/drawing/2014/main" id="{B224B5EF-FE13-942C-B04C-FFB9D3A450C5}"/>
              </a:ext>
            </a:extLst>
          </p:cNvPr>
          <p:cNvSpPr txBox="1">
            <a:spLocks/>
          </p:cNvSpPr>
          <p:nvPr/>
        </p:nvSpPr>
        <p:spPr>
          <a:xfrm>
            <a:off x="3670832" y="-1878531"/>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alpha val="10000"/>
                  </a:schemeClr>
                </a:solidFill>
              </a:rPr>
              <a:t>Integration with other platforms</a:t>
            </a:r>
          </a:p>
          <a:p>
            <a:r>
              <a:rPr lang="en-US" dirty="0">
                <a:solidFill>
                  <a:schemeClr val="tx1">
                    <a:alpha val="10000"/>
                  </a:schemeClr>
                </a:solidFill>
              </a:rPr>
              <a:t>Targeted Marketing</a:t>
            </a:r>
          </a:p>
          <a:p>
            <a:r>
              <a:rPr lang="en-US" dirty="0">
                <a:solidFill>
                  <a:schemeClr val="tx1">
                    <a:alpha val="10000"/>
                  </a:schemeClr>
                </a:solidFill>
              </a:rPr>
              <a:t>New cuisine Discovery</a:t>
            </a:r>
          </a:p>
          <a:p>
            <a:r>
              <a:rPr lang="en-US" dirty="0">
                <a:solidFill>
                  <a:schemeClr val="tx1">
                    <a:alpha val="10000"/>
                  </a:schemeClr>
                </a:solidFill>
              </a:rPr>
              <a:t>Personalization advancement</a:t>
            </a:r>
          </a:p>
        </p:txBody>
      </p:sp>
      <p:sp>
        <p:nvSpPr>
          <p:cNvPr id="8" name="Title 1">
            <a:extLst>
              <a:ext uri="{FF2B5EF4-FFF2-40B4-BE49-F238E27FC236}">
                <a16:creationId xmlns:a16="http://schemas.microsoft.com/office/drawing/2014/main" id="{E8A15A45-8081-F8E8-FA2D-A0C6107D3547}"/>
              </a:ext>
            </a:extLst>
          </p:cNvPr>
          <p:cNvSpPr txBox="1">
            <a:spLocks/>
          </p:cNvSpPr>
          <p:nvPr/>
        </p:nvSpPr>
        <p:spPr>
          <a:xfrm>
            <a:off x="4673024" y="-4129088"/>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THREAT</a:t>
            </a:r>
            <a:endParaRPr lang="en-IN" dirty="0"/>
          </a:p>
        </p:txBody>
      </p:sp>
      <p:sp>
        <p:nvSpPr>
          <p:cNvPr id="9" name="Content Placeholder 3">
            <a:extLst>
              <a:ext uri="{FF2B5EF4-FFF2-40B4-BE49-F238E27FC236}">
                <a16:creationId xmlns:a16="http://schemas.microsoft.com/office/drawing/2014/main" id="{D179F7AC-866E-9DA1-C7D9-0A73FC53D10C}"/>
              </a:ext>
            </a:extLst>
          </p:cNvPr>
          <p:cNvSpPr txBox="1">
            <a:spLocks/>
          </p:cNvSpPr>
          <p:nvPr/>
        </p:nvSpPr>
        <p:spPr>
          <a:xfrm>
            <a:off x="5945117" y="-2938278"/>
            <a:ext cx="56701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Quality issues</a:t>
            </a:r>
          </a:p>
          <a:p>
            <a:r>
              <a:rPr lang="en-US" dirty="0"/>
              <a:t>Competitions</a:t>
            </a:r>
          </a:p>
          <a:p>
            <a:r>
              <a:rPr lang="en-US" dirty="0"/>
              <a:t>Ethical concerns</a:t>
            </a:r>
          </a:p>
          <a:p>
            <a:r>
              <a:rPr lang="en-US" dirty="0"/>
              <a:t>Bias in training data</a:t>
            </a:r>
          </a:p>
          <a:p>
            <a:r>
              <a:rPr lang="en-US" dirty="0"/>
              <a:t>Changes in menu format</a:t>
            </a:r>
          </a:p>
        </p:txBody>
      </p:sp>
      <p:sp>
        <p:nvSpPr>
          <p:cNvPr id="10" name="Plus Sign 9">
            <a:extLst>
              <a:ext uri="{FF2B5EF4-FFF2-40B4-BE49-F238E27FC236}">
                <a16:creationId xmlns:a16="http://schemas.microsoft.com/office/drawing/2014/main" id="{0849568D-3D09-DD24-B424-271E86E3084A}"/>
              </a:ext>
            </a:extLst>
          </p:cNvPr>
          <p:cNvSpPr/>
          <p:nvPr/>
        </p:nvSpPr>
        <p:spPr>
          <a:xfrm rot="18968406">
            <a:off x="1644375" y="4718186"/>
            <a:ext cx="2719959" cy="2694729"/>
          </a:xfrm>
          <a:prstGeom prst="mathPlus">
            <a:avLst/>
          </a:prstGeom>
          <a:solidFill>
            <a:schemeClr val="dk1">
              <a:alpha val="5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110C9ECB-820C-1108-F4CA-9F0433B8A241}"/>
              </a:ext>
            </a:extLst>
          </p:cNvPr>
          <p:cNvSpPr txBox="1"/>
          <p:nvPr/>
        </p:nvSpPr>
        <p:spPr>
          <a:xfrm>
            <a:off x="232962" y="267786"/>
            <a:ext cx="8107169" cy="1200329"/>
          </a:xfrm>
          <a:prstGeom prst="rect">
            <a:avLst/>
          </a:prstGeom>
          <a:noFill/>
        </p:spPr>
        <p:txBody>
          <a:bodyPr wrap="square" rtlCol="0">
            <a:spAutoFit/>
          </a:bodyPr>
          <a:lstStyle/>
          <a:p>
            <a:pPr marL="571500" indent="-571500">
              <a:buFont typeface="Arial" panose="020B0604020202020204" pitchFamily="34" charset="0"/>
              <a:buChar char="•"/>
            </a:pPr>
            <a:r>
              <a:rPr lang="en-US" sz="7200" dirty="0">
                <a:latin typeface="Bondie" pitchFamily="2" charset="0"/>
              </a:rPr>
              <a:t>What are we going to do?</a:t>
            </a:r>
            <a:endParaRPr lang="en-IN" sz="7200" dirty="0">
              <a:latin typeface="Bondie" pitchFamily="2" charset="0"/>
            </a:endParaRPr>
          </a:p>
        </p:txBody>
      </p:sp>
      <p:sp>
        <p:nvSpPr>
          <p:cNvPr id="18" name="TextBox 17">
            <a:extLst>
              <a:ext uri="{FF2B5EF4-FFF2-40B4-BE49-F238E27FC236}">
                <a16:creationId xmlns:a16="http://schemas.microsoft.com/office/drawing/2014/main" id="{70775762-8A0B-ED90-223F-6E91FE036AAF}"/>
              </a:ext>
            </a:extLst>
          </p:cNvPr>
          <p:cNvSpPr txBox="1"/>
          <p:nvPr/>
        </p:nvSpPr>
        <p:spPr>
          <a:xfrm>
            <a:off x="984738" y="1848897"/>
            <a:ext cx="9777047" cy="2308324"/>
          </a:xfrm>
          <a:prstGeom prst="rect">
            <a:avLst/>
          </a:prstGeom>
          <a:noFill/>
        </p:spPr>
        <p:txBody>
          <a:bodyPr wrap="square" rtlCol="0">
            <a:spAutoFit/>
          </a:bodyPr>
          <a:lstStyle/>
          <a:p>
            <a:pPr algn="just"/>
            <a:r>
              <a:rPr lang="en-US" sz="3600" dirty="0"/>
              <a:t>Text Generation</a:t>
            </a:r>
          </a:p>
          <a:p>
            <a:pPr marL="571500" indent="-571500" algn="just">
              <a:buFont typeface="Arial" panose="020B0604020202020204" pitchFamily="34" charset="0"/>
              <a:buChar char="•"/>
            </a:pPr>
            <a:r>
              <a:rPr lang="en-US" sz="3600" dirty="0"/>
              <a:t>Pre Trained models</a:t>
            </a:r>
          </a:p>
          <a:p>
            <a:pPr marL="1028700" lvl="1" indent="-571500" algn="just">
              <a:buFont typeface="Arial" panose="020B0604020202020204" pitchFamily="34" charset="0"/>
              <a:buChar char="•"/>
            </a:pPr>
            <a:r>
              <a:rPr lang="en-US" sz="3600" dirty="0"/>
              <a:t>Template based approach</a:t>
            </a:r>
          </a:p>
          <a:p>
            <a:pPr marL="571500" indent="-571500" algn="just">
              <a:buFont typeface="Arial" panose="020B0604020202020204" pitchFamily="34" charset="0"/>
              <a:buChar char="•"/>
            </a:pPr>
            <a:r>
              <a:rPr lang="en-US" sz="3600" dirty="0"/>
              <a:t>Neural Network approach?!</a:t>
            </a:r>
          </a:p>
        </p:txBody>
      </p:sp>
      <p:sp>
        <p:nvSpPr>
          <p:cNvPr id="19" name="TextBox 18">
            <a:extLst>
              <a:ext uri="{FF2B5EF4-FFF2-40B4-BE49-F238E27FC236}">
                <a16:creationId xmlns:a16="http://schemas.microsoft.com/office/drawing/2014/main" id="{62A7BACE-FC3B-0823-8F90-BA4563E8A5BB}"/>
              </a:ext>
            </a:extLst>
          </p:cNvPr>
          <p:cNvSpPr txBox="1"/>
          <p:nvPr/>
        </p:nvSpPr>
        <p:spPr>
          <a:xfrm>
            <a:off x="12192000" y="1729916"/>
            <a:ext cx="9777047" cy="1200329"/>
          </a:xfrm>
          <a:prstGeom prst="rect">
            <a:avLst/>
          </a:prstGeom>
          <a:noFill/>
        </p:spPr>
        <p:txBody>
          <a:bodyPr wrap="square" rtlCol="0">
            <a:spAutoFit/>
          </a:bodyPr>
          <a:lstStyle/>
          <a:p>
            <a:pPr algn="just"/>
            <a:r>
              <a:rPr lang="en-US" sz="3600" dirty="0">
                <a:solidFill>
                  <a:schemeClr val="tx1">
                    <a:alpha val="10000"/>
                  </a:schemeClr>
                </a:solidFill>
              </a:rPr>
              <a:t>Keyword Extraction</a:t>
            </a:r>
          </a:p>
          <a:p>
            <a:pPr marL="1028700" lvl="1" indent="-571500" algn="just">
              <a:buFont typeface="Arial" panose="020B0604020202020204" pitchFamily="34" charset="0"/>
              <a:buChar char="•"/>
            </a:pPr>
            <a:r>
              <a:rPr lang="en-US" sz="3600" dirty="0">
                <a:solidFill>
                  <a:schemeClr val="tx1">
                    <a:alpha val="10000"/>
                  </a:schemeClr>
                </a:solidFill>
              </a:rPr>
              <a:t>Frequent dishes</a:t>
            </a:r>
          </a:p>
        </p:txBody>
      </p:sp>
      <p:sp>
        <p:nvSpPr>
          <p:cNvPr id="20" name="TextBox 19">
            <a:extLst>
              <a:ext uri="{FF2B5EF4-FFF2-40B4-BE49-F238E27FC236}">
                <a16:creationId xmlns:a16="http://schemas.microsoft.com/office/drawing/2014/main" id="{7394B61C-C113-9C61-4EDD-4E12247355B4}"/>
              </a:ext>
            </a:extLst>
          </p:cNvPr>
          <p:cNvSpPr txBox="1"/>
          <p:nvPr/>
        </p:nvSpPr>
        <p:spPr>
          <a:xfrm>
            <a:off x="-8471860" y="1907168"/>
            <a:ext cx="9777047" cy="1200329"/>
          </a:xfrm>
          <a:prstGeom prst="rect">
            <a:avLst/>
          </a:prstGeom>
          <a:noFill/>
        </p:spPr>
        <p:txBody>
          <a:bodyPr wrap="square" rtlCol="0">
            <a:spAutoFit/>
          </a:bodyPr>
          <a:lstStyle/>
          <a:p>
            <a:pPr algn="just"/>
            <a:r>
              <a:rPr lang="en-US" sz="3600" dirty="0">
                <a:solidFill>
                  <a:schemeClr val="tx1">
                    <a:alpha val="10000"/>
                  </a:schemeClr>
                </a:solidFill>
              </a:rPr>
              <a:t>Keyword Extraction</a:t>
            </a:r>
          </a:p>
          <a:p>
            <a:pPr marL="1028700" lvl="1" indent="-571500" algn="just">
              <a:buFont typeface="Arial" panose="020B0604020202020204" pitchFamily="34" charset="0"/>
              <a:buChar char="•"/>
            </a:pPr>
            <a:r>
              <a:rPr lang="en-US" sz="3600" dirty="0">
                <a:solidFill>
                  <a:schemeClr val="tx1">
                    <a:alpha val="10000"/>
                  </a:schemeClr>
                </a:solidFill>
              </a:rPr>
              <a:t>Frequent dishes</a:t>
            </a:r>
          </a:p>
        </p:txBody>
      </p:sp>
    </p:spTree>
    <p:extLst>
      <p:ext uri="{BB962C8B-B14F-4D97-AF65-F5344CB8AC3E}">
        <p14:creationId xmlns:p14="http://schemas.microsoft.com/office/powerpoint/2010/main" val="2648839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07A31-8D9E-41FD-7F98-6120599E14A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69F02D41-4D77-0681-3F90-FDCF7D52883A}"/>
              </a:ext>
            </a:extLst>
          </p:cNvPr>
          <p:cNvPicPr>
            <a:picLocks noChangeAspect="1"/>
          </p:cNvPicPr>
          <p:nvPr/>
        </p:nvPicPr>
        <p:blipFill>
          <a:blip r:embed="rId2">
            <a:biLevel thresh="50000"/>
          </a:blip>
          <a:stretch>
            <a:fillRect/>
          </a:stretch>
        </p:blipFill>
        <p:spPr>
          <a:xfrm>
            <a:off x="232962" y="1468115"/>
            <a:ext cx="14961380" cy="6714061"/>
          </a:xfrm>
          <a:prstGeom prst="rect">
            <a:avLst/>
          </a:prstGeom>
        </p:spPr>
      </p:pic>
      <p:sp>
        <p:nvSpPr>
          <p:cNvPr id="9" name="TextBox 8">
            <a:extLst>
              <a:ext uri="{FF2B5EF4-FFF2-40B4-BE49-F238E27FC236}">
                <a16:creationId xmlns:a16="http://schemas.microsoft.com/office/drawing/2014/main" id="{91DC5E9A-63BF-4699-CF88-E7035F273E6C}"/>
              </a:ext>
            </a:extLst>
          </p:cNvPr>
          <p:cNvSpPr txBox="1"/>
          <p:nvPr/>
        </p:nvSpPr>
        <p:spPr>
          <a:xfrm>
            <a:off x="232962" y="267786"/>
            <a:ext cx="8107169" cy="1200329"/>
          </a:xfrm>
          <a:prstGeom prst="rect">
            <a:avLst/>
          </a:prstGeom>
          <a:noFill/>
        </p:spPr>
        <p:txBody>
          <a:bodyPr wrap="square" rtlCol="0">
            <a:spAutoFit/>
          </a:bodyPr>
          <a:lstStyle/>
          <a:p>
            <a:pPr marL="571500" indent="-571500">
              <a:buFont typeface="Arial" panose="020B0604020202020204" pitchFamily="34" charset="0"/>
              <a:buChar char="•"/>
            </a:pPr>
            <a:r>
              <a:rPr lang="en-US" sz="7200" dirty="0">
                <a:latin typeface="Bondie" pitchFamily="2" charset="0"/>
              </a:rPr>
              <a:t>KITCHEN DESCRIPTION BUILDER</a:t>
            </a:r>
            <a:endParaRPr lang="en-IN" sz="7200" dirty="0">
              <a:latin typeface="Bondie" pitchFamily="2" charset="0"/>
            </a:endParaRPr>
          </a:p>
        </p:txBody>
      </p:sp>
      <p:sp>
        <p:nvSpPr>
          <p:cNvPr id="6" name="Rectangle 5">
            <a:extLst>
              <a:ext uri="{FF2B5EF4-FFF2-40B4-BE49-F238E27FC236}">
                <a16:creationId xmlns:a16="http://schemas.microsoft.com/office/drawing/2014/main" id="{081D35CE-272A-0AD9-2A5A-8F7DF487D896}"/>
              </a:ext>
            </a:extLst>
          </p:cNvPr>
          <p:cNvSpPr/>
          <p:nvPr/>
        </p:nvSpPr>
        <p:spPr>
          <a:xfrm>
            <a:off x="232962" y="4995074"/>
            <a:ext cx="11994541" cy="209876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6CF7E9B9-6146-710B-DE2D-88B506532EF6}"/>
              </a:ext>
            </a:extLst>
          </p:cNvPr>
          <p:cNvSpPr/>
          <p:nvPr/>
        </p:nvSpPr>
        <p:spPr>
          <a:xfrm>
            <a:off x="197459" y="6083410"/>
            <a:ext cx="11994541" cy="209876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Frame 10">
            <a:extLst>
              <a:ext uri="{FF2B5EF4-FFF2-40B4-BE49-F238E27FC236}">
                <a16:creationId xmlns:a16="http://schemas.microsoft.com/office/drawing/2014/main" id="{395D8746-CFF1-4FAD-0BFC-2B16EA33A0F5}"/>
              </a:ext>
            </a:extLst>
          </p:cNvPr>
          <p:cNvSpPr/>
          <p:nvPr/>
        </p:nvSpPr>
        <p:spPr>
          <a:xfrm rot="18968406">
            <a:off x="9154652" y="2864344"/>
            <a:ext cx="6704938" cy="6643786"/>
          </a:xfrm>
          <a:prstGeom prst="frame">
            <a:avLst/>
          </a:prstGeom>
          <a:solidFill>
            <a:schemeClr val="dk1">
              <a:alpha val="1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2" name="Plus Sign 11">
            <a:extLst>
              <a:ext uri="{FF2B5EF4-FFF2-40B4-BE49-F238E27FC236}">
                <a16:creationId xmlns:a16="http://schemas.microsoft.com/office/drawing/2014/main" id="{3392BE3E-83A3-83C5-B289-E0E674F22F7C}"/>
              </a:ext>
            </a:extLst>
          </p:cNvPr>
          <p:cNvSpPr/>
          <p:nvPr/>
        </p:nvSpPr>
        <p:spPr>
          <a:xfrm rot="18968406">
            <a:off x="9154653" y="2864345"/>
            <a:ext cx="6704938" cy="6643786"/>
          </a:xfrm>
          <a:prstGeom prst="mathPlus">
            <a:avLst/>
          </a:prstGeom>
          <a:solidFill>
            <a:schemeClr val="dk1">
              <a:alpha val="5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Plus Sign 12">
            <a:extLst>
              <a:ext uri="{FF2B5EF4-FFF2-40B4-BE49-F238E27FC236}">
                <a16:creationId xmlns:a16="http://schemas.microsoft.com/office/drawing/2014/main" id="{ACBE5861-D367-8EED-3A1C-4FD0664357B0}"/>
              </a:ext>
            </a:extLst>
          </p:cNvPr>
          <p:cNvSpPr/>
          <p:nvPr/>
        </p:nvSpPr>
        <p:spPr>
          <a:xfrm rot="18968406">
            <a:off x="9508959" y="167811"/>
            <a:ext cx="2719959" cy="2694729"/>
          </a:xfrm>
          <a:prstGeom prst="mathPlus">
            <a:avLst/>
          </a:prstGeom>
          <a:solidFill>
            <a:schemeClr val="dk1">
              <a:alpha val="5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1118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0E4C3-3844-589D-6BE4-D1FA5678FB0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408AAAD4-393B-6E08-BE6B-4FA16F6D1A38}"/>
              </a:ext>
            </a:extLst>
          </p:cNvPr>
          <p:cNvPicPr>
            <a:picLocks noChangeAspect="1"/>
          </p:cNvPicPr>
          <p:nvPr/>
        </p:nvPicPr>
        <p:blipFill>
          <a:blip r:embed="rId2">
            <a:biLevel thresh="50000"/>
          </a:blip>
          <a:stretch>
            <a:fillRect/>
          </a:stretch>
        </p:blipFill>
        <p:spPr>
          <a:xfrm>
            <a:off x="232962" y="1468115"/>
            <a:ext cx="10754102" cy="4826005"/>
          </a:xfrm>
          <a:prstGeom prst="rect">
            <a:avLst/>
          </a:prstGeom>
        </p:spPr>
      </p:pic>
      <p:sp>
        <p:nvSpPr>
          <p:cNvPr id="9" name="TextBox 8">
            <a:extLst>
              <a:ext uri="{FF2B5EF4-FFF2-40B4-BE49-F238E27FC236}">
                <a16:creationId xmlns:a16="http://schemas.microsoft.com/office/drawing/2014/main" id="{8684E16A-FA26-A0A9-4A2F-D2836BCAF9A3}"/>
              </a:ext>
            </a:extLst>
          </p:cNvPr>
          <p:cNvSpPr txBox="1"/>
          <p:nvPr/>
        </p:nvSpPr>
        <p:spPr>
          <a:xfrm>
            <a:off x="232962" y="267786"/>
            <a:ext cx="8107169" cy="1200329"/>
          </a:xfrm>
          <a:prstGeom prst="rect">
            <a:avLst/>
          </a:prstGeom>
          <a:noFill/>
        </p:spPr>
        <p:txBody>
          <a:bodyPr wrap="square" rtlCol="0">
            <a:spAutoFit/>
          </a:bodyPr>
          <a:lstStyle/>
          <a:p>
            <a:pPr marL="571500" indent="-571500">
              <a:buFont typeface="Arial" panose="020B0604020202020204" pitchFamily="34" charset="0"/>
              <a:buChar char="•"/>
            </a:pPr>
            <a:r>
              <a:rPr lang="en-US" sz="7200" dirty="0">
                <a:latin typeface="Bondie" pitchFamily="2" charset="0"/>
              </a:rPr>
              <a:t>KITCHEN DESCRIPTION BUILDER</a:t>
            </a:r>
            <a:endParaRPr lang="en-IN" sz="7200" dirty="0">
              <a:latin typeface="Bondie" pitchFamily="2" charset="0"/>
            </a:endParaRPr>
          </a:p>
        </p:txBody>
      </p:sp>
      <p:sp>
        <p:nvSpPr>
          <p:cNvPr id="2" name="Frame 1">
            <a:extLst>
              <a:ext uri="{FF2B5EF4-FFF2-40B4-BE49-F238E27FC236}">
                <a16:creationId xmlns:a16="http://schemas.microsoft.com/office/drawing/2014/main" id="{20BC0CEC-DAD0-384D-37F6-7591EE48ECA6}"/>
              </a:ext>
            </a:extLst>
          </p:cNvPr>
          <p:cNvSpPr/>
          <p:nvPr/>
        </p:nvSpPr>
        <p:spPr>
          <a:xfrm rot="18968406">
            <a:off x="9154652" y="2864344"/>
            <a:ext cx="6704938" cy="6643786"/>
          </a:xfrm>
          <a:prstGeom prst="frame">
            <a:avLst/>
          </a:prstGeom>
          <a:solidFill>
            <a:schemeClr val="dk1">
              <a:alpha val="10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 name="Plus Sign 2">
            <a:extLst>
              <a:ext uri="{FF2B5EF4-FFF2-40B4-BE49-F238E27FC236}">
                <a16:creationId xmlns:a16="http://schemas.microsoft.com/office/drawing/2014/main" id="{98028DF5-632C-E91F-CA8F-1E011A4CE4C7}"/>
              </a:ext>
            </a:extLst>
          </p:cNvPr>
          <p:cNvSpPr/>
          <p:nvPr/>
        </p:nvSpPr>
        <p:spPr>
          <a:xfrm rot="18968406">
            <a:off x="9154653" y="2864345"/>
            <a:ext cx="6704938" cy="6643786"/>
          </a:xfrm>
          <a:prstGeom prst="mathPlus">
            <a:avLst/>
          </a:prstGeom>
          <a:solidFill>
            <a:schemeClr val="dk1">
              <a:alpha val="5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Plus Sign 3">
            <a:extLst>
              <a:ext uri="{FF2B5EF4-FFF2-40B4-BE49-F238E27FC236}">
                <a16:creationId xmlns:a16="http://schemas.microsoft.com/office/drawing/2014/main" id="{B60EB5B9-309B-58FF-F6DB-48F48CAF34AC}"/>
              </a:ext>
            </a:extLst>
          </p:cNvPr>
          <p:cNvSpPr/>
          <p:nvPr/>
        </p:nvSpPr>
        <p:spPr>
          <a:xfrm rot="18968406">
            <a:off x="9508959" y="167811"/>
            <a:ext cx="2719959" cy="2694729"/>
          </a:xfrm>
          <a:prstGeom prst="mathPlus">
            <a:avLst/>
          </a:prstGeom>
          <a:solidFill>
            <a:schemeClr val="dk1">
              <a:alpha val="5000"/>
            </a:schemeClr>
          </a:solidFill>
          <a:ln>
            <a:solidFill>
              <a:schemeClr val="dk1">
                <a:shade val="15000"/>
                <a:alpha val="3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8454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Funky shapes dark</Template>
  <TotalTime>1510</TotalTime>
  <Words>903</Words>
  <Application>Microsoft Office PowerPoint</Application>
  <PresentationFormat>Widescreen</PresentationFormat>
  <Paragraphs>376</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Bondie</vt:lpstr>
      <vt:lpstr>Source Sans Pro</vt:lpstr>
      <vt:lpstr>FunkyShapesDarkVTI</vt:lpstr>
      <vt:lpstr>PowerPoint Presentation</vt:lpstr>
      <vt:lpstr>PowerPoint Presentation</vt:lpstr>
      <vt:lpstr>PowerPoint Presentation</vt:lpstr>
      <vt:lpstr>STRENGTH</vt:lpstr>
      <vt:lpstr>STRENGTH</vt:lpstr>
      <vt:lpstr>STRENGTH</vt:lpstr>
      <vt:lpstr>STRENGTH</vt:lpstr>
      <vt:lpstr>PowerPoint Presentation</vt:lpstr>
      <vt:lpstr>PowerPoint Presentation</vt:lpstr>
      <vt:lpstr>PowerPoint Presentation</vt:lpstr>
      <vt:lpstr>PowerPoint Presentation</vt:lpstr>
      <vt:lpstr>Swot analysis</vt:lpstr>
      <vt:lpstr>STRENGTH</vt:lpstr>
      <vt:lpstr>STRENGTH</vt:lpstr>
      <vt:lpstr>STRENGTH</vt:lpstr>
      <vt:lpstr>STRENGTH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Swot analysis</vt:lpstr>
      <vt:lpstr>STRENGTH</vt:lpstr>
      <vt:lpstr>STRENGTH</vt:lpstr>
      <vt:lpstr>STRENGTH</vt:lpstr>
      <vt:lpstr>STRENGTH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S. MURUGAN ASSOCIATE PROFESSOR DEPARTMENT OF CIVIL ENGINEERING</dc:title>
  <dc:creator>Balasakthi Arul</dc:creator>
  <cp:lastModifiedBy>Balasakthi Arul</cp:lastModifiedBy>
  <cp:revision>3</cp:revision>
  <dcterms:created xsi:type="dcterms:W3CDTF">2023-09-14T16:48:33Z</dcterms:created>
  <dcterms:modified xsi:type="dcterms:W3CDTF">2024-02-20T16:36:50Z</dcterms:modified>
</cp:coreProperties>
</file>