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858" y="4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9.png"/><Relationship Id="rId10" Type="http://schemas.openxmlformats.org/officeDocument/2006/relationships/image" Target="../media/image13.svg"/><Relationship Id="rId4" Type="http://schemas.openxmlformats.org/officeDocument/2006/relationships/image" Target="../media/image8.jpe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066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124200" y="304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050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2" name="object 7"/>
          <p:cNvSpPr txBox="1"/>
          <p:nvPr/>
        </p:nvSpPr>
        <p:spPr>
          <a:xfrm>
            <a:off x="1447800" y="1828800"/>
            <a:ext cx="10439400" cy="3540713"/>
          </a:xfrm>
          <a:prstGeom prst="rect">
            <a:avLst/>
          </a:prstGeom>
        </p:spPr>
        <p:txBody>
          <a:bodyPr vert="horz" wrap="square" lIns="0" tIns="16510" rIns="0" bIns="0" rtlCol="0">
            <a:spAutoFit/>
          </a:bodyPr>
          <a:lstStyle/>
          <a:p>
            <a:pPr marL="12700">
              <a:lnSpc>
                <a:spcPct val="100000"/>
              </a:lnSpc>
              <a:spcBef>
                <a:spcPts val="130"/>
              </a:spcBef>
            </a:pPr>
            <a:r>
              <a:rPr lang="en-US" sz="3200" u="sng" dirty="0" smtClean="0">
                <a:latin typeface="Trebuchet MS"/>
                <a:cs typeface="Trebuchet MS"/>
              </a:rPr>
              <a:t>NAME</a:t>
            </a:r>
            <a:r>
              <a:rPr lang="en-US" sz="3200" dirty="0" smtClean="0">
                <a:latin typeface="Trebuchet MS"/>
                <a:cs typeface="Trebuchet MS"/>
              </a:rPr>
              <a:t>: ABHIJAY S</a:t>
            </a:r>
          </a:p>
          <a:p>
            <a:pPr marL="12700">
              <a:lnSpc>
                <a:spcPct val="100000"/>
              </a:lnSpc>
              <a:spcBef>
                <a:spcPts val="130"/>
              </a:spcBef>
            </a:pPr>
            <a:r>
              <a:rPr lang="en-US" sz="3200" u="sng" dirty="0" smtClean="0">
                <a:latin typeface="Trebuchet MS"/>
                <a:cs typeface="Trebuchet MS"/>
              </a:rPr>
              <a:t>DEGREE</a:t>
            </a:r>
            <a:r>
              <a:rPr lang="en-US" sz="3200" dirty="0" smtClean="0">
                <a:latin typeface="Trebuchet MS"/>
                <a:cs typeface="Trebuchet MS"/>
              </a:rPr>
              <a:t> :B.TECH</a:t>
            </a:r>
          </a:p>
          <a:p>
            <a:pPr marL="12700">
              <a:lnSpc>
                <a:spcPct val="100000"/>
              </a:lnSpc>
              <a:spcBef>
                <a:spcPts val="130"/>
              </a:spcBef>
            </a:pPr>
            <a:r>
              <a:rPr lang="en-US" sz="3200" u="sng" dirty="0" smtClean="0">
                <a:latin typeface="Trebuchet MS"/>
                <a:cs typeface="Trebuchet MS"/>
              </a:rPr>
              <a:t>BRANCH</a:t>
            </a:r>
            <a:r>
              <a:rPr lang="en-US" sz="3200" dirty="0" smtClean="0">
                <a:latin typeface="Trebuchet MS"/>
                <a:cs typeface="Trebuchet MS"/>
              </a:rPr>
              <a:t> :3</a:t>
            </a:r>
            <a:r>
              <a:rPr lang="en-US" sz="3200" baseline="30000" dirty="0" smtClean="0">
                <a:latin typeface="Trebuchet MS"/>
                <a:cs typeface="Trebuchet MS"/>
              </a:rPr>
              <a:t>RD</a:t>
            </a:r>
            <a:r>
              <a:rPr lang="en-US" sz="3200" dirty="0" smtClean="0">
                <a:latin typeface="Trebuchet MS"/>
                <a:cs typeface="Trebuchet MS"/>
              </a:rPr>
              <a:t> YEAR INFORMATION TECHNOLOGY</a:t>
            </a:r>
          </a:p>
          <a:p>
            <a:pPr marL="12700">
              <a:lnSpc>
                <a:spcPct val="100000"/>
              </a:lnSpc>
              <a:spcBef>
                <a:spcPts val="130"/>
              </a:spcBef>
            </a:pPr>
            <a:r>
              <a:rPr lang="en-US" sz="3200" u="sng" dirty="0" smtClean="0">
                <a:latin typeface="Trebuchet MS"/>
                <a:cs typeface="Trebuchet MS"/>
              </a:rPr>
              <a:t>COLLEGE NAME</a:t>
            </a:r>
            <a:r>
              <a:rPr lang="en-US" sz="3200" dirty="0" smtClean="0">
                <a:latin typeface="Trebuchet MS"/>
                <a:cs typeface="Trebuchet MS"/>
              </a:rPr>
              <a:t>:GOVERNMENT COLLEGE OF TECHNOLOGY</a:t>
            </a:r>
          </a:p>
          <a:p>
            <a:pPr marL="12700">
              <a:lnSpc>
                <a:spcPct val="100000"/>
              </a:lnSpc>
              <a:spcBef>
                <a:spcPts val="130"/>
              </a:spcBef>
            </a:pPr>
            <a:r>
              <a:rPr lang="en-US" sz="3200" u="sng" dirty="0" smtClean="0">
                <a:latin typeface="Trebuchet MS"/>
                <a:cs typeface="Trebuchet MS"/>
              </a:rPr>
              <a:t>GMAIL-ID</a:t>
            </a:r>
            <a:r>
              <a:rPr lang="en-US" sz="3200" dirty="0" smtClean="0">
                <a:latin typeface="Trebuchet MS"/>
                <a:cs typeface="Trebuchet MS"/>
              </a:rPr>
              <a:t>:abhi.71772118101@gct.ac.in</a:t>
            </a:r>
          </a:p>
          <a:p>
            <a:pPr marL="12700">
              <a:lnSpc>
                <a:spcPct val="100000"/>
              </a:lnSpc>
              <a:spcBef>
                <a:spcPts val="130"/>
              </a:spcBef>
            </a:pPr>
            <a:r>
              <a:rPr lang="en-US" sz="3200" u="sng" dirty="0" smtClean="0">
                <a:latin typeface="Trebuchet MS"/>
                <a:cs typeface="Trebuchet MS"/>
              </a:rPr>
              <a:t>NM-ID</a:t>
            </a:r>
            <a:r>
              <a:rPr lang="en-US" sz="3200" dirty="0" smtClean="0">
                <a:latin typeface="Trebuchet MS"/>
                <a:cs typeface="Trebuchet MS"/>
              </a:rPr>
              <a:t>:au71772118101</a:t>
            </a:r>
            <a:endParaRPr lang="en-US" sz="3200" dirty="0" smtClean="0">
              <a:latin typeface="Trebuchet MS"/>
              <a:cs typeface="Trebuchet MS"/>
            </a:endParaRPr>
          </a:p>
          <a:p>
            <a:pPr marL="12700">
              <a:lnSpc>
                <a:spcPct val="100000"/>
              </a:lnSpc>
              <a:spcBef>
                <a:spcPts val="130"/>
              </a:spcBef>
            </a:pPr>
            <a:endParaRPr sz="3200">
              <a:latin typeface="Trebuchet MS"/>
              <a:cs typeface="Trebuchet MS"/>
            </a:endParaRPr>
          </a:p>
        </p:txBody>
      </p:sp>
      <p:sp>
        <p:nvSpPr>
          <p:cNvPr id="13" name="object 8"/>
          <p:cNvSpPr txBox="1"/>
          <p:nvPr/>
        </p:nvSpPr>
        <p:spPr>
          <a:xfrm>
            <a:off x="2971800" y="5562600"/>
            <a:ext cx="57150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TNSDC_ GENERATIVE_AI </a:t>
            </a:r>
            <a:r>
              <a:rPr sz="2400" b="1" smtClean="0">
                <a:solidFill>
                  <a:srgbClr val="2D936B"/>
                </a:solidFill>
                <a:latin typeface="Trebuchet MS"/>
                <a:cs typeface="Trebuchet MS"/>
              </a:rPr>
              <a:t>Final</a:t>
            </a:r>
            <a:r>
              <a:rPr sz="2400" b="1" spc="-40" smtClean="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677400"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6012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a:spLocks noGrp="1"/>
          </p:cNvSpPr>
          <p:nvPr>
            <p:ph type="ctrTitle"/>
          </p:nvPr>
        </p:nvSpPr>
        <p:spPr>
          <a:xfrm>
            <a:off x="762000" y="228600"/>
            <a:ext cx="3304540" cy="758190"/>
          </a:xfrm>
          <a:prstGeom prst="rect">
            <a:avLst/>
          </a:prstGeom>
        </p:spPr>
        <p:txBody>
          <a:bodyPr vert="horz" wrap="square" lIns="0" tIns="13335" rIns="0" bIns="0" rtlCol="0">
            <a:spAutoFit/>
          </a:bodyPr>
          <a:lstStyle/>
          <a:p>
            <a:pPr marL="12700">
              <a:lnSpc>
                <a:spcPct val="100000"/>
              </a:lnSpc>
              <a:spcBef>
                <a:spcPts val="105"/>
              </a:spcBef>
            </a:pPr>
            <a:r>
              <a:rPr u="sng" spc="-10" dirty="0"/>
              <a:t>MODELLING</a:t>
            </a:r>
          </a:p>
        </p:txBody>
      </p:sp>
      <p:pic>
        <p:nvPicPr>
          <p:cNvPr id="10" name="Picture 9" descr="model.jpg"/>
          <p:cNvPicPr>
            <a:picLocks noChangeAspect="1"/>
          </p:cNvPicPr>
          <p:nvPr/>
        </p:nvPicPr>
        <p:blipFill>
          <a:blip r:embed="rId2"/>
          <a:stretch>
            <a:fillRect/>
          </a:stretch>
        </p:blipFill>
        <p:spPr>
          <a:xfrm>
            <a:off x="2743200" y="1066800"/>
            <a:ext cx="5562600" cy="5334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01346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9822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u="sng"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5800" y="5638800"/>
            <a:ext cx="8536941" cy="632224"/>
          </a:xfrm>
          <a:prstGeom prst="rect">
            <a:avLst/>
          </a:prstGeom>
        </p:spPr>
        <p:txBody>
          <a:bodyPr vert="horz" wrap="square" lIns="0" tIns="16510" rIns="0" bIns="0" rtlCol="0">
            <a:spAutoFit/>
          </a:bodyPr>
          <a:lstStyle/>
          <a:p>
            <a:pPr marL="12700">
              <a:lnSpc>
                <a:spcPct val="100000"/>
              </a:lnSpc>
              <a:spcBef>
                <a:spcPts val="130"/>
              </a:spcBef>
            </a:pPr>
            <a:r>
              <a:rPr lang="en-US" sz="2000" u="sng" dirty="0" smtClean="0">
                <a:solidFill>
                  <a:srgbClr val="006FC0"/>
                </a:solidFill>
                <a:uFill>
                  <a:solidFill>
                    <a:srgbClr val="006FC0"/>
                  </a:solidFill>
                </a:uFill>
                <a:latin typeface="Trebuchet MS"/>
                <a:cs typeface="Trebuchet MS"/>
              </a:rPr>
              <a:t>https://github.com/Abhi-213/TNSDC_-GENERATIVE_AI---Food-Description-Builder-Project.git</a:t>
            </a:r>
            <a:endParaRPr sz="2000">
              <a:latin typeface="Trebuchet MS"/>
              <a:cs typeface="Trebuchet MS"/>
            </a:endParaRPr>
          </a:p>
        </p:txBody>
      </p:sp>
      <p:pic>
        <p:nvPicPr>
          <p:cNvPr id="11" name="Picture 10" descr="Screenshot 2024-04-24 085938.png"/>
          <p:cNvPicPr>
            <a:picLocks noChangeAspect="1"/>
          </p:cNvPicPr>
          <p:nvPr/>
        </p:nvPicPr>
        <p:blipFill>
          <a:blip r:embed="rId2"/>
          <a:stretch>
            <a:fillRect/>
          </a:stretch>
        </p:blipFill>
        <p:spPr>
          <a:xfrm>
            <a:off x="1219200" y="3657600"/>
            <a:ext cx="8610600" cy="1463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descr="Screenshot 2024-04-24 085458.png"/>
          <p:cNvPicPr>
            <a:picLocks noChangeAspect="1"/>
          </p:cNvPicPr>
          <p:nvPr/>
        </p:nvPicPr>
        <p:blipFill>
          <a:blip r:embed="rId3"/>
          <a:srcRect t="57193"/>
          <a:stretch>
            <a:fillRect/>
          </a:stretch>
        </p:blipFill>
        <p:spPr>
          <a:xfrm>
            <a:off x="1219200" y="1295400"/>
            <a:ext cx="8610600" cy="2267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p:cNvSpPr txBox="1"/>
          <p:nvPr/>
        </p:nvSpPr>
        <p:spPr>
          <a:xfrm>
            <a:off x="457200" y="5181600"/>
            <a:ext cx="1143000" cy="381000"/>
          </a:xfrm>
          <a:prstGeom prst="rect">
            <a:avLst/>
          </a:prstGeom>
          <a:noFill/>
        </p:spPr>
        <p:txBody>
          <a:bodyPr wrap="square" rtlCol="0">
            <a:spAutoFit/>
          </a:bodyPr>
          <a:lstStyle/>
          <a:p>
            <a:r>
              <a:rPr lang="en-US" b="1" u="sng" dirty="0" smtClean="0"/>
              <a:t>Link:</a:t>
            </a:r>
            <a:endParaRPr lang="en-US"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01346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6774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668000"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u="sng" dirty="0"/>
              <a:t>PROJECT</a:t>
            </a:r>
            <a:r>
              <a:rPr sz="4250" u="sng" spc="-90" dirty="0"/>
              <a:t> </a:t>
            </a:r>
            <a:r>
              <a:rPr sz="4250" u="sng" spc="-10" dirty="0"/>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2895600" y="1981200"/>
            <a:ext cx="51054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000" dirty="0" smtClean="0"/>
              <a:t>FOOD DESCRIPTION BUILDER</a:t>
            </a:r>
            <a:endParaRPr lang="en-US" sz="6000" dirty="0"/>
          </a:p>
        </p:txBody>
      </p:sp>
      <p:pic>
        <p:nvPicPr>
          <p:cNvPr id="24" name="Picture 23" descr="desc.jpg"/>
          <p:cNvPicPr>
            <a:picLocks noChangeAspect="1"/>
          </p:cNvPicPr>
          <p:nvPr/>
        </p:nvPicPr>
        <p:blipFill>
          <a:blip r:embed="rId4"/>
          <a:stretch>
            <a:fillRect/>
          </a:stretch>
        </p:blipFill>
        <p:spPr>
          <a:xfrm>
            <a:off x="381000" y="4724400"/>
            <a:ext cx="2971800" cy="1809750"/>
          </a:xfrm>
          <a:prstGeom prst="ellipse">
            <a:avLst/>
          </a:prstGeom>
          <a:ln>
            <a:noFill/>
          </a:ln>
          <a:effectLst>
            <a:softEdge rad="112500"/>
          </a:effectLst>
        </p:spPr>
      </p:pic>
      <p:pic>
        <p:nvPicPr>
          <p:cNvPr id="25" name="Picture 24" descr="FRENCH FIRES.png"/>
          <p:cNvPicPr>
            <a:picLocks noChangeAspect="1"/>
          </p:cNvPicPr>
          <p:nvPr/>
        </p:nvPicPr>
        <p:blipFill>
          <a:blip r:embed="rId5"/>
          <a:stretch>
            <a:fillRect/>
          </a:stretch>
        </p:blipFill>
        <p:spPr>
          <a:xfrm>
            <a:off x="533400" y="2133600"/>
            <a:ext cx="2143125" cy="2143125"/>
          </a:xfrm>
          <a:prstGeom prst="ellipse">
            <a:avLst/>
          </a:prstGeom>
          <a:ln>
            <a:noFill/>
          </a:ln>
          <a:effectLst>
            <a:softEdge rad="112500"/>
          </a:effectLst>
        </p:spPr>
      </p:pic>
      <p:pic>
        <p:nvPicPr>
          <p:cNvPr id="26" name="Picture 25" descr="SOUP.jpg"/>
          <p:cNvPicPr>
            <a:picLocks noChangeAspect="1"/>
          </p:cNvPicPr>
          <p:nvPr/>
        </p:nvPicPr>
        <p:blipFill>
          <a:blip r:embed="rId6"/>
          <a:stretch>
            <a:fillRect/>
          </a:stretch>
        </p:blipFill>
        <p:spPr>
          <a:xfrm>
            <a:off x="7543800" y="4495800"/>
            <a:ext cx="2219325" cy="2057400"/>
          </a:xfrm>
          <a:prstGeom prst="ellipse">
            <a:avLst/>
          </a:prstGeom>
          <a:ln>
            <a:noFill/>
          </a:ln>
          <a:effectLst>
            <a:softEdge rad="112500"/>
          </a:effectLst>
        </p:spPr>
      </p:pic>
      <p:pic>
        <p:nvPicPr>
          <p:cNvPr id="27" name="Picture 26" descr="COFFEEE.png"/>
          <p:cNvPicPr>
            <a:picLocks noChangeAspect="1"/>
          </p:cNvPicPr>
          <p:nvPr/>
        </p:nvPicPr>
        <p:blipFill>
          <a:blip r:embed="rId7"/>
          <a:stretch>
            <a:fillRect/>
          </a:stretch>
        </p:blipFill>
        <p:spPr>
          <a:xfrm>
            <a:off x="8305800" y="1676400"/>
            <a:ext cx="2143125" cy="2143125"/>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86582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9486900" y="5592392"/>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9163050" y="6116267"/>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u="sng" spc="-10" dirty="0"/>
              <a:t>AGENDA</a:t>
            </a:r>
          </a:p>
        </p:txBody>
      </p:sp>
      <p:sp>
        <p:nvSpPr>
          <p:cNvPr id="22" name="object 22"/>
          <p:cNvSpPr txBox="1">
            <a:spLocks noGrp="1"/>
          </p:cNvSpPr>
          <p:nvPr>
            <p:ph type="sldNum" sz="quarter" idx="7"/>
          </p:nvPr>
        </p:nvSpPr>
        <p:spPr>
          <a:xfrm>
            <a:off x="9753218" y="6455504"/>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40" name="Freeform 4"/>
          <p:cNvSpPr/>
          <p:nvPr/>
        </p:nvSpPr>
        <p:spPr>
          <a:xfrm>
            <a:off x="15789970" y="7909420"/>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33" name="TextBox 32"/>
          <p:cNvSpPr txBox="1"/>
          <p:nvPr/>
        </p:nvSpPr>
        <p:spPr>
          <a:xfrm>
            <a:off x="2514600" y="1295400"/>
            <a:ext cx="6324600" cy="4832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u="sng" dirty="0" smtClean="0"/>
              <a:t>Step 1</a:t>
            </a:r>
            <a:r>
              <a:rPr lang="en-US" sz="2800" dirty="0" smtClean="0"/>
              <a:t>: Project Initiation and configuration using </a:t>
            </a:r>
            <a:r>
              <a:rPr lang="en-US" sz="2800" dirty="0"/>
              <a:t>G</a:t>
            </a:r>
            <a:r>
              <a:rPr lang="en-US" sz="2800" dirty="0" smtClean="0"/>
              <a:t>oogle </a:t>
            </a:r>
            <a:r>
              <a:rPr lang="en-US" sz="2800" dirty="0" err="1"/>
              <a:t>C</a:t>
            </a:r>
            <a:r>
              <a:rPr lang="en-US" sz="2800" dirty="0" err="1" smtClean="0"/>
              <a:t>ollab</a:t>
            </a:r>
            <a:endParaRPr lang="en-US" sz="2800" dirty="0" smtClean="0"/>
          </a:p>
          <a:p>
            <a:r>
              <a:rPr lang="en-US" sz="2800" b="1" u="sng" dirty="0" smtClean="0"/>
              <a:t>Step 2</a:t>
            </a:r>
            <a:r>
              <a:rPr lang="en-US" sz="2800" dirty="0" smtClean="0"/>
              <a:t>: Data Creation and Preprocessing </a:t>
            </a:r>
          </a:p>
          <a:p>
            <a:r>
              <a:rPr lang="en-US" sz="2800" b="1" u="sng" dirty="0" smtClean="0"/>
              <a:t>Step 3</a:t>
            </a:r>
            <a:r>
              <a:rPr lang="en-US" sz="2800" dirty="0" smtClean="0"/>
              <a:t>: Model Development using RNN and LSTM</a:t>
            </a:r>
          </a:p>
          <a:p>
            <a:r>
              <a:rPr lang="en-US" sz="2800" b="1" u="sng" dirty="0" smtClean="0"/>
              <a:t>Step 4</a:t>
            </a:r>
            <a:r>
              <a:rPr lang="en-US" sz="2800" dirty="0" smtClean="0"/>
              <a:t>: Evaluation and Testing </a:t>
            </a:r>
          </a:p>
          <a:p>
            <a:r>
              <a:rPr lang="en-US" sz="2800" b="1" u="sng" dirty="0" smtClean="0"/>
              <a:t>Step 5</a:t>
            </a:r>
            <a:r>
              <a:rPr lang="en-US" sz="2800" dirty="0" smtClean="0"/>
              <a:t>: Deployment and Integration </a:t>
            </a:r>
          </a:p>
          <a:p>
            <a:r>
              <a:rPr lang="en-US" sz="2800" b="1" u="sng" dirty="0" smtClean="0"/>
              <a:t>Step 6</a:t>
            </a:r>
            <a:r>
              <a:rPr lang="en-US" sz="2800" dirty="0" smtClean="0"/>
              <a:t>: Documentation and Knowledge Transfer </a:t>
            </a:r>
          </a:p>
          <a:p>
            <a:r>
              <a:rPr lang="en-US" sz="2800" b="1" u="sng" dirty="0" smtClean="0"/>
              <a:t>Step 7</a:t>
            </a:r>
            <a:r>
              <a:rPr lang="en-US" sz="2800" dirty="0" smtClean="0"/>
              <a:t>: Maintenance and Support </a:t>
            </a:r>
          </a:p>
          <a:p>
            <a:r>
              <a:rPr lang="en-US" sz="2800" b="1" u="sng" dirty="0" smtClean="0"/>
              <a:t>Step 8</a:t>
            </a:r>
            <a:r>
              <a:rPr lang="en-US" sz="2800" dirty="0" smtClean="0"/>
              <a:t>: Project Review and Closure</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86582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4" name="object 14"/>
          <p:cNvSpPr txBox="1"/>
          <p:nvPr/>
        </p:nvSpPr>
        <p:spPr>
          <a:xfrm>
            <a:off x="-771525" y="6468204"/>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9486900" y="5592392"/>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9163050" y="6116267"/>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u="sng" spc="-10" dirty="0"/>
              <a:t>AGENDA</a:t>
            </a:r>
          </a:p>
        </p:txBody>
      </p:sp>
      <p:sp>
        <p:nvSpPr>
          <p:cNvPr id="22" name="object 22"/>
          <p:cNvSpPr txBox="1">
            <a:spLocks noGrp="1"/>
          </p:cNvSpPr>
          <p:nvPr>
            <p:ph type="sldNum" sz="quarter" idx="7"/>
          </p:nvPr>
        </p:nvSpPr>
        <p:spPr>
          <a:xfrm>
            <a:off x="9753218" y="6455504"/>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40" name="Freeform 4"/>
          <p:cNvSpPr/>
          <p:nvPr/>
        </p:nvSpPr>
        <p:spPr>
          <a:xfrm>
            <a:off x="15789970" y="7909420"/>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2" name="Freeform 6"/>
          <p:cNvSpPr/>
          <p:nvPr/>
        </p:nvSpPr>
        <p:spPr>
          <a:xfrm>
            <a:off x="5867400" y="1371600"/>
            <a:ext cx="1390737" cy="1390737"/>
          </a:xfrm>
          <a:custGeom>
            <a:avLst/>
            <a:gdLst/>
            <a:ahLst/>
            <a:cxnLst/>
            <a:rect l="l" t="t" r="r" b="b"/>
            <a:pathLst>
              <a:path w="1390737" h="1390737">
                <a:moveTo>
                  <a:pt x="0" y="0"/>
                </a:moveTo>
                <a:lnTo>
                  <a:pt x="1390738" y="0"/>
                </a:lnTo>
                <a:lnTo>
                  <a:pt x="1390738" y="1390738"/>
                </a:lnTo>
                <a:lnTo>
                  <a:pt x="0" y="139073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43" name="Freeform 7"/>
          <p:cNvSpPr/>
          <p:nvPr/>
        </p:nvSpPr>
        <p:spPr>
          <a:xfrm>
            <a:off x="9296400" y="1295400"/>
            <a:ext cx="1403803" cy="1403803"/>
          </a:xfrm>
          <a:custGeom>
            <a:avLst/>
            <a:gdLst/>
            <a:ahLst/>
            <a:cxnLst/>
            <a:rect l="l" t="t" r="r" b="b"/>
            <a:pathLst>
              <a:path w="1403803" h="1403803">
                <a:moveTo>
                  <a:pt x="0" y="0"/>
                </a:moveTo>
                <a:lnTo>
                  <a:pt x="1403803" y="0"/>
                </a:lnTo>
                <a:lnTo>
                  <a:pt x="1403803" y="1403803"/>
                </a:lnTo>
                <a:lnTo>
                  <a:pt x="0" y="140380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44" name="TextBox 8"/>
          <p:cNvSpPr txBox="1"/>
          <p:nvPr/>
        </p:nvSpPr>
        <p:spPr>
          <a:xfrm>
            <a:off x="5181600" y="4572000"/>
            <a:ext cx="3066811" cy="1352293"/>
          </a:xfrm>
          <a:prstGeom prst="rect">
            <a:avLst/>
          </a:prstGeom>
        </p:spPr>
        <p:txBody>
          <a:bodyPr lIns="0" tIns="0" rIns="0" bIns="0" rtlCol="0" anchor="t">
            <a:spAutoFit/>
          </a:bodyPr>
          <a:lstStyle/>
          <a:p>
            <a:pPr algn="ctr">
              <a:lnSpc>
                <a:spcPts val="2694"/>
              </a:lnSpc>
            </a:pPr>
            <a:r>
              <a:rPr lang="en-US" sz="1845" dirty="0">
                <a:latin typeface="DM Sans"/>
              </a:rPr>
              <a:t>Prepare kitchen description and menu item data for training and tokenize it using the T5 </a:t>
            </a:r>
            <a:r>
              <a:rPr lang="en-US" sz="1845" dirty="0" err="1">
                <a:latin typeface="DM Sans"/>
              </a:rPr>
              <a:t>tokenizer</a:t>
            </a:r>
            <a:r>
              <a:rPr lang="en-US" sz="1845" dirty="0">
                <a:latin typeface="DM Sans"/>
              </a:rPr>
              <a:t>.</a:t>
            </a:r>
          </a:p>
        </p:txBody>
      </p:sp>
      <p:sp>
        <p:nvSpPr>
          <p:cNvPr id="45" name="TextBox 9"/>
          <p:cNvSpPr txBox="1"/>
          <p:nvPr/>
        </p:nvSpPr>
        <p:spPr>
          <a:xfrm>
            <a:off x="4724400" y="2971801"/>
            <a:ext cx="3886200" cy="1205458"/>
          </a:xfrm>
          <a:prstGeom prst="rect">
            <a:avLst/>
          </a:prstGeom>
        </p:spPr>
        <p:txBody>
          <a:bodyPr wrap="square" lIns="0" tIns="0" rIns="0" bIns="0" rtlCol="0" anchor="t">
            <a:spAutoFit/>
          </a:bodyPr>
          <a:lstStyle/>
          <a:p>
            <a:pPr algn="ctr">
              <a:lnSpc>
                <a:spcPts val="4718"/>
              </a:lnSpc>
            </a:pPr>
            <a:r>
              <a:rPr lang="en-US" sz="3394" dirty="0">
                <a:solidFill>
                  <a:srgbClr val="B100E8"/>
                </a:solidFill>
                <a:latin typeface="Now Bold"/>
              </a:rPr>
              <a:t>Data Processing and </a:t>
            </a:r>
            <a:r>
              <a:rPr lang="en-US" sz="3394" dirty="0" smtClean="0">
                <a:solidFill>
                  <a:srgbClr val="B100E8"/>
                </a:solidFill>
                <a:latin typeface="Now Bold"/>
              </a:rPr>
              <a:t>Tokenization</a:t>
            </a:r>
            <a:endParaRPr lang="en-US" sz="3394" dirty="0">
              <a:solidFill>
                <a:srgbClr val="B100E8"/>
              </a:solidFill>
              <a:latin typeface="Now Bold"/>
            </a:endParaRPr>
          </a:p>
        </p:txBody>
      </p:sp>
      <p:sp>
        <p:nvSpPr>
          <p:cNvPr id="47" name="TextBox 11"/>
          <p:cNvSpPr txBox="1"/>
          <p:nvPr/>
        </p:nvSpPr>
        <p:spPr>
          <a:xfrm>
            <a:off x="8820389" y="4343400"/>
            <a:ext cx="3066811" cy="1698542"/>
          </a:xfrm>
          <a:prstGeom prst="rect">
            <a:avLst/>
          </a:prstGeom>
        </p:spPr>
        <p:txBody>
          <a:bodyPr lIns="0" tIns="0" rIns="0" bIns="0" rtlCol="0" anchor="t">
            <a:spAutoFit/>
          </a:bodyPr>
          <a:lstStyle/>
          <a:p>
            <a:pPr algn="ctr">
              <a:lnSpc>
                <a:spcPts val="2694"/>
              </a:lnSpc>
            </a:pPr>
            <a:r>
              <a:rPr lang="en-US" sz="1845" dirty="0">
                <a:latin typeface="DM Sans"/>
              </a:rPr>
              <a:t>Configure training parameters to efficiently train the model for accurate kitchen description generation.</a:t>
            </a:r>
          </a:p>
        </p:txBody>
      </p:sp>
      <p:sp>
        <p:nvSpPr>
          <p:cNvPr id="48" name="TextBox 12"/>
          <p:cNvSpPr txBox="1"/>
          <p:nvPr/>
        </p:nvSpPr>
        <p:spPr>
          <a:xfrm>
            <a:off x="8610600" y="2971800"/>
            <a:ext cx="3581400" cy="1219200"/>
          </a:xfrm>
          <a:prstGeom prst="rect">
            <a:avLst/>
          </a:prstGeom>
        </p:spPr>
        <p:txBody>
          <a:bodyPr wrap="square" lIns="0" tIns="0" rIns="0" bIns="0" rtlCol="0" anchor="t">
            <a:spAutoFit/>
          </a:bodyPr>
          <a:lstStyle/>
          <a:p>
            <a:pPr algn="ctr">
              <a:lnSpc>
                <a:spcPts val="4718"/>
              </a:lnSpc>
            </a:pPr>
            <a:r>
              <a:rPr lang="en-US" sz="3394" dirty="0">
                <a:solidFill>
                  <a:srgbClr val="B100E8"/>
                </a:solidFill>
                <a:latin typeface="Now Bold"/>
              </a:rPr>
              <a:t>Optimize Training </a:t>
            </a:r>
            <a:r>
              <a:rPr lang="en-US" sz="3394" dirty="0" smtClean="0">
                <a:solidFill>
                  <a:srgbClr val="B100E8"/>
                </a:solidFill>
                <a:latin typeface="Now Bold"/>
              </a:rPr>
              <a:t>Configuration</a:t>
            </a:r>
            <a:endParaRPr lang="en-US" sz="3394" dirty="0">
              <a:solidFill>
                <a:srgbClr val="B100E8"/>
              </a:solidFill>
              <a:latin typeface="Now Bold"/>
            </a:endParaRPr>
          </a:p>
        </p:txBody>
      </p:sp>
      <p:sp>
        <p:nvSpPr>
          <p:cNvPr id="49" name="Freeform 13"/>
          <p:cNvSpPr/>
          <p:nvPr/>
        </p:nvSpPr>
        <p:spPr>
          <a:xfrm>
            <a:off x="2057400" y="1371600"/>
            <a:ext cx="1403803" cy="1403803"/>
          </a:xfrm>
          <a:custGeom>
            <a:avLst/>
            <a:gdLst/>
            <a:ahLst/>
            <a:cxnLst/>
            <a:rect l="l" t="t" r="r" b="b"/>
            <a:pathLst>
              <a:path w="1403803" h="1403803">
                <a:moveTo>
                  <a:pt x="0" y="0"/>
                </a:moveTo>
                <a:lnTo>
                  <a:pt x="1403803" y="0"/>
                </a:lnTo>
                <a:lnTo>
                  <a:pt x="1403803" y="1403803"/>
                </a:lnTo>
                <a:lnTo>
                  <a:pt x="0" y="140380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50" name="TextBox 14"/>
          <p:cNvSpPr txBox="1"/>
          <p:nvPr/>
        </p:nvSpPr>
        <p:spPr>
          <a:xfrm>
            <a:off x="1600200" y="4495800"/>
            <a:ext cx="3066811" cy="1384995"/>
          </a:xfrm>
          <a:prstGeom prst="rect">
            <a:avLst/>
          </a:prstGeom>
        </p:spPr>
        <p:txBody>
          <a:bodyPr lIns="0" tIns="0" rIns="0" bIns="0" rtlCol="0" anchor="t">
            <a:spAutoFit/>
          </a:bodyPr>
          <a:lstStyle/>
          <a:p>
            <a:pPr algn="ctr">
              <a:lnSpc>
                <a:spcPts val="2694"/>
              </a:lnSpc>
            </a:pPr>
            <a:r>
              <a:rPr lang="en-US" sz="1845" dirty="0">
                <a:latin typeface="DM Sans"/>
              </a:rPr>
              <a:t>Specialize a pre-trained T5 model for generating kitchen descriptions by adjusting its parameters.</a:t>
            </a:r>
          </a:p>
        </p:txBody>
      </p:sp>
      <p:sp>
        <p:nvSpPr>
          <p:cNvPr id="51" name="TextBox 15"/>
          <p:cNvSpPr txBox="1"/>
          <p:nvPr/>
        </p:nvSpPr>
        <p:spPr>
          <a:xfrm>
            <a:off x="1295400" y="3048000"/>
            <a:ext cx="3413332" cy="1173741"/>
          </a:xfrm>
          <a:prstGeom prst="rect">
            <a:avLst/>
          </a:prstGeom>
        </p:spPr>
        <p:txBody>
          <a:bodyPr lIns="0" tIns="0" rIns="0" bIns="0" rtlCol="0" anchor="t">
            <a:spAutoFit/>
          </a:bodyPr>
          <a:lstStyle/>
          <a:p>
            <a:pPr algn="ctr">
              <a:lnSpc>
                <a:spcPts val="4718"/>
              </a:lnSpc>
            </a:pPr>
            <a:r>
              <a:rPr lang="en-US" sz="3394" dirty="0">
                <a:solidFill>
                  <a:srgbClr val="B100E8"/>
                </a:solidFill>
                <a:latin typeface="Now Bold"/>
              </a:rPr>
              <a:t>Fine-tuning T5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10" dirty="0"/>
              <a:t>PROBLEM</a:t>
            </a:r>
            <a:r>
              <a:rPr sz="4250" u="sng" dirty="0"/>
              <a:t>	</a:t>
            </a:r>
            <a:r>
              <a:rPr sz="4250" u="sng" spc="-75" dirty="0"/>
              <a:t>STATEMENT</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p:cNvSpPr txBox="1"/>
          <p:nvPr/>
        </p:nvSpPr>
        <p:spPr>
          <a:xfrm>
            <a:off x="914400" y="1676400"/>
            <a:ext cx="5791200"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Description:</a:t>
            </a:r>
            <a:r>
              <a:rPr lang="en-US" dirty="0"/>
              <a:t> Build algorithms to automate text generation for the kitchen type </a:t>
            </a:r>
            <a:r>
              <a:rPr lang="en-US" dirty="0" smtClean="0"/>
              <a:t>based on </a:t>
            </a:r>
            <a:r>
              <a:rPr lang="en-US" dirty="0"/>
              <a:t>the menus that kitchen offers. The summary should be 2-3 lines in the mobile screen width.</a:t>
            </a:r>
          </a:p>
          <a:p>
            <a:r>
              <a:rPr lang="en-US" b="1" u="sng" dirty="0"/>
              <a:t>For instance:</a:t>
            </a:r>
          </a:p>
          <a:p>
            <a:r>
              <a:rPr lang="en-US" dirty="0"/>
              <a:t>• This home chef specializes purely Punjabi dishes specifically country / </a:t>
            </a:r>
            <a:r>
              <a:rPr lang="en-US" dirty="0" smtClean="0"/>
              <a:t>village style </a:t>
            </a:r>
            <a:r>
              <a:rPr lang="en-US" dirty="0"/>
              <a:t>dishes. Generally, these dishes are made with organic ingredients.</a:t>
            </a:r>
          </a:p>
          <a:p>
            <a:r>
              <a:rPr lang="en-US" dirty="0"/>
              <a:t>• This kitchen brings the best out of </a:t>
            </a:r>
            <a:r>
              <a:rPr lang="en-US" dirty="0" err="1"/>
              <a:t>Keralite</a:t>
            </a:r>
            <a:r>
              <a:rPr lang="en-US" dirty="0"/>
              <a:t> food, very authentic and </a:t>
            </a:r>
            <a:r>
              <a:rPr lang="en-US" dirty="0" smtClean="0"/>
              <a:t>delicious specials</a:t>
            </a:r>
            <a:r>
              <a:rPr lang="en-US" dirty="0"/>
              <a:t>.</a:t>
            </a:r>
          </a:p>
          <a:p>
            <a:r>
              <a:rPr lang="en-US" dirty="0"/>
              <a:t>• </a:t>
            </a:r>
            <a:r>
              <a:rPr lang="en-US" dirty="0" err="1"/>
              <a:t>Prema</a:t>
            </a:r>
            <a:r>
              <a:rPr lang="en-US" dirty="0"/>
              <a:t> is passionate about making delicacies of Italian food and enjoys </a:t>
            </a:r>
            <a:r>
              <a:rPr lang="en-US" dirty="0" smtClean="0"/>
              <a:t>cooking unique </a:t>
            </a:r>
            <a:r>
              <a:rPr lang="en-US" dirty="0"/>
              <a:t>culinary specials of Italy.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u="sng" spc="-10" dirty="0"/>
              <a:t>PROJECT</a:t>
            </a:r>
            <a:r>
              <a:rPr sz="4250" u="sng" dirty="0"/>
              <a:t>	</a:t>
            </a:r>
            <a:r>
              <a:rPr sz="4250" u="sng" spc="-10" dirty="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xfrm>
            <a:off x="7159380" y="3806527"/>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23" name="Freeform 14"/>
          <p:cNvSpPr/>
          <p:nvPr/>
        </p:nvSpPr>
        <p:spPr>
          <a:xfrm>
            <a:off x="685800" y="2057400"/>
            <a:ext cx="783430" cy="816073"/>
          </a:xfrm>
          <a:custGeom>
            <a:avLst/>
            <a:gdLst/>
            <a:ahLst/>
            <a:cxnLst/>
            <a:rect l="l" t="t" r="r" b="b"/>
            <a:pathLst>
              <a:path w="783430" h="816073">
                <a:moveTo>
                  <a:pt x="0" y="0"/>
                </a:moveTo>
                <a:lnTo>
                  <a:pt x="783430" y="0"/>
                </a:lnTo>
                <a:lnTo>
                  <a:pt x="783430" y="816073"/>
                </a:lnTo>
                <a:lnTo>
                  <a:pt x="0" y="81607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4" name="Freeform 25"/>
          <p:cNvSpPr/>
          <p:nvPr/>
        </p:nvSpPr>
        <p:spPr>
          <a:xfrm>
            <a:off x="762000" y="5105400"/>
            <a:ext cx="783430" cy="816073"/>
          </a:xfrm>
          <a:custGeom>
            <a:avLst/>
            <a:gdLst/>
            <a:ahLst/>
            <a:cxnLst/>
            <a:rect l="l" t="t" r="r" b="b"/>
            <a:pathLst>
              <a:path w="783430" h="816073">
                <a:moveTo>
                  <a:pt x="0" y="0"/>
                </a:moveTo>
                <a:lnTo>
                  <a:pt x="783430" y="0"/>
                </a:lnTo>
                <a:lnTo>
                  <a:pt x="783430" y="816073"/>
                </a:lnTo>
                <a:lnTo>
                  <a:pt x="0" y="81607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35" name="Freeform 26"/>
          <p:cNvSpPr/>
          <p:nvPr/>
        </p:nvSpPr>
        <p:spPr>
          <a:xfrm>
            <a:off x="762000" y="3581400"/>
            <a:ext cx="783430" cy="816073"/>
          </a:xfrm>
          <a:custGeom>
            <a:avLst/>
            <a:gdLst/>
            <a:ahLst/>
            <a:cxnLst/>
            <a:rect l="l" t="t" r="r" b="b"/>
            <a:pathLst>
              <a:path w="783430" h="816073">
                <a:moveTo>
                  <a:pt x="0" y="0"/>
                </a:moveTo>
                <a:lnTo>
                  <a:pt x="783430" y="0"/>
                </a:lnTo>
                <a:lnTo>
                  <a:pt x="783430" y="816073"/>
                </a:lnTo>
                <a:lnTo>
                  <a:pt x="0" y="81607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TextBox 14"/>
          <p:cNvSpPr txBox="1"/>
          <p:nvPr/>
        </p:nvSpPr>
        <p:spPr>
          <a:xfrm>
            <a:off x="1676400" y="1676400"/>
            <a:ext cx="7239000" cy="4524315"/>
          </a:xfrm>
          <a:prstGeom prst="rect">
            <a:avLst/>
          </a:prstGeom>
          <a:noFill/>
        </p:spPr>
        <p:txBody>
          <a:bodyPr wrap="square" rtlCol="0">
            <a:spAutoFit/>
          </a:bodyPr>
          <a:lstStyle/>
          <a:p>
            <a:r>
              <a:rPr lang="en-US" sz="1600" dirty="0" smtClean="0"/>
              <a:t>1. </a:t>
            </a:r>
            <a:r>
              <a:rPr lang="en-US" sz="1600" b="1" u="sng" dirty="0" smtClean="0"/>
              <a:t>Instant Summaries</a:t>
            </a:r>
            <a:r>
              <a:rPr lang="en-US" sz="1600" dirty="0" smtClean="0"/>
              <a:t>: Users can instantly access concise summaries of kitchen types based on the menus they offer.</a:t>
            </a:r>
          </a:p>
          <a:p>
            <a:endParaRPr lang="en-US" sz="1600" dirty="0" smtClean="0"/>
          </a:p>
          <a:p>
            <a:r>
              <a:rPr lang="en-US" sz="1600" dirty="0" smtClean="0"/>
              <a:t>2</a:t>
            </a:r>
            <a:r>
              <a:rPr lang="en-US" sz="1600" b="1" u="sng" dirty="0" smtClean="0"/>
              <a:t>. Tailored Insights</a:t>
            </a:r>
            <a:r>
              <a:rPr lang="en-US" sz="1600" dirty="0" smtClean="0"/>
              <a:t>: Summaries are tailored to fit within the constraints of mobile screen width, ensuring quick and easy consumption.</a:t>
            </a:r>
          </a:p>
          <a:p>
            <a:endParaRPr lang="en-US" sz="1600" dirty="0" smtClean="0"/>
          </a:p>
          <a:p>
            <a:r>
              <a:rPr lang="en-US" sz="1600" dirty="0" smtClean="0"/>
              <a:t>3. </a:t>
            </a:r>
            <a:r>
              <a:rPr lang="en-US" sz="1600" b="1" u="sng" dirty="0" smtClean="0"/>
              <a:t>Culinary Specialties</a:t>
            </a:r>
            <a:r>
              <a:rPr lang="en-US" sz="1600" dirty="0" smtClean="0"/>
              <a:t>: Users gain insights into the culinary specialties of each kitchen, such as Punjabi, </a:t>
            </a:r>
            <a:r>
              <a:rPr lang="en-US" sz="1600" dirty="0" err="1" smtClean="0"/>
              <a:t>Keralite</a:t>
            </a:r>
            <a:r>
              <a:rPr lang="en-US" sz="1600" dirty="0" smtClean="0"/>
              <a:t>, Italian, and more.</a:t>
            </a:r>
          </a:p>
          <a:p>
            <a:endParaRPr lang="en-US" sz="1600" dirty="0" smtClean="0"/>
          </a:p>
          <a:p>
            <a:r>
              <a:rPr lang="en-US" sz="1600" dirty="0" smtClean="0"/>
              <a:t>4. </a:t>
            </a:r>
            <a:r>
              <a:rPr lang="en-US" sz="1600" b="1" u="sng" dirty="0" smtClean="0"/>
              <a:t>Informed Choices</a:t>
            </a:r>
            <a:r>
              <a:rPr lang="en-US" sz="1600" dirty="0" smtClean="0"/>
              <a:t>: These summaries help users make informed choices when selecting dining options, matching their preferences and cravings.</a:t>
            </a:r>
          </a:p>
          <a:p>
            <a:endParaRPr lang="en-US" sz="1600" dirty="0" smtClean="0"/>
          </a:p>
          <a:p>
            <a:r>
              <a:rPr lang="en-US" sz="1600" dirty="0" smtClean="0"/>
              <a:t>5. </a:t>
            </a:r>
            <a:r>
              <a:rPr lang="en-US" sz="1600" b="1" u="sng" dirty="0" smtClean="0"/>
              <a:t>Enhanced Dining Experience</a:t>
            </a:r>
            <a:r>
              <a:rPr lang="en-US" sz="1600" dirty="0" smtClean="0"/>
              <a:t>: By discovering kitchens that offer authentic and delicious dishes aligned with their tastes, users can enhance their dining experience.</a:t>
            </a:r>
          </a:p>
          <a:p>
            <a:endParaRPr lang="en-US" sz="1600" dirty="0" smtClean="0"/>
          </a:p>
          <a:p>
            <a:r>
              <a:rPr lang="en-US" sz="1600" dirty="0" smtClean="0"/>
              <a:t>6. </a:t>
            </a:r>
            <a:r>
              <a:rPr lang="en-US" sz="1600" b="1" u="sng" dirty="0" smtClean="0"/>
              <a:t>Convenience:</a:t>
            </a:r>
            <a:r>
              <a:rPr lang="en-US" sz="1600" dirty="0" smtClean="0"/>
              <a:t> The algorithm provides a convenient way for users to explore diverse kitchen types and find the perfect dining destination.</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442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964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591800"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228600"/>
            <a:ext cx="9764395" cy="1020407"/>
          </a:xfrm>
          <a:prstGeom prst="rect">
            <a:avLst/>
          </a:prstGeom>
        </p:spPr>
        <p:txBody>
          <a:bodyPr vert="horz" wrap="square" lIns="0" tIns="522858" rIns="0" bIns="0" rtlCol="0">
            <a:spAutoFit/>
          </a:bodyPr>
          <a:lstStyle/>
          <a:p>
            <a:pPr marL="153670">
              <a:lnSpc>
                <a:spcPct val="100000"/>
              </a:lnSpc>
              <a:spcBef>
                <a:spcPts val="130"/>
              </a:spcBef>
            </a:pPr>
            <a:r>
              <a:rPr sz="3200" u="sng" dirty="0"/>
              <a:t>WHO</a:t>
            </a:r>
            <a:r>
              <a:rPr sz="3200" u="sng" spc="-245" dirty="0"/>
              <a:t> </a:t>
            </a:r>
            <a:r>
              <a:rPr sz="3200" u="sng" dirty="0"/>
              <a:t>ARE</a:t>
            </a:r>
            <a:r>
              <a:rPr sz="3200" u="sng" spc="-70" dirty="0"/>
              <a:t> </a:t>
            </a:r>
            <a:r>
              <a:rPr sz="3200" u="sng" dirty="0"/>
              <a:t>THE</a:t>
            </a:r>
            <a:r>
              <a:rPr sz="3200" u="sng" spc="-55" dirty="0"/>
              <a:t> </a:t>
            </a:r>
            <a:r>
              <a:rPr sz="3200" u="sng" dirty="0"/>
              <a:t>END</a:t>
            </a:r>
            <a:r>
              <a:rPr sz="3200" u="sng" spc="-70" dirty="0"/>
              <a:t> </a:t>
            </a:r>
            <a:r>
              <a:rPr sz="3200" u="sng" spc="-10" dirty="0"/>
              <a:t>USERS?</a:t>
            </a:r>
            <a:endParaRPr sz="3200" u="sng"/>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1" name="TextBox 10"/>
          <p:cNvSpPr txBox="1"/>
          <p:nvPr/>
        </p:nvSpPr>
        <p:spPr>
          <a:xfrm>
            <a:off x="838200" y="1371600"/>
            <a:ext cx="76962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1.</a:t>
            </a:r>
            <a:r>
              <a:rPr lang="en-US" b="1" u="sng" dirty="0" smtClean="0"/>
              <a:t>Restaurant Owners/Chefs</a:t>
            </a:r>
            <a:r>
              <a:rPr lang="en-US" dirty="0" smtClean="0"/>
              <a:t>: They may use the generated kitchen descriptions to create attractive and informative menus for their customers.</a:t>
            </a:r>
          </a:p>
          <a:p>
            <a:r>
              <a:rPr lang="en-US" b="1" dirty="0" smtClean="0"/>
              <a:t>2.</a:t>
            </a:r>
            <a:r>
              <a:rPr lang="en-US" b="1" u="sng" dirty="0" smtClean="0"/>
              <a:t>Restaurant Staff</a:t>
            </a:r>
            <a:r>
              <a:rPr lang="en-US" dirty="0" smtClean="0"/>
              <a:t>: Waiters and waitresses might utilize the generated descriptions to better understand and present menu items to customers.</a:t>
            </a:r>
          </a:p>
          <a:p>
            <a:r>
              <a:rPr lang="en-US" b="1" dirty="0" smtClean="0"/>
              <a:t>3.</a:t>
            </a:r>
            <a:r>
              <a:rPr lang="en-US" b="1" u="sng" dirty="0" smtClean="0"/>
              <a:t>Customers</a:t>
            </a:r>
            <a:r>
              <a:rPr lang="en-US" dirty="0" smtClean="0"/>
              <a:t>: End customers visiting the restaurant may benefit from the descriptive and informative menu items, helping them make informed choices about what to order.</a:t>
            </a:r>
          </a:p>
          <a:p>
            <a:r>
              <a:rPr lang="en-US" b="1" dirty="0" smtClean="0"/>
              <a:t>4.</a:t>
            </a:r>
            <a:r>
              <a:rPr lang="en-US" b="1" u="sng" dirty="0" smtClean="0"/>
              <a:t>Menu Designers</a:t>
            </a:r>
            <a:r>
              <a:rPr lang="en-US" dirty="0" smtClean="0"/>
              <a:t>: Professionals involved in designing menus for restaurants could use the generated descriptions as inspiration or reference for creating visually appealing menu layouts.</a:t>
            </a:r>
          </a:p>
          <a:p>
            <a:r>
              <a:rPr lang="en-US" b="1" dirty="0" smtClean="0"/>
              <a:t>5.</a:t>
            </a:r>
            <a:r>
              <a:rPr lang="en-US" b="1" u="sng" dirty="0" smtClean="0"/>
              <a:t>Food Critics/Bloggers</a:t>
            </a:r>
            <a:r>
              <a:rPr lang="en-US" b="1" dirty="0" smtClean="0"/>
              <a:t>: </a:t>
            </a:r>
            <a:r>
              <a:rPr lang="en-US" dirty="0" smtClean="0"/>
              <a:t>Individuals writing reviews or blog posts about restaurants and their menus may find the generated descriptions useful for conveying the essence and appeal of different dishes.</a:t>
            </a:r>
          </a:p>
          <a:p>
            <a:r>
              <a:rPr lang="en-US" b="1" dirty="0" smtClean="0"/>
              <a:t>6.</a:t>
            </a:r>
            <a:r>
              <a:rPr lang="en-US" b="1" u="sng" dirty="0" smtClean="0"/>
              <a:t>Recipe Developers</a:t>
            </a:r>
            <a:r>
              <a:rPr lang="en-US" dirty="0" smtClean="0"/>
              <a:t>: Those developing new recipes might find inspiration in the generated kitchen descriptions for creating unique and innovative dishes.</a:t>
            </a:r>
          </a:p>
          <a:p>
            <a:r>
              <a:rPr lang="en-US" b="1" dirty="0" smtClean="0"/>
              <a:t>7.</a:t>
            </a:r>
            <a:r>
              <a:rPr lang="en-US" b="1" u="sng" dirty="0" smtClean="0"/>
              <a:t>Food Enthusiasts</a:t>
            </a:r>
            <a:r>
              <a:rPr lang="en-US" dirty="0" smtClean="0"/>
              <a:t>: Individuals passionate about cooking or exploring new cuisines may enjoy reading the descriptive menu items for inspiration or entertainment purposes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200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29875"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u="sng" spc="-95" dirty="0" smtClean="0"/>
              <a:t>MY</a:t>
            </a:r>
            <a:r>
              <a:rPr sz="3600" u="sng" spc="-95" smtClean="0"/>
              <a:t> </a:t>
            </a:r>
            <a:r>
              <a:rPr sz="3600" u="sng" spc="-10" dirty="0"/>
              <a:t>SOLUTION</a:t>
            </a:r>
            <a:r>
              <a:rPr sz="3600" u="sng" spc="-345" dirty="0"/>
              <a:t> </a:t>
            </a:r>
            <a:r>
              <a:rPr sz="3600" u="sng" dirty="0"/>
              <a:t>AND</a:t>
            </a:r>
            <a:r>
              <a:rPr sz="3600" u="sng" spc="-20" dirty="0"/>
              <a:t> </a:t>
            </a:r>
            <a:r>
              <a:rPr sz="3600" u="sng" dirty="0"/>
              <a:t>ITS </a:t>
            </a:r>
            <a:r>
              <a:rPr sz="3600" u="sng" spc="-20" dirty="0"/>
              <a:t>VALUE</a:t>
            </a:r>
            <a:r>
              <a:rPr sz="3600" u="sng" spc="-120" dirty="0"/>
              <a:t> </a:t>
            </a:r>
            <a:r>
              <a:rPr sz="3600" u="sng" spc="-10" dirty="0"/>
              <a:t>PROPOSITION</a:t>
            </a:r>
            <a:endParaRPr sz="3600" u="sng"/>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8</a:t>
            </a:fld>
            <a:endParaRPr spc="-50" dirty="0"/>
          </a:p>
        </p:txBody>
      </p:sp>
      <p:sp>
        <p:nvSpPr>
          <p:cNvPr id="10" name="Rectangle 9"/>
          <p:cNvSpPr/>
          <p:nvPr/>
        </p:nvSpPr>
        <p:spPr>
          <a:xfrm>
            <a:off x="3048000" y="1828800"/>
            <a:ext cx="6096000" cy="418576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b="1" u="sng" dirty="0" smtClean="0"/>
              <a:t>Solution:</a:t>
            </a:r>
          </a:p>
          <a:p>
            <a:r>
              <a:rPr lang="en-US" sz="1400" dirty="0" smtClean="0"/>
              <a:t>The text generation algorithm for kitchen types automates the process of summarizing culinary offerings based on menus. By analyzing menu data, it generates concise descriptions of each kitchen's specialties, enabling quick insights into the diverse cuisines available.</a:t>
            </a:r>
          </a:p>
          <a:p>
            <a:endParaRPr lang="en-US" sz="1400" dirty="0" smtClean="0"/>
          </a:p>
          <a:p>
            <a:r>
              <a:rPr lang="en-US" sz="1400" b="1" u="sng" dirty="0" smtClean="0"/>
              <a:t>Value Proposition:</a:t>
            </a:r>
          </a:p>
          <a:p>
            <a:r>
              <a:rPr lang="en-US" sz="1400" b="1" dirty="0" smtClean="0"/>
              <a:t>1. </a:t>
            </a:r>
            <a:r>
              <a:rPr lang="en-US" sz="1400" b="1" u="sng" dirty="0" smtClean="0"/>
              <a:t>Time Efficiency: </a:t>
            </a:r>
            <a:r>
              <a:rPr lang="en-US" sz="1400" dirty="0" smtClean="0"/>
              <a:t>Instantly access succinct summaries of kitchen types, saving time and effort in researching dining options.</a:t>
            </a:r>
          </a:p>
          <a:p>
            <a:r>
              <a:rPr lang="en-US" sz="1400" b="1" dirty="0" smtClean="0"/>
              <a:t>2. </a:t>
            </a:r>
            <a:r>
              <a:rPr lang="en-US" sz="1400" b="1" u="sng" dirty="0" smtClean="0"/>
              <a:t>Informed Decision-Making: </a:t>
            </a:r>
            <a:r>
              <a:rPr lang="en-US" sz="1400" dirty="0" smtClean="0"/>
              <a:t>Make informed choices by understanding the culinary specialties of each kitchen, ensuring a satisfying dining experience.</a:t>
            </a:r>
          </a:p>
          <a:p>
            <a:r>
              <a:rPr lang="en-US" sz="1400" b="1" dirty="0" smtClean="0"/>
              <a:t>3. </a:t>
            </a:r>
            <a:r>
              <a:rPr lang="en-US" sz="1400" b="1" u="sng" dirty="0" smtClean="0"/>
              <a:t>Personalized Recommendations: </a:t>
            </a:r>
            <a:r>
              <a:rPr lang="en-US" sz="1400" dirty="0" smtClean="0"/>
              <a:t>Discover kitchens tailored to individual tastes and preferences, enhancing the likelihood of finding enjoyable dining experiences.</a:t>
            </a:r>
          </a:p>
          <a:p>
            <a:r>
              <a:rPr lang="en-US" sz="1400" b="1" dirty="0" smtClean="0"/>
              <a:t>4. </a:t>
            </a:r>
            <a:r>
              <a:rPr lang="en-US" sz="1400" b="1" u="sng" dirty="0" smtClean="0"/>
              <a:t>Convenience</a:t>
            </a:r>
            <a:r>
              <a:rPr lang="en-US" sz="1400" b="1" dirty="0" smtClean="0"/>
              <a:t>: </a:t>
            </a:r>
            <a:r>
              <a:rPr lang="en-US" sz="1400" dirty="0" smtClean="0"/>
              <a:t>Enjoy a streamlined process of exploring diverse culinary options, making it easy to discover new and exciting dining destinations.</a:t>
            </a:r>
          </a:p>
          <a:p>
            <a:r>
              <a:rPr lang="en-US" sz="1400" b="1" dirty="0" smtClean="0"/>
              <a:t>5. </a:t>
            </a:r>
            <a:r>
              <a:rPr lang="en-US" sz="1400" b="1" u="sng" dirty="0" smtClean="0"/>
              <a:t>Authenticity Assurance</a:t>
            </a:r>
            <a:r>
              <a:rPr lang="en-US" sz="1400" b="1" dirty="0" smtClean="0"/>
              <a:t>: </a:t>
            </a:r>
            <a:r>
              <a:rPr lang="en-US" sz="1400" dirty="0" smtClean="0"/>
              <a:t>Trust in the algorithm's ability to highlight kitchens offering authentic and delicious dishes, guaranteeing memorable culinary experiences.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u="sng" dirty="0"/>
              <a:t>THE</a:t>
            </a:r>
            <a:r>
              <a:rPr sz="4250" u="sng" spc="20" dirty="0"/>
              <a:t> </a:t>
            </a:r>
            <a:r>
              <a:rPr sz="4250" u="sng" dirty="0"/>
              <a:t>WOW</a:t>
            </a:r>
            <a:r>
              <a:rPr sz="4250" u="sng" spc="90" dirty="0"/>
              <a:t> </a:t>
            </a:r>
            <a:r>
              <a:rPr sz="4250" u="sng"/>
              <a:t>IN </a:t>
            </a:r>
            <a:r>
              <a:rPr lang="en-US" sz="4250" u="sng" dirty="0" smtClean="0"/>
              <a:t>MY </a:t>
            </a:r>
            <a:r>
              <a:rPr sz="4250" u="sng" spc="-10" smtClean="0"/>
              <a:t>SOLUTION</a:t>
            </a:r>
            <a:endParaRPr sz="4250" u="sng"/>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9" name="TextBox 9"/>
          <p:cNvSpPr txBox="1"/>
          <p:nvPr/>
        </p:nvSpPr>
        <p:spPr>
          <a:xfrm>
            <a:off x="2667000" y="1752600"/>
            <a:ext cx="7194808" cy="1069395"/>
          </a:xfrm>
          <a:prstGeom prst="rect">
            <a:avLst/>
          </a:prstGeom>
        </p:spPr>
        <p:txBody>
          <a:bodyPr lIns="0" tIns="0" rIns="0" bIns="0" rtlCol="0" anchor="t">
            <a:spAutoFit/>
          </a:bodyPr>
          <a:lstStyle/>
          <a:p>
            <a:pPr>
              <a:lnSpc>
                <a:spcPts val="2888"/>
              </a:lnSpc>
            </a:pPr>
            <a:r>
              <a:rPr lang="en-US" sz="1600" dirty="0">
                <a:solidFill>
                  <a:schemeClr val="tx1"/>
                </a:solidFill>
                <a:latin typeface="DM Sans"/>
              </a:rPr>
              <a:t>This feature facilitates easy integration of diverse datasets into machine learning pipelines. For instance, it can automate the generation of product descriptions in e-commerce, ensuring efficient utilization of data.</a:t>
            </a:r>
          </a:p>
        </p:txBody>
      </p:sp>
      <p:sp>
        <p:nvSpPr>
          <p:cNvPr id="10" name="TextBox 10"/>
          <p:cNvSpPr txBox="1"/>
          <p:nvPr/>
        </p:nvSpPr>
        <p:spPr>
          <a:xfrm>
            <a:off x="3505200" y="1371600"/>
            <a:ext cx="4958607" cy="404791"/>
          </a:xfrm>
          <a:prstGeom prst="rect">
            <a:avLst/>
          </a:prstGeom>
        </p:spPr>
        <p:txBody>
          <a:bodyPr lIns="0" tIns="0" rIns="0" bIns="0" rtlCol="0" anchor="t">
            <a:spAutoFit/>
          </a:bodyPr>
          <a:lstStyle/>
          <a:p>
            <a:pPr algn="ctr">
              <a:lnSpc>
                <a:spcPts val="3629"/>
              </a:lnSpc>
            </a:pPr>
            <a:r>
              <a:rPr lang="en-US" sz="2000" u="sng" dirty="0">
                <a:solidFill>
                  <a:srgbClr val="B100E8"/>
                </a:solidFill>
                <a:latin typeface="Now Bold"/>
              </a:rPr>
              <a:t>Custom Dataset Handling:</a:t>
            </a:r>
          </a:p>
        </p:txBody>
      </p:sp>
      <p:sp>
        <p:nvSpPr>
          <p:cNvPr id="18" name="TextBox 18"/>
          <p:cNvSpPr txBox="1"/>
          <p:nvPr/>
        </p:nvSpPr>
        <p:spPr>
          <a:xfrm>
            <a:off x="2743200" y="3200400"/>
            <a:ext cx="7194808" cy="1115690"/>
          </a:xfrm>
          <a:prstGeom prst="rect">
            <a:avLst/>
          </a:prstGeom>
        </p:spPr>
        <p:txBody>
          <a:bodyPr lIns="0" tIns="0" rIns="0" bIns="0" rtlCol="0" anchor="t">
            <a:spAutoFit/>
          </a:bodyPr>
          <a:lstStyle/>
          <a:p>
            <a:pPr>
              <a:lnSpc>
                <a:spcPts val="2888"/>
              </a:lnSpc>
            </a:pPr>
            <a:r>
              <a:rPr lang="en-US" sz="1600" dirty="0">
                <a:solidFill>
                  <a:schemeClr val="tx1"/>
                </a:solidFill>
                <a:latin typeface="DM Sans"/>
              </a:rPr>
              <a:t>By fine-tuning pre-trained models, users can leverage existing knowledge for specific tasks, especially in scenarios with limited labeled data. This approach is valuable for automating tasks like medical report generation in healthcare.</a:t>
            </a:r>
          </a:p>
        </p:txBody>
      </p:sp>
      <p:sp>
        <p:nvSpPr>
          <p:cNvPr id="19" name="TextBox 19"/>
          <p:cNvSpPr txBox="1"/>
          <p:nvPr/>
        </p:nvSpPr>
        <p:spPr>
          <a:xfrm>
            <a:off x="3429000" y="2819400"/>
            <a:ext cx="5836090" cy="404663"/>
          </a:xfrm>
          <a:prstGeom prst="rect">
            <a:avLst/>
          </a:prstGeom>
        </p:spPr>
        <p:txBody>
          <a:bodyPr lIns="0" tIns="0" rIns="0" bIns="0" rtlCol="0" anchor="t">
            <a:spAutoFit/>
          </a:bodyPr>
          <a:lstStyle/>
          <a:p>
            <a:pPr>
              <a:lnSpc>
                <a:spcPts val="3629"/>
              </a:lnSpc>
            </a:pPr>
            <a:r>
              <a:rPr lang="en-US" sz="2000" dirty="0" smtClean="0">
                <a:solidFill>
                  <a:srgbClr val="B100E8"/>
                </a:solidFill>
                <a:latin typeface="Now Bold"/>
              </a:rPr>
              <a:t>      </a:t>
            </a:r>
            <a:r>
              <a:rPr lang="en-US" sz="2000" u="sng" dirty="0" smtClean="0">
                <a:solidFill>
                  <a:srgbClr val="B100E8"/>
                </a:solidFill>
                <a:latin typeface="Now Bold"/>
              </a:rPr>
              <a:t>Fine-tuning </a:t>
            </a:r>
            <a:r>
              <a:rPr lang="en-US" sz="2000" u="sng" dirty="0">
                <a:solidFill>
                  <a:srgbClr val="B100E8"/>
                </a:solidFill>
                <a:latin typeface="Now Bold"/>
              </a:rPr>
              <a:t>Pre-trained Models:</a:t>
            </a:r>
          </a:p>
        </p:txBody>
      </p:sp>
      <p:sp>
        <p:nvSpPr>
          <p:cNvPr id="23" name="TextBox 23"/>
          <p:cNvSpPr txBox="1"/>
          <p:nvPr/>
        </p:nvSpPr>
        <p:spPr>
          <a:xfrm>
            <a:off x="2743200" y="4800599"/>
            <a:ext cx="6313824" cy="1441292"/>
          </a:xfrm>
          <a:prstGeom prst="rect">
            <a:avLst/>
          </a:prstGeom>
        </p:spPr>
        <p:txBody>
          <a:bodyPr wrap="square" lIns="0" tIns="0" rIns="0" bIns="0" rtlCol="0" anchor="t">
            <a:spAutoFit/>
          </a:bodyPr>
          <a:lstStyle/>
          <a:p>
            <a:pPr>
              <a:lnSpc>
                <a:spcPts val="2888"/>
              </a:lnSpc>
            </a:pPr>
            <a:r>
              <a:rPr lang="en-US" sz="1600" dirty="0">
                <a:solidFill>
                  <a:schemeClr val="tx1"/>
                </a:solidFill>
                <a:latin typeface="DM Sans"/>
              </a:rPr>
              <a:t>Optimization of training parameters maximizes model performance while managing computational costs effectively. This is crucial, particularly in tasks such as sentiment analysis of customer feedback in financial services, ensuring timely and cost-effective analysis.</a:t>
            </a:r>
          </a:p>
        </p:txBody>
      </p:sp>
      <p:sp>
        <p:nvSpPr>
          <p:cNvPr id="24" name="TextBox 24"/>
          <p:cNvSpPr txBox="1"/>
          <p:nvPr/>
        </p:nvSpPr>
        <p:spPr>
          <a:xfrm>
            <a:off x="3657600" y="4343400"/>
            <a:ext cx="6750913" cy="461665"/>
          </a:xfrm>
          <a:prstGeom prst="rect">
            <a:avLst/>
          </a:prstGeom>
        </p:spPr>
        <p:txBody>
          <a:bodyPr lIns="0" tIns="0" rIns="0" bIns="0" rtlCol="0" anchor="t">
            <a:spAutoFit/>
          </a:bodyPr>
          <a:lstStyle/>
          <a:p>
            <a:pPr>
              <a:lnSpc>
                <a:spcPts val="3629"/>
              </a:lnSpc>
            </a:pPr>
            <a:r>
              <a:rPr lang="en-US" sz="2000" u="sng" dirty="0">
                <a:solidFill>
                  <a:srgbClr val="B100E8"/>
                </a:solidFill>
                <a:latin typeface="Now Bold"/>
              </a:rPr>
              <a:t>Training Configuration Optimization</a:t>
            </a:r>
            <a:r>
              <a:rPr lang="en-US" sz="2000" dirty="0">
                <a:solidFill>
                  <a:srgbClr val="B100E8"/>
                </a:solidFill>
                <a:latin typeface="Now Bold"/>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909</Words>
  <Application>Microsoft Office PowerPoint</Application>
  <PresentationFormat>Custom</PresentationFormat>
  <Paragraphs>93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PROJECT TITLE</vt:lpstr>
      <vt:lpstr>AGENDA</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STAFF</cp:lastModifiedBy>
  <cp:revision>16</cp:revision>
  <dcterms:created xsi:type="dcterms:W3CDTF">2024-04-03T04:02:09Z</dcterms:created>
  <dcterms:modified xsi:type="dcterms:W3CDTF">2024-04-24T07:19:50Z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