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Proxima Nova"/>
      <p:regular r:id="rId36"/>
      <p:bold r:id="rId37"/>
      <p:italic r:id="rId38"/>
      <p:boldItalic r:id="rId39"/>
    </p:embeddedFont>
    <p:embeddedFont>
      <p:font typeface="Roboto"/>
      <p:regular r:id="rId40"/>
      <p:bold r:id="rId41"/>
      <p:italic r:id="rId42"/>
      <p:boldItalic r:id="rId43"/>
    </p:embeddedFont>
    <p:embeddedFont>
      <p:font typeface="Alfa Slab One"/>
      <p:regular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5.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7.xml"/><Relationship Id="rId44" Type="http://schemas.openxmlformats.org/officeDocument/2006/relationships/font" Target="fonts/AlfaSlabOne-regular.fntdata"/><Relationship Id="rId21" Type="http://schemas.openxmlformats.org/officeDocument/2006/relationships/slide" Target="slides/slide16.xml"/><Relationship Id="rId43" Type="http://schemas.openxmlformats.org/officeDocument/2006/relationships/font" Target="fonts/Robo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roximaNova-bold.fntdata"/><Relationship Id="rId14" Type="http://schemas.openxmlformats.org/officeDocument/2006/relationships/slide" Target="slides/slide9.xml"/><Relationship Id="rId36" Type="http://schemas.openxmlformats.org/officeDocument/2006/relationships/font" Target="fonts/ProximaNova-regular.fntdata"/><Relationship Id="rId17" Type="http://schemas.openxmlformats.org/officeDocument/2006/relationships/slide" Target="slides/slide12.xml"/><Relationship Id="rId39" Type="http://schemas.openxmlformats.org/officeDocument/2006/relationships/font" Target="fonts/ProximaNova-boldItalic.fntdata"/><Relationship Id="rId16" Type="http://schemas.openxmlformats.org/officeDocument/2006/relationships/slide" Target="slides/slide11.xml"/><Relationship Id="rId38" Type="http://schemas.openxmlformats.org/officeDocument/2006/relationships/font" Target="fonts/ProximaNova-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ff41eb05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cff41eb05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ff41eb05d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cff41eb05d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cff41eb05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cff41eb05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ff41eb05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ff41eb05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cff41eb05d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cff41eb05d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cff41eb05d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cff41eb05d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ff41eb05d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ff41eb05d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cff41eb05d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cff41eb05d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cff41eb05d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cff41eb05d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cff41eb05d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cff41eb05d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ff41eb05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cff41eb05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cff41eb05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cff41eb05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cff41eb05d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cff41eb05d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d0a84f46c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d0a84f46c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cff41eb05d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cff41eb05d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cff41eb05d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cff41eb05d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cff41eb05d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cff41eb05d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cff41eb05d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cff41eb05d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cff41eb05d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cff41eb05d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cff41eb05d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cff41eb05d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d0a84f46c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d0a84f46c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ff41eb05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ff41eb05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cff41eb05d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cff41eb05d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ff41eb05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cff41eb05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cff41eb05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cff41eb05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cff41eb05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cff41eb05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ff41eb05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cff41eb05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ff41eb05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ff41eb05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cff41eb05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cff41eb05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5.png"/><Relationship Id="rId7" Type="http://schemas.openxmlformats.org/officeDocument/2006/relationships/image" Target="../media/image1.png"/><Relationship Id="rId8"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23.jp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26.jp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8.jpg"/><Relationship Id="rId4" Type="http://schemas.openxmlformats.org/officeDocument/2006/relationships/image" Target="../media/image13.png"/><Relationship Id="rId5"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6.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2.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5.png"/><Relationship Id="rId4" Type="http://schemas.openxmlformats.org/officeDocument/2006/relationships/image" Target="../media/image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37.png"/><Relationship Id="rId4" Type="http://schemas.openxmlformats.org/officeDocument/2006/relationships/image" Target="../media/image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kaggle.com/code/abhi3022/not" TargetMode="External"/><Relationship Id="rId4" Type="http://schemas.openxmlformats.org/officeDocument/2006/relationships/image" Target="../media/image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8.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6.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6.jp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6.jp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3"/>
          <p:cNvPicPr preferRelativeResize="0"/>
          <p:nvPr/>
        </p:nvPicPr>
        <p:blipFill>
          <a:blip r:embed="rId3">
            <a:alphaModFix amt="32000"/>
          </a:blip>
          <a:stretch>
            <a:fillRect/>
          </a:stretch>
        </p:blipFill>
        <p:spPr>
          <a:xfrm>
            <a:off x="-1" y="-6950"/>
            <a:ext cx="9143997" cy="5143501"/>
          </a:xfrm>
          <a:prstGeom prst="rect">
            <a:avLst/>
          </a:prstGeom>
          <a:noFill/>
          <a:ln>
            <a:noFill/>
          </a:ln>
        </p:spPr>
      </p:pic>
      <p:sp>
        <p:nvSpPr>
          <p:cNvPr id="57" name="Google Shape;57;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MILK QUALITY PREDICTION</a:t>
            </a:r>
            <a:endParaRPr/>
          </a:p>
        </p:txBody>
      </p:sp>
      <p:sp>
        <p:nvSpPr>
          <p:cNvPr id="58" name="Google Shape;58;p13"/>
          <p:cNvSpPr txBox="1"/>
          <p:nvPr>
            <p:ph idx="1" type="subTitle"/>
          </p:nvPr>
        </p:nvSpPr>
        <p:spPr>
          <a:xfrm>
            <a:off x="311700" y="3165827"/>
            <a:ext cx="8520600" cy="14865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GB">
                <a:solidFill>
                  <a:srgbClr val="000000"/>
                </a:solidFill>
              </a:rPr>
              <a:t>BY</a:t>
            </a:r>
            <a:endParaRPr>
              <a:solidFill>
                <a:srgbClr val="000000"/>
              </a:solidFill>
            </a:endParaRPr>
          </a:p>
          <a:p>
            <a:pPr indent="0" lvl="0" marL="0" rtl="0" algn="ctr">
              <a:spcBef>
                <a:spcPts val="0"/>
              </a:spcBef>
              <a:spcAft>
                <a:spcPts val="0"/>
              </a:spcAft>
              <a:buNone/>
            </a:pPr>
            <a:r>
              <a:rPr lang="en-GB">
                <a:solidFill>
                  <a:srgbClr val="000000"/>
                </a:solidFill>
              </a:rPr>
              <a:t>ABHISHEK SINGH YADAV (04)</a:t>
            </a:r>
            <a:endParaRPr>
              <a:solidFill>
                <a:srgbClr val="000000"/>
              </a:solidFill>
            </a:endParaRPr>
          </a:p>
          <a:p>
            <a:pPr indent="0" lvl="0" marL="0" rtl="0" algn="ctr">
              <a:spcBef>
                <a:spcPts val="0"/>
              </a:spcBef>
              <a:spcAft>
                <a:spcPts val="0"/>
              </a:spcAft>
              <a:buNone/>
            </a:pPr>
            <a:r>
              <a:rPr lang="en-GB">
                <a:solidFill>
                  <a:srgbClr val="000000"/>
                </a:solidFill>
              </a:rPr>
              <a:t>BELO ABHIGYAN (16)</a:t>
            </a:r>
            <a:endParaRPr>
              <a:solidFill>
                <a:srgbClr val="000000"/>
              </a:solidFill>
            </a:endParaRPr>
          </a:p>
          <a:p>
            <a:pPr indent="0" lvl="0" marL="0" rtl="0" algn="ctr">
              <a:spcBef>
                <a:spcPts val="0"/>
              </a:spcBef>
              <a:spcAft>
                <a:spcPts val="0"/>
              </a:spcAft>
              <a:buNone/>
            </a:pPr>
            <a:r>
              <a:rPr lang="en-GB">
                <a:solidFill>
                  <a:srgbClr val="000000"/>
                </a:solidFill>
              </a:rPr>
              <a:t>RAHUL KUMAR MANJHI (44)</a:t>
            </a:r>
            <a:endParaRPr>
              <a:solidFill>
                <a:srgbClr val="000000"/>
              </a:solidFill>
            </a:endParaRPr>
          </a:p>
        </p:txBody>
      </p:sp>
      <p:sp>
        <p:nvSpPr>
          <p:cNvPr id="59" name="Google Shape;59;p13"/>
          <p:cNvSpPr txBox="1"/>
          <p:nvPr/>
        </p:nvSpPr>
        <p:spPr>
          <a:xfrm>
            <a:off x="1259350" y="477450"/>
            <a:ext cx="664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p:txBody>
      </p:sp>
      <p:sp>
        <p:nvSpPr>
          <p:cNvPr id="60" name="Google Shape;60;p13"/>
          <p:cNvSpPr/>
          <p:nvPr/>
        </p:nvSpPr>
        <p:spPr>
          <a:xfrm>
            <a:off x="401425" y="304450"/>
            <a:ext cx="8372700" cy="45207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214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Other Categorical Features and Target</a:t>
            </a:r>
            <a:endParaRPr/>
          </a:p>
          <a:p>
            <a:pPr indent="0" lvl="0" marL="0" rtl="0" algn="l">
              <a:spcBef>
                <a:spcPts val="0"/>
              </a:spcBef>
              <a:spcAft>
                <a:spcPts val="0"/>
              </a:spcAft>
              <a:buNone/>
            </a:pPr>
            <a:r>
              <a:t/>
            </a:r>
            <a:endParaRPr/>
          </a:p>
        </p:txBody>
      </p:sp>
      <p:pic>
        <p:nvPicPr>
          <p:cNvPr id="126" name="Google Shape;126;p22"/>
          <p:cNvPicPr preferRelativeResize="0"/>
          <p:nvPr/>
        </p:nvPicPr>
        <p:blipFill>
          <a:blip r:embed="rId3">
            <a:alphaModFix/>
          </a:blip>
          <a:stretch>
            <a:fillRect/>
          </a:stretch>
        </p:blipFill>
        <p:spPr>
          <a:xfrm>
            <a:off x="553875" y="867625"/>
            <a:ext cx="2211439" cy="1851986"/>
          </a:xfrm>
          <a:prstGeom prst="rect">
            <a:avLst/>
          </a:prstGeom>
          <a:noFill/>
          <a:ln>
            <a:noFill/>
          </a:ln>
        </p:spPr>
      </p:pic>
      <p:pic>
        <p:nvPicPr>
          <p:cNvPr id="127" name="Google Shape;127;p22"/>
          <p:cNvPicPr preferRelativeResize="0"/>
          <p:nvPr/>
        </p:nvPicPr>
        <p:blipFill>
          <a:blip r:embed="rId4">
            <a:alphaModFix/>
          </a:blip>
          <a:stretch>
            <a:fillRect/>
          </a:stretch>
        </p:blipFill>
        <p:spPr>
          <a:xfrm>
            <a:off x="3119951" y="885840"/>
            <a:ext cx="2259494" cy="1851985"/>
          </a:xfrm>
          <a:prstGeom prst="rect">
            <a:avLst/>
          </a:prstGeom>
          <a:noFill/>
          <a:ln>
            <a:noFill/>
          </a:ln>
        </p:spPr>
      </p:pic>
      <p:pic>
        <p:nvPicPr>
          <p:cNvPr id="128" name="Google Shape;128;p22"/>
          <p:cNvPicPr preferRelativeResize="0"/>
          <p:nvPr/>
        </p:nvPicPr>
        <p:blipFill>
          <a:blip r:embed="rId5">
            <a:alphaModFix/>
          </a:blip>
          <a:stretch>
            <a:fillRect/>
          </a:stretch>
        </p:blipFill>
        <p:spPr>
          <a:xfrm>
            <a:off x="5612376" y="885840"/>
            <a:ext cx="2162849" cy="1815556"/>
          </a:xfrm>
          <a:prstGeom prst="rect">
            <a:avLst/>
          </a:prstGeom>
          <a:noFill/>
          <a:ln>
            <a:noFill/>
          </a:ln>
        </p:spPr>
      </p:pic>
      <p:pic>
        <p:nvPicPr>
          <p:cNvPr id="129" name="Google Shape;129;p22"/>
          <p:cNvPicPr preferRelativeResize="0"/>
          <p:nvPr/>
        </p:nvPicPr>
        <p:blipFill>
          <a:blip r:embed="rId6">
            <a:alphaModFix/>
          </a:blip>
          <a:stretch>
            <a:fillRect/>
          </a:stretch>
        </p:blipFill>
        <p:spPr>
          <a:xfrm>
            <a:off x="2244600" y="3025925"/>
            <a:ext cx="1848683" cy="1933050"/>
          </a:xfrm>
          <a:prstGeom prst="rect">
            <a:avLst/>
          </a:prstGeom>
          <a:noFill/>
          <a:ln>
            <a:noFill/>
          </a:ln>
        </p:spPr>
      </p:pic>
      <p:pic>
        <p:nvPicPr>
          <p:cNvPr id="130" name="Google Shape;130;p22"/>
          <p:cNvPicPr preferRelativeResize="0"/>
          <p:nvPr/>
        </p:nvPicPr>
        <p:blipFill>
          <a:blip r:embed="rId7">
            <a:alphaModFix/>
          </a:blip>
          <a:stretch>
            <a:fillRect/>
          </a:stretch>
        </p:blipFill>
        <p:spPr>
          <a:xfrm>
            <a:off x="4327703" y="3025925"/>
            <a:ext cx="2236597" cy="1933050"/>
          </a:xfrm>
          <a:prstGeom prst="rect">
            <a:avLst/>
          </a:prstGeom>
          <a:noFill/>
          <a:ln>
            <a:noFill/>
          </a:ln>
        </p:spPr>
      </p:pic>
      <p:pic>
        <p:nvPicPr>
          <p:cNvPr id="131" name="Google Shape;131;p22"/>
          <p:cNvPicPr preferRelativeResize="0"/>
          <p:nvPr/>
        </p:nvPicPr>
        <p:blipFill>
          <a:blip r:embed="rId8">
            <a:alphaModFix amt="20000"/>
          </a:blip>
          <a:stretch>
            <a:fillRect/>
          </a:stretch>
        </p:blipFill>
        <p:spPr>
          <a:xfrm>
            <a:off x="-1" y="0"/>
            <a:ext cx="91440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3"/>
          <p:cNvPicPr preferRelativeResize="0"/>
          <p:nvPr/>
        </p:nvPicPr>
        <p:blipFill>
          <a:blip r:embed="rId3">
            <a:alphaModFix amt="22000"/>
          </a:blip>
          <a:stretch>
            <a:fillRect/>
          </a:stretch>
        </p:blipFill>
        <p:spPr>
          <a:xfrm>
            <a:off x="152399" y="0"/>
            <a:ext cx="9143997" cy="5143501"/>
          </a:xfrm>
          <a:prstGeom prst="rect">
            <a:avLst/>
          </a:prstGeom>
          <a:noFill/>
          <a:ln>
            <a:noFill/>
          </a:ln>
        </p:spPr>
      </p:pic>
      <p:sp>
        <p:nvSpPr>
          <p:cNvPr id="137" name="Google Shape;137;p23"/>
          <p:cNvSpPr txBox="1"/>
          <p:nvPr>
            <p:ph idx="1" type="body"/>
          </p:nvPr>
        </p:nvSpPr>
        <p:spPr>
          <a:xfrm>
            <a:off x="319500" y="3660425"/>
            <a:ext cx="8672100" cy="1172100"/>
          </a:xfrm>
          <a:prstGeom prst="rect">
            <a:avLst/>
          </a:prstGeom>
        </p:spPr>
        <p:txBody>
          <a:bodyPr anchorCtr="0" anchor="ctr" bIns="91425" lIns="91425" spcFirstLastPara="1" rIns="91425" wrap="square" tIns="91425">
            <a:noAutofit/>
          </a:bodyPr>
          <a:lstStyle/>
          <a:p>
            <a:pPr indent="-344805" lvl="0" marL="457200" rtl="0" algn="l">
              <a:lnSpc>
                <a:spcPct val="80000"/>
              </a:lnSpc>
              <a:spcBef>
                <a:spcPts val="0"/>
              </a:spcBef>
              <a:spcAft>
                <a:spcPts val="0"/>
              </a:spcAft>
              <a:buClr>
                <a:schemeClr val="dk2"/>
              </a:buClr>
              <a:buSzPts val="1830"/>
              <a:buFont typeface="Proxima Nova"/>
              <a:buChar char="●"/>
            </a:pPr>
            <a:r>
              <a:rPr lang="en-GB" sz="1829">
                <a:solidFill>
                  <a:schemeClr val="dk2"/>
                </a:solidFill>
                <a:latin typeface="Proxima Nova"/>
                <a:ea typeface="Proxima Nova"/>
                <a:cs typeface="Proxima Nova"/>
                <a:sym typeface="Proxima Nova"/>
              </a:rPr>
              <a:t>Milk quality is medium to high if pH in range (6.59: 6.67) </a:t>
            </a:r>
            <a:endParaRPr sz="1829">
              <a:solidFill>
                <a:schemeClr val="dk2"/>
              </a:solidFill>
              <a:latin typeface="Proxima Nova"/>
              <a:ea typeface="Proxima Nova"/>
              <a:cs typeface="Proxima Nova"/>
              <a:sym typeface="Proxima Nova"/>
            </a:endParaRPr>
          </a:p>
          <a:p>
            <a:pPr indent="-344805" lvl="0" marL="457200" rtl="0" algn="l">
              <a:lnSpc>
                <a:spcPct val="80000"/>
              </a:lnSpc>
              <a:spcBef>
                <a:spcPts val="0"/>
              </a:spcBef>
              <a:spcAft>
                <a:spcPts val="0"/>
              </a:spcAft>
              <a:buClr>
                <a:schemeClr val="dk2"/>
              </a:buClr>
              <a:buSzPts val="1830"/>
              <a:buFont typeface="Proxima Nova"/>
              <a:buChar char="●"/>
            </a:pPr>
            <a:r>
              <a:rPr lang="en-GB" sz="1829">
                <a:solidFill>
                  <a:schemeClr val="dk2"/>
                </a:solidFill>
                <a:latin typeface="Proxima Nova"/>
                <a:ea typeface="Proxima Nova"/>
                <a:cs typeface="Proxima Nova"/>
                <a:sym typeface="Proxima Nova"/>
              </a:rPr>
              <a:t>If temperature increases milk Quality decreases.</a:t>
            </a:r>
            <a:endParaRPr sz="1829">
              <a:solidFill>
                <a:schemeClr val="dk2"/>
              </a:solidFill>
              <a:latin typeface="Proxima Nova"/>
              <a:ea typeface="Proxima Nova"/>
              <a:cs typeface="Proxima Nova"/>
              <a:sym typeface="Proxima Nova"/>
            </a:endParaRPr>
          </a:p>
          <a:p>
            <a:pPr indent="-344805" lvl="0" marL="457200" rtl="0" algn="l">
              <a:lnSpc>
                <a:spcPct val="80000"/>
              </a:lnSpc>
              <a:spcBef>
                <a:spcPts val="0"/>
              </a:spcBef>
              <a:spcAft>
                <a:spcPts val="0"/>
              </a:spcAft>
              <a:buClr>
                <a:schemeClr val="dk2"/>
              </a:buClr>
              <a:buSzPts val="1830"/>
              <a:buFont typeface="Proxima Nova"/>
              <a:buChar char="●"/>
            </a:pPr>
            <a:r>
              <a:rPr lang="en-GB" sz="1829">
                <a:solidFill>
                  <a:schemeClr val="dk2"/>
                </a:solidFill>
                <a:latin typeface="Proxima Nova"/>
                <a:ea typeface="Proxima Nova"/>
                <a:cs typeface="Proxima Nova"/>
                <a:sym typeface="Proxima Nova"/>
              </a:rPr>
              <a:t>pH value must be kept in a certain interval at least for medium quality. </a:t>
            </a:r>
            <a:endParaRPr sz="1829">
              <a:solidFill>
                <a:schemeClr val="dk2"/>
              </a:solidFill>
              <a:latin typeface="Proxima Nova"/>
              <a:ea typeface="Proxima Nova"/>
              <a:cs typeface="Proxima Nova"/>
              <a:sym typeface="Proxima Nova"/>
            </a:endParaRPr>
          </a:p>
          <a:p>
            <a:pPr indent="-344805" lvl="0" marL="457200" rtl="0" algn="l">
              <a:lnSpc>
                <a:spcPct val="80000"/>
              </a:lnSpc>
              <a:spcBef>
                <a:spcPts val="0"/>
              </a:spcBef>
              <a:spcAft>
                <a:spcPts val="0"/>
              </a:spcAft>
              <a:buClr>
                <a:schemeClr val="dk2"/>
              </a:buClr>
              <a:buSzPts val="1830"/>
              <a:buFont typeface="Proxima Nova"/>
              <a:buChar char="●"/>
            </a:pPr>
            <a:r>
              <a:rPr lang="en-GB" sz="1829">
                <a:solidFill>
                  <a:schemeClr val="dk2"/>
                </a:solidFill>
                <a:latin typeface="Proxima Nova"/>
                <a:ea typeface="Proxima Nova"/>
                <a:cs typeface="Proxima Nova"/>
                <a:sym typeface="Proxima Nova"/>
              </a:rPr>
              <a:t>Higher temperatures could result in low quality. </a:t>
            </a:r>
            <a:endParaRPr sz="1829">
              <a:solidFill>
                <a:schemeClr val="dk2"/>
              </a:solidFill>
              <a:latin typeface="Proxima Nova"/>
              <a:ea typeface="Proxima Nova"/>
              <a:cs typeface="Proxima Nova"/>
              <a:sym typeface="Proxima Nova"/>
            </a:endParaRPr>
          </a:p>
          <a:p>
            <a:pPr indent="-344805" lvl="0" marL="457200" rtl="0" algn="l">
              <a:lnSpc>
                <a:spcPct val="80000"/>
              </a:lnSpc>
              <a:spcBef>
                <a:spcPts val="0"/>
              </a:spcBef>
              <a:spcAft>
                <a:spcPts val="0"/>
              </a:spcAft>
              <a:buClr>
                <a:schemeClr val="dk2"/>
              </a:buClr>
              <a:buSzPts val="1830"/>
              <a:buFont typeface="Proxima Nova"/>
              <a:buChar char="●"/>
            </a:pPr>
            <a:r>
              <a:rPr lang="en-GB" sz="1829">
                <a:solidFill>
                  <a:schemeClr val="dk2"/>
                </a:solidFill>
                <a:latin typeface="Proxima Nova"/>
                <a:ea typeface="Proxima Nova"/>
                <a:cs typeface="Proxima Nova"/>
                <a:sym typeface="Proxima Nova"/>
              </a:rPr>
              <a:t>Color is not a very good feature to distinguish high and low quality milk.</a:t>
            </a:r>
            <a:r>
              <a:rPr lang="en-GB" sz="1829">
                <a:latin typeface="Proxima Nova"/>
                <a:ea typeface="Proxima Nova"/>
                <a:cs typeface="Proxima Nova"/>
                <a:sym typeface="Proxima Nova"/>
              </a:rPr>
              <a:t> </a:t>
            </a:r>
            <a:endParaRPr sz="1829">
              <a:latin typeface="Proxima Nova"/>
              <a:ea typeface="Proxima Nova"/>
              <a:cs typeface="Proxima Nova"/>
              <a:sym typeface="Proxima Nova"/>
            </a:endParaRPr>
          </a:p>
        </p:txBody>
      </p:sp>
      <p:pic>
        <p:nvPicPr>
          <p:cNvPr id="138" name="Google Shape;138;p23"/>
          <p:cNvPicPr preferRelativeResize="0"/>
          <p:nvPr/>
        </p:nvPicPr>
        <p:blipFill>
          <a:blip r:embed="rId4">
            <a:alphaModFix/>
          </a:blip>
          <a:stretch>
            <a:fillRect/>
          </a:stretch>
        </p:blipFill>
        <p:spPr>
          <a:xfrm>
            <a:off x="152400" y="152400"/>
            <a:ext cx="8839200" cy="332945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p:cNvPicPr preferRelativeResize="0"/>
          <p:nvPr/>
        </p:nvPicPr>
        <p:blipFill>
          <a:blip r:embed="rId3">
            <a:alphaModFix amt="33000"/>
          </a:blip>
          <a:stretch>
            <a:fillRect/>
          </a:stretch>
        </p:blipFill>
        <p:spPr>
          <a:xfrm>
            <a:off x="4251896" y="0"/>
            <a:ext cx="4892102" cy="5143501"/>
          </a:xfrm>
          <a:prstGeom prst="rect">
            <a:avLst/>
          </a:prstGeom>
          <a:noFill/>
          <a:ln>
            <a:noFill/>
          </a:ln>
        </p:spPr>
      </p:pic>
      <p:sp>
        <p:nvSpPr>
          <p:cNvPr id="144" name="Google Shape;144;p24"/>
          <p:cNvSpPr txBox="1"/>
          <p:nvPr>
            <p:ph idx="1" type="body"/>
          </p:nvPr>
        </p:nvSpPr>
        <p:spPr>
          <a:xfrm>
            <a:off x="469425" y="289600"/>
            <a:ext cx="8286000" cy="598800"/>
          </a:xfrm>
          <a:prstGeom prst="rect">
            <a:avLst/>
          </a:prstGeom>
        </p:spPr>
        <p:txBody>
          <a:bodyPr anchorCtr="0" anchor="ctr" bIns="91425" lIns="91425" spcFirstLastPara="1" rIns="91425" wrap="square" tIns="91425">
            <a:normAutofit fontScale="85000" lnSpcReduction="20000"/>
          </a:bodyPr>
          <a:lstStyle/>
          <a:p>
            <a:pPr indent="0" lvl="0" marL="0" rtl="0" algn="ctr">
              <a:spcBef>
                <a:spcPts val="0"/>
              </a:spcBef>
              <a:spcAft>
                <a:spcPts val="0"/>
              </a:spcAft>
              <a:buNone/>
            </a:pPr>
            <a:r>
              <a:rPr lang="en-GB"/>
              <a:t>M</a:t>
            </a:r>
            <a:r>
              <a:rPr lang="en-GB"/>
              <a:t>utual Information is used to measure the relationship between features and the target variable. </a:t>
            </a:r>
            <a:endParaRPr/>
          </a:p>
        </p:txBody>
      </p:sp>
      <p:pic>
        <p:nvPicPr>
          <p:cNvPr id="145" name="Google Shape;145;p24"/>
          <p:cNvPicPr preferRelativeResize="0"/>
          <p:nvPr/>
        </p:nvPicPr>
        <p:blipFill>
          <a:blip r:embed="rId4">
            <a:alphaModFix/>
          </a:blip>
          <a:stretch>
            <a:fillRect/>
          </a:stretch>
        </p:blipFill>
        <p:spPr>
          <a:xfrm>
            <a:off x="648125" y="1267125"/>
            <a:ext cx="3402100" cy="3607525"/>
          </a:xfrm>
          <a:prstGeom prst="rect">
            <a:avLst/>
          </a:prstGeom>
          <a:noFill/>
          <a:ln>
            <a:noFill/>
          </a:ln>
        </p:spPr>
      </p:pic>
      <p:sp>
        <p:nvSpPr>
          <p:cNvPr id="146" name="Google Shape;146;p24"/>
          <p:cNvSpPr txBox="1"/>
          <p:nvPr/>
        </p:nvSpPr>
        <p:spPr>
          <a:xfrm>
            <a:off x="4762925" y="1683750"/>
            <a:ext cx="3692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t>pH and Temperature will make a really good job at predictions. The others are also have significant mutual information scores.</a:t>
            </a:r>
            <a:endParaRPr sz="1800"/>
          </a:p>
        </p:txBody>
      </p:sp>
      <p:cxnSp>
        <p:nvCxnSpPr>
          <p:cNvPr id="147" name="Google Shape;147;p24"/>
          <p:cNvCxnSpPr/>
          <p:nvPr/>
        </p:nvCxnSpPr>
        <p:spPr>
          <a:xfrm rot="10800000">
            <a:off x="4050225" y="1873000"/>
            <a:ext cx="475200" cy="11400"/>
          </a:xfrm>
          <a:prstGeom prst="straightConnector1">
            <a:avLst/>
          </a:prstGeom>
          <a:noFill/>
          <a:ln cap="flat" cmpd="sng" w="28575">
            <a:solidFill>
              <a:schemeClr val="dk2"/>
            </a:solidFill>
            <a:prstDash val="solid"/>
            <a:round/>
            <a:headEnd len="med" w="med" type="none"/>
            <a:tailEnd len="med" w="med" type="triangle"/>
          </a:ln>
        </p:spPr>
      </p:cxnSp>
      <p:cxnSp>
        <p:nvCxnSpPr>
          <p:cNvPr id="148" name="Google Shape;148;p24"/>
          <p:cNvCxnSpPr/>
          <p:nvPr/>
        </p:nvCxnSpPr>
        <p:spPr>
          <a:xfrm rot="10800000">
            <a:off x="4050225" y="2256050"/>
            <a:ext cx="475200" cy="114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5"/>
          <p:cNvPicPr preferRelativeResize="0"/>
          <p:nvPr/>
        </p:nvPicPr>
        <p:blipFill>
          <a:blip r:embed="rId3">
            <a:alphaModFix amt="20000"/>
          </a:blip>
          <a:stretch>
            <a:fillRect/>
          </a:stretch>
        </p:blipFill>
        <p:spPr>
          <a:xfrm>
            <a:off x="0" y="0"/>
            <a:ext cx="9144003" cy="5143498"/>
          </a:xfrm>
          <a:prstGeom prst="rect">
            <a:avLst/>
          </a:prstGeom>
          <a:noFill/>
          <a:ln>
            <a:noFill/>
          </a:ln>
        </p:spPr>
      </p:pic>
      <p:sp>
        <p:nvSpPr>
          <p:cNvPr id="154" name="Google Shape;15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Temperature is right-skewed </a:t>
            </a:r>
            <a:endParaRPr/>
          </a:p>
          <a:p>
            <a:pPr indent="0" lvl="0" marL="0" rtl="0" algn="l">
              <a:spcBef>
                <a:spcPts val="0"/>
              </a:spcBef>
              <a:spcAft>
                <a:spcPts val="0"/>
              </a:spcAft>
              <a:buNone/>
            </a:pPr>
            <a:r>
              <a:rPr lang="en-GB"/>
              <a:t>Color is left-skewed.</a:t>
            </a:r>
            <a:endParaRPr/>
          </a:p>
        </p:txBody>
      </p:sp>
      <p:pic>
        <p:nvPicPr>
          <p:cNvPr id="155" name="Google Shape;155;p25"/>
          <p:cNvPicPr preferRelativeResize="0"/>
          <p:nvPr/>
        </p:nvPicPr>
        <p:blipFill>
          <a:blip r:embed="rId4">
            <a:alphaModFix/>
          </a:blip>
          <a:stretch>
            <a:fillRect/>
          </a:stretch>
        </p:blipFill>
        <p:spPr>
          <a:xfrm>
            <a:off x="152400" y="1666025"/>
            <a:ext cx="8839201" cy="3197323"/>
          </a:xfrm>
          <a:prstGeom prst="rect">
            <a:avLst/>
          </a:prstGeom>
          <a:noFill/>
          <a:ln>
            <a:noFill/>
          </a:ln>
        </p:spPr>
      </p:pic>
      <p:pic>
        <p:nvPicPr>
          <p:cNvPr id="156" name="Google Shape;156;p25"/>
          <p:cNvPicPr preferRelativeResize="0"/>
          <p:nvPr/>
        </p:nvPicPr>
        <p:blipFill>
          <a:blip r:embed="rId5">
            <a:alphaModFix/>
          </a:blip>
          <a:stretch>
            <a:fillRect/>
          </a:stretch>
        </p:blipFill>
        <p:spPr>
          <a:xfrm>
            <a:off x="6595638" y="172363"/>
            <a:ext cx="1857375" cy="1362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6"/>
          <p:cNvPicPr preferRelativeResize="0"/>
          <p:nvPr/>
        </p:nvPicPr>
        <p:blipFill>
          <a:blip r:embed="rId3">
            <a:alphaModFix amt="20000"/>
          </a:blip>
          <a:stretch>
            <a:fillRect/>
          </a:stretch>
        </p:blipFill>
        <p:spPr>
          <a:xfrm>
            <a:off x="0" y="0"/>
            <a:ext cx="9144003" cy="5143498"/>
          </a:xfrm>
          <a:prstGeom prst="rect">
            <a:avLst/>
          </a:prstGeom>
          <a:noFill/>
          <a:ln>
            <a:noFill/>
          </a:ln>
        </p:spPr>
      </p:pic>
      <p:sp>
        <p:nvSpPr>
          <p:cNvPr id="162" name="Google Shape;162;p26"/>
          <p:cNvSpPr txBox="1"/>
          <p:nvPr>
            <p:ph type="title"/>
          </p:nvPr>
        </p:nvSpPr>
        <p:spPr>
          <a:xfrm>
            <a:off x="342450" y="2259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  Preprocessing </a:t>
            </a:r>
            <a:endParaRPr/>
          </a:p>
        </p:txBody>
      </p:sp>
      <p:sp>
        <p:nvSpPr>
          <p:cNvPr id="163" name="Google Shape;163;p26"/>
          <p:cNvSpPr txBox="1"/>
          <p:nvPr>
            <p:ph idx="1" type="body"/>
          </p:nvPr>
        </p:nvSpPr>
        <p:spPr>
          <a:xfrm>
            <a:off x="311700" y="944875"/>
            <a:ext cx="8582100" cy="37419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434343"/>
              </a:buClr>
              <a:buSzPts val="1800"/>
              <a:buChar char="●"/>
            </a:pPr>
            <a:r>
              <a:rPr lang="en-GB">
                <a:solidFill>
                  <a:srgbClr val="434343"/>
                </a:solidFill>
              </a:rPr>
              <a:t>The first step of preprocessing involved </a:t>
            </a:r>
            <a:r>
              <a:rPr b="1" lang="en-GB">
                <a:solidFill>
                  <a:srgbClr val="434343"/>
                </a:solidFill>
              </a:rPr>
              <a:t>calculating the missing value</a:t>
            </a:r>
            <a:r>
              <a:rPr lang="en-GB">
                <a:solidFill>
                  <a:srgbClr val="434343"/>
                </a:solidFill>
              </a:rPr>
              <a:t> in the data. It is found that there is </a:t>
            </a:r>
            <a:r>
              <a:rPr b="1" lang="en-GB">
                <a:solidFill>
                  <a:srgbClr val="434343"/>
                </a:solidFill>
              </a:rPr>
              <a:t>not a single missing value</a:t>
            </a:r>
            <a:r>
              <a:rPr lang="en-GB">
                <a:solidFill>
                  <a:srgbClr val="434343"/>
                </a:solidFill>
              </a:rPr>
              <a:t> for any of the features. </a:t>
            </a:r>
            <a:endParaRPr>
              <a:solidFill>
                <a:srgbClr val="434343"/>
              </a:solidFill>
            </a:endParaRPr>
          </a:p>
          <a:p>
            <a:pPr indent="-342900" lvl="0" marL="457200" rtl="0" algn="l">
              <a:lnSpc>
                <a:spcPct val="100000"/>
              </a:lnSpc>
              <a:spcBef>
                <a:spcPts val="0"/>
              </a:spcBef>
              <a:spcAft>
                <a:spcPts val="0"/>
              </a:spcAft>
              <a:buClr>
                <a:srgbClr val="434343"/>
              </a:buClr>
              <a:buSzPts val="1800"/>
              <a:buChar char="●"/>
            </a:pPr>
            <a:r>
              <a:rPr lang="en-GB">
                <a:solidFill>
                  <a:srgbClr val="434343"/>
                </a:solidFill>
              </a:rPr>
              <a:t>Since a computer cannot comprehend the value of the attribute in the problem, label encoding is used to convert the values in this case to category integer values. This dataset's </a:t>
            </a:r>
            <a:r>
              <a:rPr b="1" lang="en-GB">
                <a:solidFill>
                  <a:srgbClr val="434343"/>
                </a:solidFill>
              </a:rPr>
              <a:t>"Grade" feature employs label encoding</a:t>
            </a:r>
            <a:r>
              <a:rPr lang="en-GB">
                <a:solidFill>
                  <a:srgbClr val="434343"/>
                </a:solidFill>
              </a:rPr>
              <a:t>. </a:t>
            </a:r>
            <a:endParaRPr>
              <a:solidFill>
                <a:srgbClr val="434343"/>
              </a:solidFill>
            </a:endParaRPr>
          </a:p>
          <a:p>
            <a:pPr indent="-342900" lvl="0" marL="457200" rtl="0" algn="l">
              <a:lnSpc>
                <a:spcPct val="100000"/>
              </a:lnSpc>
              <a:spcBef>
                <a:spcPts val="0"/>
              </a:spcBef>
              <a:spcAft>
                <a:spcPts val="0"/>
              </a:spcAft>
              <a:buClr>
                <a:srgbClr val="434343"/>
              </a:buClr>
              <a:buSzPts val="1800"/>
              <a:buChar char="●"/>
            </a:pPr>
            <a:r>
              <a:rPr lang="en-GB">
                <a:solidFill>
                  <a:srgbClr val="434343"/>
                </a:solidFill>
              </a:rPr>
              <a:t>The final step is to scale the feature values. This is where the </a:t>
            </a:r>
            <a:r>
              <a:rPr b="1" lang="en-GB">
                <a:solidFill>
                  <a:srgbClr val="434343"/>
                </a:solidFill>
              </a:rPr>
              <a:t>Min-Max scaling</a:t>
            </a:r>
            <a:r>
              <a:rPr lang="en-GB">
                <a:solidFill>
                  <a:srgbClr val="434343"/>
                </a:solidFill>
              </a:rPr>
              <a:t> or z-score scaling is used. Scaling is typically employed to improves model convergence, and prevents certain features from overshadowing others based solely on their magnitude.</a:t>
            </a:r>
            <a:endParaRPr>
              <a:solidFill>
                <a:srgbClr val="434343"/>
              </a:solidFill>
            </a:endParaRPr>
          </a:p>
          <a:p>
            <a:pPr indent="-342900" lvl="0" marL="457200" rtl="0" algn="l">
              <a:lnSpc>
                <a:spcPct val="100000"/>
              </a:lnSpc>
              <a:spcBef>
                <a:spcPts val="0"/>
              </a:spcBef>
              <a:spcAft>
                <a:spcPts val="0"/>
              </a:spcAft>
              <a:buClr>
                <a:srgbClr val="434343"/>
              </a:buClr>
              <a:buSzPts val="1800"/>
              <a:buChar char="●"/>
            </a:pPr>
            <a:r>
              <a:rPr lang="en-GB">
                <a:solidFill>
                  <a:srgbClr val="434343"/>
                </a:solidFill>
              </a:rPr>
              <a:t>Temperature is right-skewed with 2.216739 and color is left-skewed with -1.024902. </a:t>
            </a:r>
            <a:endParaRPr>
              <a:solidFill>
                <a:srgbClr val="434343"/>
              </a:solidFill>
            </a:endParaRPr>
          </a:p>
          <a:p>
            <a:pPr indent="-342900" lvl="0" marL="457200" rtl="0" algn="l">
              <a:lnSpc>
                <a:spcPct val="100000"/>
              </a:lnSpc>
              <a:spcBef>
                <a:spcPts val="0"/>
              </a:spcBef>
              <a:spcAft>
                <a:spcPts val="0"/>
              </a:spcAft>
              <a:buClr>
                <a:srgbClr val="434343"/>
              </a:buClr>
              <a:buSzPts val="1800"/>
              <a:buChar char="●"/>
            </a:pPr>
            <a:r>
              <a:rPr lang="en-GB">
                <a:solidFill>
                  <a:srgbClr val="434343"/>
                </a:solidFill>
              </a:rPr>
              <a:t>We used </a:t>
            </a:r>
            <a:r>
              <a:rPr b="1" lang="en-GB">
                <a:solidFill>
                  <a:srgbClr val="434343"/>
                </a:solidFill>
              </a:rPr>
              <a:t>PowerTransformer to get rid of skewness</a:t>
            </a:r>
            <a:r>
              <a:rPr lang="en-GB">
                <a:solidFill>
                  <a:srgbClr val="434343"/>
                </a:solidFill>
              </a:rPr>
              <a:t>. PowerTransformer also has standardize argument. We can set it to True to accomplish our second task: scaling.</a:t>
            </a:r>
            <a:endParaRPr>
              <a:solidFill>
                <a:srgbClr val="434343"/>
              </a:solidFill>
            </a:endParaRPr>
          </a:p>
          <a:p>
            <a:pPr indent="0" lvl="0" marL="0" rtl="0" algn="l">
              <a:lnSpc>
                <a:spcPct val="100000"/>
              </a:lnSpc>
              <a:spcBef>
                <a:spcPts val="0"/>
              </a:spcBef>
              <a:spcAft>
                <a:spcPts val="0"/>
              </a:spcAft>
              <a:buNone/>
            </a:pPr>
            <a:r>
              <a:t/>
            </a:r>
            <a:endParaRPr>
              <a:solidFill>
                <a:srgbClr val="434343"/>
              </a:solidFill>
            </a:endParaRPr>
          </a:p>
          <a:p>
            <a:pPr indent="0" lvl="0" marL="0" rtl="0" algn="l">
              <a:lnSpc>
                <a:spcPct val="100000"/>
              </a:lnSpc>
              <a:spcBef>
                <a:spcPts val="0"/>
              </a:spcBef>
              <a:spcAft>
                <a:spcPts val="0"/>
              </a:spcAft>
              <a:buNone/>
            </a:pPr>
            <a:r>
              <a:t/>
            </a:r>
            <a:endParaRPr>
              <a:solidFill>
                <a:srgbClr val="43434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7"/>
          <p:cNvPicPr preferRelativeResize="0"/>
          <p:nvPr/>
        </p:nvPicPr>
        <p:blipFill>
          <a:blip r:embed="rId3">
            <a:alphaModFix amt="32000"/>
          </a:blip>
          <a:stretch>
            <a:fillRect/>
          </a:stretch>
        </p:blipFill>
        <p:spPr>
          <a:xfrm>
            <a:off x="0" y="0"/>
            <a:ext cx="4073275" cy="5143500"/>
          </a:xfrm>
          <a:prstGeom prst="rect">
            <a:avLst/>
          </a:prstGeom>
          <a:noFill/>
          <a:ln>
            <a:noFill/>
          </a:ln>
        </p:spPr>
      </p:pic>
      <p:sp>
        <p:nvSpPr>
          <p:cNvPr id="169" name="Google Shape;16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TRAIN TEST SPLIT </a:t>
            </a:r>
            <a:endParaRPr/>
          </a:p>
        </p:txBody>
      </p:sp>
      <p:sp>
        <p:nvSpPr>
          <p:cNvPr id="170" name="Google Shape;17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have divided the dataset in 80:20 with 20% test data and 80% train data with shuffle is set to True and Stratify based on target variable.</a:t>
            </a:r>
            <a:endParaRPr/>
          </a:p>
          <a:p>
            <a:pPr indent="0" lvl="0" marL="0" rtl="0" algn="l">
              <a:spcBef>
                <a:spcPts val="1200"/>
              </a:spcBef>
              <a:spcAft>
                <a:spcPts val="0"/>
              </a:spcAft>
              <a:buNone/>
            </a:pPr>
            <a:r>
              <a:t/>
            </a:r>
            <a:endParaRPr/>
          </a:p>
          <a:p>
            <a:pPr indent="0" lvl="0" marL="0" rtl="0" algn="ctr">
              <a:spcBef>
                <a:spcPts val="1200"/>
              </a:spcBef>
              <a:spcAft>
                <a:spcPts val="0"/>
              </a:spcAft>
              <a:buNone/>
            </a:pPr>
            <a:r>
              <a:rPr lang="en-GB">
                <a:highlight>
                  <a:srgbClr val="FFFFFF"/>
                </a:highlight>
              </a:rPr>
              <a:t>DATASET SIZE : 1059</a:t>
            </a:r>
            <a:endParaRPr>
              <a:highlight>
                <a:srgbClr val="FFFFFF"/>
              </a:highlight>
            </a:endParaRPr>
          </a:p>
          <a:p>
            <a:pPr indent="0" lvl="0" marL="0" rtl="0" algn="ctr">
              <a:spcBef>
                <a:spcPts val="1200"/>
              </a:spcBef>
              <a:spcAft>
                <a:spcPts val="0"/>
              </a:spcAft>
              <a:buNone/>
            </a:pPr>
            <a:r>
              <a:rPr lang="en-GB">
                <a:highlight>
                  <a:srgbClr val="FFFFFF"/>
                </a:highlight>
              </a:rPr>
              <a:t>TRAIN SAMPLES : 847</a:t>
            </a:r>
            <a:endParaRPr>
              <a:highlight>
                <a:srgbClr val="FFFFFF"/>
              </a:highlight>
            </a:endParaRPr>
          </a:p>
          <a:p>
            <a:pPr indent="0" lvl="0" marL="0" rtl="0" algn="ctr">
              <a:spcBef>
                <a:spcPts val="1200"/>
              </a:spcBef>
              <a:spcAft>
                <a:spcPts val="0"/>
              </a:spcAft>
              <a:buNone/>
            </a:pPr>
            <a:r>
              <a:rPr lang="en-GB">
                <a:highlight>
                  <a:srgbClr val="FFFFFF"/>
                </a:highlight>
              </a:rPr>
              <a:t>TEST SAMPLES : 212</a:t>
            </a:r>
            <a:endParaRPr>
              <a:highlight>
                <a:srgbClr val="FFFFFF"/>
              </a:highlight>
            </a:endParaRPr>
          </a:p>
          <a:p>
            <a:pPr indent="0" lvl="0" marL="0" rtl="0" algn="l">
              <a:spcBef>
                <a:spcPts val="0"/>
              </a:spcBef>
              <a:spcAft>
                <a:spcPts val="1200"/>
              </a:spcAft>
              <a:buNone/>
            </a:pPr>
            <a:r>
              <a:t/>
            </a:r>
            <a:endParaRPr/>
          </a:p>
        </p:txBody>
      </p:sp>
      <p:sp>
        <p:nvSpPr>
          <p:cNvPr id="171" name="Google Shape;171;p27"/>
          <p:cNvSpPr txBox="1"/>
          <p:nvPr/>
        </p:nvSpPr>
        <p:spPr>
          <a:xfrm>
            <a:off x="1430025" y="4278575"/>
            <a:ext cx="591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Proxima Nova"/>
                <a:ea typeface="Proxima Nova"/>
                <a:cs typeface="Proxima Nova"/>
                <a:sym typeface="Proxima Nova"/>
              </a:rPr>
              <a:t>train_test_split(data,target,test_size=0.2,random_state=0,shuffle=True,stratify=target)</a:t>
            </a:r>
            <a:endParaRPr b="1">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8"/>
          <p:cNvPicPr preferRelativeResize="0"/>
          <p:nvPr/>
        </p:nvPicPr>
        <p:blipFill>
          <a:blip r:embed="rId3">
            <a:alphaModFix amt="24000"/>
          </a:blip>
          <a:stretch>
            <a:fillRect/>
          </a:stretch>
        </p:blipFill>
        <p:spPr>
          <a:xfrm>
            <a:off x="3619500" y="0"/>
            <a:ext cx="5524500" cy="5143500"/>
          </a:xfrm>
          <a:prstGeom prst="rect">
            <a:avLst/>
          </a:prstGeom>
          <a:noFill/>
          <a:ln>
            <a:noFill/>
          </a:ln>
        </p:spPr>
      </p:pic>
      <p:sp>
        <p:nvSpPr>
          <p:cNvPr id="177" name="Google Shape;17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MODELS APPLIED</a:t>
            </a:r>
            <a:endParaRPr/>
          </a:p>
        </p:txBody>
      </p:sp>
      <p:sp>
        <p:nvSpPr>
          <p:cNvPr id="178" name="Google Shape;17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DECISION TREE</a:t>
            </a:r>
            <a:endParaRPr/>
          </a:p>
          <a:p>
            <a:pPr indent="-342900" lvl="0" marL="457200" rtl="0" algn="l">
              <a:spcBef>
                <a:spcPts val="0"/>
              </a:spcBef>
              <a:spcAft>
                <a:spcPts val="0"/>
              </a:spcAft>
              <a:buSzPts val="1800"/>
              <a:buChar char="●"/>
            </a:pPr>
            <a:r>
              <a:rPr lang="en-GB"/>
              <a:t>SUPPORT VECTOR MACHINE</a:t>
            </a:r>
            <a:endParaRPr/>
          </a:p>
          <a:p>
            <a:pPr indent="-342900" lvl="0" marL="457200" rtl="0" algn="l">
              <a:spcBef>
                <a:spcPts val="0"/>
              </a:spcBef>
              <a:spcAft>
                <a:spcPts val="0"/>
              </a:spcAft>
              <a:buSzPts val="1800"/>
              <a:buChar char="●"/>
            </a:pPr>
            <a:r>
              <a:rPr lang="en-GB"/>
              <a:t>ARTIFICIAL NEURAL NETWORK</a:t>
            </a:r>
            <a:endParaRPr/>
          </a:p>
          <a:p>
            <a:pPr indent="-342900" lvl="0" marL="457200" rtl="0" algn="l">
              <a:spcBef>
                <a:spcPts val="0"/>
              </a:spcBef>
              <a:spcAft>
                <a:spcPts val="0"/>
              </a:spcAft>
              <a:buSzPts val="1800"/>
              <a:buChar char="●"/>
            </a:pPr>
            <a:r>
              <a:rPr lang="en-GB"/>
              <a:t>RANDOM FOREST</a:t>
            </a:r>
            <a:endParaRPr/>
          </a:p>
          <a:p>
            <a:pPr indent="-342900" lvl="0" marL="457200" rtl="0" algn="l">
              <a:spcBef>
                <a:spcPts val="0"/>
              </a:spcBef>
              <a:spcAft>
                <a:spcPts val="0"/>
              </a:spcAft>
              <a:buSzPts val="1800"/>
              <a:buChar char="●"/>
            </a:pPr>
            <a:r>
              <a:rPr lang="en-GB"/>
              <a:t>GRADIENT BOOSTING CLASSIFIER</a:t>
            </a:r>
            <a:endParaRPr/>
          </a:p>
          <a:p>
            <a:pPr indent="-342900" lvl="0" marL="457200" rtl="0" algn="l">
              <a:spcBef>
                <a:spcPts val="0"/>
              </a:spcBef>
              <a:spcAft>
                <a:spcPts val="0"/>
              </a:spcAft>
              <a:buSzPts val="1800"/>
              <a:buChar char="●"/>
            </a:pPr>
            <a:r>
              <a:rPr lang="en-GB"/>
              <a:t>XGBOOST CLASSIFIER</a:t>
            </a:r>
            <a:endParaRPr/>
          </a:p>
          <a:p>
            <a:pPr indent="-342900" lvl="0" marL="457200" rtl="0" algn="l">
              <a:spcBef>
                <a:spcPts val="0"/>
              </a:spcBef>
              <a:spcAft>
                <a:spcPts val="0"/>
              </a:spcAft>
              <a:buSzPts val="1800"/>
              <a:buChar char="●"/>
            </a:pPr>
            <a:r>
              <a:rPr lang="en-GB"/>
              <a:t>ADABOOST CLASSIFIER</a:t>
            </a:r>
            <a:endParaRPr/>
          </a:p>
          <a:p>
            <a:pPr indent="-342900" lvl="0" marL="457200" rtl="0" algn="l">
              <a:spcBef>
                <a:spcPts val="0"/>
              </a:spcBef>
              <a:spcAft>
                <a:spcPts val="0"/>
              </a:spcAft>
              <a:buSzPts val="1800"/>
              <a:buChar char="●"/>
            </a:pPr>
            <a:r>
              <a:rPr lang="en-GB"/>
              <a:t>K-NEAREST NEIGHBOUR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USED GRIDSEARCHCV FOR MODEL TUNING.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DECISION TREE</a:t>
            </a:r>
            <a:endParaRPr/>
          </a:p>
        </p:txBody>
      </p:sp>
      <p:pic>
        <p:nvPicPr>
          <p:cNvPr id="184" name="Google Shape;184;p29"/>
          <p:cNvPicPr preferRelativeResize="0"/>
          <p:nvPr/>
        </p:nvPicPr>
        <p:blipFill>
          <a:blip r:embed="rId3">
            <a:alphaModFix/>
          </a:blip>
          <a:stretch>
            <a:fillRect/>
          </a:stretch>
        </p:blipFill>
        <p:spPr>
          <a:xfrm>
            <a:off x="152400" y="1643063"/>
            <a:ext cx="4705350" cy="1857375"/>
          </a:xfrm>
          <a:prstGeom prst="rect">
            <a:avLst/>
          </a:prstGeom>
          <a:noFill/>
          <a:ln>
            <a:noFill/>
          </a:ln>
        </p:spPr>
      </p:pic>
      <p:pic>
        <p:nvPicPr>
          <p:cNvPr id="185" name="Google Shape;185;p29"/>
          <p:cNvPicPr preferRelativeResize="0"/>
          <p:nvPr/>
        </p:nvPicPr>
        <p:blipFill>
          <a:blip r:embed="rId4">
            <a:alphaModFix/>
          </a:blip>
          <a:stretch>
            <a:fillRect/>
          </a:stretch>
        </p:blipFill>
        <p:spPr>
          <a:xfrm>
            <a:off x="5010150" y="1170125"/>
            <a:ext cx="3981450" cy="3451062"/>
          </a:xfrm>
          <a:prstGeom prst="rect">
            <a:avLst/>
          </a:prstGeom>
          <a:noFill/>
          <a:ln>
            <a:noFill/>
          </a:ln>
        </p:spPr>
      </p:pic>
      <p:sp>
        <p:nvSpPr>
          <p:cNvPr id="186" name="Google Shape;186;p29"/>
          <p:cNvSpPr txBox="1"/>
          <p:nvPr/>
        </p:nvSpPr>
        <p:spPr>
          <a:xfrm>
            <a:off x="152400" y="4088975"/>
            <a:ext cx="5224200" cy="648000"/>
          </a:xfrm>
          <a:prstGeom prst="rect">
            <a:avLst/>
          </a:prstGeom>
          <a:solidFill>
            <a:schemeClr val="lt1"/>
          </a:solidFill>
          <a:ln>
            <a:noFill/>
          </a:ln>
        </p:spPr>
        <p:txBody>
          <a:bodyPr anchorCtr="0" anchor="t" bIns="91425" lIns="91425" spcFirstLastPara="1" rIns="91425" wrap="square" tIns="91425">
            <a:spAutoFit/>
          </a:bodyPr>
          <a:lstStyle/>
          <a:p>
            <a:pPr indent="0" lvl="0" marL="25400" marR="25400" rtl="0" algn="l">
              <a:lnSpc>
                <a:spcPct val="115000"/>
              </a:lnSpc>
              <a:spcBef>
                <a:spcPts val="200"/>
              </a:spcBef>
              <a:spcAft>
                <a:spcPts val="200"/>
              </a:spcAft>
              <a:buNone/>
            </a:pPr>
            <a:r>
              <a:rPr b="1" lang="en-GB">
                <a:highlight>
                  <a:schemeClr val="lt1"/>
                </a:highlight>
                <a:latin typeface="Proxima Nova"/>
                <a:ea typeface="Proxima Nova"/>
                <a:cs typeface="Proxima Nova"/>
                <a:sym typeface="Proxima Nova"/>
              </a:rPr>
              <a:t>DecisionTreeClassifier</a:t>
            </a:r>
            <a:r>
              <a:rPr b="1" lang="en-GB">
                <a:highlight>
                  <a:srgbClr val="F0F8FF"/>
                </a:highlight>
                <a:latin typeface="Proxima Nova"/>
                <a:ea typeface="Proxima Nova"/>
                <a:cs typeface="Proxima Nova"/>
                <a:sym typeface="Proxima Nova"/>
              </a:rPr>
              <a:t>(</a:t>
            </a:r>
            <a:r>
              <a:rPr b="1" lang="en-GB">
                <a:highlight>
                  <a:srgbClr val="FFFFFF"/>
                </a:highlight>
                <a:latin typeface="Proxima Nova"/>
                <a:ea typeface="Proxima Nova"/>
                <a:cs typeface="Proxima Nova"/>
                <a:sym typeface="Proxima Nova"/>
              </a:rPr>
              <a:t>'criterion': 'gini', 'max_depth': 9</a:t>
            </a:r>
            <a:r>
              <a:rPr b="1" lang="en-GB">
                <a:highlight>
                  <a:srgbClr val="F0F8FF"/>
                </a:highlight>
                <a:latin typeface="Proxima Nova"/>
                <a:ea typeface="Proxima Nova"/>
                <a:cs typeface="Proxima Nova"/>
                <a:sym typeface="Proxima Nova"/>
              </a:rPr>
              <a:t>, </a:t>
            </a:r>
            <a:r>
              <a:rPr b="1" lang="en-GB">
                <a:highlight>
                  <a:schemeClr val="lt1"/>
                </a:highlight>
                <a:latin typeface="Proxima Nova"/>
                <a:ea typeface="Proxima Nova"/>
                <a:cs typeface="Proxima Nova"/>
                <a:sym typeface="Proxima Nova"/>
              </a:rPr>
              <a:t>random_state=1)</a:t>
            </a:r>
            <a:endParaRPr b="1">
              <a:highlight>
                <a:schemeClr val="lt1"/>
              </a:highlight>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SVM</a:t>
            </a:r>
            <a:endParaRPr/>
          </a:p>
        </p:txBody>
      </p:sp>
      <p:pic>
        <p:nvPicPr>
          <p:cNvPr id="192" name="Google Shape;192;p30"/>
          <p:cNvPicPr preferRelativeResize="0"/>
          <p:nvPr/>
        </p:nvPicPr>
        <p:blipFill>
          <a:blip r:embed="rId3">
            <a:alphaModFix/>
          </a:blip>
          <a:stretch>
            <a:fillRect/>
          </a:stretch>
        </p:blipFill>
        <p:spPr>
          <a:xfrm>
            <a:off x="152400" y="1562225"/>
            <a:ext cx="4705351" cy="1870802"/>
          </a:xfrm>
          <a:prstGeom prst="rect">
            <a:avLst/>
          </a:prstGeom>
          <a:noFill/>
          <a:ln>
            <a:noFill/>
          </a:ln>
        </p:spPr>
      </p:pic>
      <p:pic>
        <p:nvPicPr>
          <p:cNvPr id="193" name="Google Shape;193;p30"/>
          <p:cNvPicPr preferRelativeResize="0"/>
          <p:nvPr/>
        </p:nvPicPr>
        <p:blipFill>
          <a:blip r:embed="rId4">
            <a:alphaModFix/>
          </a:blip>
          <a:stretch>
            <a:fillRect/>
          </a:stretch>
        </p:blipFill>
        <p:spPr>
          <a:xfrm>
            <a:off x="5010151" y="1170125"/>
            <a:ext cx="3981450" cy="3485540"/>
          </a:xfrm>
          <a:prstGeom prst="rect">
            <a:avLst/>
          </a:prstGeom>
          <a:noFill/>
          <a:ln>
            <a:noFill/>
          </a:ln>
        </p:spPr>
      </p:pic>
      <p:sp>
        <p:nvSpPr>
          <p:cNvPr id="194" name="Google Shape;194;p30"/>
          <p:cNvSpPr txBox="1"/>
          <p:nvPr/>
        </p:nvSpPr>
        <p:spPr>
          <a:xfrm>
            <a:off x="311700" y="3977525"/>
            <a:ext cx="4338300" cy="648000"/>
          </a:xfrm>
          <a:prstGeom prst="rect">
            <a:avLst/>
          </a:prstGeom>
          <a:solidFill>
            <a:schemeClr val="lt1"/>
          </a:solidFill>
          <a:ln>
            <a:noFill/>
          </a:ln>
        </p:spPr>
        <p:txBody>
          <a:bodyPr anchorCtr="0" anchor="t" bIns="91425" lIns="91425" spcFirstLastPara="1" rIns="91425" wrap="square" tIns="91425">
            <a:spAutoFit/>
          </a:bodyPr>
          <a:lstStyle/>
          <a:p>
            <a:pPr indent="0" lvl="0" marL="25400" marR="25400" rtl="0" algn="l">
              <a:lnSpc>
                <a:spcPct val="115000"/>
              </a:lnSpc>
              <a:spcBef>
                <a:spcPts val="200"/>
              </a:spcBef>
              <a:spcAft>
                <a:spcPts val="200"/>
              </a:spcAft>
              <a:buNone/>
            </a:pPr>
            <a:r>
              <a:rPr b="1" lang="en-GB">
                <a:highlight>
                  <a:schemeClr val="lt1"/>
                </a:highlight>
                <a:latin typeface="Proxima Nova"/>
                <a:ea typeface="Proxima Nova"/>
                <a:cs typeface="Proxima Nova"/>
                <a:sym typeface="Proxima Nova"/>
              </a:rPr>
              <a:t>SVC(degree=4, gamma=</a:t>
            </a:r>
            <a:r>
              <a:rPr b="1" lang="en-GB">
                <a:highlight>
                  <a:schemeClr val="lt1"/>
                </a:highlight>
                <a:latin typeface="Proxima Nova"/>
                <a:ea typeface="Proxima Nova"/>
                <a:cs typeface="Proxima Nova"/>
                <a:sym typeface="Proxima Nova"/>
              </a:rPr>
              <a:t>'auto'</a:t>
            </a:r>
            <a:r>
              <a:rPr b="1" lang="en-GB">
                <a:highlight>
                  <a:schemeClr val="lt1"/>
                </a:highlight>
                <a:latin typeface="Proxima Nova"/>
                <a:ea typeface="Proxima Nova"/>
                <a:cs typeface="Proxima Nova"/>
                <a:sym typeface="Proxima Nova"/>
              </a:rPr>
              <a:t>, kernel='poly', </a:t>
            </a:r>
            <a:r>
              <a:rPr b="1" lang="en-GB">
                <a:highlight>
                  <a:schemeClr val="lt1"/>
                </a:highlight>
                <a:latin typeface="Proxima Nova"/>
                <a:ea typeface="Proxima Nova"/>
                <a:cs typeface="Proxima Nova"/>
                <a:sym typeface="Proxima Nova"/>
              </a:rPr>
              <a:t>probability</a:t>
            </a:r>
            <a:r>
              <a:rPr b="1" lang="en-GB">
                <a:highlight>
                  <a:schemeClr val="lt1"/>
                </a:highlight>
                <a:latin typeface="Proxima Nova"/>
                <a:ea typeface="Proxima Nova"/>
                <a:cs typeface="Proxima Nova"/>
                <a:sym typeface="Proxima Nova"/>
              </a:rPr>
              <a:t>=True, random_state=1</a:t>
            </a:r>
            <a:r>
              <a:rPr b="1" lang="en-GB">
                <a:highlight>
                  <a:schemeClr val="lt1"/>
                </a:highlight>
                <a:latin typeface="Proxima Nova"/>
                <a:ea typeface="Proxima Nova"/>
                <a:cs typeface="Proxima Nova"/>
                <a:sym typeface="Proxima Nova"/>
              </a:rPr>
              <a:t>)</a:t>
            </a:r>
            <a:endParaRPr b="1">
              <a:highlight>
                <a:schemeClr val="lt1"/>
              </a:highlight>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RANDOM FOREST</a:t>
            </a:r>
            <a:endParaRPr/>
          </a:p>
        </p:txBody>
      </p:sp>
      <p:pic>
        <p:nvPicPr>
          <p:cNvPr id="200" name="Google Shape;200;p31"/>
          <p:cNvPicPr preferRelativeResize="0"/>
          <p:nvPr/>
        </p:nvPicPr>
        <p:blipFill>
          <a:blip r:embed="rId3">
            <a:alphaModFix/>
          </a:blip>
          <a:stretch>
            <a:fillRect/>
          </a:stretch>
        </p:blipFill>
        <p:spPr>
          <a:xfrm>
            <a:off x="175475" y="1458450"/>
            <a:ext cx="4705350" cy="1882140"/>
          </a:xfrm>
          <a:prstGeom prst="rect">
            <a:avLst/>
          </a:prstGeom>
          <a:noFill/>
          <a:ln>
            <a:noFill/>
          </a:ln>
        </p:spPr>
      </p:pic>
      <p:pic>
        <p:nvPicPr>
          <p:cNvPr id="201" name="Google Shape;201;p31"/>
          <p:cNvPicPr preferRelativeResize="0"/>
          <p:nvPr/>
        </p:nvPicPr>
        <p:blipFill>
          <a:blip r:embed="rId4">
            <a:alphaModFix/>
          </a:blip>
          <a:stretch>
            <a:fillRect/>
          </a:stretch>
        </p:blipFill>
        <p:spPr>
          <a:xfrm>
            <a:off x="5033225" y="1170125"/>
            <a:ext cx="3958375" cy="3440849"/>
          </a:xfrm>
          <a:prstGeom prst="rect">
            <a:avLst/>
          </a:prstGeom>
          <a:noFill/>
          <a:ln>
            <a:noFill/>
          </a:ln>
        </p:spPr>
      </p:pic>
      <p:sp>
        <p:nvSpPr>
          <p:cNvPr id="202" name="Google Shape;202;p31"/>
          <p:cNvSpPr txBox="1"/>
          <p:nvPr/>
        </p:nvSpPr>
        <p:spPr>
          <a:xfrm>
            <a:off x="311700" y="4264775"/>
            <a:ext cx="5030100" cy="648000"/>
          </a:xfrm>
          <a:prstGeom prst="rect">
            <a:avLst/>
          </a:prstGeom>
          <a:noFill/>
          <a:ln>
            <a:noFill/>
          </a:ln>
        </p:spPr>
        <p:txBody>
          <a:bodyPr anchorCtr="0" anchor="t" bIns="91425" lIns="91425" spcFirstLastPara="1" rIns="91425" wrap="square" tIns="91425">
            <a:spAutoFit/>
          </a:bodyPr>
          <a:lstStyle/>
          <a:p>
            <a:pPr indent="0" lvl="0" marL="25400" marR="25400" rtl="0" algn="l">
              <a:lnSpc>
                <a:spcPct val="115000"/>
              </a:lnSpc>
              <a:spcBef>
                <a:spcPts val="200"/>
              </a:spcBef>
              <a:spcAft>
                <a:spcPts val="200"/>
              </a:spcAft>
              <a:buNone/>
            </a:pPr>
            <a:r>
              <a:rPr b="1" lang="en-GB">
                <a:highlight>
                  <a:schemeClr val="lt1"/>
                </a:highlight>
                <a:latin typeface="Proxima Nova"/>
                <a:ea typeface="Proxima Nova"/>
                <a:cs typeface="Proxima Nova"/>
                <a:sym typeface="Proxima Nova"/>
              </a:rPr>
              <a:t>RandomForestClassifier(</a:t>
            </a:r>
            <a:r>
              <a:rPr b="1" lang="en-GB">
                <a:highlight>
                  <a:schemeClr val="lt1"/>
                </a:highlight>
                <a:latin typeface="Proxima Nova"/>
                <a:ea typeface="Proxima Nova"/>
                <a:cs typeface="Proxima Nova"/>
                <a:sym typeface="Proxima Nova"/>
              </a:rPr>
              <a:t>'criterion': 'gini', 'max_depth': 6, 'n_estimators': 100</a:t>
            </a:r>
            <a:r>
              <a:rPr b="1" lang="en-GB">
                <a:highlight>
                  <a:schemeClr val="lt1"/>
                </a:highlight>
                <a:latin typeface="Proxima Nova"/>
                <a:ea typeface="Proxima Nova"/>
                <a:cs typeface="Proxima Nova"/>
                <a:sym typeface="Proxima Nova"/>
              </a:rPr>
              <a:t>)</a:t>
            </a:r>
            <a:endParaRPr b="1">
              <a:highlight>
                <a:schemeClr val="lt1"/>
              </a:highlight>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4"/>
          <p:cNvPicPr preferRelativeResize="0"/>
          <p:nvPr/>
        </p:nvPicPr>
        <p:blipFill>
          <a:blip r:embed="rId3">
            <a:alphaModFix amt="18000"/>
          </a:blip>
          <a:stretch>
            <a:fillRect/>
          </a:stretch>
        </p:blipFill>
        <p:spPr>
          <a:xfrm>
            <a:off x="-1" y="0"/>
            <a:ext cx="9144003" cy="5143498"/>
          </a:xfrm>
          <a:prstGeom prst="rect">
            <a:avLst/>
          </a:prstGeom>
          <a:noFill/>
          <a:ln>
            <a:noFill/>
          </a:ln>
        </p:spPr>
      </p:pic>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PROBLEM STATEMENT</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300">
                <a:solidFill>
                  <a:srgbClr val="000000"/>
                </a:solidFill>
              </a:rPr>
              <a:t>How can we develop a machine learning model to effectively monitor milk as a perishable commodity, aiming to minimize financial losses and mitigate health risks by accurately predicting and preventing spoilage? </a:t>
            </a:r>
            <a:endParaRPr sz="23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GRADIENT BOOSTING CLASSIFIER</a:t>
            </a:r>
            <a:endParaRPr/>
          </a:p>
        </p:txBody>
      </p:sp>
      <p:pic>
        <p:nvPicPr>
          <p:cNvPr id="208" name="Google Shape;208;p32"/>
          <p:cNvPicPr preferRelativeResize="0"/>
          <p:nvPr/>
        </p:nvPicPr>
        <p:blipFill>
          <a:blip r:embed="rId3">
            <a:alphaModFix/>
          </a:blip>
          <a:stretch>
            <a:fillRect/>
          </a:stretch>
        </p:blipFill>
        <p:spPr>
          <a:xfrm>
            <a:off x="152400" y="1562250"/>
            <a:ext cx="4714875" cy="1885950"/>
          </a:xfrm>
          <a:prstGeom prst="rect">
            <a:avLst/>
          </a:prstGeom>
          <a:noFill/>
          <a:ln>
            <a:noFill/>
          </a:ln>
        </p:spPr>
      </p:pic>
      <p:pic>
        <p:nvPicPr>
          <p:cNvPr id="209" name="Google Shape;209;p32"/>
          <p:cNvPicPr preferRelativeResize="0"/>
          <p:nvPr/>
        </p:nvPicPr>
        <p:blipFill>
          <a:blip r:embed="rId4">
            <a:alphaModFix/>
          </a:blip>
          <a:stretch>
            <a:fillRect/>
          </a:stretch>
        </p:blipFill>
        <p:spPr>
          <a:xfrm>
            <a:off x="5019675" y="1170125"/>
            <a:ext cx="3971925" cy="3505905"/>
          </a:xfrm>
          <a:prstGeom prst="rect">
            <a:avLst/>
          </a:prstGeom>
          <a:noFill/>
          <a:ln>
            <a:noFill/>
          </a:ln>
        </p:spPr>
      </p:pic>
      <p:sp>
        <p:nvSpPr>
          <p:cNvPr id="210" name="Google Shape;210;p32"/>
          <p:cNvSpPr txBox="1"/>
          <p:nvPr/>
        </p:nvSpPr>
        <p:spPr>
          <a:xfrm>
            <a:off x="311700" y="3844725"/>
            <a:ext cx="46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highlight>
                <a:schemeClr val="lt1"/>
              </a:highlight>
              <a:latin typeface="Proxima Nova"/>
              <a:ea typeface="Proxima Nova"/>
              <a:cs typeface="Proxima Nova"/>
              <a:sym typeface="Proxima Nova"/>
            </a:endParaRPr>
          </a:p>
        </p:txBody>
      </p:sp>
      <p:sp>
        <p:nvSpPr>
          <p:cNvPr id="211" name="Google Shape;211;p32"/>
          <p:cNvSpPr txBox="1"/>
          <p:nvPr/>
        </p:nvSpPr>
        <p:spPr>
          <a:xfrm>
            <a:off x="311700" y="4060425"/>
            <a:ext cx="43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Proxima Nova"/>
                <a:ea typeface="Proxima Nova"/>
                <a:cs typeface="Proxima Nova"/>
                <a:sym typeface="Proxima Nova"/>
              </a:rPr>
              <a:t>GradientBoostingClassifier(random_state = 1)</a:t>
            </a:r>
            <a:endParaRPr b="1">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XGBOOST CLASSIFIER</a:t>
            </a:r>
            <a:endParaRPr/>
          </a:p>
        </p:txBody>
      </p:sp>
      <p:pic>
        <p:nvPicPr>
          <p:cNvPr id="217" name="Google Shape;217;p33"/>
          <p:cNvPicPr preferRelativeResize="0"/>
          <p:nvPr/>
        </p:nvPicPr>
        <p:blipFill>
          <a:blip r:embed="rId3">
            <a:alphaModFix/>
          </a:blip>
          <a:stretch>
            <a:fillRect/>
          </a:stretch>
        </p:blipFill>
        <p:spPr>
          <a:xfrm>
            <a:off x="175450" y="1550700"/>
            <a:ext cx="4728425" cy="1917956"/>
          </a:xfrm>
          <a:prstGeom prst="rect">
            <a:avLst/>
          </a:prstGeom>
          <a:noFill/>
          <a:ln>
            <a:noFill/>
          </a:ln>
        </p:spPr>
      </p:pic>
      <p:pic>
        <p:nvPicPr>
          <p:cNvPr id="218" name="Google Shape;218;p33"/>
          <p:cNvPicPr preferRelativeResize="0"/>
          <p:nvPr/>
        </p:nvPicPr>
        <p:blipFill>
          <a:blip r:embed="rId4">
            <a:alphaModFix/>
          </a:blip>
          <a:stretch>
            <a:fillRect/>
          </a:stretch>
        </p:blipFill>
        <p:spPr>
          <a:xfrm>
            <a:off x="5056275" y="1170125"/>
            <a:ext cx="3935325" cy="3318949"/>
          </a:xfrm>
          <a:prstGeom prst="rect">
            <a:avLst/>
          </a:prstGeom>
          <a:noFill/>
          <a:ln>
            <a:noFill/>
          </a:ln>
        </p:spPr>
      </p:pic>
      <p:sp>
        <p:nvSpPr>
          <p:cNvPr id="219" name="Google Shape;219;p33"/>
          <p:cNvSpPr txBox="1"/>
          <p:nvPr/>
        </p:nvSpPr>
        <p:spPr>
          <a:xfrm>
            <a:off x="311700" y="40888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highlight>
                  <a:schemeClr val="lt1"/>
                </a:highlight>
                <a:latin typeface="Proxima Nova"/>
                <a:ea typeface="Proxima Nova"/>
                <a:cs typeface="Proxima Nova"/>
                <a:sym typeface="Proxima Nova"/>
              </a:rPr>
              <a:t>XGBClassifier(random_state = 1)</a:t>
            </a:r>
            <a:endParaRPr b="1">
              <a:highlight>
                <a:schemeClr val="lt1"/>
              </a:highlight>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MULTI-LAYER PERCEPTRON</a:t>
            </a:r>
            <a:r>
              <a:rPr lang="en-GB"/>
              <a:t> CLASSIFIER (ANN)</a:t>
            </a:r>
            <a:endParaRPr/>
          </a:p>
        </p:txBody>
      </p:sp>
      <p:pic>
        <p:nvPicPr>
          <p:cNvPr id="225" name="Google Shape;225;p34"/>
          <p:cNvPicPr preferRelativeResize="0"/>
          <p:nvPr/>
        </p:nvPicPr>
        <p:blipFill>
          <a:blip r:embed="rId3">
            <a:alphaModFix/>
          </a:blip>
          <a:stretch>
            <a:fillRect/>
          </a:stretch>
        </p:blipFill>
        <p:spPr>
          <a:xfrm>
            <a:off x="175450" y="1550700"/>
            <a:ext cx="4728425" cy="1917956"/>
          </a:xfrm>
          <a:prstGeom prst="rect">
            <a:avLst/>
          </a:prstGeom>
          <a:noFill/>
          <a:ln>
            <a:noFill/>
          </a:ln>
        </p:spPr>
      </p:pic>
      <p:pic>
        <p:nvPicPr>
          <p:cNvPr id="226" name="Google Shape;226;p34"/>
          <p:cNvPicPr preferRelativeResize="0"/>
          <p:nvPr/>
        </p:nvPicPr>
        <p:blipFill>
          <a:blip r:embed="rId4">
            <a:alphaModFix/>
          </a:blip>
          <a:stretch>
            <a:fillRect/>
          </a:stretch>
        </p:blipFill>
        <p:spPr>
          <a:xfrm>
            <a:off x="5056275" y="1170125"/>
            <a:ext cx="3935325" cy="3318949"/>
          </a:xfrm>
          <a:prstGeom prst="rect">
            <a:avLst/>
          </a:prstGeom>
          <a:noFill/>
          <a:ln>
            <a:noFill/>
          </a:ln>
        </p:spPr>
      </p:pic>
      <p:sp>
        <p:nvSpPr>
          <p:cNvPr id="227" name="Google Shape;227;p34"/>
          <p:cNvSpPr txBox="1"/>
          <p:nvPr/>
        </p:nvSpPr>
        <p:spPr>
          <a:xfrm>
            <a:off x="311700" y="4088875"/>
            <a:ext cx="482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highlight>
                  <a:schemeClr val="lt1"/>
                </a:highlight>
                <a:latin typeface="Proxima Nova"/>
                <a:ea typeface="Proxima Nova"/>
                <a:cs typeface="Proxima Nova"/>
                <a:sym typeface="Proxima Nova"/>
              </a:rPr>
              <a:t>MLPClassifier(hidden_layer_sizes=(20, 15, 10), activation='relu', batch_size=10, max_iter=50,random_state=1</a:t>
            </a:r>
            <a:r>
              <a:rPr b="1" lang="en-GB">
                <a:highlight>
                  <a:schemeClr val="lt1"/>
                </a:highlight>
                <a:latin typeface="Proxima Nova"/>
                <a:ea typeface="Proxima Nova"/>
                <a:cs typeface="Proxima Nova"/>
                <a:sym typeface="Proxima Nova"/>
              </a:rPr>
              <a:t>)</a:t>
            </a:r>
            <a:endParaRPr b="1">
              <a:highlight>
                <a:schemeClr val="lt1"/>
              </a:highlight>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 NEAREST NEIGHBOUR</a:t>
            </a:r>
            <a:endParaRPr/>
          </a:p>
        </p:txBody>
      </p:sp>
      <p:pic>
        <p:nvPicPr>
          <p:cNvPr id="233" name="Google Shape;233;p35"/>
          <p:cNvPicPr preferRelativeResize="0"/>
          <p:nvPr/>
        </p:nvPicPr>
        <p:blipFill>
          <a:blip r:embed="rId3">
            <a:alphaModFix/>
          </a:blip>
          <a:stretch>
            <a:fillRect/>
          </a:stretch>
        </p:blipFill>
        <p:spPr>
          <a:xfrm>
            <a:off x="152400" y="1493025"/>
            <a:ext cx="4743450" cy="1924050"/>
          </a:xfrm>
          <a:prstGeom prst="rect">
            <a:avLst/>
          </a:prstGeom>
          <a:noFill/>
          <a:ln>
            <a:noFill/>
          </a:ln>
        </p:spPr>
      </p:pic>
      <p:pic>
        <p:nvPicPr>
          <p:cNvPr id="234" name="Google Shape;234;p35"/>
          <p:cNvPicPr preferRelativeResize="0"/>
          <p:nvPr/>
        </p:nvPicPr>
        <p:blipFill>
          <a:blip r:embed="rId4">
            <a:alphaModFix/>
          </a:blip>
          <a:stretch>
            <a:fillRect/>
          </a:stretch>
        </p:blipFill>
        <p:spPr>
          <a:xfrm>
            <a:off x="5048250" y="1170125"/>
            <a:ext cx="3943350" cy="3505997"/>
          </a:xfrm>
          <a:prstGeom prst="rect">
            <a:avLst/>
          </a:prstGeom>
          <a:noFill/>
          <a:ln>
            <a:noFill/>
          </a:ln>
        </p:spPr>
      </p:pic>
      <p:sp>
        <p:nvSpPr>
          <p:cNvPr id="235" name="Google Shape;235;p35"/>
          <p:cNvSpPr txBox="1"/>
          <p:nvPr/>
        </p:nvSpPr>
        <p:spPr>
          <a:xfrm>
            <a:off x="449775" y="39787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highlight>
                  <a:schemeClr val="lt1"/>
                </a:highlight>
                <a:latin typeface="Proxima Nova"/>
                <a:ea typeface="Proxima Nova"/>
                <a:cs typeface="Proxima Nova"/>
                <a:sym typeface="Proxima Nova"/>
              </a:rPr>
              <a:t>KNeighborsClassifier(</a:t>
            </a:r>
            <a:r>
              <a:rPr b="1" i="1" lang="en-GB" sz="1200">
                <a:solidFill>
                  <a:srgbClr val="212529"/>
                </a:solidFill>
                <a:latin typeface="Roboto"/>
                <a:ea typeface="Roboto"/>
                <a:cs typeface="Roboto"/>
                <a:sym typeface="Roboto"/>
              </a:rPr>
              <a:t>n_neighbors=</a:t>
            </a:r>
            <a:r>
              <a:rPr b="1" lang="en-GB">
                <a:highlight>
                  <a:schemeClr val="lt1"/>
                </a:highlight>
                <a:latin typeface="Proxima Nova"/>
                <a:ea typeface="Proxima Nova"/>
                <a:cs typeface="Proxima Nova"/>
                <a:sym typeface="Proxima Nova"/>
              </a:rPr>
              <a:t>4)</a:t>
            </a:r>
            <a:endParaRPr b="1">
              <a:highlight>
                <a:schemeClr val="lt1"/>
              </a:highlight>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ADABOOST CLASSIFIER</a:t>
            </a:r>
            <a:endParaRPr/>
          </a:p>
        </p:txBody>
      </p:sp>
      <p:pic>
        <p:nvPicPr>
          <p:cNvPr id="241" name="Google Shape;241;p36"/>
          <p:cNvPicPr preferRelativeResize="0"/>
          <p:nvPr/>
        </p:nvPicPr>
        <p:blipFill>
          <a:blip r:embed="rId3">
            <a:alphaModFix/>
          </a:blip>
          <a:stretch>
            <a:fillRect/>
          </a:stretch>
        </p:blipFill>
        <p:spPr>
          <a:xfrm>
            <a:off x="163925" y="1493050"/>
            <a:ext cx="4714875" cy="1933575"/>
          </a:xfrm>
          <a:prstGeom prst="rect">
            <a:avLst/>
          </a:prstGeom>
          <a:noFill/>
          <a:ln>
            <a:noFill/>
          </a:ln>
        </p:spPr>
      </p:pic>
      <p:pic>
        <p:nvPicPr>
          <p:cNvPr id="242" name="Google Shape;242;p36"/>
          <p:cNvPicPr preferRelativeResize="0"/>
          <p:nvPr/>
        </p:nvPicPr>
        <p:blipFill>
          <a:blip r:embed="rId4">
            <a:alphaModFix/>
          </a:blip>
          <a:stretch>
            <a:fillRect/>
          </a:stretch>
        </p:blipFill>
        <p:spPr>
          <a:xfrm>
            <a:off x="5031200" y="1170125"/>
            <a:ext cx="3960400" cy="3525987"/>
          </a:xfrm>
          <a:prstGeom prst="rect">
            <a:avLst/>
          </a:prstGeom>
          <a:noFill/>
          <a:ln>
            <a:noFill/>
          </a:ln>
        </p:spPr>
      </p:pic>
      <p:sp>
        <p:nvSpPr>
          <p:cNvPr id="243" name="Google Shape;243;p36"/>
          <p:cNvSpPr txBox="1"/>
          <p:nvPr/>
        </p:nvSpPr>
        <p:spPr>
          <a:xfrm>
            <a:off x="283063" y="4047900"/>
            <a:ext cx="447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highlight>
                  <a:schemeClr val="lt1"/>
                </a:highlight>
                <a:latin typeface="Proxima Nova"/>
                <a:ea typeface="Proxima Nova"/>
                <a:cs typeface="Proxima Nova"/>
                <a:sym typeface="Proxima Nova"/>
              </a:rPr>
              <a:t>ada(estimator=random_forest.best_estimator_,n_estimators=200, algorithm="SAMME.R", random_state=1)</a:t>
            </a:r>
            <a:endParaRPr b="1">
              <a:highlight>
                <a:schemeClr val="lt1"/>
              </a:highlight>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a:t>
            </a:r>
            <a:endParaRPr/>
          </a:p>
        </p:txBody>
      </p:sp>
      <p:pic>
        <p:nvPicPr>
          <p:cNvPr id="249" name="Google Shape;249;p37"/>
          <p:cNvPicPr preferRelativeResize="0"/>
          <p:nvPr/>
        </p:nvPicPr>
        <p:blipFill>
          <a:blip r:embed="rId3">
            <a:alphaModFix/>
          </a:blip>
          <a:stretch>
            <a:fillRect/>
          </a:stretch>
        </p:blipFill>
        <p:spPr>
          <a:xfrm>
            <a:off x="152400" y="1124000"/>
            <a:ext cx="8809751" cy="3897250"/>
          </a:xfrm>
          <a:prstGeom prst="rect">
            <a:avLst/>
          </a:prstGeom>
          <a:noFill/>
          <a:ln>
            <a:noFill/>
          </a:ln>
        </p:spPr>
      </p:pic>
      <p:pic>
        <p:nvPicPr>
          <p:cNvPr id="250" name="Google Shape;250;p37"/>
          <p:cNvPicPr preferRelativeResize="0"/>
          <p:nvPr/>
        </p:nvPicPr>
        <p:blipFill>
          <a:blip r:embed="rId4">
            <a:alphaModFix amt="20000"/>
          </a:blip>
          <a:stretch>
            <a:fillRect/>
          </a:stretch>
        </p:blipFill>
        <p:spPr>
          <a:xfrm>
            <a:off x="-1" y="0"/>
            <a:ext cx="9144000"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8"/>
          <p:cNvPicPr preferRelativeResize="0"/>
          <p:nvPr/>
        </p:nvPicPr>
        <p:blipFill>
          <a:blip r:embed="rId3">
            <a:alphaModFix/>
          </a:blip>
          <a:stretch>
            <a:fillRect/>
          </a:stretch>
        </p:blipFill>
        <p:spPr>
          <a:xfrm>
            <a:off x="152400" y="152400"/>
            <a:ext cx="8729949" cy="4838700"/>
          </a:xfrm>
          <a:prstGeom prst="rect">
            <a:avLst/>
          </a:prstGeom>
          <a:noFill/>
          <a:ln>
            <a:noFill/>
          </a:ln>
        </p:spPr>
      </p:pic>
      <p:pic>
        <p:nvPicPr>
          <p:cNvPr id="256" name="Google Shape;256;p38"/>
          <p:cNvPicPr preferRelativeResize="0"/>
          <p:nvPr/>
        </p:nvPicPr>
        <p:blipFill>
          <a:blip r:embed="rId4">
            <a:alphaModFix amt="11000"/>
          </a:blip>
          <a:stretch>
            <a:fillRect/>
          </a:stretch>
        </p:blipFill>
        <p:spPr>
          <a:xfrm>
            <a:off x="-1" y="0"/>
            <a:ext cx="9144000" cy="514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262" name="Google Shape;262;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a:t>
            </a:r>
            <a:r>
              <a:rPr lang="en-GB"/>
              <a:t> machine learning algorithm is used to predict milk quality based on influential factors, crucial for ensuring high-quality dairy products and preventing health risks. With increasing milk consumption and global production, efficient quality control becomes challenging. Machine learning offers a time-saving and labor-efficient solution. The study uses various metric evaluations for analysis. The Random Forest, XGBoost,K Nearest Neighbour, Adaboost models performs exceptionally great in achieving improved accuracy, enhancing quality assessment processes. With AdaBoost and other mentioned models, a 98.58% success rate is achieved using 1059 samples. The study concludes that machine learning algorithms offer high accuracy in assessing dairy product quality.</a:t>
            </a:r>
            <a:endParaRPr/>
          </a:p>
        </p:txBody>
      </p:sp>
      <p:pic>
        <p:nvPicPr>
          <p:cNvPr id="263" name="Google Shape;263;p39"/>
          <p:cNvPicPr preferRelativeResize="0"/>
          <p:nvPr/>
        </p:nvPicPr>
        <p:blipFill>
          <a:blip r:embed="rId3">
            <a:alphaModFix amt="20000"/>
          </a:blip>
          <a:stretch>
            <a:fillRect/>
          </a:stretch>
        </p:blipFill>
        <p:spPr>
          <a:xfrm>
            <a:off x="-1" y="0"/>
            <a:ext cx="9144000" cy="5143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txBox="1"/>
          <p:nvPr>
            <p:ph type="title"/>
          </p:nvPr>
        </p:nvSpPr>
        <p:spPr>
          <a:xfrm>
            <a:off x="311700" y="445025"/>
            <a:ext cx="8520600" cy="285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Experimental Details</a:t>
            </a:r>
            <a:endParaRPr/>
          </a:p>
          <a:p>
            <a:pPr indent="0" lvl="0" marL="0" rtl="0" algn="l">
              <a:spcBef>
                <a:spcPts val="0"/>
              </a:spcBef>
              <a:spcAft>
                <a:spcPts val="0"/>
              </a:spcAft>
              <a:buNone/>
            </a:pPr>
            <a:r>
              <a:t/>
            </a:r>
            <a:endParaRPr/>
          </a:p>
        </p:txBody>
      </p:sp>
      <p:sp>
        <p:nvSpPr>
          <p:cNvPr id="269" name="Google Shape;269;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en-GB">
                <a:latin typeface="Alfa Slab One"/>
                <a:ea typeface="Alfa Slab One"/>
                <a:cs typeface="Alfa Slab One"/>
                <a:sym typeface="Alfa Slab One"/>
              </a:rPr>
              <a:t>Used kaggle Notebook for all experimentation. </a:t>
            </a:r>
            <a:endParaRPr>
              <a:latin typeface="Alfa Slab One"/>
              <a:ea typeface="Alfa Slab One"/>
              <a:cs typeface="Alfa Slab One"/>
              <a:sym typeface="Alfa Slab One"/>
            </a:endParaRPr>
          </a:p>
          <a:p>
            <a:pPr indent="0" lvl="0" marL="0" rtl="0" algn="l">
              <a:lnSpc>
                <a:spcPct val="100000"/>
              </a:lnSpc>
              <a:spcBef>
                <a:spcPts val="0"/>
              </a:spcBef>
              <a:spcAft>
                <a:spcPts val="0"/>
              </a:spcAft>
              <a:buNone/>
            </a:pPr>
            <a:r>
              <a:t/>
            </a:r>
            <a:endParaRPr>
              <a:latin typeface="Alfa Slab One"/>
              <a:ea typeface="Alfa Slab One"/>
              <a:cs typeface="Alfa Slab One"/>
              <a:sym typeface="Alfa Slab One"/>
            </a:endParaRPr>
          </a:p>
          <a:p>
            <a:pPr indent="0" lvl="0" marL="0" rtl="0" algn="l">
              <a:lnSpc>
                <a:spcPct val="100000"/>
              </a:lnSpc>
              <a:spcBef>
                <a:spcPts val="0"/>
              </a:spcBef>
              <a:spcAft>
                <a:spcPts val="0"/>
              </a:spcAft>
              <a:buNone/>
            </a:pPr>
            <a:r>
              <a:rPr lang="en-GB" sz="2000">
                <a:solidFill>
                  <a:schemeClr val="accent3"/>
                </a:solidFill>
                <a:latin typeface="Alfa Slab One"/>
                <a:ea typeface="Alfa Slab One"/>
                <a:cs typeface="Alfa Slab One"/>
                <a:sym typeface="Alfa Slab One"/>
              </a:rPr>
              <a:t>Python packages : </a:t>
            </a:r>
            <a:endParaRPr sz="2000">
              <a:solidFill>
                <a:schemeClr val="accent3"/>
              </a:solidFill>
              <a:latin typeface="Alfa Slab One"/>
              <a:ea typeface="Alfa Slab One"/>
              <a:cs typeface="Alfa Slab One"/>
              <a:sym typeface="Alfa Slab One"/>
            </a:endParaRPr>
          </a:p>
          <a:p>
            <a:pPr indent="0" lvl="0" marL="0" rtl="0" algn="l">
              <a:lnSpc>
                <a:spcPct val="100000"/>
              </a:lnSpc>
              <a:spcBef>
                <a:spcPts val="0"/>
              </a:spcBef>
              <a:spcAft>
                <a:spcPts val="0"/>
              </a:spcAft>
              <a:buNone/>
            </a:pPr>
            <a:r>
              <a:t/>
            </a:r>
            <a:endParaRPr sz="2000">
              <a:solidFill>
                <a:schemeClr val="accent3"/>
              </a:solidFill>
              <a:latin typeface="Alfa Slab One"/>
              <a:ea typeface="Alfa Slab One"/>
              <a:cs typeface="Alfa Slab One"/>
              <a:sym typeface="Alfa Slab One"/>
            </a:endParaRPr>
          </a:p>
          <a:p>
            <a:pPr indent="0" lvl="0" marL="0" rtl="0" algn="l">
              <a:lnSpc>
                <a:spcPct val="100000"/>
              </a:lnSpc>
              <a:spcBef>
                <a:spcPts val="0"/>
              </a:spcBef>
              <a:spcAft>
                <a:spcPts val="0"/>
              </a:spcAft>
              <a:buNone/>
            </a:pPr>
            <a:r>
              <a:rPr lang="en-GB">
                <a:latin typeface="Alfa Slab One"/>
                <a:ea typeface="Alfa Slab One"/>
                <a:cs typeface="Alfa Slab One"/>
                <a:sym typeface="Alfa Slab One"/>
              </a:rPr>
              <a:t>● Sklearn </a:t>
            </a:r>
            <a:endParaRPr>
              <a:latin typeface="Alfa Slab One"/>
              <a:ea typeface="Alfa Slab One"/>
              <a:cs typeface="Alfa Slab One"/>
              <a:sym typeface="Alfa Slab One"/>
            </a:endParaRPr>
          </a:p>
          <a:p>
            <a:pPr indent="0" lvl="0" marL="0" rtl="0" algn="l">
              <a:lnSpc>
                <a:spcPct val="100000"/>
              </a:lnSpc>
              <a:spcBef>
                <a:spcPts val="0"/>
              </a:spcBef>
              <a:spcAft>
                <a:spcPts val="0"/>
              </a:spcAft>
              <a:buNone/>
            </a:pPr>
            <a:r>
              <a:rPr lang="en-GB">
                <a:latin typeface="Alfa Slab One"/>
                <a:ea typeface="Alfa Slab One"/>
                <a:cs typeface="Alfa Slab One"/>
                <a:sym typeface="Alfa Slab One"/>
              </a:rPr>
              <a:t>● Pandas </a:t>
            </a:r>
            <a:endParaRPr>
              <a:latin typeface="Alfa Slab One"/>
              <a:ea typeface="Alfa Slab One"/>
              <a:cs typeface="Alfa Slab One"/>
              <a:sym typeface="Alfa Slab One"/>
            </a:endParaRPr>
          </a:p>
          <a:p>
            <a:pPr indent="0" lvl="0" marL="0" rtl="0" algn="l">
              <a:lnSpc>
                <a:spcPct val="100000"/>
              </a:lnSpc>
              <a:spcBef>
                <a:spcPts val="0"/>
              </a:spcBef>
              <a:spcAft>
                <a:spcPts val="0"/>
              </a:spcAft>
              <a:buNone/>
            </a:pPr>
            <a:r>
              <a:rPr lang="en-GB">
                <a:latin typeface="Alfa Slab One"/>
                <a:ea typeface="Alfa Slab One"/>
                <a:cs typeface="Alfa Slab One"/>
                <a:sym typeface="Alfa Slab One"/>
              </a:rPr>
              <a:t>● Numpy </a:t>
            </a:r>
            <a:endParaRPr>
              <a:latin typeface="Alfa Slab One"/>
              <a:ea typeface="Alfa Slab One"/>
              <a:cs typeface="Alfa Slab One"/>
              <a:sym typeface="Alfa Slab One"/>
            </a:endParaRPr>
          </a:p>
          <a:p>
            <a:pPr indent="0" lvl="0" marL="0" rtl="0" algn="l">
              <a:lnSpc>
                <a:spcPct val="100000"/>
              </a:lnSpc>
              <a:spcBef>
                <a:spcPts val="0"/>
              </a:spcBef>
              <a:spcAft>
                <a:spcPts val="0"/>
              </a:spcAft>
              <a:buNone/>
            </a:pPr>
            <a:r>
              <a:rPr lang="en-GB">
                <a:latin typeface="Alfa Slab One"/>
                <a:ea typeface="Alfa Slab One"/>
                <a:cs typeface="Alfa Slab One"/>
                <a:sym typeface="Alfa Slab One"/>
              </a:rPr>
              <a:t>● Matplotlib </a:t>
            </a:r>
            <a:endParaRPr>
              <a:latin typeface="Alfa Slab One"/>
              <a:ea typeface="Alfa Slab One"/>
              <a:cs typeface="Alfa Slab One"/>
              <a:sym typeface="Alfa Slab One"/>
            </a:endParaRPr>
          </a:p>
          <a:p>
            <a:pPr indent="0" lvl="0" marL="0" rtl="0" algn="l">
              <a:lnSpc>
                <a:spcPct val="100000"/>
              </a:lnSpc>
              <a:spcBef>
                <a:spcPts val="0"/>
              </a:spcBef>
              <a:spcAft>
                <a:spcPts val="0"/>
              </a:spcAft>
              <a:buNone/>
            </a:pPr>
            <a:r>
              <a:rPr lang="en-GB">
                <a:latin typeface="Alfa Slab One"/>
                <a:ea typeface="Alfa Slab One"/>
                <a:cs typeface="Alfa Slab One"/>
                <a:sym typeface="Alfa Slab One"/>
              </a:rPr>
              <a:t>● Seaborn </a:t>
            </a:r>
            <a:endParaRPr>
              <a:latin typeface="Alfa Slab One"/>
              <a:ea typeface="Alfa Slab One"/>
              <a:cs typeface="Alfa Slab One"/>
              <a:sym typeface="Alfa Slab One"/>
            </a:endParaRPr>
          </a:p>
          <a:p>
            <a:pPr indent="0" lvl="0" marL="0" rtl="0" algn="l">
              <a:lnSpc>
                <a:spcPct val="100000"/>
              </a:lnSpc>
              <a:spcBef>
                <a:spcPts val="0"/>
              </a:spcBef>
              <a:spcAft>
                <a:spcPts val="0"/>
              </a:spcAft>
              <a:buNone/>
            </a:pPr>
            <a:r>
              <a:rPr lang="en-GB">
                <a:latin typeface="Alfa Slab One"/>
                <a:ea typeface="Alfa Slab One"/>
                <a:cs typeface="Alfa Slab One"/>
                <a:sym typeface="Alfa Slab One"/>
              </a:rPr>
              <a:t>● Xgboost </a:t>
            </a:r>
            <a:endParaRPr>
              <a:latin typeface="Alfa Slab One"/>
              <a:ea typeface="Alfa Slab One"/>
              <a:cs typeface="Alfa Slab One"/>
              <a:sym typeface="Alfa Slab One"/>
            </a:endParaRPr>
          </a:p>
          <a:p>
            <a:pPr indent="0" lvl="0" marL="0" rtl="0" algn="l">
              <a:lnSpc>
                <a:spcPct val="100000"/>
              </a:lnSpc>
              <a:spcBef>
                <a:spcPts val="0"/>
              </a:spcBef>
              <a:spcAft>
                <a:spcPts val="0"/>
              </a:spcAft>
              <a:buNone/>
            </a:pPr>
            <a:r>
              <a:rPr lang="en-GB">
                <a:latin typeface="Alfa Slab One"/>
                <a:ea typeface="Alfa Slab One"/>
                <a:cs typeface="Alfa Slab One"/>
                <a:sym typeface="Alfa Slab One"/>
              </a:rPr>
              <a:t>● Warnings </a:t>
            </a:r>
            <a:endParaRPr>
              <a:latin typeface="Alfa Slab One"/>
              <a:ea typeface="Alfa Slab One"/>
              <a:cs typeface="Alfa Slab One"/>
              <a:sym typeface="Alfa Slab One"/>
            </a:endParaRPr>
          </a:p>
          <a:p>
            <a:pPr indent="0" lvl="0" marL="0" rtl="0" algn="l">
              <a:lnSpc>
                <a:spcPct val="100000"/>
              </a:lnSpc>
              <a:spcBef>
                <a:spcPts val="0"/>
              </a:spcBef>
              <a:spcAft>
                <a:spcPts val="0"/>
              </a:spcAft>
              <a:buNone/>
            </a:pPr>
            <a:r>
              <a:t/>
            </a:r>
            <a:endParaRPr>
              <a:latin typeface="Alfa Slab One"/>
              <a:ea typeface="Alfa Slab One"/>
              <a:cs typeface="Alfa Slab One"/>
              <a:sym typeface="Alfa Slab One"/>
            </a:endParaRPr>
          </a:p>
          <a:p>
            <a:pPr indent="0" lvl="0" marL="0" rtl="0" algn="l">
              <a:lnSpc>
                <a:spcPct val="100000"/>
              </a:lnSpc>
              <a:spcBef>
                <a:spcPts val="0"/>
              </a:spcBef>
              <a:spcAft>
                <a:spcPts val="0"/>
              </a:spcAft>
              <a:buNone/>
            </a:pPr>
            <a:r>
              <a:rPr lang="en-GB">
                <a:latin typeface="Alfa Slab One"/>
                <a:ea typeface="Alfa Slab One"/>
                <a:cs typeface="Alfa Slab One"/>
                <a:sym typeface="Alfa Slab One"/>
              </a:rPr>
              <a:t>NOTEBOOK LINK - </a:t>
            </a:r>
            <a:r>
              <a:rPr lang="en-GB" u="sng">
                <a:solidFill>
                  <a:schemeClr val="hlink"/>
                </a:solidFill>
                <a:latin typeface="Alfa Slab One"/>
                <a:ea typeface="Alfa Slab One"/>
                <a:cs typeface="Alfa Slab One"/>
                <a:sym typeface="Alfa Slab One"/>
                <a:hlinkClick r:id="rId3"/>
              </a:rPr>
              <a:t>https://www.kaggle.com/code/abhi3022/not ebook34395748f7</a:t>
            </a:r>
            <a:endParaRPr>
              <a:latin typeface="Alfa Slab One"/>
              <a:ea typeface="Alfa Slab One"/>
              <a:cs typeface="Alfa Slab One"/>
              <a:sym typeface="Alfa Slab One"/>
            </a:endParaRPr>
          </a:p>
          <a:p>
            <a:pPr indent="0" lvl="0" marL="0" rtl="0" algn="l">
              <a:spcBef>
                <a:spcPts val="0"/>
              </a:spcBef>
              <a:spcAft>
                <a:spcPts val="1200"/>
              </a:spcAft>
              <a:buNone/>
            </a:pPr>
            <a:r>
              <a:t/>
            </a:r>
            <a:endParaRPr/>
          </a:p>
        </p:txBody>
      </p:sp>
      <p:pic>
        <p:nvPicPr>
          <p:cNvPr id="270" name="Google Shape;270;p40"/>
          <p:cNvPicPr preferRelativeResize="0"/>
          <p:nvPr/>
        </p:nvPicPr>
        <p:blipFill>
          <a:blip r:embed="rId4">
            <a:alphaModFix amt="20000"/>
          </a:blip>
          <a:stretch>
            <a:fillRect/>
          </a:stretch>
        </p:blipFill>
        <p:spPr>
          <a:xfrm>
            <a:off x="-1" y="0"/>
            <a:ext cx="9144000" cy="51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a:t>
            </a:r>
            <a:endParaRPr/>
          </a:p>
        </p:txBody>
      </p:sp>
      <p:sp>
        <p:nvSpPr>
          <p:cNvPr id="276" name="Google Shape;276;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GB"/>
              <a:t>● Milk Source Identification and Milk Quality Estimation Using an Electronic Nose and Machine Learning Techniques by Fanglin Mu , Yu Gu , Jie Zhang and Lei Zhang. </a:t>
            </a:r>
            <a:endParaRPr/>
          </a:p>
          <a:p>
            <a:pPr indent="0" lvl="0" marL="0" rtl="0" algn="l">
              <a:spcBef>
                <a:spcPts val="1200"/>
              </a:spcBef>
              <a:spcAft>
                <a:spcPts val="0"/>
              </a:spcAft>
              <a:buNone/>
            </a:pPr>
            <a:r>
              <a:rPr lang="en-GB"/>
              <a:t>● Eurasian Journal of Food Science and Technology 2022; Vol: 6, Issue: 2, pp:76-87 76 Using Machine Learning Algorithms to Detect Milk Quality by Ahmet ÇELIK Kütahya Dumlupınar University, Tavşanlı Vocational School, Computer Technologies Department, Kütahya, Türkiye. </a:t>
            </a:r>
            <a:endParaRPr/>
          </a:p>
          <a:p>
            <a:pPr indent="0" lvl="0" marL="0" rtl="0" algn="l">
              <a:spcBef>
                <a:spcPts val="1200"/>
              </a:spcBef>
              <a:spcAft>
                <a:spcPts val="0"/>
              </a:spcAft>
              <a:buNone/>
            </a:pPr>
            <a:r>
              <a:rPr lang="en-GB"/>
              <a:t>● EAI Endorsed Transactions on Internet of Things Research Article Milk Quality Prediction Using Machine Learning by Drashti Bhavsar , Yash Jobanputra , Nirmal Keshari Swain , Debabrata Swain. </a:t>
            </a:r>
            <a:endParaRPr/>
          </a:p>
          <a:p>
            <a:pPr indent="0" lvl="0" marL="0" rtl="0" algn="l">
              <a:spcBef>
                <a:spcPts val="1200"/>
              </a:spcBef>
              <a:spcAft>
                <a:spcPts val="0"/>
              </a:spcAft>
              <a:buNone/>
            </a:pPr>
            <a:r>
              <a:rPr lang="en-GB"/>
              <a:t>● Proceedings of the First Australian International Conference on Industrial Engineering and Operations Management, Sydney, Australia, December 20-21, 2022 © IEOM Society International Machine Learning Applied to Milk Sample Classification by Mia León and Diego Ossa, Universidad de Lima, Carrera de Ingeniería Industrial Lima, Perú. </a:t>
            </a:r>
            <a:endParaRPr/>
          </a:p>
          <a:p>
            <a:pPr indent="0" lvl="0" marL="0" rtl="0" algn="l">
              <a:spcBef>
                <a:spcPts val="1200"/>
              </a:spcBef>
              <a:spcAft>
                <a:spcPts val="1200"/>
              </a:spcAft>
              <a:buNone/>
            </a:pPr>
            <a:r>
              <a:rPr lang="en-GB"/>
              <a:t>● International Research Journal of Modernization in Engineering Technology and Science ( Peer-Reviewed, Open Access, Fully Refereed International Journal ) Volume:05/Issue:05/May-2023 Impact Factor- 7.868 International Research Journal of Modernization in Engineering, Technology and Science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5"/>
          <p:cNvPicPr preferRelativeResize="0"/>
          <p:nvPr/>
        </p:nvPicPr>
        <p:blipFill>
          <a:blip r:embed="rId3">
            <a:alphaModFix amt="18000"/>
          </a:blip>
          <a:stretch>
            <a:fillRect/>
          </a:stretch>
        </p:blipFill>
        <p:spPr>
          <a:xfrm>
            <a:off x="-1" y="0"/>
            <a:ext cx="9144003" cy="5143498"/>
          </a:xfrm>
          <a:prstGeom prst="rect">
            <a:avLst/>
          </a:prstGeom>
          <a:noFill/>
          <a:ln>
            <a:noFill/>
          </a:ln>
        </p:spPr>
      </p:pic>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INTRODUCTION</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300">
                <a:solidFill>
                  <a:srgbClr val="000000"/>
                </a:solidFill>
              </a:rPr>
              <a:t>In the digital age, machine learning (ML) algorithms are critical for data analysis and decision-making in a variety of industries. The food industry, as one of the most important sectors, stands to benefit greatly from rapid and accurate assessment of product quality. Milk being a perishable commodity that must be closely monitored to avoid financial losses and reduce the health risks associated with spoilage. This presentation formulates the assessment of milk quality using machine learning techniques.</a:t>
            </a:r>
            <a:endParaRPr sz="23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2"/>
          <p:cNvSpPr txBox="1"/>
          <p:nvPr>
            <p:ph type="title"/>
          </p:nvPr>
        </p:nvSpPr>
        <p:spPr>
          <a:xfrm>
            <a:off x="311700" y="1167925"/>
            <a:ext cx="8520600" cy="1980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t>THANK</a:t>
            </a:r>
            <a:endParaRPr/>
          </a:p>
          <a:p>
            <a:pPr indent="0" lvl="0" marL="0" rtl="0" algn="ctr">
              <a:spcBef>
                <a:spcPts val="0"/>
              </a:spcBef>
              <a:spcAft>
                <a:spcPts val="0"/>
              </a:spcAft>
              <a:buNone/>
            </a:pPr>
            <a:r>
              <a:rPr lang="en-GB"/>
              <a:t>YOU</a:t>
            </a:r>
            <a:endParaRPr/>
          </a:p>
        </p:txBody>
      </p:sp>
      <p:pic>
        <p:nvPicPr>
          <p:cNvPr id="282" name="Google Shape;282;p42"/>
          <p:cNvPicPr preferRelativeResize="0"/>
          <p:nvPr/>
        </p:nvPicPr>
        <p:blipFill>
          <a:blip r:embed="rId3">
            <a:alphaModFix amt="20000"/>
          </a:blip>
          <a:stretch>
            <a:fillRect/>
          </a:stretch>
        </p:blipFill>
        <p:spPr>
          <a:xfrm>
            <a:off x="-1"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6"/>
          <p:cNvPicPr preferRelativeResize="0"/>
          <p:nvPr/>
        </p:nvPicPr>
        <p:blipFill rotWithShape="1">
          <a:blip r:embed="rId3">
            <a:alphaModFix amt="25000"/>
          </a:blip>
          <a:srcRect b="3976" l="0" r="0" t="3976"/>
          <a:stretch/>
        </p:blipFill>
        <p:spPr>
          <a:xfrm>
            <a:off x="-1" y="0"/>
            <a:ext cx="9144002" cy="5143498"/>
          </a:xfrm>
          <a:prstGeom prst="rect">
            <a:avLst/>
          </a:prstGeom>
          <a:noFill/>
          <a:ln>
            <a:noFill/>
          </a:ln>
        </p:spPr>
      </p:pic>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DATASET </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300">
                <a:solidFill>
                  <a:srgbClr val="000000"/>
                </a:solidFill>
              </a:rPr>
              <a:t>The data set for the proposed system Collected from Kaggle repository. This dataset consists of </a:t>
            </a:r>
            <a:r>
              <a:rPr b="1" lang="en-GB" sz="2300">
                <a:solidFill>
                  <a:srgbClr val="000000"/>
                </a:solidFill>
              </a:rPr>
              <a:t>7 independent features</a:t>
            </a:r>
            <a:r>
              <a:rPr lang="en-GB" sz="2300">
                <a:solidFill>
                  <a:srgbClr val="000000"/>
                </a:solidFill>
              </a:rPr>
              <a:t>. These parameters are used to predict quality of the milk. </a:t>
            </a:r>
            <a:r>
              <a:rPr b="1" lang="en-GB" sz="2300">
                <a:solidFill>
                  <a:srgbClr val="000000"/>
                </a:solidFill>
              </a:rPr>
              <a:t>Grade (Target)</a:t>
            </a:r>
            <a:r>
              <a:rPr lang="en-GB" sz="2300">
                <a:solidFill>
                  <a:srgbClr val="000000"/>
                </a:solidFill>
              </a:rPr>
              <a:t> of the milk which is categorical data where </a:t>
            </a:r>
            <a:r>
              <a:rPr b="1" lang="en-GB" sz="2300">
                <a:solidFill>
                  <a:srgbClr val="000000"/>
                </a:solidFill>
              </a:rPr>
              <a:t>Low (Bad) or Medium (Moderate) and High</a:t>
            </a:r>
            <a:r>
              <a:rPr lang="en-GB" sz="2300">
                <a:solidFill>
                  <a:srgbClr val="000000"/>
                </a:solidFill>
              </a:rPr>
              <a:t> are three different classes.The total number of records present in the dataset is </a:t>
            </a:r>
            <a:r>
              <a:rPr b="1" lang="en-GB" sz="2300">
                <a:solidFill>
                  <a:srgbClr val="000000"/>
                </a:solidFill>
              </a:rPr>
              <a:t>1059 rows</a:t>
            </a:r>
            <a:r>
              <a:rPr lang="en-GB" sz="2300">
                <a:solidFill>
                  <a:srgbClr val="000000"/>
                </a:solidFill>
              </a:rPr>
              <a:t>, and 7 columns Out of all features, 4 are categorical and 3 is numeric.</a:t>
            </a:r>
            <a:endParaRPr sz="23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2489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DATASET </a:t>
            </a:r>
            <a:endParaRPr/>
          </a:p>
        </p:txBody>
      </p:sp>
      <p:sp>
        <p:nvSpPr>
          <p:cNvPr id="87" name="Google Shape;87;p17"/>
          <p:cNvSpPr txBox="1"/>
          <p:nvPr>
            <p:ph idx="1" type="body"/>
          </p:nvPr>
        </p:nvSpPr>
        <p:spPr>
          <a:xfrm>
            <a:off x="311700" y="821675"/>
            <a:ext cx="8520600" cy="420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7200">
              <a:solidFill>
                <a:srgbClr val="000000"/>
              </a:solidFill>
            </a:endParaRPr>
          </a:p>
          <a:p>
            <a:pPr indent="0" lvl="0" marL="0" rtl="0" algn="l">
              <a:spcBef>
                <a:spcPts val="1100"/>
              </a:spcBef>
              <a:spcAft>
                <a:spcPts val="1200"/>
              </a:spcAft>
              <a:buNone/>
            </a:pPr>
            <a:r>
              <a:t/>
            </a:r>
            <a:endParaRPr sz="2300">
              <a:solidFill>
                <a:srgbClr val="000000"/>
              </a:solidFill>
            </a:endParaRPr>
          </a:p>
        </p:txBody>
      </p:sp>
      <p:pic>
        <p:nvPicPr>
          <p:cNvPr id="88" name="Google Shape;88;p17"/>
          <p:cNvPicPr preferRelativeResize="0"/>
          <p:nvPr/>
        </p:nvPicPr>
        <p:blipFill>
          <a:blip r:embed="rId3">
            <a:alphaModFix/>
          </a:blip>
          <a:stretch>
            <a:fillRect/>
          </a:stretch>
        </p:blipFill>
        <p:spPr>
          <a:xfrm>
            <a:off x="409009" y="1009309"/>
            <a:ext cx="8423299" cy="3333887"/>
          </a:xfrm>
          <a:prstGeom prst="rect">
            <a:avLst/>
          </a:prstGeom>
          <a:noFill/>
          <a:ln>
            <a:noFill/>
          </a:ln>
        </p:spPr>
      </p:pic>
      <p:pic>
        <p:nvPicPr>
          <p:cNvPr id="89" name="Google Shape;89;p17"/>
          <p:cNvPicPr preferRelativeResize="0"/>
          <p:nvPr/>
        </p:nvPicPr>
        <p:blipFill rotWithShape="1">
          <a:blip r:embed="rId4">
            <a:alphaModFix amt="13000"/>
          </a:blip>
          <a:srcRect b="3976" l="0" r="0" t="3976"/>
          <a:stretch/>
        </p:blipFill>
        <p:spPr>
          <a:xfrm>
            <a:off x="-1" y="0"/>
            <a:ext cx="9144002" cy="51434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8"/>
          <p:cNvPicPr preferRelativeResize="0"/>
          <p:nvPr/>
        </p:nvPicPr>
        <p:blipFill rotWithShape="1">
          <a:blip r:embed="rId3">
            <a:alphaModFix amt="23000"/>
          </a:blip>
          <a:srcRect b="3976" l="0" r="0" t="3976"/>
          <a:stretch/>
        </p:blipFill>
        <p:spPr>
          <a:xfrm>
            <a:off x="-1" y="0"/>
            <a:ext cx="9144002" cy="5143498"/>
          </a:xfrm>
          <a:prstGeom prst="rect">
            <a:avLst/>
          </a:prstGeom>
          <a:noFill/>
          <a:ln>
            <a:noFill/>
          </a:ln>
        </p:spPr>
      </p:pic>
      <p:sp>
        <p:nvSpPr>
          <p:cNvPr id="95" name="Google Shape;95;p18"/>
          <p:cNvSpPr txBox="1"/>
          <p:nvPr>
            <p:ph type="title"/>
          </p:nvPr>
        </p:nvSpPr>
        <p:spPr>
          <a:xfrm>
            <a:off x="311700" y="2489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DATASET FEATURES</a:t>
            </a:r>
            <a:endParaRPr/>
          </a:p>
        </p:txBody>
      </p:sp>
      <p:sp>
        <p:nvSpPr>
          <p:cNvPr id="96" name="Google Shape;96;p18"/>
          <p:cNvSpPr txBox="1"/>
          <p:nvPr>
            <p:ph idx="1" type="body"/>
          </p:nvPr>
        </p:nvSpPr>
        <p:spPr>
          <a:xfrm>
            <a:off x="311700" y="821675"/>
            <a:ext cx="8520600" cy="4207200"/>
          </a:xfrm>
          <a:prstGeom prst="rect">
            <a:avLst/>
          </a:prstGeom>
        </p:spPr>
        <p:txBody>
          <a:bodyPr anchorCtr="0" anchor="t" bIns="91425" lIns="91425" spcFirstLastPara="1" rIns="91425" wrap="square" tIns="91425">
            <a:normAutofit fontScale="25000" lnSpcReduction="10000"/>
          </a:bodyPr>
          <a:lstStyle/>
          <a:p>
            <a:pPr indent="-342900" lvl="0" marL="457200" rtl="0" algn="l">
              <a:spcBef>
                <a:spcPts val="0"/>
              </a:spcBef>
              <a:spcAft>
                <a:spcPts val="0"/>
              </a:spcAft>
              <a:buClr>
                <a:srgbClr val="000000"/>
              </a:buClr>
              <a:buSzPct val="100000"/>
              <a:buChar char="●"/>
            </a:pPr>
            <a:r>
              <a:rPr b="1" lang="en-GB" sz="7200">
                <a:solidFill>
                  <a:srgbClr val="000000"/>
                </a:solidFill>
              </a:rPr>
              <a:t>pH</a:t>
            </a:r>
            <a:r>
              <a:rPr lang="en-GB" sz="7200">
                <a:solidFill>
                  <a:srgbClr val="000000"/>
                </a:solidFill>
              </a:rPr>
              <a:t>: This feature defines pH of the milk, which is in the range of 3 to 9.5.</a:t>
            </a:r>
            <a:endParaRPr sz="7200">
              <a:solidFill>
                <a:srgbClr val="000000"/>
              </a:solidFill>
            </a:endParaRPr>
          </a:p>
          <a:p>
            <a:pPr indent="-342900" lvl="0" marL="457200" rtl="0" algn="l">
              <a:spcBef>
                <a:spcPts val="0"/>
              </a:spcBef>
              <a:spcAft>
                <a:spcPts val="0"/>
              </a:spcAft>
              <a:buClr>
                <a:srgbClr val="000000"/>
              </a:buClr>
              <a:buSzPct val="100000"/>
              <a:buChar char="●"/>
            </a:pPr>
            <a:r>
              <a:rPr b="1" lang="en-GB" sz="7200">
                <a:solidFill>
                  <a:srgbClr val="000000"/>
                </a:solidFill>
              </a:rPr>
              <a:t>temperature:</a:t>
            </a:r>
            <a:r>
              <a:rPr lang="en-GB" sz="7200">
                <a:solidFill>
                  <a:srgbClr val="000000"/>
                </a:solidFill>
              </a:rPr>
              <a:t> This feature defines the temperature of the milk, and its range is from 34'C to 90'C.</a:t>
            </a:r>
            <a:endParaRPr sz="7200">
              <a:solidFill>
                <a:srgbClr val="000000"/>
              </a:solidFill>
            </a:endParaRPr>
          </a:p>
          <a:p>
            <a:pPr indent="-342900" lvl="0" marL="457200" rtl="0" algn="l">
              <a:spcBef>
                <a:spcPts val="0"/>
              </a:spcBef>
              <a:spcAft>
                <a:spcPts val="0"/>
              </a:spcAft>
              <a:buClr>
                <a:srgbClr val="000000"/>
              </a:buClr>
              <a:buSzPct val="100000"/>
              <a:buChar char="●"/>
            </a:pPr>
            <a:r>
              <a:rPr b="1" lang="en-GB" sz="7200">
                <a:solidFill>
                  <a:srgbClr val="000000"/>
                </a:solidFill>
              </a:rPr>
              <a:t>taste:</a:t>
            </a:r>
            <a:r>
              <a:rPr lang="en-GB" sz="7200">
                <a:solidFill>
                  <a:srgbClr val="000000"/>
                </a:solidFill>
              </a:rPr>
              <a:t> This feature defines the taste of the milk and takes the possibles values: 1 (good) or 0 (bad).</a:t>
            </a:r>
            <a:endParaRPr sz="7200">
              <a:solidFill>
                <a:srgbClr val="000000"/>
              </a:solidFill>
            </a:endParaRPr>
          </a:p>
          <a:p>
            <a:pPr indent="-342900" lvl="0" marL="457200" rtl="0" algn="l">
              <a:spcBef>
                <a:spcPts val="0"/>
              </a:spcBef>
              <a:spcAft>
                <a:spcPts val="0"/>
              </a:spcAft>
              <a:buClr>
                <a:srgbClr val="000000"/>
              </a:buClr>
              <a:buSzPct val="100000"/>
              <a:buChar char="●"/>
            </a:pPr>
            <a:r>
              <a:rPr b="1" lang="en-GB" sz="7200">
                <a:solidFill>
                  <a:srgbClr val="000000"/>
                </a:solidFill>
              </a:rPr>
              <a:t>odor: </a:t>
            </a:r>
            <a:r>
              <a:rPr lang="en-GB" sz="7200">
                <a:solidFill>
                  <a:srgbClr val="000000"/>
                </a:solidFill>
              </a:rPr>
              <a:t>This feature defines the odor of the milk and takes the possibles values: 1 (good) or 0 (bad).</a:t>
            </a:r>
            <a:endParaRPr sz="7200">
              <a:solidFill>
                <a:srgbClr val="000000"/>
              </a:solidFill>
            </a:endParaRPr>
          </a:p>
          <a:p>
            <a:pPr indent="-342900" lvl="0" marL="457200" rtl="0" algn="l">
              <a:spcBef>
                <a:spcPts val="0"/>
              </a:spcBef>
              <a:spcAft>
                <a:spcPts val="0"/>
              </a:spcAft>
              <a:buClr>
                <a:srgbClr val="000000"/>
              </a:buClr>
              <a:buSzPct val="100000"/>
              <a:buChar char="●"/>
            </a:pPr>
            <a:r>
              <a:rPr b="1" lang="en-GB" sz="7200">
                <a:solidFill>
                  <a:srgbClr val="000000"/>
                </a:solidFill>
              </a:rPr>
              <a:t>fat:</a:t>
            </a:r>
            <a:r>
              <a:rPr lang="en-GB" sz="7200">
                <a:solidFill>
                  <a:srgbClr val="000000"/>
                </a:solidFill>
              </a:rPr>
              <a:t> This feature defines fat of the milk and takes the possibles values: 1 (good) or 0 (bad).</a:t>
            </a:r>
            <a:endParaRPr sz="7200">
              <a:solidFill>
                <a:srgbClr val="000000"/>
              </a:solidFill>
            </a:endParaRPr>
          </a:p>
          <a:p>
            <a:pPr indent="-342900" lvl="0" marL="457200" rtl="0" algn="l">
              <a:spcBef>
                <a:spcPts val="0"/>
              </a:spcBef>
              <a:spcAft>
                <a:spcPts val="0"/>
              </a:spcAft>
              <a:buClr>
                <a:srgbClr val="000000"/>
              </a:buClr>
              <a:buSzPct val="100000"/>
              <a:buChar char="●"/>
            </a:pPr>
            <a:r>
              <a:rPr b="1" lang="en-GB" sz="7200">
                <a:solidFill>
                  <a:srgbClr val="000000"/>
                </a:solidFill>
              </a:rPr>
              <a:t>turbidity:</a:t>
            </a:r>
            <a:r>
              <a:rPr lang="en-GB" sz="7200">
                <a:solidFill>
                  <a:srgbClr val="000000"/>
                </a:solidFill>
              </a:rPr>
              <a:t> This feature defines the turbidity of the milk and takes the possibles values: 1 (good) or 0 (bad).</a:t>
            </a:r>
            <a:endParaRPr sz="7200">
              <a:solidFill>
                <a:srgbClr val="000000"/>
              </a:solidFill>
            </a:endParaRPr>
          </a:p>
          <a:p>
            <a:pPr indent="-342900" lvl="0" marL="457200" rtl="0" algn="l">
              <a:spcBef>
                <a:spcPts val="0"/>
              </a:spcBef>
              <a:spcAft>
                <a:spcPts val="0"/>
              </a:spcAft>
              <a:buClr>
                <a:srgbClr val="000000"/>
              </a:buClr>
              <a:buSzPct val="100000"/>
              <a:buChar char="●"/>
            </a:pPr>
            <a:r>
              <a:rPr b="1" lang="en-GB" sz="7200">
                <a:solidFill>
                  <a:srgbClr val="000000"/>
                </a:solidFill>
              </a:rPr>
              <a:t>colour:</a:t>
            </a:r>
            <a:r>
              <a:rPr lang="en-GB" sz="7200">
                <a:solidFill>
                  <a:srgbClr val="000000"/>
                </a:solidFill>
              </a:rPr>
              <a:t> This feature defines the color of the milk, which is in the range of 240 to 255.</a:t>
            </a:r>
            <a:endParaRPr sz="7200">
              <a:solidFill>
                <a:srgbClr val="000000"/>
              </a:solidFill>
            </a:endParaRPr>
          </a:p>
          <a:p>
            <a:pPr indent="0" lvl="0" marL="0" rtl="0" algn="l">
              <a:spcBef>
                <a:spcPts val="1100"/>
              </a:spcBef>
              <a:spcAft>
                <a:spcPts val="1200"/>
              </a:spcAft>
              <a:buNone/>
            </a:pPr>
            <a:r>
              <a:t/>
            </a:r>
            <a:endParaRPr sz="23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9"/>
          <p:cNvPicPr preferRelativeResize="0"/>
          <p:nvPr/>
        </p:nvPicPr>
        <p:blipFill>
          <a:blip r:embed="rId3">
            <a:alphaModFix amt="33000"/>
          </a:blip>
          <a:stretch>
            <a:fillRect/>
          </a:stretch>
        </p:blipFill>
        <p:spPr>
          <a:xfrm>
            <a:off x="-4" y="0"/>
            <a:ext cx="4892102" cy="5143501"/>
          </a:xfrm>
          <a:prstGeom prst="rect">
            <a:avLst/>
          </a:prstGeom>
          <a:noFill/>
          <a:ln>
            <a:noFill/>
          </a:ln>
        </p:spPr>
      </p:pic>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DATA ANALYSIS</a:t>
            </a:r>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434343"/>
                </a:solidFill>
              </a:rPr>
              <a:t>All values are positive</a:t>
            </a:r>
            <a:endParaRPr>
              <a:solidFill>
                <a:srgbClr val="434343"/>
              </a:solidFill>
            </a:endParaRPr>
          </a:p>
          <a:p>
            <a:pPr indent="0" lvl="0" marL="0" rtl="0" algn="l">
              <a:spcBef>
                <a:spcPts val="1200"/>
              </a:spcBef>
              <a:spcAft>
                <a:spcPts val="0"/>
              </a:spcAft>
              <a:buNone/>
            </a:pPr>
            <a:r>
              <a:rPr lang="en-GB">
                <a:solidFill>
                  <a:srgbClr val="434343"/>
                </a:solidFill>
              </a:rPr>
              <a:t>in range(3.0: 9.5)</a:t>
            </a:r>
            <a:endParaRPr>
              <a:solidFill>
                <a:srgbClr val="434343"/>
              </a:solidFill>
            </a:endParaRPr>
          </a:p>
          <a:p>
            <a:pPr indent="0" lvl="0" marL="0" rtl="0" algn="l">
              <a:spcBef>
                <a:spcPts val="1200"/>
              </a:spcBef>
              <a:spcAft>
                <a:spcPts val="0"/>
              </a:spcAft>
              <a:buNone/>
            </a:pPr>
            <a:r>
              <a:t/>
            </a:r>
            <a:endParaRPr>
              <a:solidFill>
                <a:srgbClr val="434343"/>
              </a:solidFill>
            </a:endParaRPr>
          </a:p>
          <a:p>
            <a:pPr indent="0" lvl="0" marL="0" rtl="0" algn="l">
              <a:spcBef>
                <a:spcPts val="1200"/>
              </a:spcBef>
              <a:spcAft>
                <a:spcPts val="0"/>
              </a:spcAft>
              <a:buNone/>
            </a:pPr>
            <a:r>
              <a:rPr lang="en-GB">
                <a:solidFill>
                  <a:srgbClr val="434343"/>
                </a:solidFill>
              </a:rPr>
              <a:t>Majority of the values </a:t>
            </a:r>
            <a:endParaRPr>
              <a:solidFill>
                <a:srgbClr val="434343"/>
              </a:solidFill>
            </a:endParaRPr>
          </a:p>
          <a:p>
            <a:pPr indent="0" lvl="0" marL="0" rtl="0" algn="l">
              <a:spcBef>
                <a:spcPts val="1200"/>
              </a:spcBef>
              <a:spcAft>
                <a:spcPts val="0"/>
              </a:spcAft>
              <a:buNone/>
            </a:pPr>
            <a:r>
              <a:rPr lang="en-GB">
                <a:solidFill>
                  <a:srgbClr val="434343"/>
                </a:solidFill>
              </a:rPr>
              <a:t>are - 6.7</a:t>
            </a:r>
            <a:endParaRPr>
              <a:solidFill>
                <a:srgbClr val="434343"/>
              </a:solidFill>
            </a:endParaRPr>
          </a:p>
          <a:p>
            <a:pPr indent="0" lvl="0" marL="0" rtl="0" algn="l">
              <a:spcBef>
                <a:spcPts val="1200"/>
              </a:spcBef>
              <a:spcAft>
                <a:spcPts val="1200"/>
              </a:spcAft>
              <a:buNone/>
            </a:pPr>
            <a:r>
              <a:t/>
            </a:r>
            <a:endParaRPr/>
          </a:p>
        </p:txBody>
      </p:sp>
      <p:pic>
        <p:nvPicPr>
          <p:cNvPr id="104" name="Google Shape;104;p19"/>
          <p:cNvPicPr preferRelativeResize="0"/>
          <p:nvPr/>
        </p:nvPicPr>
        <p:blipFill>
          <a:blip r:embed="rId4">
            <a:alphaModFix/>
          </a:blip>
          <a:stretch>
            <a:fillRect/>
          </a:stretch>
        </p:blipFill>
        <p:spPr>
          <a:xfrm>
            <a:off x="2802060" y="1152475"/>
            <a:ext cx="6030240"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0"/>
          <p:cNvPicPr preferRelativeResize="0"/>
          <p:nvPr/>
        </p:nvPicPr>
        <p:blipFill>
          <a:blip r:embed="rId3">
            <a:alphaModFix amt="33000"/>
          </a:blip>
          <a:stretch>
            <a:fillRect/>
          </a:stretch>
        </p:blipFill>
        <p:spPr>
          <a:xfrm>
            <a:off x="-4" y="0"/>
            <a:ext cx="4892102" cy="5143501"/>
          </a:xfrm>
          <a:prstGeom prst="rect">
            <a:avLst/>
          </a:prstGeom>
          <a:noFill/>
          <a:ln>
            <a:noFill/>
          </a:ln>
        </p:spPr>
      </p:pic>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ANALYSIS</a:t>
            </a:r>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All values are positive and</a:t>
            </a:r>
            <a:endParaRPr/>
          </a:p>
          <a:p>
            <a:pPr indent="0" lvl="0" marL="0" rtl="0" algn="l">
              <a:spcBef>
                <a:spcPts val="1200"/>
              </a:spcBef>
              <a:spcAft>
                <a:spcPts val="0"/>
              </a:spcAft>
              <a:buNone/>
            </a:pPr>
            <a:r>
              <a:rPr lang="en-GB"/>
              <a:t> temperature in range</a:t>
            </a:r>
            <a:endParaRPr/>
          </a:p>
          <a:p>
            <a:pPr indent="0" lvl="0" marL="0" rtl="0" algn="l">
              <a:spcBef>
                <a:spcPts val="1200"/>
              </a:spcBef>
              <a:spcAft>
                <a:spcPts val="0"/>
              </a:spcAft>
              <a:buNone/>
            </a:pPr>
            <a:r>
              <a:rPr lang="en-GB"/>
              <a:t>(34.0: 90.0)</a:t>
            </a:r>
            <a:endParaRPr/>
          </a:p>
          <a:p>
            <a:pPr indent="0" lvl="0" marL="0" rtl="0" algn="l">
              <a:spcBef>
                <a:spcPts val="1200"/>
              </a:spcBef>
              <a:spcAft>
                <a:spcPts val="0"/>
              </a:spcAft>
              <a:buNone/>
            </a:pPr>
            <a:r>
              <a:rPr lang="en-GB"/>
              <a:t>Majority of degrees </a:t>
            </a:r>
            <a:endParaRPr/>
          </a:p>
          <a:p>
            <a:pPr indent="0" lvl="0" marL="0" rtl="0" algn="l">
              <a:spcBef>
                <a:spcPts val="1200"/>
              </a:spcBef>
              <a:spcAft>
                <a:spcPts val="0"/>
              </a:spcAft>
              <a:buNone/>
            </a:pPr>
            <a:r>
              <a:rPr lang="en-GB"/>
              <a:t>- 45.0</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2" name="Google Shape;112;p20"/>
          <p:cNvPicPr preferRelativeResize="0"/>
          <p:nvPr/>
        </p:nvPicPr>
        <p:blipFill>
          <a:blip r:embed="rId4">
            <a:alphaModFix/>
          </a:blip>
          <a:stretch>
            <a:fillRect/>
          </a:stretch>
        </p:blipFill>
        <p:spPr>
          <a:xfrm>
            <a:off x="3145825" y="1152475"/>
            <a:ext cx="5525224" cy="3184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1"/>
          <p:cNvPicPr preferRelativeResize="0"/>
          <p:nvPr/>
        </p:nvPicPr>
        <p:blipFill>
          <a:blip r:embed="rId3">
            <a:alphaModFix amt="33000"/>
          </a:blip>
          <a:stretch>
            <a:fillRect/>
          </a:stretch>
        </p:blipFill>
        <p:spPr>
          <a:xfrm>
            <a:off x="-4" y="0"/>
            <a:ext cx="4892102" cy="5143501"/>
          </a:xfrm>
          <a:prstGeom prst="rect">
            <a:avLst/>
          </a:prstGeom>
          <a:noFill/>
          <a:ln>
            <a:noFill/>
          </a:ln>
        </p:spPr>
      </p:pic>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ANALYSIS</a:t>
            </a:r>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All values are in range</a:t>
            </a:r>
            <a:endParaRPr/>
          </a:p>
          <a:p>
            <a:pPr indent="0" lvl="0" marL="0" rtl="0" algn="l">
              <a:spcBef>
                <a:spcPts val="1200"/>
              </a:spcBef>
              <a:spcAft>
                <a:spcPts val="0"/>
              </a:spcAft>
              <a:buNone/>
            </a:pPr>
            <a:r>
              <a:rPr lang="en-GB"/>
              <a:t>(240.0: 255.0)</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Majority values - 255.0</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0" name="Google Shape;120;p21"/>
          <p:cNvPicPr preferRelativeResize="0"/>
          <p:nvPr/>
        </p:nvPicPr>
        <p:blipFill>
          <a:blip r:embed="rId4">
            <a:alphaModFix/>
          </a:blip>
          <a:stretch>
            <a:fillRect/>
          </a:stretch>
        </p:blipFill>
        <p:spPr>
          <a:xfrm>
            <a:off x="3052797" y="1017722"/>
            <a:ext cx="5644375" cy="33112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