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5" r:id="rId9"/>
    <p:sldId id="263" r:id="rId10"/>
    <p:sldId id="267" r:id="rId11"/>
    <p:sldId id="264" r:id="rId12"/>
    <p:sldId id="273" r:id="rId13"/>
    <p:sldId id="266" r:id="rId14"/>
    <p:sldId id="268" r:id="rId15"/>
    <p:sldId id="269" r:id="rId16"/>
    <p:sldId id="274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46"/>
  </p:normalViewPr>
  <p:slideViewPr>
    <p:cSldViewPr snapToGrid="0" snapToObjects="1">
      <p:cViewPr varScale="1">
        <p:scale>
          <a:sx n="78" d="100"/>
          <a:sy n="78" d="100"/>
        </p:scale>
        <p:origin x="17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BB17-60DD-9848-B962-2AD4A8DD2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4AEBB-4305-A64B-9E7F-67C30CD58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A7BC5-F672-C34B-9F8B-53ADEA82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CFEF-E3B9-9D4D-B092-350C8A162D8F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448A9-0EFF-B441-83A3-B7516E84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55DAF-3BEF-BF41-885F-25F64FDF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CBCF-BBB3-1B49-8735-03F7973B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8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AAB4-E98C-7F4B-9B03-E66EE0CC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FCA4F-C3EA-CD49-823F-07A895D17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D4A25-537C-BF43-97E2-84AC8B26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CFEF-E3B9-9D4D-B092-350C8A162D8F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B7AC4-4F9E-0743-ACD2-B3054393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D7B8-596C-4C46-A52E-1C459CEE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CBCF-BBB3-1B49-8735-03F7973B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0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8F83C-F61B-AD45-8A45-8CD5484A3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E6265-3E53-0F40-8280-B196F0309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70D70-64B6-534F-AA6F-DABA7A68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CFEF-E3B9-9D4D-B092-350C8A162D8F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15CAE-AEBE-224E-BE54-35F55433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78EDD-C9D7-2146-BAAD-348CCCC0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CBCF-BBB3-1B49-8735-03F7973B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6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1508-0658-C74C-899F-B232B350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87B3-4B12-1F44-AF12-C324B896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C733A-2133-E44D-A3A6-9D23CC16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CFEF-E3B9-9D4D-B092-350C8A162D8F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82623-C88B-D04A-B33C-EC325A6F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B688A-C5CD-E54A-AC3A-5CCACECA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CBCF-BBB3-1B49-8735-03F7973B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9106-34D3-B941-ADF6-BA13E5E0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05ADE-1103-5043-A4F6-683E54E29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939F3-9B7F-A141-B54F-AEB80F66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CFEF-E3B9-9D4D-B092-350C8A162D8F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ABD69-DE2C-D644-9787-4C98CAC5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1DA4C-2D26-B946-8DC2-36066C9E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CBCF-BBB3-1B49-8735-03F7973B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3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6AC3-7242-0D4C-8D4B-F415E18A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D0031-048B-0C4C-9419-9DB670E27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CB859-AFA6-0048-976E-93F4711A2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10EAE-0C2D-1741-AB5E-600B4042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CFEF-E3B9-9D4D-B092-350C8A162D8F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87A7A-642D-1047-97B8-D22A6995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72323-979E-7848-97B6-5038864E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CBCF-BBB3-1B49-8735-03F7973B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4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8702-B158-2A4B-A8C5-74689E41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53293-FEA2-FB44-B0B7-40BF059E9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6E3B3-0DEC-D148-875C-4331F97C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E2CBF-FB5C-FF45-B94F-820757D2E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F0024-FF80-0B47-BE51-6F3D61804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213B7-9D08-2A4F-8A5E-B49847C1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CFEF-E3B9-9D4D-B092-350C8A162D8F}" type="datetimeFigureOut">
              <a:rPr lang="en-US" smtClean="0"/>
              <a:t>1/9/21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E380E-DE0A-AB48-A907-34BBFB97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71B60-87D1-8C44-80BD-08B05405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CBCF-BBB3-1B49-8735-03F7973B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5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0312-1765-D145-877E-907A687F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34A7F-2E09-4148-BD89-D6D8D082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CFEF-E3B9-9D4D-B092-350C8A162D8F}" type="datetimeFigureOut">
              <a:rPr lang="en-US" smtClean="0"/>
              <a:t>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EE9BE-17EA-D146-BAFB-3B9ADAAD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9E84B-F10D-E840-81F9-AE7E8DE5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CBCF-BBB3-1B49-8735-03F7973B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9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0C001-8468-5743-A113-4508B049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CFEF-E3B9-9D4D-B092-350C8A162D8F}" type="datetimeFigureOut">
              <a:rPr lang="en-US" smtClean="0"/>
              <a:t>1/9/21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E0DE6-C673-6E47-8B26-5C321944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91664-4BD9-D14F-8F20-F8C0A34A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CBCF-BBB3-1B49-8735-03F7973B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16E1-785D-3340-910C-C83C4097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0B2BA-941E-A64F-85F7-6F8AB0090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2CAD3-6C7B-2946-8B09-12FD07F2C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09958-E568-F049-86E8-577E8916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CFEF-E3B9-9D4D-B092-350C8A162D8F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6C757-55D1-CD49-B319-8E3C7F53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6B41F-0C87-6349-A473-44335891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CBCF-BBB3-1B49-8735-03F7973B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ABDB-78FB-6149-8EF4-4FE54D84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05E9E-3AB2-D247-A6CC-7E9CFC702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37A5A-91B0-F641-A6BE-AA5861D09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8A087-AD68-534D-9F6C-91EE8DFC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CFEF-E3B9-9D4D-B092-350C8A162D8F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561C8-BB78-5B49-AB9C-7598AE3D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8A498-F563-8B48-897D-D22A3EA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CBCF-BBB3-1B49-8735-03F7973B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1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E61F7-0F45-8543-B229-6A47C223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E85B2-38A2-5440-978E-4A6F05480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A2892-3A40-A54F-B61B-48DF1416A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8CFEF-E3B9-9D4D-B092-350C8A162D8F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0256D-78BC-1546-9254-D72DDC10F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AC802-441C-FE41-AD32-F9CDA98C0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1CBCF-BBB3-1B49-8735-03F7973B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6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79B4-42A9-C241-B3B6-ED0F2CC9E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– 3 </a:t>
            </a:r>
            <a:br>
              <a:rPr lang="en-US" dirty="0"/>
            </a:br>
            <a:r>
              <a:rPr lang="en-US" sz="2000" dirty="0"/>
              <a:t>STATINOMICS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973DE-DC4F-9347-BDD1-30A9D3A254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C R DEEPAK KUMAR</a:t>
            </a:r>
          </a:p>
          <a:p>
            <a:pPr algn="r"/>
            <a:r>
              <a:rPr lang="en-US" dirty="0"/>
              <a:t>DEEPAK RAMESH</a:t>
            </a:r>
          </a:p>
        </p:txBody>
      </p:sp>
    </p:spTree>
    <p:extLst>
      <p:ext uri="{BB962C8B-B14F-4D97-AF65-F5344CB8AC3E}">
        <p14:creationId xmlns:p14="http://schemas.microsoft.com/office/powerpoint/2010/main" val="61211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A4BB-18A6-6E4C-A7D7-C1C1A628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KURTOSIS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1BCB8-CD0A-DE44-B0DF-19BAA52D6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/>
              <a:t>Z</a:t>
            </a:r>
            <a:r>
              <a:rPr lang="en-IN" b="1" i="1" baseline="-25000" dirty="0"/>
              <a:t>g2</a:t>
            </a:r>
            <a:r>
              <a:rPr lang="en-IN" b="1" dirty="0"/>
              <a:t> &lt; −2</a:t>
            </a:r>
            <a:r>
              <a:rPr lang="en-IN" dirty="0"/>
              <a:t>, the population very likely has negative excess kurtosis (kurtosis &lt;3, platykurtic)</a:t>
            </a:r>
          </a:p>
          <a:p>
            <a:r>
              <a:rPr lang="en-IN" b="1" i="1" dirty="0"/>
              <a:t>Z</a:t>
            </a:r>
            <a:r>
              <a:rPr lang="en-IN" b="1" i="1" baseline="-25000" dirty="0"/>
              <a:t>g2</a:t>
            </a:r>
            <a:r>
              <a:rPr lang="en-IN" b="1" dirty="0"/>
              <a:t> is between −2 and +2</a:t>
            </a:r>
            <a:r>
              <a:rPr lang="en-IN" dirty="0"/>
              <a:t>, you can’t reach any conclusion about the kurtosis: excess kurtosis might be positive, negative, or zero.</a:t>
            </a:r>
          </a:p>
          <a:p>
            <a:r>
              <a:rPr lang="en-IN" b="1" i="1" dirty="0"/>
              <a:t>Z</a:t>
            </a:r>
            <a:r>
              <a:rPr lang="en-IN" b="1" i="1" baseline="-25000" dirty="0"/>
              <a:t>g2</a:t>
            </a:r>
            <a:r>
              <a:rPr lang="en-IN" b="1" dirty="0"/>
              <a:t> &gt; +2</a:t>
            </a:r>
            <a:r>
              <a:rPr lang="en-IN" dirty="0"/>
              <a:t>, the population very likely has positive excess kurtosis (kurtosis &gt;3, leptokurtic)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9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D090-DE51-EF42-B544-ADD6C87C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KURTOSIS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07D0D-9A89-8440-A4E4-1A86A715D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690688"/>
            <a:ext cx="10515600" cy="4351338"/>
          </a:xfrm>
        </p:spPr>
        <p:txBody>
          <a:bodyPr/>
          <a:lstStyle/>
          <a:p>
            <a:r>
              <a:rPr lang="en-US" dirty="0"/>
              <a:t>KURTOSIS: </a:t>
            </a:r>
            <a:r>
              <a:rPr lang="en-IN" i="1" dirty="0"/>
              <a:t>m</a:t>
            </a:r>
            <a:r>
              <a:rPr lang="en-IN" baseline="-25000" dirty="0"/>
              <a:t>4</a:t>
            </a:r>
            <a:r>
              <a:rPr lang="en-IN" dirty="0"/>
              <a:t> / </a:t>
            </a:r>
            <a:r>
              <a:rPr lang="en-IN" i="1" dirty="0"/>
              <a:t>m</a:t>
            </a:r>
            <a:r>
              <a:rPr lang="en-IN" baseline="-25000" dirty="0"/>
              <a:t>2</a:t>
            </a:r>
            <a:r>
              <a:rPr lang="en-IN" dirty="0"/>
              <a:t>²</a:t>
            </a:r>
          </a:p>
          <a:p>
            <a:r>
              <a:rPr lang="en-IN" dirty="0"/>
              <a:t>EXCESS KURTOSIS OF POPULATION (G2) : KURTOSIS -3 </a:t>
            </a:r>
          </a:p>
          <a:p>
            <a:r>
              <a:rPr lang="en-IN" dirty="0"/>
              <a:t>SAMPLE EXCESS KURTOSIS: </a:t>
            </a:r>
          </a:p>
          <a:p>
            <a:endParaRPr lang="en-IN" dirty="0"/>
          </a:p>
          <a:p>
            <a:r>
              <a:rPr lang="en-US" dirty="0"/>
              <a:t>STANDARD ERROR IN KURTOSIS : </a:t>
            </a:r>
          </a:p>
          <a:p>
            <a:endParaRPr lang="en-US" dirty="0"/>
          </a:p>
          <a:p>
            <a:r>
              <a:rPr lang="en-US" dirty="0"/>
              <a:t>TEST STATISTIC: G2/SEK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6FF2D-23FA-D747-AE92-EA7FF3FD6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957" y="2589894"/>
            <a:ext cx="4078193" cy="852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AFF7D5-D6A1-A343-BDA4-B05CF0000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572" y="3572442"/>
            <a:ext cx="3855148" cy="98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8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CE4D-63FF-7D45-BF9F-D64AE26F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MOMENTS OF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427B2E-A41D-0044-9879-E71B555FE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244" y="2259724"/>
            <a:ext cx="8845438" cy="3037490"/>
          </a:xfrm>
        </p:spPr>
      </p:pic>
    </p:spTree>
    <p:extLst>
      <p:ext uri="{BB962C8B-B14F-4D97-AF65-F5344CB8AC3E}">
        <p14:creationId xmlns:p14="http://schemas.microsoft.com/office/powerpoint/2010/main" val="58183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5E4555-3618-DA48-B330-F472D2C4F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1283"/>
              </p:ext>
            </p:extLst>
          </p:nvPr>
        </p:nvGraphicFramePr>
        <p:xfrm>
          <a:off x="326572" y="473529"/>
          <a:ext cx="5323113" cy="20552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5054">
                  <a:extLst>
                    <a:ext uri="{9D8B030D-6E8A-4147-A177-3AD203B41FA5}">
                      <a16:colId xmlns:a16="http://schemas.microsoft.com/office/drawing/2014/main" val="611612349"/>
                    </a:ext>
                  </a:extLst>
                </a:gridCol>
                <a:gridCol w="859052">
                  <a:extLst>
                    <a:ext uri="{9D8B030D-6E8A-4147-A177-3AD203B41FA5}">
                      <a16:colId xmlns:a16="http://schemas.microsoft.com/office/drawing/2014/main" val="3333349638"/>
                    </a:ext>
                  </a:extLst>
                </a:gridCol>
                <a:gridCol w="1892930">
                  <a:extLst>
                    <a:ext uri="{9D8B030D-6E8A-4147-A177-3AD203B41FA5}">
                      <a16:colId xmlns:a16="http://schemas.microsoft.com/office/drawing/2014/main" val="88480622"/>
                    </a:ext>
                  </a:extLst>
                </a:gridCol>
                <a:gridCol w="1076077">
                  <a:extLst>
                    <a:ext uri="{9D8B030D-6E8A-4147-A177-3AD203B41FA5}">
                      <a16:colId xmlns:a16="http://schemas.microsoft.com/office/drawing/2014/main" val="3063594064"/>
                    </a:ext>
                  </a:extLst>
                </a:gridCol>
              </a:tblGrid>
              <a:tr h="195943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-0.234697584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9565024"/>
                  </a:ext>
                </a:extLst>
              </a:tr>
              <a:tr h="17490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Kurtosis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1.756066043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1.959596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6032720"/>
                  </a:ext>
                </a:extLst>
              </a:tr>
              <a:tr h="2648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sample Excess Kurtosis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-1.24415201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326340"/>
                  </a:ext>
                </a:extLst>
              </a:tr>
              <a:tr h="17490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Sample Skewnwss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-0.085686224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1810199"/>
                  </a:ext>
                </a:extLst>
              </a:tr>
              <a:tr h="17490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5678936"/>
                  </a:ext>
                </a:extLst>
              </a:tr>
              <a:tr h="17490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Standard error of Kurtosis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0.154534255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Standard error of Skewness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0.077343816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1892553"/>
                  </a:ext>
                </a:extLst>
              </a:tr>
              <a:tr h="17490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1776485"/>
                  </a:ext>
                </a:extLst>
              </a:tr>
              <a:tr h="17490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Test Statistic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-8.0509788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931342"/>
                  </a:ext>
                </a:extLst>
              </a:tr>
              <a:tr h="17490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3564389"/>
                  </a:ext>
                </a:extLst>
              </a:tr>
              <a:tr h="17490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95% confidence Interval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-0.240373855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6663701"/>
                  </a:ext>
                </a:extLst>
              </a:tr>
              <a:tr h="17490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0.069001407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1736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B4395A9-76AF-A24C-A3C4-28E558BFE9B1}"/>
              </a:ext>
            </a:extLst>
          </p:cNvPr>
          <p:cNvSpPr txBox="1"/>
          <p:nvPr/>
        </p:nvSpPr>
        <p:spPr>
          <a:xfrm>
            <a:off x="718457" y="212271"/>
            <a:ext cx="10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MONDAY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14E3DDD-E37E-0846-B48E-72C8BFA42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87543"/>
              </p:ext>
            </p:extLst>
          </p:nvPr>
        </p:nvGraphicFramePr>
        <p:xfrm>
          <a:off x="6041570" y="489858"/>
          <a:ext cx="56007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3017">
                  <a:extLst>
                    <a:ext uri="{9D8B030D-6E8A-4147-A177-3AD203B41FA5}">
                      <a16:colId xmlns:a16="http://schemas.microsoft.com/office/drawing/2014/main" val="2860109397"/>
                    </a:ext>
                  </a:extLst>
                </a:gridCol>
                <a:gridCol w="903850">
                  <a:extLst>
                    <a:ext uri="{9D8B030D-6E8A-4147-A177-3AD203B41FA5}">
                      <a16:colId xmlns:a16="http://schemas.microsoft.com/office/drawing/2014/main" val="3661141090"/>
                    </a:ext>
                  </a:extLst>
                </a:gridCol>
                <a:gridCol w="1991642">
                  <a:extLst>
                    <a:ext uri="{9D8B030D-6E8A-4147-A177-3AD203B41FA5}">
                      <a16:colId xmlns:a16="http://schemas.microsoft.com/office/drawing/2014/main" val="4130487299"/>
                    </a:ext>
                  </a:extLst>
                </a:gridCol>
                <a:gridCol w="1132191">
                  <a:extLst>
                    <a:ext uri="{9D8B030D-6E8A-4147-A177-3AD203B41FA5}">
                      <a16:colId xmlns:a16="http://schemas.microsoft.com/office/drawing/2014/main" val="231938418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5.94776752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3427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Kurtosis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2.131822675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2.873628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6388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sample Excess Kurtosis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-0.86650981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5676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Sample Skewnwss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1.222813903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67203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435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Standard error of Kurtosis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0.154534255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Standard error of Skewness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0.077343816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1566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6620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Test Statistic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-5.60723451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86894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7214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95% confidence Interval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1.068126271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5614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1.377501534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344015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081663-E379-714D-97C8-AD8D42415ACC}"/>
              </a:ext>
            </a:extLst>
          </p:cNvPr>
          <p:cNvSpPr txBox="1"/>
          <p:nvPr/>
        </p:nvSpPr>
        <p:spPr>
          <a:xfrm>
            <a:off x="6760029" y="228600"/>
            <a:ext cx="102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TUESDAY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EAFDD2F-8B13-024D-B73D-5CC8EBD1C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102195"/>
              </p:ext>
            </p:extLst>
          </p:nvPr>
        </p:nvGraphicFramePr>
        <p:xfrm>
          <a:off x="326572" y="2988129"/>
          <a:ext cx="5600700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3017">
                  <a:extLst>
                    <a:ext uri="{9D8B030D-6E8A-4147-A177-3AD203B41FA5}">
                      <a16:colId xmlns:a16="http://schemas.microsoft.com/office/drawing/2014/main" val="15023592"/>
                    </a:ext>
                  </a:extLst>
                </a:gridCol>
                <a:gridCol w="903850">
                  <a:extLst>
                    <a:ext uri="{9D8B030D-6E8A-4147-A177-3AD203B41FA5}">
                      <a16:colId xmlns:a16="http://schemas.microsoft.com/office/drawing/2014/main" val="2591346436"/>
                    </a:ext>
                  </a:extLst>
                </a:gridCol>
                <a:gridCol w="1991642">
                  <a:extLst>
                    <a:ext uri="{9D8B030D-6E8A-4147-A177-3AD203B41FA5}">
                      <a16:colId xmlns:a16="http://schemas.microsoft.com/office/drawing/2014/main" val="4028805497"/>
                    </a:ext>
                  </a:extLst>
                </a:gridCol>
                <a:gridCol w="1132191">
                  <a:extLst>
                    <a:ext uri="{9D8B030D-6E8A-4147-A177-3AD203B41FA5}">
                      <a16:colId xmlns:a16="http://schemas.microsoft.com/office/drawing/2014/main" val="818104312"/>
                    </a:ext>
                  </a:extLst>
                </a:gridCol>
              </a:tblGrid>
              <a:tr h="15883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10.31551289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7891707"/>
                  </a:ext>
                </a:extLst>
              </a:tr>
              <a:tr h="15883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Kurtosis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1.740525552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4.069704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9239530"/>
                  </a:ext>
                </a:extLst>
              </a:tr>
              <a:tr h="15883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sample Excess Kurtosis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-1.25977048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0307950"/>
                  </a:ext>
                </a:extLst>
              </a:tr>
              <a:tr h="15883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Sample Skewnwss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1.258342296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5277316"/>
                  </a:ext>
                </a:extLst>
              </a:tr>
              <a:tr h="15883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1446361"/>
                  </a:ext>
                </a:extLst>
              </a:tr>
              <a:tr h="15883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Standard error of Kurtosis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0.154534255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Standard error of Skewness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0.077343816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09927"/>
                  </a:ext>
                </a:extLst>
              </a:tr>
              <a:tr h="15883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6265685"/>
                  </a:ext>
                </a:extLst>
              </a:tr>
              <a:tr h="15883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Test Statistic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-8.15204684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4430432"/>
                  </a:ext>
                </a:extLst>
              </a:tr>
              <a:tr h="15883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5640335"/>
                  </a:ext>
                </a:extLst>
              </a:tr>
              <a:tr h="15883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95% confidence Interval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1.103654664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2766097"/>
                  </a:ext>
                </a:extLst>
              </a:tr>
              <a:tr h="15883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1.413029927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542202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C49DD36-90F9-4945-A6A7-709A550F1A74}"/>
              </a:ext>
            </a:extLst>
          </p:cNvPr>
          <p:cNvSpPr txBox="1"/>
          <p:nvPr/>
        </p:nvSpPr>
        <p:spPr>
          <a:xfrm>
            <a:off x="1208314" y="2759529"/>
            <a:ext cx="13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WEDNESDAY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D865E1F-8BB0-8941-8711-1453F3FE6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093452"/>
              </p:ext>
            </p:extLst>
          </p:nvPr>
        </p:nvGraphicFramePr>
        <p:xfrm>
          <a:off x="6204858" y="3009509"/>
          <a:ext cx="56007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3017">
                  <a:extLst>
                    <a:ext uri="{9D8B030D-6E8A-4147-A177-3AD203B41FA5}">
                      <a16:colId xmlns:a16="http://schemas.microsoft.com/office/drawing/2014/main" val="486526905"/>
                    </a:ext>
                  </a:extLst>
                </a:gridCol>
                <a:gridCol w="903850">
                  <a:extLst>
                    <a:ext uri="{9D8B030D-6E8A-4147-A177-3AD203B41FA5}">
                      <a16:colId xmlns:a16="http://schemas.microsoft.com/office/drawing/2014/main" val="2029664320"/>
                    </a:ext>
                  </a:extLst>
                </a:gridCol>
                <a:gridCol w="1991642">
                  <a:extLst>
                    <a:ext uri="{9D8B030D-6E8A-4147-A177-3AD203B41FA5}">
                      <a16:colId xmlns:a16="http://schemas.microsoft.com/office/drawing/2014/main" val="3691477229"/>
                    </a:ext>
                  </a:extLst>
                </a:gridCol>
                <a:gridCol w="1132191">
                  <a:extLst>
                    <a:ext uri="{9D8B030D-6E8A-4147-A177-3AD203B41FA5}">
                      <a16:colId xmlns:a16="http://schemas.microsoft.com/office/drawing/2014/main" val="34530784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26.95011157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4146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Kurtosis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1.552841478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7.918144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3318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sample Excess Kurtosis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-1.44839637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1941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Sample Skewnwss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1.211372407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706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37070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Standard error of Kurtosis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0.154534255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Standard error of Skewness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0.077343816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54787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7278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470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Test Statistic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-9.37265572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10642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95% confidence Interval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1.056684776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7608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1.366060038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764762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B00678F-C779-D048-8529-3B7FE4480685}"/>
              </a:ext>
            </a:extLst>
          </p:cNvPr>
          <p:cNvSpPr txBox="1"/>
          <p:nvPr/>
        </p:nvSpPr>
        <p:spPr>
          <a:xfrm>
            <a:off x="7086600" y="2792186"/>
            <a:ext cx="118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THURSDAY</a:t>
            </a:r>
          </a:p>
        </p:txBody>
      </p:sp>
    </p:spTree>
    <p:extLst>
      <p:ext uri="{BB962C8B-B14F-4D97-AF65-F5344CB8AC3E}">
        <p14:creationId xmlns:p14="http://schemas.microsoft.com/office/powerpoint/2010/main" val="3361918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6DF9-6CC8-C04D-8907-9CDF9347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DCE73-8EE4-6947-A8F7-C763EE4568C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4653642" y="6176963"/>
            <a:ext cx="6700157" cy="468766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B64EDC-9023-DB43-B003-CCFD0C1DF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025609"/>
              </p:ext>
            </p:extLst>
          </p:nvPr>
        </p:nvGraphicFramePr>
        <p:xfrm>
          <a:off x="838199" y="2375480"/>
          <a:ext cx="7652657" cy="31109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9331">
                  <a:extLst>
                    <a:ext uri="{9D8B030D-6E8A-4147-A177-3AD203B41FA5}">
                      <a16:colId xmlns:a16="http://schemas.microsoft.com/office/drawing/2014/main" val="1311150365"/>
                    </a:ext>
                  </a:extLst>
                </a:gridCol>
                <a:gridCol w="1234998">
                  <a:extLst>
                    <a:ext uri="{9D8B030D-6E8A-4147-A177-3AD203B41FA5}">
                      <a16:colId xmlns:a16="http://schemas.microsoft.com/office/drawing/2014/main" val="43990488"/>
                    </a:ext>
                  </a:extLst>
                </a:gridCol>
                <a:gridCol w="2721330">
                  <a:extLst>
                    <a:ext uri="{9D8B030D-6E8A-4147-A177-3AD203B41FA5}">
                      <a16:colId xmlns:a16="http://schemas.microsoft.com/office/drawing/2014/main" val="1260496962"/>
                    </a:ext>
                  </a:extLst>
                </a:gridCol>
                <a:gridCol w="1546998">
                  <a:extLst>
                    <a:ext uri="{9D8B030D-6E8A-4147-A177-3AD203B41FA5}">
                      <a16:colId xmlns:a16="http://schemas.microsoft.com/office/drawing/2014/main" val="128119587"/>
                    </a:ext>
                  </a:extLst>
                </a:gridCol>
              </a:tblGrid>
              <a:tr h="28281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36.85827078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0218803"/>
                  </a:ext>
                </a:extLst>
              </a:tr>
              <a:tr h="2828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Kurtosis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1.275647137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10.327208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0895664"/>
                  </a:ext>
                </a:extLst>
              </a:tr>
              <a:tr h="2828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sample Excess Kurtosis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-1.72698169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482316"/>
                  </a:ext>
                </a:extLst>
              </a:tr>
              <a:tr h="28281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Sample Skewnwss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1.112276529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9666135"/>
                  </a:ext>
                </a:extLst>
              </a:tr>
              <a:tr h="28281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5547299"/>
                  </a:ext>
                </a:extLst>
              </a:tr>
              <a:tr h="2828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Standard error of Kurtosis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0.154534255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Standard error of Skewness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0.077343816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7656816"/>
                  </a:ext>
                </a:extLst>
              </a:tr>
              <a:tr h="28281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304009"/>
                  </a:ext>
                </a:extLst>
              </a:tr>
              <a:tr h="28281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8377809"/>
                  </a:ext>
                </a:extLst>
              </a:tr>
              <a:tr h="2828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Test Statistic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-11.1753973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3600247"/>
                  </a:ext>
                </a:extLst>
              </a:tr>
              <a:tr h="28281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95% confidence Interval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0.957588897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9133257"/>
                  </a:ext>
                </a:extLst>
              </a:tr>
              <a:tr h="28281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1.26696416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48068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E34829-E848-A34C-97CC-8656DE766417}"/>
              </a:ext>
            </a:extLst>
          </p:cNvPr>
          <p:cNvSpPr txBox="1"/>
          <p:nvPr/>
        </p:nvSpPr>
        <p:spPr>
          <a:xfrm>
            <a:off x="2743200" y="1796143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42967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D2C2-A787-ED46-8080-22F590C1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VISUALISING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FB4C68-BD07-6A47-B9D8-BC9061B0F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572087"/>
            <a:ext cx="3211285" cy="26635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98D3CF-EB79-2B42-B895-FB98F5139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86" y="1572087"/>
            <a:ext cx="3788230" cy="2663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808F3B-AE20-AC49-8E0B-26AD0D017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073" y="1631388"/>
            <a:ext cx="3924208" cy="266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79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E78D-09DC-C94C-A2F5-E8C94514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74641D-8051-D04D-AB2F-01DA96A1D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843" y="1259908"/>
            <a:ext cx="4902200" cy="3327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D162B7-61DB-6940-A8AC-1D7B6D582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0" y="1259908"/>
            <a:ext cx="49022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00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B55B-8AE4-AE45-8917-6E8B1338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IMPORATANT FEATURES FOR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471DF-FCD8-CE46-A663-77113825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RANDOM FOREST REGRESSOR:</a:t>
            </a:r>
          </a:p>
          <a:p>
            <a:pPr lvl="1"/>
            <a:r>
              <a:rPr lang="en-US" dirty="0"/>
              <a:t>For Monday : Tuesday</a:t>
            </a:r>
          </a:p>
          <a:p>
            <a:pPr lvl="1"/>
            <a:r>
              <a:rPr lang="en-US" dirty="0"/>
              <a:t>For Tuesday : Monday and Wednesday</a:t>
            </a:r>
          </a:p>
          <a:p>
            <a:pPr lvl="1"/>
            <a:r>
              <a:rPr lang="en-US" dirty="0"/>
              <a:t>For Wednesday : Tuesday and Thursday</a:t>
            </a:r>
          </a:p>
          <a:p>
            <a:pPr lvl="1"/>
            <a:r>
              <a:rPr lang="en-US" dirty="0"/>
              <a:t>For Thursday : Wednesday and Friday</a:t>
            </a:r>
          </a:p>
          <a:p>
            <a:pPr lvl="1"/>
            <a:r>
              <a:rPr lang="en-US" dirty="0"/>
              <a:t>For Friday : Thursday</a:t>
            </a:r>
          </a:p>
        </p:txBody>
      </p:sp>
    </p:spTree>
    <p:extLst>
      <p:ext uri="{BB962C8B-B14F-4D97-AF65-F5344CB8AC3E}">
        <p14:creationId xmlns:p14="http://schemas.microsoft.com/office/powerpoint/2010/main" val="2224858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ED40-E8B0-A24B-8E24-991E9C34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SCORES OF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A8211-3CEB-3C4A-858A-0ED09B24E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Scores of Each Prediction:</a:t>
            </a:r>
          </a:p>
          <a:p>
            <a:pPr lvl="1"/>
            <a:r>
              <a:rPr lang="en-US" dirty="0"/>
              <a:t>Monday: 96%</a:t>
            </a:r>
          </a:p>
          <a:p>
            <a:pPr lvl="1"/>
            <a:r>
              <a:rPr lang="en-US" dirty="0"/>
              <a:t>Tuesday: 98%</a:t>
            </a:r>
          </a:p>
          <a:p>
            <a:pPr lvl="1"/>
            <a:r>
              <a:rPr lang="en-US" dirty="0"/>
              <a:t>Wednesday: 98%</a:t>
            </a:r>
          </a:p>
          <a:p>
            <a:pPr lvl="1"/>
            <a:r>
              <a:rPr lang="en-US" dirty="0"/>
              <a:t>Thursday: 98%</a:t>
            </a:r>
          </a:p>
          <a:p>
            <a:pPr lvl="1"/>
            <a:r>
              <a:rPr lang="en-US" dirty="0"/>
              <a:t>Friday: 95%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1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90A455-C928-F54A-9752-2D828B697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04E731F-22AA-0E49-A020-5A104169C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7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9E77-0D93-8647-9E50-77C6E1A5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5B91-F822-E24A-AF74-910F5E58D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 OF THE DATA</a:t>
            </a:r>
          </a:p>
          <a:p>
            <a:r>
              <a:rPr lang="en-US" dirty="0"/>
              <a:t>COMPARISION OF MISSINGNESS PRESENT IN DATA</a:t>
            </a:r>
          </a:p>
          <a:p>
            <a:r>
              <a:rPr lang="en-US" dirty="0"/>
              <a:t>IMPUTATION METHODS</a:t>
            </a:r>
          </a:p>
          <a:p>
            <a:r>
              <a:rPr lang="en-US" dirty="0"/>
              <a:t>MEASURE OF SKEWNESS AND KURTOSIS</a:t>
            </a:r>
          </a:p>
          <a:p>
            <a:r>
              <a:rPr lang="en-US" dirty="0"/>
              <a:t>VISUALISING THE DISTRIBUTION</a:t>
            </a:r>
          </a:p>
          <a:p>
            <a:r>
              <a:rPr lang="en-US" dirty="0"/>
              <a:t>FEATURE IMPORTANCE </a:t>
            </a:r>
          </a:p>
          <a:p>
            <a:r>
              <a:rPr lang="en-US" dirty="0"/>
              <a:t>PREDICTION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8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6B6F-7E96-504E-B4AC-A6B80E63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OF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5C6CAF-7F6A-0F46-8DA7-77C735373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58" y="1690688"/>
            <a:ext cx="7175500" cy="46101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58E600-5CF0-8B47-B627-8A35F69B9F36}"/>
              </a:ext>
            </a:extLst>
          </p:cNvPr>
          <p:cNvSpPr txBox="1"/>
          <p:nvPr/>
        </p:nvSpPr>
        <p:spPr>
          <a:xfrm>
            <a:off x="7322458" y="1812471"/>
            <a:ext cx="40313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DARK BLUE – MONDAY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GREEN – TUESDAY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CYAN – WEDNESDAY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RED – THURSDAY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PINK - FRIDAY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3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737BCF-07D3-5C4F-9DA0-D128FB634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6" y="0"/>
            <a:ext cx="12071773" cy="618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8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E088-D093-FF47-99E0-A9D3DC3D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A3507F-12EE-5B44-9426-63D2AB89D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815" y="0"/>
            <a:ext cx="11350459" cy="6433457"/>
          </a:xfrm>
        </p:spPr>
      </p:pic>
    </p:spTree>
    <p:extLst>
      <p:ext uri="{BB962C8B-B14F-4D97-AF65-F5344CB8AC3E}">
        <p14:creationId xmlns:p14="http://schemas.microsoft.com/office/powerpoint/2010/main" val="235648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0A33-A87A-FF44-992D-4F854BD3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COMPARISION OF MISSINGNESS PRESENT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30703-861A-214F-9010-FD723CD6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COMPLETELY AT RANDOM (MCAR):</a:t>
            </a:r>
          </a:p>
          <a:p>
            <a:pPr lvl="1"/>
            <a:r>
              <a:rPr lang="en-US" dirty="0"/>
              <a:t>NO PATTERN BETWEEN OF FILLED VALUES PRESENT IN DATA</a:t>
            </a:r>
          </a:p>
          <a:p>
            <a:r>
              <a:rPr lang="en-US" dirty="0"/>
              <a:t>MISSING AT RANDOM (MAR):</a:t>
            </a:r>
          </a:p>
          <a:p>
            <a:pPr lvl="1"/>
            <a:r>
              <a:rPr lang="en-US" dirty="0"/>
              <a:t>PATTERN PRESENT IN FILLED VALUES PRESENT IN DATA</a:t>
            </a:r>
          </a:p>
          <a:p>
            <a:r>
              <a:rPr lang="en-US" dirty="0"/>
              <a:t>MISSING NOT AT RANDOM:</a:t>
            </a:r>
          </a:p>
          <a:p>
            <a:pPr lvl="1"/>
            <a:r>
              <a:rPr lang="en-US" dirty="0"/>
              <a:t>PATTERN PRESENT IN MISSING VALUES AS WELL AS FILLED VALUES IN DATA</a:t>
            </a:r>
          </a:p>
          <a:p>
            <a:r>
              <a:rPr lang="en-US" dirty="0"/>
              <a:t>CONCLUSION:</a:t>
            </a:r>
          </a:p>
          <a:p>
            <a:pPr lvl="1"/>
            <a:r>
              <a:rPr lang="en-US" dirty="0"/>
              <a:t>MISSING VALUES ARE RANDOM BUT ACTUAL VALUES FOLLOW POSITIVE TREND THEREFORE IT IS MAR</a:t>
            </a:r>
          </a:p>
        </p:txBody>
      </p:sp>
    </p:spTree>
    <p:extLst>
      <p:ext uri="{BB962C8B-B14F-4D97-AF65-F5344CB8AC3E}">
        <p14:creationId xmlns:p14="http://schemas.microsoft.com/office/powerpoint/2010/main" val="1902774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DDBE-22A5-C647-8FFB-04C6CDD9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1DF11C-9203-EE46-9112-E8731E3D2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29" y="1690688"/>
            <a:ext cx="4978400" cy="3352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F70926-84F3-D743-AFF8-6C789C638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978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9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FF11-2681-F14D-A50A-A9B4ACE5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97D2-6EFB-4E4A-BE73-67A745664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/>
              <a:t>Z</a:t>
            </a:r>
            <a:r>
              <a:rPr lang="en-IN" b="1" i="1" baseline="-25000" dirty="0"/>
              <a:t>g1</a:t>
            </a:r>
            <a:r>
              <a:rPr lang="en-IN" b="1" dirty="0"/>
              <a:t> &lt; −2</a:t>
            </a:r>
            <a:r>
              <a:rPr lang="en-IN" dirty="0"/>
              <a:t>, the population is very likely skewed negatively</a:t>
            </a:r>
          </a:p>
          <a:p>
            <a:r>
              <a:rPr lang="en-IN" b="1" i="1" dirty="0"/>
              <a:t>Z</a:t>
            </a:r>
            <a:r>
              <a:rPr lang="en-IN" b="1" i="1" baseline="-25000" dirty="0"/>
              <a:t>g1</a:t>
            </a:r>
            <a:r>
              <a:rPr lang="en-IN" b="1" dirty="0"/>
              <a:t> is between −2 and +2</a:t>
            </a:r>
            <a:r>
              <a:rPr lang="en-IN" dirty="0"/>
              <a:t>, you can’t reach any conclusion about the skewness of the population: it might be symmetric, or it might be skewed in either direction.</a:t>
            </a:r>
          </a:p>
          <a:p>
            <a:r>
              <a:rPr lang="en-IN" b="1" dirty="0"/>
              <a:t>If </a:t>
            </a:r>
            <a:r>
              <a:rPr lang="en-IN" b="1" i="1" dirty="0"/>
              <a:t>Z</a:t>
            </a:r>
            <a:r>
              <a:rPr lang="en-IN" b="1" i="1" baseline="-25000" dirty="0"/>
              <a:t>g1</a:t>
            </a:r>
            <a:r>
              <a:rPr lang="en-IN" b="1" dirty="0"/>
              <a:t> &gt; 2</a:t>
            </a:r>
            <a:r>
              <a:rPr lang="en-IN" dirty="0"/>
              <a:t>, the population is very likely skewed positively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8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AA76-D2D8-4E49-9F67-CFB83A4E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60C2-F684-6242-8AA7-AC8CD14E4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4700" cy="4351338"/>
          </a:xfrm>
        </p:spPr>
        <p:txBody>
          <a:bodyPr/>
          <a:lstStyle/>
          <a:p>
            <a:r>
              <a:rPr lang="en-IN" dirty="0"/>
              <a:t>SKEWNESS: </a:t>
            </a:r>
            <a:r>
              <a:rPr lang="en-IN" i="1" dirty="0"/>
              <a:t>g</a:t>
            </a:r>
            <a:r>
              <a:rPr lang="en-IN" baseline="-25000" dirty="0"/>
              <a:t>1</a:t>
            </a:r>
            <a:r>
              <a:rPr lang="en-IN" dirty="0"/>
              <a:t> = </a:t>
            </a:r>
            <a:r>
              <a:rPr lang="en-IN" i="1" dirty="0"/>
              <a:t>m</a:t>
            </a:r>
            <a:r>
              <a:rPr lang="en-IN" baseline="-25000" dirty="0"/>
              <a:t>3</a:t>
            </a:r>
            <a:r>
              <a:rPr lang="en-IN" dirty="0"/>
              <a:t> / </a:t>
            </a:r>
            <a:r>
              <a:rPr lang="en-IN" i="1" dirty="0"/>
              <a:t>m</a:t>
            </a:r>
            <a:r>
              <a:rPr lang="en-IN" baseline="-25000" dirty="0"/>
              <a:t>2</a:t>
            </a:r>
            <a:r>
              <a:rPr lang="en-IN" baseline="30000" dirty="0"/>
              <a:t>3/2 </a:t>
            </a:r>
            <a:r>
              <a:rPr lang="en-IN" dirty="0"/>
              <a:t> (POPULATION)</a:t>
            </a:r>
          </a:p>
          <a:p>
            <a:r>
              <a:rPr lang="en-IN" dirty="0"/>
              <a:t>SAMPLE SKEWNESS: </a:t>
            </a:r>
            <a:br>
              <a:rPr lang="en-IN" dirty="0"/>
            </a:br>
            <a:endParaRPr lang="en-IN" dirty="0"/>
          </a:p>
          <a:p>
            <a:endParaRPr lang="en-IN" baseline="30000" dirty="0"/>
          </a:p>
          <a:p>
            <a:r>
              <a:rPr lang="en-IN" dirty="0"/>
              <a:t>STANDARD  ERROR IN SKEWNESS: </a:t>
            </a: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  <a:p>
            <a:r>
              <a:rPr lang="en-US" dirty="0"/>
              <a:t>95% PERCENT CONFIDENCE INTERVAL OF POPULATION SKEWNESS: </a:t>
            </a:r>
          </a:p>
          <a:p>
            <a:pPr lvl="1"/>
            <a:r>
              <a:rPr lang="en-US" dirty="0"/>
              <a:t>G1 +-2SES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0601B-943C-BF42-9D84-5F1175479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944" y="2386634"/>
            <a:ext cx="2179371" cy="9443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B99760-153A-DC48-9F8D-3A829B71A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49" y="3683793"/>
            <a:ext cx="3499279" cy="92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6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582</Words>
  <Application>Microsoft Macintosh PowerPoint</Application>
  <PresentationFormat>Widescreen</PresentationFormat>
  <Paragraphs>169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WEEK – 3  STATINOMICS</vt:lpstr>
      <vt:lpstr>SEQUENCE</vt:lpstr>
      <vt:lpstr>TREND OF DATA</vt:lpstr>
      <vt:lpstr>PowerPoint Presentation</vt:lpstr>
      <vt:lpstr>PowerPoint Presentation</vt:lpstr>
      <vt:lpstr>COMPARISION OF MISSINGNESS PRESENT IN DATA</vt:lpstr>
      <vt:lpstr>IMPUTATION</vt:lpstr>
      <vt:lpstr>SKEWNESS</vt:lpstr>
      <vt:lpstr>SKEWNESS</vt:lpstr>
      <vt:lpstr>KURTOSIS</vt:lpstr>
      <vt:lpstr>KURTOSIS</vt:lpstr>
      <vt:lpstr>MOMENTS OF THE DATA</vt:lpstr>
      <vt:lpstr>PowerPoint Presentation</vt:lpstr>
      <vt:lpstr>PowerPoint Presentation</vt:lpstr>
      <vt:lpstr>VISUALISING DISTRIBUTION</vt:lpstr>
      <vt:lpstr>PowerPoint Presentation</vt:lpstr>
      <vt:lpstr>IMPORATANT FEATURES FOR PREDICTION</vt:lpstr>
      <vt:lpstr>SCORES OF PREDICTION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– 3  STATINOMICS</dc:title>
  <dc:creator>CR DEEPAK KUMAR</dc:creator>
  <cp:lastModifiedBy>CR DEEPAK KUMAR</cp:lastModifiedBy>
  <cp:revision>16</cp:revision>
  <dcterms:created xsi:type="dcterms:W3CDTF">2021-01-08T23:16:37Z</dcterms:created>
  <dcterms:modified xsi:type="dcterms:W3CDTF">2021-01-09T05:15:50Z</dcterms:modified>
</cp:coreProperties>
</file>