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5B4DD0-B3B9-473E-BC28-02F16F60D882}" type="datetimeFigureOut">
              <a:rPr lang="en-US" smtClean="0"/>
              <a:t>24-Mar-25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51F16-B6EE-4041-9609-84244FA666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83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24-Mar-25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51F16-B6EE-4041-9609-84244FA66650}" type="slidenum">
              <a:rPr lang="en-US" smtClean="0"/>
              <a:t>‹#›</a:t>
            </a:fld>
            <a:endParaRPr lang="en-US"/>
          </a:p>
        </p:txBody>
      </p:sp>
    </p:spTree>
    <p:extLst>
      <p:ext uri="{BB962C8B-B14F-4D97-AF65-F5344CB8AC3E}">
        <p14:creationId xmlns:p14="http://schemas.microsoft.com/office/powerpoint/2010/main" val="3842621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24-Mar-25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51F16-B6EE-4041-9609-84244FA66650}" type="slidenum">
              <a:rPr lang="en-US" smtClean="0"/>
              <a:t>‹#›</a:t>
            </a:fld>
            <a:endParaRPr lang="en-US"/>
          </a:p>
        </p:txBody>
      </p:sp>
    </p:spTree>
    <p:extLst>
      <p:ext uri="{BB962C8B-B14F-4D97-AF65-F5344CB8AC3E}">
        <p14:creationId xmlns:p14="http://schemas.microsoft.com/office/powerpoint/2010/main" val="144169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24-Mar-25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51F16-B6EE-4041-9609-84244FA66650}" type="slidenum">
              <a:rPr lang="en-US" smtClean="0"/>
              <a:t>‹#›</a:t>
            </a:fld>
            <a:endParaRPr lang="en-US"/>
          </a:p>
        </p:txBody>
      </p:sp>
    </p:spTree>
    <p:extLst>
      <p:ext uri="{BB962C8B-B14F-4D97-AF65-F5344CB8AC3E}">
        <p14:creationId xmlns:p14="http://schemas.microsoft.com/office/powerpoint/2010/main" val="2400945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24-Mar-25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E51F16-B6EE-4041-9609-84244FA6665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68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24-Mar-25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51F16-B6EE-4041-9609-84244FA66650}" type="slidenum">
              <a:rPr lang="en-US" smtClean="0"/>
              <a:t>‹#›</a:t>
            </a:fld>
            <a:endParaRPr lang="en-US"/>
          </a:p>
        </p:txBody>
      </p:sp>
    </p:spTree>
    <p:extLst>
      <p:ext uri="{BB962C8B-B14F-4D97-AF65-F5344CB8AC3E}">
        <p14:creationId xmlns:p14="http://schemas.microsoft.com/office/powerpoint/2010/main" val="3836311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24-Mar-25</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E51F16-B6EE-4041-9609-84244FA66650}" type="slidenum">
              <a:rPr lang="en-US" smtClean="0"/>
              <a:t>‹#›</a:t>
            </a:fld>
            <a:endParaRPr lang="en-US"/>
          </a:p>
        </p:txBody>
      </p:sp>
    </p:spTree>
    <p:extLst>
      <p:ext uri="{BB962C8B-B14F-4D97-AF65-F5344CB8AC3E}">
        <p14:creationId xmlns:p14="http://schemas.microsoft.com/office/powerpoint/2010/main" val="5859515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24-Mar-25</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E51F16-B6EE-4041-9609-84244FA66650}" type="slidenum">
              <a:rPr lang="en-US" smtClean="0"/>
              <a:t>‹#›</a:t>
            </a:fld>
            <a:endParaRPr lang="en-US"/>
          </a:p>
        </p:txBody>
      </p:sp>
    </p:spTree>
    <p:extLst>
      <p:ext uri="{BB962C8B-B14F-4D97-AF65-F5344CB8AC3E}">
        <p14:creationId xmlns:p14="http://schemas.microsoft.com/office/powerpoint/2010/main" val="3522771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24-Mar-25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DAE51F16-B6EE-4041-9609-84244FA66650}" type="slidenum">
              <a:rPr lang="en-US" smtClean="0"/>
              <a:t>‹#›</a:t>
            </a:fld>
            <a:endParaRPr lang="en-US"/>
          </a:p>
        </p:txBody>
      </p:sp>
    </p:spTree>
    <p:extLst>
      <p:ext uri="{BB962C8B-B14F-4D97-AF65-F5344CB8AC3E}">
        <p14:creationId xmlns:p14="http://schemas.microsoft.com/office/powerpoint/2010/main" val="52505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smtClean="0"/>
              <a:t>24-Mar-25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E51F16-B6EE-4041-9609-84244FA66650}" type="slidenum">
              <a:rPr lang="en-US" smtClean="0"/>
              <a:t>‹#›</a:t>
            </a:fld>
            <a:endParaRPr lang="en-US"/>
          </a:p>
        </p:txBody>
      </p:sp>
    </p:spTree>
    <p:extLst>
      <p:ext uri="{BB962C8B-B14F-4D97-AF65-F5344CB8AC3E}">
        <p14:creationId xmlns:p14="http://schemas.microsoft.com/office/powerpoint/2010/main" val="399052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24-Mar-25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E51F16-B6EE-4041-9609-84244FA66650}" type="slidenum">
              <a:rPr lang="en-US" smtClean="0"/>
              <a:t>‹#›</a:t>
            </a:fld>
            <a:endParaRPr lang="en-US"/>
          </a:p>
        </p:txBody>
      </p:sp>
    </p:spTree>
    <p:extLst>
      <p:ext uri="{BB962C8B-B14F-4D97-AF65-F5344CB8AC3E}">
        <p14:creationId xmlns:p14="http://schemas.microsoft.com/office/powerpoint/2010/main" val="2620963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smtClean="0"/>
              <a:t>24-Mar-25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E51F16-B6EE-4041-9609-84244FA6665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120406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495F8-C359-3478-3F7A-73196354321E}"/>
              </a:ext>
            </a:extLst>
          </p:cNvPr>
          <p:cNvSpPr>
            <a:spLocks noGrp="1"/>
          </p:cNvSpPr>
          <p:nvPr>
            <p:ph type="ctrTitle"/>
          </p:nvPr>
        </p:nvSpPr>
        <p:spPr/>
        <p:txBody>
          <a:bodyPr>
            <a:normAutofit/>
          </a:bodyPr>
          <a:lstStyle/>
          <a:p>
            <a:r>
              <a:rPr lang="en-US" dirty="0"/>
              <a:t>Diwali Sales </a:t>
            </a:r>
          </a:p>
        </p:txBody>
      </p:sp>
      <p:sp>
        <p:nvSpPr>
          <p:cNvPr id="3" name="Subtitle 2">
            <a:extLst>
              <a:ext uri="{FF2B5EF4-FFF2-40B4-BE49-F238E27FC236}">
                <a16:creationId xmlns:a16="http://schemas.microsoft.com/office/drawing/2014/main" id="{C72D65D1-C87B-306A-B669-3DD4D818B24C}"/>
              </a:ext>
            </a:extLst>
          </p:cNvPr>
          <p:cNvSpPr>
            <a:spLocks noGrp="1"/>
          </p:cNvSpPr>
          <p:nvPr>
            <p:ph type="subTitle" idx="1"/>
          </p:nvPr>
        </p:nvSpPr>
        <p:spPr/>
        <p:txBody>
          <a:bodyPr/>
          <a:lstStyle/>
          <a:p>
            <a:r>
              <a:rPr lang="en-US" dirty="0"/>
              <a:t>Exploratory Data Analysis (Using Python)</a:t>
            </a:r>
          </a:p>
        </p:txBody>
      </p:sp>
    </p:spTree>
    <p:extLst>
      <p:ext uri="{BB962C8B-B14F-4D97-AF65-F5344CB8AC3E}">
        <p14:creationId xmlns:p14="http://schemas.microsoft.com/office/powerpoint/2010/main" val="2302420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CE58B-FCD5-BB1F-1866-CD07612A24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147C70A-08EC-9804-5504-9763157ED2F6}"/>
              </a:ext>
            </a:extLst>
          </p:cNvPr>
          <p:cNvSpPr txBox="1"/>
          <p:nvPr/>
        </p:nvSpPr>
        <p:spPr>
          <a:xfrm>
            <a:off x="1066800" y="639097"/>
            <a:ext cx="10058400" cy="646331"/>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3600" dirty="0"/>
              <a:t>Conclusion</a:t>
            </a:r>
          </a:p>
        </p:txBody>
      </p:sp>
      <p:sp>
        <p:nvSpPr>
          <p:cNvPr id="8" name="TextBox 7">
            <a:extLst>
              <a:ext uri="{FF2B5EF4-FFF2-40B4-BE49-F238E27FC236}">
                <a16:creationId xmlns:a16="http://schemas.microsoft.com/office/drawing/2014/main" id="{FE0F31FC-2A73-6249-B204-463AE2F1B95B}"/>
              </a:ext>
            </a:extLst>
          </p:cNvPr>
          <p:cNvSpPr txBox="1"/>
          <p:nvPr/>
        </p:nvSpPr>
        <p:spPr>
          <a:xfrm>
            <a:off x="598971" y="1443841"/>
            <a:ext cx="5005416" cy="3970318"/>
          </a:xfrm>
          <a:prstGeom prst="rect">
            <a:avLst/>
          </a:prstGeom>
          <a:noFill/>
        </p:spPr>
        <p:txBody>
          <a:bodyPr wrap="square" rtlCol="0">
            <a:spAutoFit/>
          </a:bodyPr>
          <a:lstStyle/>
          <a:p>
            <a:pPr algn="just"/>
            <a:r>
              <a:rPr lang="en-US" dirty="0"/>
              <a:t>Diwali sales data reveals married women aged 26-35, working in IT, healthcare, and aviation in UP, Maharashtra, and Karnataka, are the highest spenders. Their purchasing power is concentrated in food, clothing, and electronics. This demographic's high spending stems from combined incomes, career stability, and cultural festive traditions. Targeted marketing and optimized inventory for these product categories are crucial. The data reflects economic growth in these sectors and regions, alongside the increasing adoption of technology and e-commerce. Cultural significance drives spending on traditional items like food and clothing during Diwali.</a:t>
            </a:r>
          </a:p>
        </p:txBody>
      </p:sp>
      <p:sp>
        <p:nvSpPr>
          <p:cNvPr id="2" name="Rectangle: Rounded Corners 1">
            <a:extLst>
              <a:ext uri="{FF2B5EF4-FFF2-40B4-BE49-F238E27FC236}">
                <a16:creationId xmlns:a16="http://schemas.microsoft.com/office/drawing/2014/main" id="{407F4B35-4AED-6D7E-F42A-50AFEA11C230}"/>
              </a:ext>
            </a:extLst>
          </p:cNvPr>
          <p:cNvSpPr/>
          <p:nvPr/>
        </p:nvSpPr>
        <p:spPr>
          <a:xfrm>
            <a:off x="6341807" y="1553497"/>
            <a:ext cx="5074242" cy="3598606"/>
          </a:xfrm>
          <a:prstGeom prst="roundRect">
            <a:avLst/>
          </a:prstGeom>
          <a:blipFill>
            <a:blip r:embed="rId2"/>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743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A4DD7-CAC3-BB9D-3E81-FD457401F0C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9514AF9-7AEB-CE3E-5F9C-F7074F95D146}"/>
              </a:ext>
            </a:extLst>
          </p:cNvPr>
          <p:cNvPicPr>
            <a:picLocks noChangeAspect="1"/>
          </p:cNvPicPr>
          <p:nvPr/>
        </p:nvPicPr>
        <p:blipFill>
          <a:blip r:embed="rId2"/>
          <a:stretch>
            <a:fillRect/>
          </a:stretch>
        </p:blipFill>
        <p:spPr>
          <a:xfrm>
            <a:off x="684268" y="1219634"/>
            <a:ext cx="4678008" cy="3420754"/>
          </a:xfrm>
          <a:prstGeom prst="rect">
            <a:avLst/>
          </a:prstGeom>
        </p:spPr>
      </p:pic>
      <p:pic>
        <p:nvPicPr>
          <p:cNvPr id="10" name="Picture 9">
            <a:extLst>
              <a:ext uri="{FF2B5EF4-FFF2-40B4-BE49-F238E27FC236}">
                <a16:creationId xmlns:a16="http://schemas.microsoft.com/office/drawing/2014/main" id="{358C89B5-E131-69F7-C24B-4B3AF7E5D4A7}"/>
              </a:ext>
            </a:extLst>
          </p:cNvPr>
          <p:cNvPicPr>
            <a:picLocks noChangeAspect="1"/>
          </p:cNvPicPr>
          <p:nvPr/>
        </p:nvPicPr>
        <p:blipFill>
          <a:blip r:embed="rId3"/>
          <a:stretch>
            <a:fillRect/>
          </a:stretch>
        </p:blipFill>
        <p:spPr>
          <a:xfrm>
            <a:off x="6829726" y="3116388"/>
            <a:ext cx="4678008" cy="3608439"/>
          </a:xfrm>
          <a:prstGeom prst="rect">
            <a:avLst/>
          </a:prstGeom>
        </p:spPr>
      </p:pic>
      <p:sp>
        <p:nvSpPr>
          <p:cNvPr id="11" name="TextBox 10">
            <a:extLst>
              <a:ext uri="{FF2B5EF4-FFF2-40B4-BE49-F238E27FC236}">
                <a16:creationId xmlns:a16="http://schemas.microsoft.com/office/drawing/2014/main" id="{F78BD335-D2CD-8B22-9814-F73D47F9C2B9}"/>
              </a:ext>
            </a:extLst>
          </p:cNvPr>
          <p:cNvSpPr txBox="1"/>
          <p:nvPr/>
        </p:nvSpPr>
        <p:spPr>
          <a:xfrm>
            <a:off x="1032387" y="521110"/>
            <a:ext cx="10058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Gender Analysis </a:t>
            </a:r>
          </a:p>
        </p:txBody>
      </p:sp>
      <p:cxnSp>
        <p:nvCxnSpPr>
          <p:cNvPr id="13" name="Straight Arrow Connector 12">
            <a:extLst>
              <a:ext uri="{FF2B5EF4-FFF2-40B4-BE49-F238E27FC236}">
                <a16:creationId xmlns:a16="http://schemas.microsoft.com/office/drawing/2014/main" id="{16AFAE33-E4D7-B4DF-69C4-CDF0FA39F208}"/>
              </a:ext>
            </a:extLst>
          </p:cNvPr>
          <p:cNvCxnSpPr/>
          <p:nvPr/>
        </p:nvCxnSpPr>
        <p:spPr>
          <a:xfrm flipH="1">
            <a:off x="5551533" y="1465006"/>
            <a:ext cx="12781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5FED5E8-1201-048A-5EC3-0D9A14EFE8E4}"/>
              </a:ext>
            </a:extLst>
          </p:cNvPr>
          <p:cNvSpPr txBox="1"/>
          <p:nvPr/>
        </p:nvSpPr>
        <p:spPr>
          <a:xfrm>
            <a:off x="7148052" y="1219634"/>
            <a:ext cx="4257367" cy="923330"/>
          </a:xfrm>
          <a:prstGeom prst="rect">
            <a:avLst/>
          </a:prstGeom>
          <a:noFill/>
        </p:spPr>
        <p:txBody>
          <a:bodyPr wrap="square" rtlCol="0">
            <a:spAutoFit/>
          </a:bodyPr>
          <a:lstStyle/>
          <a:p>
            <a:pPr algn="just"/>
            <a:r>
              <a:rPr lang="en-US" dirty="0"/>
              <a:t>The following Bar graphs show that most of the orders done in the given data set is by female buyers.</a:t>
            </a:r>
          </a:p>
        </p:txBody>
      </p:sp>
      <p:sp>
        <p:nvSpPr>
          <p:cNvPr id="15" name="TextBox 14">
            <a:extLst>
              <a:ext uri="{FF2B5EF4-FFF2-40B4-BE49-F238E27FC236}">
                <a16:creationId xmlns:a16="http://schemas.microsoft.com/office/drawing/2014/main" id="{D46090FC-8B40-C4D7-5615-3B217D0DC859}"/>
              </a:ext>
            </a:extLst>
          </p:cNvPr>
          <p:cNvSpPr txBox="1"/>
          <p:nvPr/>
        </p:nvSpPr>
        <p:spPr>
          <a:xfrm>
            <a:off x="894588" y="5176701"/>
            <a:ext cx="4257367" cy="923330"/>
          </a:xfrm>
          <a:prstGeom prst="rect">
            <a:avLst/>
          </a:prstGeom>
          <a:noFill/>
        </p:spPr>
        <p:txBody>
          <a:bodyPr wrap="square" rtlCol="0">
            <a:spAutoFit/>
          </a:bodyPr>
          <a:lstStyle/>
          <a:p>
            <a:pPr algn="just"/>
            <a:r>
              <a:rPr lang="en-US" dirty="0"/>
              <a:t>The following Bar graphs show that the maximum amount spend by female buyers as per the given data set</a:t>
            </a:r>
          </a:p>
        </p:txBody>
      </p:sp>
      <p:cxnSp>
        <p:nvCxnSpPr>
          <p:cNvPr id="16" name="Straight Arrow Connector 15">
            <a:extLst>
              <a:ext uri="{FF2B5EF4-FFF2-40B4-BE49-F238E27FC236}">
                <a16:creationId xmlns:a16="http://schemas.microsoft.com/office/drawing/2014/main" id="{2D5FEE76-3C6C-7832-3F47-27A25B38FFCE}"/>
              </a:ext>
            </a:extLst>
          </p:cNvPr>
          <p:cNvCxnSpPr>
            <a:cxnSpLocks/>
          </p:cNvCxnSpPr>
          <p:nvPr/>
        </p:nvCxnSpPr>
        <p:spPr>
          <a:xfrm>
            <a:off x="5418796" y="5481483"/>
            <a:ext cx="1410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9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F4B35-A039-AD91-BFC2-4F0DD7DEE1A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3E1B5D6-D9FB-2BCF-14BA-D5B0BE7DFC13}"/>
              </a:ext>
            </a:extLst>
          </p:cNvPr>
          <p:cNvPicPr>
            <a:picLocks noChangeAspect="1"/>
          </p:cNvPicPr>
          <p:nvPr/>
        </p:nvPicPr>
        <p:blipFill>
          <a:blip r:embed="rId2"/>
          <a:stretch>
            <a:fillRect/>
          </a:stretch>
        </p:blipFill>
        <p:spPr>
          <a:xfrm>
            <a:off x="653353" y="1210546"/>
            <a:ext cx="4697840" cy="3510330"/>
          </a:xfrm>
          <a:prstGeom prst="rect">
            <a:avLst/>
          </a:prstGeom>
        </p:spPr>
      </p:pic>
      <p:sp>
        <p:nvSpPr>
          <p:cNvPr id="6" name="TextBox 5">
            <a:extLst>
              <a:ext uri="{FF2B5EF4-FFF2-40B4-BE49-F238E27FC236}">
                <a16:creationId xmlns:a16="http://schemas.microsoft.com/office/drawing/2014/main" id="{570CFE9E-1464-45D6-F48D-AEA8703A0A28}"/>
              </a:ext>
            </a:extLst>
          </p:cNvPr>
          <p:cNvSpPr txBox="1"/>
          <p:nvPr/>
        </p:nvSpPr>
        <p:spPr>
          <a:xfrm>
            <a:off x="1032387" y="521110"/>
            <a:ext cx="10058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Age Analysis </a:t>
            </a:r>
          </a:p>
        </p:txBody>
      </p:sp>
      <p:pic>
        <p:nvPicPr>
          <p:cNvPr id="9" name="Picture 8">
            <a:extLst>
              <a:ext uri="{FF2B5EF4-FFF2-40B4-BE49-F238E27FC236}">
                <a16:creationId xmlns:a16="http://schemas.microsoft.com/office/drawing/2014/main" id="{6334B38B-472F-2113-97BB-099D4641FEEF}"/>
              </a:ext>
            </a:extLst>
          </p:cNvPr>
          <p:cNvPicPr>
            <a:picLocks noChangeAspect="1"/>
          </p:cNvPicPr>
          <p:nvPr/>
        </p:nvPicPr>
        <p:blipFill>
          <a:blip r:embed="rId3"/>
          <a:stretch>
            <a:fillRect/>
          </a:stretch>
        </p:blipFill>
        <p:spPr>
          <a:xfrm>
            <a:off x="6691894" y="3143361"/>
            <a:ext cx="4802015" cy="3714639"/>
          </a:xfrm>
          <a:prstGeom prst="rect">
            <a:avLst/>
          </a:prstGeom>
        </p:spPr>
      </p:pic>
      <p:cxnSp>
        <p:nvCxnSpPr>
          <p:cNvPr id="10" name="Straight Arrow Connector 9">
            <a:extLst>
              <a:ext uri="{FF2B5EF4-FFF2-40B4-BE49-F238E27FC236}">
                <a16:creationId xmlns:a16="http://schemas.microsoft.com/office/drawing/2014/main" id="{6309CEA8-BAD0-ED6A-CD25-A69E181C4B30}"/>
              </a:ext>
            </a:extLst>
          </p:cNvPr>
          <p:cNvCxnSpPr>
            <a:cxnSpLocks/>
          </p:cNvCxnSpPr>
          <p:nvPr/>
        </p:nvCxnSpPr>
        <p:spPr>
          <a:xfrm flipH="1">
            <a:off x="5525729" y="1720645"/>
            <a:ext cx="14121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A3094D4-FB16-378A-208F-F9B147B0674B}"/>
              </a:ext>
            </a:extLst>
          </p:cNvPr>
          <p:cNvSpPr txBox="1"/>
          <p:nvPr/>
        </p:nvSpPr>
        <p:spPr>
          <a:xfrm>
            <a:off x="7249846" y="1337621"/>
            <a:ext cx="4257367" cy="923330"/>
          </a:xfrm>
          <a:prstGeom prst="rect">
            <a:avLst/>
          </a:prstGeom>
          <a:noFill/>
        </p:spPr>
        <p:txBody>
          <a:bodyPr wrap="square" rtlCol="0">
            <a:spAutoFit/>
          </a:bodyPr>
          <a:lstStyle/>
          <a:p>
            <a:pPr algn="just"/>
            <a:r>
              <a:rPr lang="en-US" dirty="0"/>
              <a:t>As per the graph, the maximum orders came from female buyers have an age from 26-35 years old.</a:t>
            </a:r>
          </a:p>
        </p:txBody>
      </p:sp>
      <p:cxnSp>
        <p:nvCxnSpPr>
          <p:cNvPr id="12" name="Straight Arrow Connector 11">
            <a:extLst>
              <a:ext uri="{FF2B5EF4-FFF2-40B4-BE49-F238E27FC236}">
                <a16:creationId xmlns:a16="http://schemas.microsoft.com/office/drawing/2014/main" id="{7D203808-0D14-FC5C-551A-4A4A749FA5D2}"/>
              </a:ext>
            </a:extLst>
          </p:cNvPr>
          <p:cNvCxnSpPr>
            <a:cxnSpLocks/>
          </p:cNvCxnSpPr>
          <p:nvPr/>
        </p:nvCxnSpPr>
        <p:spPr>
          <a:xfrm>
            <a:off x="5418796" y="5481483"/>
            <a:ext cx="14109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1AE39A0-3897-8B2F-DEE2-0AECE2E5E30D}"/>
              </a:ext>
            </a:extLst>
          </p:cNvPr>
          <p:cNvSpPr txBox="1"/>
          <p:nvPr/>
        </p:nvSpPr>
        <p:spPr>
          <a:xfrm>
            <a:off x="1032387" y="5185789"/>
            <a:ext cx="4257367" cy="923330"/>
          </a:xfrm>
          <a:prstGeom prst="rect">
            <a:avLst/>
          </a:prstGeom>
          <a:noFill/>
        </p:spPr>
        <p:txBody>
          <a:bodyPr wrap="square" rtlCol="0">
            <a:spAutoFit/>
          </a:bodyPr>
          <a:lstStyle/>
          <a:p>
            <a:pPr algn="just"/>
            <a:r>
              <a:rPr lang="en-US" dirty="0"/>
              <a:t>The maximum amount spend by the buyers is done by the buyers in the age group 26-35 years old.</a:t>
            </a:r>
          </a:p>
        </p:txBody>
      </p:sp>
    </p:spTree>
    <p:extLst>
      <p:ext uri="{BB962C8B-B14F-4D97-AF65-F5344CB8AC3E}">
        <p14:creationId xmlns:p14="http://schemas.microsoft.com/office/powerpoint/2010/main" val="259923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1E80A-AD12-7129-0440-6C3D8B44C23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2D53A3-F8F2-0AB5-9908-0A234FB8E40B}"/>
              </a:ext>
            </a:extLst>
          </p:cNvPr>
          <p:cNvSpPr txBox="1"/>
          <p:nvPr/>
        </p:nvSpPr>
        <p:spPr>
          <a:xfrm>
            <a:off x="1066800" y="325586"/>
            <a:ext cx="10058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State Analysis </a:t>
            </a:r>
          </a:p>
        </p:txBody>
      </p:sp>
      <p:pic>
        <p:nvPicPr>
          <p:cNvPr id="5" name="Picture 4">
            <a:extLst>
              <a:ext uri="{FF2B5EF4-FFF2-40B4-BE49-F238E27FC236}">
                <a16:creationId xmlns:a16="http://schemas.microsoft.com/office/drawing/2014/main" id="{063E03B4-7FDD-9AAF-35B9-284ADBE17B8E}"/>
              </a:ext>
            </a:extLst>
          </p:cNvPr>
          <p:cNvPicPr>
            <a:picLocks noChangeAspect="1"/>
          </p:cNvPicPr>
          <p:nvPr/>
        </p:nvPicPr>
        <p:blipFill>
          <a:blip r:embed="rId2"/>
          <a:stretch>
            <a:fillRect/>
          </a:stretch>
        </p:blipFill>
        <p:spPr>
          <a:xfrm>
            <a:off x="232544" y="982775"/>
            <a:ext cx="11726912" cy="4077269"/>
          </a:xfrm>
          <a:prstGeom prst="rect">
            <a:avLst/>
          </a:prstGeom>
        </p:spPr>
      </p:pic>
      <p:sp>
        <p:nvSpPr>
          <p:cNvPr id="6" name="TextBox 5">
            <a:extLst>
              <a:ext uri="{FF2B5EF4-FFF2-40B4-BE49-F238E27FC236}">
                <a16:creationId xmlns:a16="http://schemas.microsoft.com/office/drawing/2014/main" id="{86DF5B27-0C86-A456-216D-002BBEFD74A3}"/>
              </a:ext>
            </a:extLst>
          </p:cNvPr>
          <p:cNvSpPr txBox="1"/>
          <p:nvPr/>
        </p:nvSpPr>
        <p:spPr>
          <a:xfrm>
            <a:off x="816077" y="5486400"/>
            <a:ext cx="11012129" cy="646331"/>
          </a:xfrm>
          <a:prstGeom prst="rect">
            <a:avLst/>
          </a:prstGeom>
          <a:noFill/>
        </p:spPr>
        <p:txBody>
          <a:bodyPr wrap="square" rtlCol="0">
            <a:spAutoFit/>
          </a:bodyPr>
          <a:lstStyle/>
          <a:p>
            <a:pPr algn="just"/>
            <a:r>
              <a:rPr lang="en-US" dirty="0"/>
              <a:t>From the above graph we can see that the maximum number of orders from Uttar Pradesh, followed by Maharashtra, Karnataka and so on.</a:t>
            </a:r>
          </a:p>
        </p:txBody>
      </p:sp>
    </p:spTree>
    <p:extLst>
      <p:ext uri="{BB962C8B-B14F-4D97-AF65-F5344CB8AC3E}">
        <p14:creationId xmlns:p14="http://schemas.microsoft.com/office/powerpoint/2010/main" val="106192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24FA9-9219-1A22-78A1-9CAF9A6C6A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47E834-E4E0-D579-2375-20D2592F1B54}"/>
              </a:ext>
            </a:extLst>
          </p:cNvPr>
          <p:cNvSpPr txBox="1"/>
          <p:nvPr/>
        </p:nvSpPr>
        <p:spPr>
          <a:xfrm>
            <a:off x="1066800" y="262863"/>
            <a:ext cx="10058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State Analysis </a:t>
            </a:r>
          </a:p>
        </p:txBody>
      </p:sp>
      <p:sp>
        <p:nvSpPr>
          <p:cNvPr id="6" name="TextBox 5">
            <a:extLst>
              <a:ext uri="{FF2B5EF4-FFF2-40B4-BE49-F238E27FC236}">
                <a16:creationId xmlns:a16="http://schemas.microsoft.com/office/drawing/2014/main" id="{D3498674-B78E-3018-A9EA-945DDB5A548E}"/>
              </a:ext>
            </a:extLst>
          </p:cNvPr>
          <p:cNvSpPr txBox="1"/>
          <p:nvPr/>
        </p:nvSpPr>
        <p:spPr>
          <a:xfrm>
            <a:off x="816077" y="5486400"/>
            <a:ext cx="11012129" cy="646331"/>
          </a:xfrm>
          <a:prstGeom prst="rect">
            <a:avLst/>
          </a:prstGeom>
          <a:noFill/>
        </p:spPr>
        <p:txBody>
          <a:bodyPr wrap="square" rtlCol="0">
            <a:spAutoFit/>
          </a:bodyPr>
          <a:lstStyle/>
          <a:p>
            <a:pPr algn="just"/>
            <a:r>
              <a:rPr lang="en-US" dirty="0"/>
              <a:t>From the above graph we can see that the maximum amount spent is from Uttar Pradesh, followed by Maharashtra, Karnataka and so on.</a:t>
            </a:r>
          </a:p>
        </p:txBody>
      </p:sp>
      <p:pic>
        <p:nvPicPr>
          <p:cNvPr id="8" name="Picture 7">
            <a:extLst>
              <a:ext uri="{FF2B5EF4-FFF2-40B4-BE49-F238E27FC236}">
                <a16:creationId xmlns:a16="http://schemas.microsoft.com/office/drawing/2014/main" id="{5E18F9CD-FF20-2222-C951-8846BA82944B}"/>
              </a:ext>
            </a:extLst>
          </p:cNvPr>
          <p:cNvPicPr>
            <a:picLocks noChangeAspect="1"/>
          </p:cNvPicPr>
          <p:nvPr/>
        </p:nvPicPr>
        <p:blipFill>
          <a:blip r:embed="rId2"/>
          <a:stretch>
            <a:fillRect/>
          </a:stretch>
        </p:blipFill>
        <p:spPr>
          <a:xfrm>
            <a:off x="137281" y="982775"/>
            <a:ext cx="11917438" cy="4448796"/>
          </a:xfrm>
          <a:prstGeom prst="rect">
            <a:avLst/>
          </a:prstGeom>
        </p:spPr>
      </p:pic>
    </p:spTree>
    <p:extLst>
      <p:ext uri="{BB962C8B-B14F-4D97-AF65-F5344CB8AC3E}">
        <p14:creationId xmlns:p14="http://schemas.microsoft.com/office/powerpoint/2010/main" val="4031737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F10B6-4778-027A-43D2-8AB3A51E262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8B0E825-9086-616A-D6F7-8500CF261FA7}"/>
              </a:ext>
            </a:extLst>
          </p:cNvPr>
          <p:cNvSpPr txBox="1"/>
          <p:nvPr/>
        </p:nvSpPr>
        <p:spPr>
          <a:xfrm>
            <a:off x="1032387" y="521110"/>
            <a:ext cx="10058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Marital Status Analysis </a:t>
            </a:r>
          </a:p>
        </p:txBody>
      </p:sp>
      <p:sp>
        <p:nvSpPr>
          <p:cNvPr id="6" name="TextBox 5">
            <a:extLst>
              <a:ext uri="{FF2B5EF4-FFF2-40B4-BE49-F238E27FC236}">
                <a16:creationId xmlns:a16="http://schemas.microsoft.com/office/drawing/2014/main" id="{FF97523C-0BE7-938F-253B-31541694891E}"/>
              </a:ext>
            </a:extLst>
          </p:cNvPr>
          <p:cNvSpPr txBox="1"/>
          <p:nvPr/>
        </p:nvSpPr>
        <p:spPr>
          <a:xfrm>
            <a:off x="816077" y="5389721"/>
            <a:ext cx="4522839" cy="646331"/>
          </a:xfrm>
          <a:prstGeom prst="rect">
            <a:avLst/>
          </a:prstGeom>
          <a:noFill/>
        </p:spPr>
        <p:txBody>
          <a:bodyPr wrap="square" rtlCol="0">
            <a:spAutoFit/>
          </a:bodyPr>
          <a:lstStyle/>
          <a:p>
            <a:pPr algn="just"/>
            <a:r>
              <a:rPr lang="en-US" dirty="0"/>
              <a:t>From the above graph we can see that most of the orders are placed by buyers who married.</a:t>
            </a:r>
          </a:p>
        </p:txBody>
      </p:sp>
      <p:pic>
        <p:nvPicPr>
          <p:cNvPr id="4" name="Picture 3">
            <a:extLst>
              <a:ext uri="{FF2B5EF4-FFF2-40B4-BE49-F238E27FC236}">
                <a16:creationId xmlns:a16="http://schemas.microsoft.com/office/drawing/2014/main" id="{A0A24EDC-8117-459E-66BC-9D16B7BEFF10}"/>
              </a:ext>
            </a:extLst>
          </p:cNvPr>
          <p:cNvPicPr>
            <a:picLocks noChangeAspect="1"/>
          </p:cNvPicPr>
          <p:nvPr/>
        </p:nvPicPr>
        <p:blipFill>
          <a:blip r:embed="rId2"/>
          <a:stretch>
            <a:fillRect/>
          </a:stretch>
        </p:blipFill>
        <p:spPr>
          <a:xfrm>
            <a:off x="575701" y="1207983"/>
            <a:ext cx="4373761" cy="4053208"/>
          </a:xfrm>
          <a:prstGeom prst="rect">
            <a:avLst/>
          </a:prstGeom>
        </p:spPr>
      </p:pic>
      <p:pic>
        <p:nvPicPr>
          <p:cNvPr id="7" name="Picture 6">
            <a:extLst>
              <a:ext uri="{FF2B5EF4-FFF2-40B4-BE49-F238E27FC236}">
                <a16:creationId xmlns:a16="http://schemas.microsoft.com/office/drawing/2014/main" id="{737D063F-D98A-5A8C-FC39-1737FAEA4907}"/>
              </a:ext>
            </a:extLst>
          </p:cNvPr>
          <p:cNvPicPr>
            <a:picLocks noChangeAspect="1"/>
          </p:cNvPicPr>
          <p:nvPr/>
        </p:nvPicPr>
        <p:blipFill>
          <a:blip r:embed="rId3"/>
          <a:stretch>
            <a:fillRect/>
          </a:stretch>
        </p:blipFill>
        <p:spPr>
          <a:xfrm>
            <a:off x="7242541" y="1278193"/>
            <a:ext cx="4373758" cy="3982997"/>
          </a:xfrm>
          <a:prstGeom prst="rect">
            <a:avLst/>
          </a:prstGeom>
        </p:spPr>
      </p:pic>
      <p:sp>
        <p:nvSpPr>
          <p:cNvPr id="11" name="TextBox 10">
            <a:extLst>
              <a:ext uri="{FF2B5EF4-FFF2-40B4-BE49-F238E27FC236}">
                <a16:creationId xmlns:a16="http://schemas.microsoft.com/office/drawing/2014/main" id="{6CB4628B-F25D-05DD-D173-4DCB8E6AF1A8}"/>
              </a:ext>
            </a:extLst>
          </p:cNvPr>
          <p:cNvSpPr txBox="1"/>
          <p:nvPr/>
        </p:nvSpPr>
        <p:spPr>
          <a:xfrm>
            <a:off x="7102391" y="5389721"/>
            <a:ext cx="4522839" cy="646331"/>
          </a:xfrm>
          <a:prstGeom prst="rect">
            <a:avLst/>
          </a:prstGeom>
          <a:noFill/>
        </p:spPr>
        <p:txBody>
          <a:bodyPr wrap="square" rtlCol="0">
            <a:spAutoFit/>
          </a:bodyPr>
          <a:lstStyle/>
          <a:p>
            <a:pPr algn="just"/>
            <a:r>
              <a:rPr lang="en-US" dirty="0"/>
              <a:t>The above graph shows most of the buyers are female who are married.</a:t>
            </a:r>
          </a:p>
        </p:txBody>
      </p:sp>
    </p:spTree>
    <p:extLst>
      <p:ext uri="{BB962C8B-B14F-4D97-AF65-F5344CB8AC3E}">
        <p14:creationId xmlns:p14="http://schemas.microsoft.com/office/powerpoint/2010/main" val="1124550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62D8A1-23B6-EADA-7764-B5EB2E999A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02CDF3-351A-5398-43DE-5757C1683D53}"/>
              </a:ext>
            </a:extLst>
          </p:cNvPr>
          <p:cNvSpPr txBox="1"/>
          <p:nvPr/>
        </p:nvSpPr>
        <p:spPr>
          <a:xfrm>
            <a:off x="1032387" y="521110"/>
            <a:ext cx="10058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Occupation Analysis </a:t>
            </a:r>
          </a:p>
        </p:txBody>
      </p:sp>
      <p:sp>
        <p:nvSpPr>
          <p:cNvPr id="6" name="TextBox 5">
            <a:extLst>
              <a:ext uri="{FF2B5EF4-FFF2-40B4-BE49-F238E27FC236}">
                <a16:creationId xmlns:a16="http://schemas.microsoft.com/office/drawing/2014/main" id="{7B7D497E-3ABB-9788-114A-74373D67CC2A}"/>
              </a:ext>
            </a:extLst>
          </p:cNvPr>
          <p:cNvSpPr txBox="1"/>
          <p:nvPr/>
        </p:nvSpPr>
        <p:spPr>
          <a:xfrm>
            <a:off x="540773" y="4740790"/>
            <a:ext cx="11366091" cy="646331"/>
          </a:xfrm>
          <a:prstGeom prst="rect">
            <a:avLst/>
          </a:prstGeom>
          <a:noFill/>
        </p:spPr>
        <p:txBody>
          <a:bodyPr wrap="square" rtlCol="0">
            <a:spAutoFit/>
          </a:bodyPr>
          <a:lstStyle/>
          <a:p>
            <a:pPr algn="just"/>
            <a:r>
              <a:rPr lang="en-US" dirty="0"/>
              <a:t>From the above graphs we can see that the maximum orders were made by the people working in the IT Sector, Healthcare, and Aviation sector.</a:t>
            </a:r>
          </a:p>
        </p:txBody>
      </p:sp>
      <p:pic>
        <p:nvPicPr>
          <p:cNvPr id="5" name="Picture 4">
            <a:extLst>
              <a:ext uri="{FF2B5EF4-FFF2-40B4-BE49-F238E27FC236}">
                <a16:creationId xmlns:a16="http://schemas.microsoft.com/office/drawing/2014/main" id="{B28F2AAF-0627-B2BA-84CD-EEBB6ECFF723}"/>
              </a:ext>
            </a:extLst>
          </p:cNvPr>
          <p:cNvPicPr>
            <a:picLocks noChangeAspect="1"/>
          </p:cNvPicPr>
          <p:nvPr/>
        </p:nvPicPr>
        <p:blipFill>
          <a:blip r:embed="rId2"/>
          <a:stretch>
            <a:fillRect/>
          </a:stretch>
        </p:blipFill>
        <p:spPr>
          <a:xfrm>
            <a:off x="137281" y="1204201"/>
            <a:ext cx="11917438" cy="3315163"/>
          </a:xfrm>
          <a:prstGeom prst="rect">
            <a:avLst/>
          </a:prstGeom>
        </p:spPr>
      </p:pic>
    </p:spTree>
    <p:extLst>
      <p:ext uri="{BB962C8B-B14F-4D97-AF65-F5344CB8AC3E}">
        <p14:creationId xmlns:p14="http://schemas.microsoft.com/office/powerpoint/2010/main" val="2680630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D60EA-75C5-13B0-DC34-FB1DF590E9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F4EC31-B2CF-B9EB-03DD-B3CAAD2BC37E}"/>
              </a:ext>
            </a:extLst>
          </p:cNvPr>
          <p:cNvSpPr txBox="1"/>
          <p:nvPr/>
        </p:nvSpPr>
        <p:spPr>
          <a:xfrm>
            <a:off x="1066799" y="446176"/>
            <a:ext cx="10058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Occupation Analysis </a:t>
            </a:r>
          </a:p>
        </p:txBody>
      </p:sp>
      <p:sp>
        <p:nvSpPr>
          <p:cNvPr id="6" name="TextBox 5">
            <a:extLst>
              <a:ext uri="{FF2B5EF4-FFF2-40B4-BE49-F238E27FC236}">
                <a16:creationId xmlns:a16="http://schemas.microsoft.com/office/drawing/2014/main" id="{9D84BFB9-7BA6-6541-3D7C-345989B483C5}"/>
              </a:ext>
            </a:extLst>
          </p:cNvPr>
          <p:cNvSpPr txBox="1"/>
          <p:nvPr/>
        </p:nvSpPr>
        <p:spPr>
          <a:xfrm>
            <a:off x="442451" y="4632637"/>
            <a:ext cx="11474246" cy="646331"/>
          </a:xfrm>
          <a:prstGeom prst="rect">
            <a:avLst/>
          </a:prstGeom>
          <a:noFill/>
        </p:spPr>
        <p:txBody>
          <a:bodyPr wrap="square" rtlCol="0">
            <a:spAutoFit/>
          </a:bodyPr>
          <a:lstStyle/>
          <a:p>
            <a:pPr algn="just"/>
            <a:r>
              <a:rPr lang="en-US" dirty="0"/>
              <a:t>From the above graphs we can see that the maximum orders were made by the people working in the IT Sector, Healthcare, and Aviation sector.</a:t>
            </a:r>
          </a:p>
        </p:txBody>
      </p:sp>
      <p:pic>
        <p:nvPicPr>
          <p:cNvPr id="4" name="Picture 3">
            <a:extLst>
              <a:ext uri="{FF2B5EF4-FFF2-40B4-BE49-F238E27FC236}">
                <a16:creationId xmlns:a16="http://schemas.microsoft.com/office/drawing/2014/main" id="{03131C60-EC4E-B458-8EA1-036BB1D3C257}"/>
              </a:ext>
            </a:extLst>
          </p:cNvPr>
          <p:cNvPicPr>
            <a:picLocks noChangeAspect="1"/>
          </p:cNvPicPr>
          <p:nvPr/>
        </p:nvPicPr>
        <p:blipFill>
          <a:blip r:embed="rId2"/>
          <a:stretch>
            <a:fillRect/>
          </a:stretch>
        </p:blipFill>
        <p:spPr>
          <a:xfrm>
            <a:off x="122991" y="1126947"/>
            <a:ext cx="11946017" cy="3286584"/>
          </a:xfrm>
          <a:prstGeom prst="rect">
            <a:avLst/>
          </a:prstGeom>
        </p:spPr>
      </p:pic>
    </p:spTree>
    <p:extLst>
      <p:ext uri="{BB962C8B-B14F-4D97-AF65-F5344CB8AC3E}">
        <p14:creationId xmlns:p14="http://schemas.microsoft.com/office/powerpoint/2010/main" val="96162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0A976-9E38-CC25-9E57-07D66C04907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66B7D3-0AB0-5053-6D2D-2A6C33D3553B}"/>
              </a:ext>
            </a:extLst>
          </p:cNvPr>
          <p:cNvSpPr txBox="1"/>
          <p:nvPr/>
        </p:nvSpPr>
        <p:spPr>
          <a:xfrm>
            <a:off x="1066799" y="313383"/>
            <a:ext cx="10058400" cy="461665"/>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400" dirty="0"/>
              <a:t>Product Analysis </a:t>
            </a:r>
          </a:p>
        </p:txBody>
      </p:sp>
      <p:sp>
        <p:nvSpPr>
          <p:cNvPr id="6" name="TextBox 5">
            <a:extLst>
              <a:ext uri="{FF2B5EF4-FFF2-40B4-BE49-F238E27FC236}">
                <a16:creationId xmlns:a16="http://schemas.microsoft.com/office/drawing/2014/main" id="{1120CDBE-8B3B-02D0-1763-E4234538D6C3}"/>
              </a:ext>
            </a:extLst>
          </p:cNvPr>
          <p:cNvSpPr txBox="1"/>
          <p:nvPr/>
        </p:nvSpPr>
        <p:spPr>
          <a:xfrm>
            <a:off x="432618" y="3387213"/>
            <a:ext cx="11583994" cy="369332"/>
          </a:xfrm>
          <a:prstGeom prst="rect">
            <a:avLst/>
          </a:prstGeom>
          <a:noFill/>
        </p:spPr>
        <p:txBody>
          <a:bodyPr wrap="square" rtlCol="0">
            <a:spAutoFit/>
          </a:bodyPr>
          <a:lstStyle/>
          <a:p>
            <a:pPr algn="just"/>
            <a:r>
              <a:rPr lang="en-US" dirty="0"/>
              <a:t>From the above graph we can see that Clothing &amp; Apparel, Food, and Electronic gadgets are the top 3 products sold.</a:t>
            </a:r>
          </a:p>
        </p:txBody>
      </p:sp>
      <p:pic>
        <p:nvPicPr>
          <p:cNvPr id="5" name="Picture 4">
            <a:extLst>
              <a:ext uri="{FF2B5EF4-FFF2-40B4-BE49-F238E27FC236}">
                <a16:creationId xmlns:a16="http://schemas.microsoft.com/office/drawing/2014/main" id="{694521F2-B0AD-C0EA-5438-1287DAA23F4F}"/>
              </a:ext>
            </a:extLst>
          </p:cNvPr>
          <p:cNvPicPr>
            <a:picLocks noChangeAspect="1"/>
          </p:cNvPicPr>
          <p:nvPr/>
        </p:nvPicPr>
        <p:blipFill>
          <a:blip r:embed="rId2"/>
          <a:stretch>
            <a:fillRect/>
          </a:stretch>
        </p:blipFill>
        <p:spPr>
          <a:xfrm>
            <a:off x="175386" y="1017962"/>
            <a:ext cx="11841227" cy="2248698"/>
          </a:xfrm>
          <a:prstGeom prst="rect">
            <a:avLst/>
          </a:prstGeom>
        </p:spPr>
      </p:pic>
      <p:pic>
        <p:nvPicPr>
          <p:cNvPr id="7" name="Picture 6">
            <a:extLst>
              <a:ext uri="{FF2B5EF4-FFF2-40B4-BE49-F238E27FC236}">
                <a16:creationId xmlns:a16="http://schemas.microsoft.com/office/drawing/2014/main" id="{4A5C9636-EB55-005A-9DDA-C0BB429CE155}"/>
              </a:ext>
            </a:extLst>
          </p:cNvPr>
          <p:cNvPicPr>
            <a:picLocks noChangeAspect="1"/>
          </p:cNvPicPr>
          <p:nvPr/>
        </p:nvPicPr>
        <p:blipFill>
          <a:blip r:embed="rId3"/>
          <a:stretch>
            <a:fillRect/>
          </a:stretch>
        </p:blipFill>
        <p:spPr>
          <a:xfrm>
            <a:off x="0" y="3833520"/>
            <a:ext cx="12192000" cy="2248698"/>
          </a:xfrm>
          <a:prstGeom prst="rect">
            <a:avLst/>
          </a:prstGeom>
        </p:spPr>
      </p:pic>
      <p:sp>
        <p:nvSpPr>
          <p:cNvPr id="8" name="TextBox 7">
            <a:extLst>
              <a:ext uri="{FF2B5EF4-FFF2-40B4-BE49-F238E27FC236}">
                <a16:creationId xmlns:a16="http://schemas.microsoft.com/office/drawing/2014/main" id="{395EE042-32B4-AF99-8460-5073E48C6DE2}"/>
              </a:ext>
            </a:extLst>
          </p:cNvPr>
          <p:cNvSpPr txBox="1"/>
          <p:nvPr/>
        </p:nvSpPr>
        <p:spPr>
          <a:xfrm>
            <a:off x="432619" y="6117405"/>
            <a:ext cx="11583994" cy="369332"/>
          </a:xfrm>
          <a:prstGeom prst="rect">
            <a:avLst/>
          </a:prstGeom>
          <a:noFill/>
        </p:spPr>
        <p:txBody>
          <a:bodyPr wrap="square" rtlCol="0">
            <a:spAutoFit/>
          </a:bodyPr>
          <a:lstStyle/>
          <a:p>
            <a:pPr algn="just"/>
            <a:r>
              <a:rPr lang="en-US" dirty="0"/>
              <a:t>Food is the product category where the spending is maximum, followed by Clothing &amp; Apparel and Electronic gadgets.</a:t>
            </a:r>
          </a:p>
        </p:txBody>
      </p:sp>
    </p:spTree>
    <p:extLst>
      <p:ext uri="{BB962C8B-B14F-4D97-AF65-F5344CB8AC3E}">
        <p14:creationId xmlns:p14="http://schemas.microsoft.com/office/powerpoint/2010/main" val="2431603871"/>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docProps/app.xml><?xml version="1.0" encoding="utf-8"?>
<Properties xmlns="http://schemas.openxmlformats.org/officeDocument/2006/extended-properties" xmlns:vt="http://schemas.openxmlformats.org/officeDocument/2006/docPropsVTypes">
  <Template>Retrospect</Template>
  <TotalTime>120</TotalTime>
  <Words>398</Words>
  <Application>Microsoft Office PowerPoint</Application>
  <PresentationFormat>Widescreen</PresentationFormat>
  <Paragraphs>24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Retrospect</vt:lpstr>
      <vt:lpstr>Diwali Sales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 Das</dc:creator>
  <cp:lastModifiedBy>Abhi Das</cp:lastModifiedBy>
  <cp:revision>1</cp:revision>
  <dcterms:created xsi:type="dcterms:W3CDTF">2025-03-24T04:11:29Z</dcterms:created>
  <dcterms:modified xsi:type="dcterms:W3CDTF">2025-03-24T06:12:24Z</dcterms:modified>
</cp:coreProperties>
</file>