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62" r:id="rId3"/>
    <p:sldId id="265" r:id="rId4"/>
    <p:sldId id="266" r:id="rId5"/>
    <p:sldId id="267" r:id="rId6"/>
    <p:sldId id="263" r:id="rId7"/>
    <p:sldId id="264" r:id="rId8"/>
    <p:sldId id="261" r:id="rId9"/>
    <p:sldId id="269" r:id="rId10"/>
    <p:sldId id="257" r:id="rId11"/>
    <p:sldId id="260" r:id="rId12"/>
    <p:sldId id="259" r:id="rId13"/>
    <p:sldId id="258" r:id="rId14"/>
    <p:sldId id="268"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A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9" d="100"/>
          <a:sy n="79" d="100"/>
        </p:scale>
        <p:origin x="8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F9C7D-6ABF-3F9F-F345-C780C25E92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526950-6139-0C53-6F7D-48D880DA92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18D3A4-40D9-71B3-964E-D77A5B6FCDC8}"/>
              </a:ext>
            </a:extLst>
          </p:cNvPr>
          <p:cNvSpPr>
            <a:spLocks noGrp="1"/>
          </p:cNvSpPr>
          <p:nvPr>
            <p:ph type="dt" sz="half" idx="10"/>
          </p:nvPr>
        </p:nvSpPr>
        <p:spPr/>
        <p:txBody>
          <a:bodyPr/>
          <a:lstStyle/>
          <a:p>
            <a:fld id="{F48A55F3-0A22-421B-AA7E-FBB26A671E23}" type="datetimeFigureOut">
              <a:rPr lang="en-IN" smtClean="0"/>
              <a:t>12-05-2024</a:t>
            </a:fld>
            <a:endParaRPr lang="en-IN"/>
          </a:p>
        </p:txBody>
      </p:sp>
      <p:sp>
        <p:nvSpPr>
          <p:cNvPr id="5" name="Footer Placeholder 4">
            <a:extLst>
              <a:ext uri="{FF2B5EF4-FFF2-40B4-BE49-F238E27FC236}">
                <a16:creationId xmlns:a16="http://schemas.microsoft.com/office/drawing/2014/main" id="{19943AD8-FD81-2340-9667-D19AA80491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7C5778-245D-AB7C-E902-7E2243D9A71C}"/>
              </a:ext>
            </a:extLst>
          </p:cNvPr>
          <p:cNvSpPr>
            <a:spLocks noGrp="1"/>
          </p:cNvSpPr>
          <p:nvPr>
            <p:ph type="sldNum" sz="quarter" idx="12"/>
          </p:nvPr>
        </p:nvSpPr>
        <p:spPr/>
        <p:txBody>
          <a:bodyPr/>
          <a:lstStyle/>
          <a:p>
            <a:fld id="{C99E58DC-5335-4348-BB91-511226ACC973}" type="slidenum">
              <a:rPr lang="en-IN" smtClean="0"/>
              <a:t>‹#›</a:t>
            </a:fld>
            <a:endParaRPr lang="en-IN"/>
          </a:p>
        </p:txBody>
      </p:sp>
    </p:spTree>
    <p:extLst>
      <p:ext uri="{BB962C8B-B14F-4D97-AF65-F5344CB8AC3E}">
        <p14:creationId xmlns:p14="http://schemas.microsoft.com/office/powerpoint/2010/main" val="2220325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D9E1-CE59-CAFD-86D1-A0D7F6D293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F11485-C9D2-643F-FFAF-C3CA99CE4B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0F66AC-31BD-25CF-8C44-270943FDF9A2}"/>
              </a:ext>
            </a:extLst>
          </p:cNvPr>
          <p:cNvSpPr>
            <a:spLocks noGrp="1"/>
          </p:cNvSpPr>
          <p:nvPr>
            <p:ph type="dt" sz="half" idx="10"/>
          </p:nvPr>
        </p:nvSpPr>
        <p:spPr/>
        <p:txBody>
          <a:bodyPr/>
          <a:lstStyle/>
          <a:p>
            <a:fld id="{F48A55F3-0A22-421B-AA7E-FBB26A671E23}" type="datetimeFigureOut">
              <a:rPr lang="en-IN" smtClean="0"/>
              <a:t>12-05-2024</a:t>
            </a:fld>
            <a:endParaRPr lang="en-IN"/>
          </a:p>
        </p:txBody>
      </p:sp>
      <p:sp>
        <p:nvSpPr>
          <p:cNvPr id="5" name="Footer Placeholder 4">
            <a:extLst>
              <a:ext uri="{FF2B5EF4-FFF2-40B4-BE49-F238E27FC236}">
                <a16:creationId xmlns:a16="http://schemas.microsoft.com/office/drawing/2014/main" id="{75C6AFC9-593C-5C27-77AF-FA858BE105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CA27DE-8ADA-4632-91DF-F2461FCCBF92}"/>
              </a:ext>
            </a:extLst>
          </p:cNvPr>
          <p:cNvSpPr>
            <a:spLocks noGrp="1"/>
          </p:cNvSpPr>
          <p:nvPr>
            <p:ph type="sldNum" sz="quarter" idx="12"/>
          </p:nvPr>
        </p:nvSpPr>
        <p:spPr/>
        <p:txBody>
          <a:bodyPr/>
          <a:lstStyle/>
          <a:p>
            <a:fld id="{C99E58DC-5335-4348-BB91-511226ACC973}" type="slidenum">
              <a:rPr lang="en-IN" smtClean="0"/>
              <a:t>‹#›</a:t>
            </a:fld>
            <a:endParaRPr lang="en-IN"/>
          </a:p>
        </p:txBody>
      </p:sp>
    </p:spTree>
    <p:extLst>
      <p:ext uri="{BB962C8B-B14F-4D97-AF65-F5344CB8AC3E}">
        <p14:creationId xmlns:p14="http://schemas.microsoft.com/office/powerpoint/2010/main" val="954329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1B64BA-06BC-C12D-D2D6-F8355C43C1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8D4DD6-560C-1405-4C90-9470834FD7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C0553-5237-17FE-6E3F-0FDAC78621F7}"/>
              </a:ext>
            </a:extLst>
          </p:cNvPr>
          <p:cNvSpPr>
            <a:spLocks noGrp="1"/>
          </p:cNvSpPr>
          <p:nvPr>
            <p:ph type="dt" sz="half" idx="10"/>
          </p:nvPr>
        </p:nvSpPr>
        <p:spPr/>
        <p:txBody>
          <a:bodyPr/>
          <a:lstStyle/>
          <a:p>
            <a:fld id="{F48A55F3-0A22-421B-AA7E-FBB26A671E23}" type="datetimeFigureOut">
              <a:rPr lang="en-IN" smtClean="0"/>
              <a:t>12-05-2024</a:t>
            </a:fld>
            <a:endParaRPr lang="en-IN"/>
          </a:p>
        </p:txBody>
      </p:sp>
      <p:sp>
        <p:nvSpPr>
          <p:cNvPr id="5" name="Footer Placeholder 4">
            <a:extLst>
              <a:ext uri="{FF2B5EF4-FFF2-40B4-BE49-F238E27FC236}">
                <a16:creationId xmlns:a16="http://schemas.microsoft.com/office/drawing/2014/main" id="{85926185-C563-C264-D62A-8246F00155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F27C46-8472-9348-BF69-8356D061D443}"/>
              </a:ext>
            </a:extLst>
          </p:cNvPr>
          <p:cNvSpPr>
            <a:spLocks noGrp="1"/>
          </p:cNvSpPr>
          <p:nvPr>
            <p:ph type="sldNum" sz="quarter" idx="12"/>
          </p:nvPr>
        </p:nvSpPr>
        <p:spPr/>
        <p:txBody>
          <a:bodyPr/>
          <a:lstStyle/>
          <a:p>
            <a:fld id="{C99E58DC-5335-4348-BB91-511226ACC973}" type="slidenum">
              <a:rPr lang="en-IN" smtClean="0"/>
              <a:t>‹#›</a:t>
            </a:fld>
            <a:endParaRPr lang="en-IN"/>
          </a:p>
        </p:txBody>
      </p:sp>
    </p:spTree>
    <p:extLst>
      <p:ext uri="{BB962C8B-B14F-4D97-AF65-F5344CB8AC3E}">
        <p14:creationId xmlns:p14="http://schemas.microsoft.com/office/powerpoint/2010/main" val="354227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0474-5915-B390-3591-2A6A8ABA9D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55E2F7-105E-A0C8-90FB-17B0A97AC3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225B0E-CC90-E4C2-F440-50CF0515CFD6}"/>
              </a:ext>
            </a:extLst>
          </p:cNvPr>
          <p:cNvSpPr>
            <a:spLocks noGrp="1"/>
          </p:cNvSpPr>
          <p:nvPr>
            <p:ph type="dt" sz="half" idx="10"/>
          </p:nvPr>
        </p:nvSpPr>
        <p:spPr/>
        <p:txBody>
          <a:bodyPr/>
          <a:lstStyle/>
          <a:p>
            <a:fld id="{F48A55F3-0A22-421B-AA7E-FBB26A671E23}" type="datetimeFigureOut">
              <a:rPr lang="en-IN" smtClean="0"/>
              <a:t>12-05-2024</a:t>
            </a:fld>
            <a:endParaRPr lang="en-IN"/>
          </a:p>
        </p:txBody>
      </p:sp>
      <p:sp>
        <p:nvSpPr>
          <p:cNvPr id="5" name="Footer Placeholder 4">
            <a:extLst>
              <a:ext uri="{FF2B5EF4-FFF2-40B4-BE49-F238E27FC236}">
                <a16:creationId xmlns:a16="http://schemas.microsoft.com/office/drawing/2014/main" id="{CE284056-5DB6-B321-C9A2-34BA5DF1A4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92B93E-80FB-11F7-9C51-55ABA46A72CB}"/>
              </a:ext>
            </a:extLst>
          </p:cNvPr>
          <p:cNvSpPr>
            <a:spLocks noGrp="1"/>
          </p:cNvSpPr>
          <p:nvPr>
            <p:ph type="sldNum" sz="quarter" idx="12"/>
          </p:nvPr>
        </p:nvSpPr>
        <p:spPr/>
        <p:txBody>
          <a:bodyPr/>
          <a:lstStyle/>
          <a:p>
            <a:fld id="{C99E58DC-5335-4348-BB91-511226ACC973}" type="slidenum">
              <a:rPr lang="en-IN" smtClean="0"/>
              <a:t>‹#›</a:t>
            </a:fld>
            <a:endParaRPr lang="en-IN"/>
          </a:p>
        </p:txBody>
      </p:sp>
    </p:spTree>
    <p:extLst>
      <p:ext uri="{BB962C8B-B14F-4D97-AF65-F5344CB8AC3E}">
        <p14:creationId xmlns:p14="http://schemas.microsoft.com/office/powerpoint/2010/main" val="1787312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0B9D-3820-D23A-2AD1-4B8061E680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D25623-C1B8-B68E-A4A4-603ACCD02C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225F36-FCA3-D5A5-F146-6302746A7603}"/>
              </a:ext>
            </a:extLst>
          </p:cNvPr>
          <p:cNvSpPr>
            <a:spLocks noGrp="1"/>
          </p:cNvSpPr>
          <p:nvPr>
            <p:ph type="dt" sz="half" idx="10"/>
          </p:nvPr>
        </p:nvSpPr>
        <p:spPr/>
        <p:txBody>
          <a:bodyPr/>
          <a:lstStyle/>
          <a:p>
            <a:fld id="{F48A55F3-0A22-421B-AA7E-FBB26A671E23}" type="datetimeFigureOut">
              <a:rPr lang="en-IN" smtClean="0"/>
              <a:t>12-05-2024</a:t>
            </a:fld>
            <a:endParaRPr lang="en-IN"/>
          </a:p>
        </p:txBody>
      </p:sp>
      <p:sp>
        <p:nvSpPr>
          <p:cNvPr id="5" name="Footer Placeholder 4">
            <a:extLst>
              <a:ext uri="{FF2B5EF4-FFF2-40B4-BE49-F238E27FC236}">
                <a16:creationId xmlns:a16="http://schemas.microsoft.com/office/drawing/2014/main" id="{F8425AD8-05A7-3459-4CDF-4E8527EEC3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D23DC7-7617-C903-7D05-AE2F750C5C58}"/>
              </a:ext>
            </a:extLst>
          </p:cNvPr>
          <p:cNvSpPr>
            <a:spLocks noGrp="1"/>
          </p:cNvSpPr>
          <p:nvPr>
            <p:ph type="sldNum" sz="quarter" idx="12"/>
          </p:nvPr>
        </p:nvSpPr>
        <p:spPr/>
        <p:txBody>
          <a:bodyPr/>
          <a:lstStyle/>
          <a:p>
            <a:fld id="{C99E58DC-5335-4348-BB91-511226ACC973}" type="slidenum">
              <a:rPr lang="en-IN" smtClean="0"/>
              <a:t>‹#›</a:t>
            </a:fld>
            <a:endParaRPr lang="en-IN"/>
          </a:p>
        </p:txBody>
      </p:sp>
    </p:spTree>
    <p:extLst>
      <p:ext uri="{BB962C8B-B14F-4D97-AF65-F5344CB8AC3E}">
        <p14:creationId xmlns:p14="http://schemas.microsoft.com/office/powerpoint/2010/main" val="3708512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C42E-EA0D-F15E-F110-85550288C5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D98AE1-75F5-7566-7E1A-E703737258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CCAF23-EC70-B97B-73C4-8675BAB900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3BA8F7-677B-FF7B-CFCD-8600A0FE1A97}"/>
              </a:ext>
            </a:extLst>
          </p:cNvPr>
          <p:cNvSpPr>
            <a:spLocks noGrp="1"/>
          </p:cNvSpPr>
          <p:nvPr>
            <p:ph type="dt" sz="half" idx="10"/>
          </p:nvPr>
        </p:nvSpPr>
        <p:spPr/>
        <p:txBody>
          <a:bodyPr/>
          <a:lstStyle/>
          <a:p>
            <a:fld id="{F48A55F3-0A22-421B-AA7E-FBB26A671E23}" type="datetimeFigureOut">
              <a:rPr lang="en-IN" smtClean="0"/>
              <a:t>12-05-2024</a:t>
            </a:fld>
            <a:endParaRPr lang="en-IN"/>
          </a:p>
        </p:txBody>
      </p:sp>
      <p:sp>
        <p:nvSpPr>
          <p:cNvPr id="6" name="Footer Placeholder 5">
            <a:extLst>
              <a:ext uri="{FF2B5EF4-FFF2-40B4-BE49-F238E27FC236}">
                <a16:creationId xmlns:a16="http://schemas.microsoft.com/office/drawing/2014/main" id="{1DF5F109-AC4D-D2B6-603B-2445C24F3B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5C8D55-5BFF-5BCC-2DAE-5BDBA3E687D2}"/>
              </a:ext>
            </a:extLst>
          </p:cNvPr>
          <p:cNvSpPr>
            <a:spLocks noGrp="1"/>
          </p:cNvSpPr>
          <p:nvPr>
            <p:ph type="sldNum" sz="quarter" idx="12"/>
          </p:nvPr>
        </p:nvSpPr>
        <p:spPr/>
        <p:txBody>
          <a:bodyPr/>
          <a:lstStyle/>
          <a:p>
            <a:fld id="{C99E58DC-5335-4348-BB91-511226ACC973}" type="slidenum">
              <a:rPr lang="en-IN" smtClean="0"/>
              <a:t>‹#›</a:t>
            </a:fld>
            <a:endParaRPr lang="en-IN"/>
          </a:p>
        </p:txBody>
      </p:sp>
    </p:spTree>
    <p:extLst>
      <p:ext uri="{BB962C8B-B14F-4D97-AF65-F5344CB8AC3E}">
        <p14:creationId xmlns:p14="http://schemas.microsoft.com/office/powerpoint/2010/main" val="2223844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994D-6A22-6A94-5E3D-F81B647CD3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9246D1-1457-AD14-B2F8-0D0CD72F77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CF528-37D4-57E6-54B1-B7C8C5B3B8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6FED49-2727-8866-16ED-88774F61F2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DE902D-F7A8-8523-3031-AFC836B03C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49D76B-13AB-F28E-CF47-E7C3E2A08675}"/>
              </a:ext>
            </a:extLst>
          </p:cNvPr>
          <p:cNvSpPr>
            <a:spLocks noGrp="1"/>
          </p:cNvSpPr>
          <p:nvPr>
            <p:ph type="dt" sz="half" idx="10"/>
          </p:nvPr>
        </p:nvSpPr>
        <p:spPr/>
        <p:txBody>
          <a:bodyPr/>
          <a:lstStyle/>
          <a:p>
            <a:fld id="{F48A55F3-0A22-421B-AA7E-FBB26A671E23}" type="datetimeFigureOut">
              <a:rPr lang="en-IN" smtClean="0"/>
              <a:t>12-05-2024</a:t>
            </a:fld>
            <a:endParaRPr lang="en-IN"/>
          </a:p>
        </p:txBody>
      </p:sp>
      <p:sp>
        <p:nvSpPr>
          <p:cNvPr id="8" name="Footer Placeholder 7">
            <a:extLst>
              <a:ext uri="{FF2B5EF4-FFF2-40B4-BE49-F238E27FC236}">
                <a16:creationId xmlns:a16="http://schemas.microsoft.com/office/drawing/2014/main" id="{924A6780-CEAD-321A-503A-4B5BFF0D8D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CF532B-1FCF-2E89-4313-6F32A2F73E05}"/>
              </a:ext>
            </a:extLst>
          </p:cNvPr>
          <p:cNvSpPr>
            <a:spLocks noGrp="1"/>
          </p:cNvSpPr>
          <p:nvPr>
            <p:ph type="sldNum" sz="quarter" idx="12"/>
          </p:nvPr>
        </p:nvSpPr>
        <p:spPr/>
        <p:txBody>
          <a:bodyPr/>
          <a:lstStyle/>
          <a:p>
            <a:fld id="{C99E58DC-5335-4348-BB91-511226ACC973}" type="slidenum">
              <a:rPr lang="en-IN" smtClean="0"/>
              <a:t>‹#›</a:t>
            </a:fld>
            <a:endParaRPr lang="en-IN"/>
          </a:p>
        </p:txBody>
      </p:sp>
    </p:spTree>
    <p:extLst>
      <p:ext uri="{BB962C8B-B14F-4D97-AF65-F5344CB8AC3E}">
        <p14:creationId xmlns:p14="http://schemas.microsoft.com/office/powerpoint/2010/main" val="8677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74AB-3ECE-383E-4DCC-B2B4E33473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7CB660-9EC4-C031-22B2-97A2CB5D3A9A}"/>
              </a:ext>
            </a:extLst>
          </p:cNvPr>
          <p:cNvSpPr>
            <a:spLocks noGrp="1"/>
          </p:cNvSpPr>
          <p:nvPr>
            <p:ph type="dt" sz="half" idx="10"/>
          </p:nvPr>
        </p:nvSpPr>
        <p:spPr/>
        <p:txBody>
          <a:bodyPr/>
          <a:lstStyle/>
          <a:p>
            <a:fld id="{F48A55F3-0A22-421B-AA7E-FBB26A671E23}" type="datetimeFigureOut">
              <a:rPr lang="en-IN" smtClean="0"/>
              <a:t>12-05-2024</a:t>
            </a:fld>
            <a:endParaRPr lang="en-IN"/>
          </a:p>
        </p:txBody>
      </p:sp>
      <p:sp>
        <p:nvSpPr>
          <p:cNvPr id="4" name="Footer Placeholder 3">
            <a:extLst>
              <a:ext uri="{FF2B5EF4-FFF2-40B4-BE49-F238E27FC236}">
                <a16:creationId xmlns:a16="http://schemas.microsoft.com/office/drawing/2014/main" id="{13DF6EF3-5727-F2EA-0820-3132B6E25C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E956D4-C308-CE05-89D3-1998CF53F154}"/>
              </a:ext>
            </a:extLst>
          </p:cNvPr>
          <p:cNvSpPr>
            <a:spLocks noGrp="1"/>
          </p:cNvSpPr>
          <p:nvPr>
            <p:ph type="sldNum" sz="quarter" idx="12"/>
          </p:nvPr>
        </p:nvSpPr>
        <p:spPr/>
        <p:txBody>
          <a:bodyPr/>
          <a:lstStyle/>
          <a:p>
            <a:fld id="{C99E58DC-5335-4348-BB91-511226ACC973}" type="slidenum">
              <a:rPr lang="en-IN" smtClean="0"/>
              <a:t>‹#›</a:t>
            </a:fld>
            <a:endParaRPr lang="en-IN"/>
          </a:p>
        </p:txBody>
      </p:sp>
    </p:spTree>
    <p:extLst>
      <p:ext uri="{BB962C8B-B14F-4D97-AF65-F5344CB8AC3E}">
        <p14:creationId xmlns:p14="http://schemas.microsoft.com/office/powerpoint/2010/main" val="1599115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3B62A-374A-789B-D6B7-F25911C28C0C}"/>
              </a:ext>
            </a:extLst>
          </p:cNvPr>
          <p:cNvSpPr>
            <a:spLocks noGrp="1"/>
          </p:cNvSpPr>
          <p:nvPr>
            <p:ph type="dt" sz="half" idx="10"/>
          </p:nvPr>
        </p:nvSpPr>
        <p:spPr/>
        <p:txBody>
          <a:bodyPr/>
          <a:lstStyle/>
          <a:p>
            <a:fld id="{F48A55F3-0A22-421B-AA7E-FBB26A671E23}" type="datetimeFigureOut">
              <a:rPr lang="en-IN" smtClean="0"/>
              <a:t>12-05-2024</a:t>
            </a:fld>
            <a:endParaRPr lang="en-IN"/>
          </a:p>
        </p:txBody>
      </p:sp>
      <p:sp>
        <p:nvSpPr>
          <p:cNvPr id="3" name="Footer Placeholder 2">
            <a:extLst>
              <a:ext uri="{FF2B5EF4-FFF2-40B4-BE49-F238E27FC236}">
                <a16:creationId xmlns:a16="http://schemas.microsoft.com/office/drawing/2014/main" id="{403ECFAB-6B17-9C77-DF9C-2C5D950DC7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A5F40C-8C49-CE40-5251-1015387564C1}"/>
              </a:ext>
            </a:extLst>
          </p:cNvPr>
          <p:cNvSpPr>
            <a:spLocks noGrp="1"/>
          </p:cNvSpPr>
          <p:nvPr>
            <p:ph type="sldNum" sz="quarter" idx="12"/>
          </p:nvPr>
        </p:nvSpPr>
        <p:spPr/>
        <p:txBody>
          <a:bodyPr/>
          <a:lstStyle/>
          <a:p>
            <a:fld id="{C99E58DC-5335-4348-BB91-511226ACC973}" type="slidenum">
              <a:rPr lang="en-IN" smtClean="0"/>
              <a:t>‹#›</a:t>
            </a:fld>
            <a:endParaRPr lang="en-IN"/>
          </a:p>
        </p:txBody>
      </p:sp>
    </p:spTree>
    <p:extLst>
      <p:ext uri="{BB962C8B-B14F-4D97-AF65-F5344CB8AC3E}">
        <p14:creationId xmlns:p14="http://schemas.microsoft.com/office/powerpoint/2010/main" val="3946907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0236E-D931-B59B-0557-099F7D4414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C725BC-961B-A1AA-1604-708D5521E9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FC5FFD-6AD5-2355-67BA-23CF82761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C02CC2-A09E-DA0C-D094-86D5294DDFE3}"/>
              </a:ext>
            </a:extLst>
          </p:cNvPr>
          <p:cNvSpPr>
            <a:spLocks noGrp="1"/>
          </p:cNvSpPr>
          <p:nvPr>
            <p:ph type="dt" sz="half" idx="10"/>
          </p:nvPr>
        </p:nvSpPr>
        <p:spPr/>
        <p:txBody>
          <a:bodyPr/>
          <a:lstStyle/>
          <a:p>
            <a:fld id="{F48A55F3-0A22-421B-AA7E-FBB26A671E23}" type="datetimeFigureOut">
              <a:rPr lang="en-IN" smtClean="0"/>
              <a:t>12-05-2024</a:t>
            </a:fld>
            <a:endParaRPr lang="en-IN"/>
          </a:p>
        </p:txBody>
      </p:sp>
      <p:sp>
        <p:nvSpPr>
          <p:cNvPr id="6" name="Footer Placeholder 5">
            <a:extLst>
              <a:ext uri="{FF2B5EF4-FFF2-40B4-BE49-F238E27FC236}">
                <a16:creationId xmlns:a16="http://schemas.microsoft.com/office/drawing/2014/main" id="{42350420-14E2-658B-7F0F-AB0F3DA092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3E2DD9-5E35-14C1-5E0C-BE6EA5F276E2}"/>
              </a:ext>
            </a:extLst>
          </p:cNvPr>
          <p:cNvSpPr>
            <a:spLocks noGrp="1"/>
          </p:cNvSpPr>
          <p:nvPr>
            <p:ph type="sldNum" sz="quarter" idx="12"/>
          </p:nvPr>
        </p:nvSpPr>
        <p:spPr/>
        <p:txBody>
          <a:bodyPr/>
          <a:lstStyle/>
          <a:p>
            <a:fld id="{C99E58DC-5335-4348-BB91-511226ACC973}" type="slidenum">
              <a:rPr lang="en-IN" smtClean="0"/>
              <a:t>‹#›</a:t>
            </a:fld>
            <a:endParaRPr lang="en-IN"/>
          </a:p>
        </p:txBody>
      </p:sp>
    </p:spTree>
    <p:extLst>
      <p:ext uri="{BB962C8B-B14F-4D97-AF65-F5344CB8AC3E}">
        <p14:creationId xmlns:p14="http://schemas.microsoft.com/office/powerpoint/2010/main" val="144188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0C64-A3AB-7803-9411-1C8A4E8B61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B24F20-D832-64B5-425A-4C04220694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93E117-880A-C74F-F296-B74C636119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D0F364-E14F-2C06-2CF2-4782021E7C82}"/>
              </a:ext>
            </a:extLst>
          </p:cNvPr>
          <p:cNvSpPr>
            <a:spLocks noGrp="1"/>
          </p:cNvSpPr>
          <p:nvPr>
            <p:ph type="dt" sz="half" idx="10"/>
          </p:nvPr>
        </p:nvSpPr>
        <p:spPr/>
        <p:txBody>
          <a:bodyPr/>
          <a:lstStyle/>
          <a:p>
            <a:fld id="{F48A55F3-0A22-421B-AA7E-FBB26A671E23}" type="datetimeFigureOut">
              <a:rPr lang="en-IN" smtClean="0"/>
              <a:t>12-05-2024</a:t>
            </a:fld>
            <a:endParaRPr lang="en-IN"/>
          </a:p>
        </p:txBody>
      </p:sp>
      <p:sp>
        <p:nvSpPr>
          <p:cNvPr id="6" name="Footer Placeholder 5">
            <a:extLst>
              <a:ext uri="{FF2B5EF4-FFF2-40B4-BE49-F238E27FC236}">
                <a16:creationId xmlns:a16="http://schemas.microsoft.com/office/drawing/2014/main" id="{526A54FE-B974-17CE-F526-7B4B25D761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DFB63A-27C9-5221-F6FA-80CB3561246C}"/>
              </a:ext>
            </a:extLst>
          </p:cNvPr>
          <p:cNvSpPr>
            <a:spLocks noGrp="1"/>
          </p:cNvSpPr>
          <p:nvPr>
            <p:ph type="sldNum" sz="quarter" idx="12"/>
          </p:nvPr>
        </p:nvSpPr>
        <p:spPr/>
        <p:txBody>
          <a:bodyPr/>
          <a:lstStyle/>
          <a:p>
            <a:fld id="{C99E58DC-5335-4348-BB91-511226ACC973}" type="slidenum">
              <a:rPr lang="en-IN" smtClean="0"/>
              <a:t>‹#›</a:t>
            </a:fld>
            <a:endParaRPr lang="en-IN"/>
          </a:p>
        </p:txBody>
      </p:sp>
    </p:spTree>
    <p:extLst>
      <p:ext uri="{BB962C8B-B14F-4D97-AF65-F5344CB8AC3E}">
        <p14:creationId xmlns:p14="http://schemas.microsoft.com/office/powerpoint/2010/main" val="1622892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4ABB08-03A2-23DF-6DAE-3E1BA53AE9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DE4E6F-3D11-37C3-4FF0-7C12561CB1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C95D0F-8B38-72A4-0EA7-AF062E3304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A55F3-0A22-421B-AA7E-FBB26A671E23}" type="datetimeFigureOut">
              <a:rPr lang="en-IN" smtClean="0"/>
              <a:t>12-05-2024</a:t>
            </a:fld>
            <a:endParaRPr lang="en-IN"/>
          </a:p>
        </p:txBody>
      </p:sp>
      <p:sp>
        <p:nvSpPr>
          <p:cNvPr id="5" name="Footer Placeholder 4">
            <a:extLst>
              <a:ext uri="{FF2B5EF4-FFF2-40B4-BE49-F238E27FC236}">
                <a16:creationId xmlns:a16="http://schemas.microsoft.com/office/drawing/2014/main" id="{C8C8BA31-7E2C-A34C-93C1-AA47835994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618FCE-B1A9-93F4-F663-ABBD2CF179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E58DC-5335-4348-BB91-511226ACC973}" type="slidenum">
              <a:rPr lang="en-IN" smtClean="0"/>
              <a:t>‹#›</a:t>
            </a:fld>
            <a:endParaRPr lang="en-IN"/>
          </a:p>
        </p:txBody>
      </p:sp>
    </p:spTree>
    <p:extLst>
      <p:ext uri="{BB962C8B-B14F-4D97-AF65-F5344CB8AC3E}">
        <p14:creationId xmlns:p14="http://schemas.microsoft.com/office/powerpoint/2010/main" val="3513034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https://gamma.app"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7CA090-3F8F-10D3-99D3-C1C40F2C5727}"/>
              </a:ext>
            </a:extLst>
          </p:cNvPr>
          <p:cNvSpPr txBox="1"/>
          <p:nvPr/>
        </p:nvSpPr>
        <p:spPr>
          <a:xfrm>
            <a:off x="1082103" y="477042"/>
            <a:ext cx="8938783" cy="3231654"/>
          </a:xfrm>
          <a:prstGeom prst="rect">
            <a:avLst/>
          </a:prstGeom>
          <a:noFill/>
        </p:spPr>
        <p:txBody>
          <a:bodyPr wrap="square" rtlCol="0">
            <a:spAutoFit/>
          </a:bodyPr>
          <a:lstStyle/>
          <a:p>
            <a:pPr algn="ctr"/>
            <a:r>
              <a:rPr lang="en-IN" sz="7800" b="1" dirty="0" err="1">
                <a:solidFill>
                  <a:srgbClr val="60A9FF"/>
                </a:solidFill>
                <a:latin typeface="Algerian" panose="04020705040A02060702" pitchFamily="82" charset="0"/>
                <a:cs typeface="Times New Roman" panose="02020603050405020304" pitchFamily="18" charset="0"/>
              </a:rPr>
              <a:t>PhishAlert</a:t>
            </a:r>
            <a:r>
              <a:rPr lang="en-IN" sz="7800" b="1" dirty="0">
                <a:solidFill>
                  <a:srgbClr val="60A9FF"/>
                </a:solidFill>
                <a:latin typeface="Algerian" panose="04020705040A02060702" pitchFamily="82" charset="0"/>
                <a:cs typeface="Times New Roman" panose="02020603050405020304" pitchFamily="18" charset="0"/>
              </a:rPr>
              <a:t> AI </a:t>
            </a:r>
            <a:r>
              <a:rPr lang="en-IN" sz="4000" b="1" dirty="0">
                <a:solidFill>
                  <a:srgbClr val="60A9FF"/>
                </a:solidFill>
                <a:latin typeface="Times New Roman" panose="02020603050405020304" pitchFamily="18" charset="0"/>
                <a:cs typeface="Times New Roman" panose="02020603050405020304" pitchFamily="18" charset="0"/>
              </a:rPr>
              <a:t>(</a:t>
            </a:r>
            <a:r>
              <a:rPr lang="en-US" sz="4000" b="1" dirty="0">
                <a:solidFill>
                  <a:srgbClr val="60A9FF"/>
                </a:solidFill>
                <a:latin typeface="Times New Roman" panose="02020603050405020304" pitchFamily="18" charset="0"/>
                <a:ea typeface="Alexandria" pitchFamily="34" charset="-122"/>
                <a:cs typeface="Times New Roman" panose="02020603050405020304" pitchFamily="18" charset="0"/>
              </a:rPr>
              <a:t>AI/ML Phishing Domain Detection)</a:t>
            </a:r>
            <a:endParaRPr lang="en-US" sz="4000" b="1" dirty="0">
              <a:solidFill>
                <a:srgbClr val="60A9FF"/>
              </a:solidFill>
              <a:latin typeface="Times New Roman" panose="02020603050405020304" pitchFamily="18" charset="0"/>
              <a:cs typeface="Times New Roman" panose="02020603050405020304" pitchFamily="18" charset="0"/>
            </a:endParaRPr>
          </a:p>
          <a:p>
            <a:pPr algn="ctr"/>
            <a:endParaRPr lang="en-IN" sz="7800" dirty="0">
              <a:solidFill>
                <a:srgbClr val="60A9F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3826CF-0253-B7CE-4EDD-B6F3D904CF56}"/>
              </a:ext>
            </a:extLst>
          </p:cNvPr>
          <p:cNvSpPr txBox="1"/>
          <p:nvPr/>
        </p:nvSpPr>
        <p:spPr>
          <a:xfrm>
            <a:off x="1533378" y="3608948"/>
            <a:ext cx="8449408" cy="1289071"/>
          </a:xfrm>
          <a:prstGeom prst="rect">
            <a:avLst/>
          </a:prstGeom>
          <a:noFill/>
        </p:spPr>
        <p:txBody>
          <a:bodyPr wrap="square" rtlCol="0">
            <a:spAutoFit/>
          </a:bodyPr>
          <a:lstStyle/>
          <a:p>
            <a:pPr indent="457200">
              <a:lnSpc>
                <a:spcPct val="150000"/>
              </a:lnSpc>
            </a:pPr>
            <a:r>
              <a:rPr lang="en-IN"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Abhishek Hiremath 					(457CS21001)</a:t>
            </a:r>
            <a:endPar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50000"/>
              </a:lnSpc>
            </a:pPr>
            <a:r>
              <a:rPr lang="en-IN"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Aditya </a:t>
            </a:r>
            <a:r>
              <a:rPr lang="en-IN" sz="18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Walvekar</a:t>
            </a:r>
            <a:r>
              <a:rPr lang="en-IN"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(457CS21005)</a:t>
            </a:r>
            <a:endPar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50000"/>
              </a:lnSpc>
            </a:pPr>
            <a:r>
              <a:rPr lang="en-IN"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Muzammil </a:t>
            </a:r>
            <a:r>
              <a:rPr lang="en-IN" sz="18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Sandarwale</a:t>
            </a:r>
            <a:r>
              <a:rPr lang="en-IN"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(457CS21017)</a:t>
            </a:r>
            <a:endPar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1067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42BEE1F1-D9F9-2A3F-0D39-70EDBD1CBA2B}"/>
              </a:ext>
            </a:extLst>
          </p:cNvPr>
          <p:cNvSpPr/>
          <p:nvPr/>
        </p:nvSpPr>
        <p:spPr>
          <a:xfrm>
            <a:off x="751255" y="1582022"/>
            <a:ext cx="2724924" cy="3965331"/>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extBox 1">
            <a:extLst>
              <a:ext uri="{FF2B5EF4-FFF2-40B4-BE49-F238E27FC236}">
                <a16:creationId xmlns:a16="http://schemas.microsoft.com/office/drawing/2014/main" id="{6D1992E6-FDE5-6330-337D-C68AB5394EEC}"/>
              </a:ext>
            </a:extLst>
          </p:cNvPr>
          <p:cNvSpPr txBox="1"/>
          <p:nvPr/>
        </p:nvSpPr>
        <p:spPr>
          <a:xfrm>
            <a:off x="694592" y="589085"/>
            <a:ext cx="10237567" cy="769441"/>
          </a:xfrm>
          <a:prstGeom prst="rect">
            <a:avLst/>
          </a:prstGeom>
          <a:noFill/>
        </p:spPr>
        <p:txBody>
          <a:bodyPr wrap="square" rtlCol="0">
            <a:spAutoFit/>
          </a:bodyPr>
          <a:lstStyle/>
          <a:p>
            <a:r>
              <a:rPr lang="en-IN" sz="4400" b="1" dirty="0">
                <a:solidFill>
                  <a:srgbClr val="60A9FF"/>
                </a:solidFill>
                <a:effectLst/>
                <a:latin typeface="Times New Roman" panose="02020603050405020304" pitchFamily="18" charset="0"/>
                <a:ea typeface="Calibri" panose="020F0502020204030204" pitchFamily="34" charset="0"/>
                <a:cs typeface="Times New Roman" panose="02020603050405020304" pitchFamily="18" charset="0"/>
              </a:rPr>
              <a:t>Development Methodologies</a:t>
            </a:r>
            <a:endParaRPr lang="en-IN" sz="4400" dirty="0">
              <a:solidFill>
                <a:srgbClr val="60A9F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5A02566-0264-1C92-DE90-E6FD503883D0}"/>
              </a:ext>
            </a:extLst>
          </p:cNvPr>
          <p:cNvSpPr txBox="1"/>
          <p:nvPr/>
        </p:nvSpPr>
        <p:spPr>
          <a:xfrm>
            <a:off x="808893" y="1776056"/>
            <a:ext cx="571501"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01</a:t>
            </a:r>
          </a:p>
        </p:txBody>
      </p:sp>
      <p:sp>
        <p:nvSpPr>
          <p:cNvPr id="4" name="TextBox 3">
            <a:extLst>
              <a:ext uri="{FF2B5EF4-FFF2-40B4-BE49-F238E27FC236}">
                <a16:creationId xmlns:a16="http://schemas.microsoft.com/office/drawing/2014/main" id="{7C1301D1-A345-BCB6-09C7-45BAC47DD4FB}"/>
              </a:ext>
            </a:extLst>
          </p:cNvPr>
          <p:cNvSpPr txBox="1"/>
          <p:nvPr/>
        </p:nvSpPr>
        <p:spPr>
          <a:xfrm>
            <a:off x="901212" y="2470638"/>
            <a:ext cx="2659673" cy="2188100"/>
          </a:xfrm>
          <a:prstGeom prst="rect">
            <a:avLst/>
          </a:prstGeom>
          <a:noFill/>
        </p:spPr>
        <p:txBody>
          <a:bodyPr wrap="square" rtlCol="0">
            <a:spAutoFit/>
          </a:bodyPr>
          <a:lstStyle/>
          <a:p>
            <a:pPr>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Agile Practices: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Foster flexibility and adaptability.</a:t>
            </a:r>
          </a:p>
          <a:p>
            <a:pPr marL="342900" lvl="0" indent="-342900">
              <a:lnSpc>
                <a:spcPct val="107000"/>
              </a:lnSpc>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Enable iterative development and collaboration.</a:t>
            </a:r>
          </a:p>
          <a:p>
            <a:pPr marL="342900" lvl="0" indent="-342900">
              <a:lnSpc>
                <a:spcPct val="107000"/>
              </a:lnSpc>
              <a:spcAft>
                <a:spcPts val="800"/>
              </a:spcAft>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Ensure alignment with evolving requirements.</a:t>
            </a:r>
          </a:p>
          <a:p>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A5CC40B-79C1-75C7-8B35-004D4826EC16}"/>
              </a:ext>
            </a:extLst>
          </p:cNvPr>
          <p:cNvSpPr txBox="1"/>
          <p:nvPr/>
        </p:nvSpPr>
        <p:spPr>
          <a:xfrm>
            <a:off x="3710843" y="2470638"/>
            <a:ext cx="2659673" cy="2995692"/>
          </a:xfrm>
          <a:prstGeom prst="rect">
            <a:avLst/>
          </a:prstGeom>
          <a:noFill/>
        </p:spPr>
        <p:txBody>
          <a:bodyPr wrap="square" rtlCol="0">
            <a:spAutoFit/>
          </a:bodyPr>
          <a:lstStyle/>
          <a:p>
            <a:pPr>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Phased Development Process: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Data Collection: Gather diverse, high-quality datasets.</a:t>
            </a:r>
          </a:p>
          <a:p>
            <a:pPr marL="342900" lvl="0" indent="-342900">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Preprocessing: Clean, normalize, and extract features.</a:t>
            </a:r>
          </a:p>
          <a:p>
            <a:pPr marL="342900" lvl="0" indent="-342900">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Model Development: Utilize machine learning algorithms.</a:t>
            </a:r>
          </a:p>
          <a:p>
            <a:pPr marL="342900" lvl="0" indent="-342900">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Testing and Validation: Assess performance rigorously.</a:t>
            </a:r>
          </a:p>
          <a:p>
            <a:pPr marL="342900" lvl="0" indent="-342900">
              <a:spcAft>
                <a:spcPts val="800"/>
              </a:spcAft>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Deployment: Integrate with existing infrastructure.</a:t>
            </a:r>
          </a:p>
        </p:txBody>
      </p:sp>
      <p:sp>
        <p:nvSpPr>
          <p:cNvPr id="6" name="TextBox 5">
            <a:extLst>
              <a:ext uri="{FF2B5EF4-FFF2-40B4-BE49-F238E27FC236}">
                <a16:creationId xmlns:a16="http://schemas.microsoft.com/office/drawing/2014/main" id="{070A441C-A553-7A9D-9EFF-ED19D1166A8D}"/>
              </a:ext>
            </a:extLst>
          </p:cNvPr>
          <p:cNvSpPr txBox="1"/>
          <p:nvPr/>
        </p:nvSpPr>
        <p:spPr>
          <a:xfrm>
            <a:off x="6520474" y="2470638"/>
            <a:ext cx="2659673" cy="1566647"/>
          </a:xfrm>
          <a:prstGeom prst="rect">
            <a:avLst/>
          </a:prstGeom>
          <a:noFill/>
        </p:spPr>
        <p:txBody>
          <a:bodyPr wrap="square" rtlCol="0">
            <a:spAutoFit/>
          </a:bodyPr>
          <a:lstStyle/>
          <a:p>
            <a:pPr>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Feedback Loops and Testing Cycles: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Gather input from stakeholders and end-users.</a:t>
            </a:r>
          </a:p>
          <a:p>
            <a:pPr marL="342900" lvl="0" indent="-342900">
              <a:lnSpc>
                <a:spcPct val="107000"/>
              </a:lnSpc>
              <a:spcAft>
                <a:spcPts val="800"/>
              </a:spcAft>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Validate model outputs iteratively.</a:t>
            </a:r>
          </a:p>
        </p:txBody>
      </p:sp>
      <p:sp>
        <p:nvSpPr>
          <p:cNvPr id="7" name="TextBox 6">
            <a:extLst>
              <a:ext uri="{FF2B5EF4-FFF2-40B4-BE49-F238E27FC236}">
                <a16:creationId xmlns:a16="http://schemas.microsoft.com/office/drawing/2014/main" id="{CC2A3B55-23EA-C632-F8C0-CDFA1919AD9D}"/>
              </a:ext>
            </a:extLst>
          </p:cNvPr>
          <p:cNvSpPr txBox="1"/>
          <p:nvPr/>
        </p:nvSpPr>
        <p:spPr>
          <a:xfrm>
            <a:off x="9330105" y="2470638"/>
            <a:ext cx="2659673" cy="2027671"/>
          </a:xfrm>
          <a:prstGeom prst="rect">
            <a:avLst/>
          </a:prstGeom>
          <a:noFill/>
        </p:spPr>
        <p:txBody>
          <a:bodyPr wrap="square" rtlCol="0">
            <a:spAutoFit/>
          </a:bodyPr>
          <a:lstStyle/>
          <a:p>
            <a:pPr>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Continuous Integration and Delivery (CI/CD):</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Automate build, testing, and deployment processes.</a:t>
            </a:r>
          </a:p>
          <a:p>
            <a:pPr marL="342900" lvl="0" indent="-342900">
              <a:lnSpc>
                <a:spcPct val="107000"/>
              </a:lnSpc>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Ensure rapid delivery of improvements.</a:t>
            </a:r>
          </a:p>
          <a:p>
            <a:pPr marL="342900" lvl="0" indent="-342900">
              <a:lnSpc>
                <a:spcPct val="107000"/>
              </a:lnSpc>
              <a:spcAft>
                <a:spcPts val="800"/>
              </a:spcAft>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Maintain integrity and reliability.</a:t>
            </a:r>
          </a:p>
        </p:txBody>
      </p:sp>
      <p:sp>
        <p:nvSpPr>
          <p:cNvPr id="11" name="TextBox 10">
            <a:extLst>
              <a:ext uri="{FF2B5EF4-FFF2-40B4-BE49-F238E27FC236}">
                <a16:creationId xmlns:a16="http://schemas.microsoft.com/office/drawing/2014/main" id="{ED141B7E-5A57-3569-B9CE-342829DD563C}"/>
              </a:ext>
            </a:extLst>
          </p:cNvPr>
          <p:cNvSpPr txBox="1"/>
          <p:nvPr/>
        </p:nvSpPr>
        <p:spPr>
          <a:xfrm>
            <a:off x="3560885" y="1776056"/>
            <a:ext cx="571501"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02</a:t>
            </a:r>
          </a:p>
        </p:txBody>
      </p:sp>
      <p:sp>
        <p:nvSpPr>
          <p:cNvPr id="12" name="TextBox 11">
            <a:extLst>
              <a:ext uri="{FF2B5EF4-FFF2-40B4-BE49-F238E27FC236}">
                <a16:creationId xmlns:a16="http://schemas.microsoft.com/office/drawing/2014/main" id="{D7CDE9A1-C1B3-9B25-9913-FE25EFA6F707}"/>
              </a:ext>
            </a:extLst>
          </p:cNvPr>
          <p:cNvSpPr txBox="1"/>
          <p:nvPr/>
        </p:nvSpPr>
        <p:spPr>
          <a:xfrm>
            <a:off x="6523892" y="1776056"/>
            <a:ext cx="571501"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03</a:t>
            </a:r>
          </a:p>
        </p:txBody>
      </p:sp>
      <p:sp>
        <p:nvSpPr>
          <p:cNvPr id="13" name="TextBox 12">
            <a:extLst>
              <a:ext uri="{FF2B5EF4-FFF2-40B4-BE49-F238E27FC236}">
                <a16:creationId xmlns:a16="http://schemas.microsoft.com/office/drawing/2014/main" id="{D1E9D939-DBCB-FADA-D9EA-5683E0926988}"/>
              </a:ext>
            </a:extLst>
          </p:cNvPr>
          <p:cNvSpPr txBox="1"/>
          <p:nvPr/>
        </p:nvSpPr>
        <p:spPr>
          <a:xfrm>
            <a:off x="9330105" y="1776056"/>
            <a:ext cx="571501"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04</a:t>
            </a:r>
          </a:p>
        </p:txBody>
      </p:sp>
    </p:spTree>
    <p:extLst>
      <p:ext uri="{BB962C8B-B14F-4D97-AF65-F5344CB8AC3E}">
        <p14:creationId xmlns:p14="http://schemas.microsoft.com/office/powerpoint/2010/main" val="3079305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42BEE1F1-D9F9-2A3F-0D39-70EDBD1CBA2B}"/>
              </a:ext>
            </a:extLst>
          </p:cNvPr>
          <p:cNvSpPr/>
          <p:nvPr/>
        </p:nvSpPr>
        <p:spPr>
          <a:xfrm>
            <a:off x="3464169" y="1590814"/>
            <a:ext cx="2839916" cy="3965331"/>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extBox 1">
            <a:extLst>
              <a:ext uri="{FF2B5EF4-FFF2-40B4-BE49-F238E27FC236}">
                <a16:creationId xmlns:a16="http://schemas.microsoft.com/office/drawing/2014/main" id="{6D1992E6-FDE5-6330-337D-C68AB5394EEC}"/>
              </a:ext>
            </a:extLst>
          </p:cNvPr>
          <p:cNvSpPr txBox="1"/>
          <p:nvPr/>
        </p:nvSpPr>
        <p:spPr>
          <a:xfrm>
            <a:off x="694593" y="589085"/>
            <a:ext cx="8485554" cy="769441"/>
          </a:xfrm>
          <a:prstGeom prst="rect">
            <a:avLst/>
          </a:prstGeom>
          <a:noFill/>
        </p:spPr>
        <p:txBody>
          <a:bodyPr wrap="square" rtlCol="0">
            <a:spAutoFit/>
          </a:bodyPr>
          <a:lstStyle/>
          <a:p>
            <a:r>
              <a:rPr lang="en-IN" sz="4400" b="1" dirty="0">
                <a:solidFill>
                  <a:srgbClr val="60A9FF"/>
                </a:solidFill>
                <a:effectLst/>
                <a:latin typeface="Times New Roman" panose="02020603050405020304" pitchFamily="18" charset="0"/>
                <a:ea typeface="Calibri" panose="020F0502020204030204" pitchFamily="34" charset="0"/>
                <a:cs typeface="Times New Roman" panose="02020603050405020304" pitchFamily="18" charset="0"/>
              </a:rPr>
              <a:t>Development Methodologies</a:t>
            </a:r>
            <a:endParaRPr lang="en-IN" sz="4400" dirty="0">
              <a:solidFill>
                <a:srgbClr val="60A9F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5A02566-0264-1C92-DE90-E6FD503883D0}"/>
              </a:ext>
            </a:extLst>
          </p:cNvPr>
          <p:cNvSpPr txBox="1"/>
          <p:nvPr/>
        </p:nvSpPr>
        <p:spPr>
          <a:xfrm>
            <a:off x="808893" y="1776056"/>
            <a:ext cx="571501"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01</a:t>
            </a:r>
          </a:p>
        </p:txBody>
      </p:sp>
      <p:sp>
        <p:nvSpPr>
          <p:cNvPr id="4" name="TextBox 3">
            <a:extLst>
              <a:ext uri="{FF2B5EF4-FFF2-40B4-BE49-F238E27FC236}">
                <a16:creationId xmlns:a16="http://schemas.microsoft.com/office/drawing/2014/main" id="{7C1301D1-A345-BCB6-09C7-45BAC47DD4FB}"/>
              </a:ext>
            </a:extLst>
          </p:cNvPr>
          <p:cNvSpPr txBox="1"/>
          <p:nvPr/>
        </p:nvSpPr>
        <p:spPr>
          <a:xfrm>
            <a:off x="901212" y="2470638"/>
            <a:ext cx="2659673" cy="2188100"/>
          </a:xfrm>
          <a:prstGeom prst="rect">
            <a:avLst/>
          </a:prstGeom>
          <a:noFill/>
        </p:spPr>
        <p:txBody>
          <a:bodyPr wrap="square" rtlCol="0">
            <a:spAutoFit/>
          </a:bodyPr>
          <a:lstStyle/>
          <a:p>
            <a:pPr>
              <a:lnSpc>
                <a:spcPct val="107000"/>
              </a:lnSpc>
              <a:spcAft>
                <a:spcPts val="800"/>
              </a:spcAft>
            </a:pPr>
            <a:r>
              <a:rPr lang="en-IN" sz="1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Agile Practices:</a:t>
            </a:r>
            <a:endPar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Foster flexibility and adaptability.</a:t>
            </a:r>
          </a:p>
          <a:p>
            <a:pPr marL="342900" lvl="0" indent="-342900">
              <a:lnSpc>
                <a:spcPct val="107000"/>
              </a:lnSpc>
              <a:buFont typeface="Symbol" panose="05050102010706020507" pitchFamily="18" charset="2"/>
              <a:buChar char=""/>
            </a:pPr>
            <a:r>
              <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Enable iterative development and collaboration.</a:t>
            </a:r>
          </a:p>
          <a:p>
            <a:pPr marL="342900" lvl="0" indent="-342900">
              <a:lnSpc>
                <a:spcPct val="107000"/>
              </a:lnSpc>
              <a:spcAft>
                <a:spcPts val="800"/>
              </a:spcAft>
              <a:buFont typeface="Symbol" panose="05050102010706020507" pitchFamily="18" charset="2"/>
              <a:buChar char=""/>
            </a:pPr>
            <a:r>
              <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Ensure alignment with evolving requirements.</a:t>
            </a:r>
          </a:p>
          <a:p>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A5CC40B-79C1-75C7-8B35-004D4826EC16}"/>
              </a:ext>
            </a:extLst>
          </p:cNvPr>
          <p:cNvSpPr txBox="1"/>
          <p:nvPr/>
        </p:nvSpPr>
        <p:spPr>
          <a:xfrm>
            <a:off x="3710843" y="2470638"/>
            <a:ext cx="2659673" cy="2995692"/>
          </a:xfrm>
          <a:prstGeom prst="rect">
            <a:avLst/>
          </a:prstGeom>
          <a:noFill/>
        </p:spPr>
        <p:txBody>
          <a:bodyPr wrap="square" rtlCol="0">
            <a:spAutoFit/>
          </a:bodyPr>
          <a:lstStyle/>
          <a:p>
            <a:pPr>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Phased Development Process: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Data Collection: Gather diverse, high-quality datasets.</a:t>
            </a:r>
          </a:p>
          <a:p>
            <a:pPr marL="342900" lvl="0" indent="-342900">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Preprocessing: Clean, normalize, and extract features.</a:t>
            </a:r>
          </a:p>
          <a:p>
            <a:pPr marL="342900" lvl="0" indent="-342900">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Model Development: Utilize machine learning algorithms.</a:t>
            </a:r>
          </a:p>
          <a:p>
            <a:pPr marL="342900" lvl="0" indent="-342900">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Testing and Validation: Assess performance rigorously.</a:t>
            </a:r>
          </a:p>
          <a:p>
            <a:pPr marL="342900" lvl="0" indent="-342900">
              <a:spcAft>
                <a:spcPts val="800"/>
              </a:spcAft>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Deployment: Integrate with existing infrastructure.</a:t>
            </a:r>
          </a:p>
        </p:txBody>
      </p:sp>
      <p:sp>
        <p:nvSpPr>
          <p:cNvPr id="6" name="TextBox 5">
            <a:extLst>
              <a:ext uri="{FF2B5EF4-FFF2-40B4-BE49-F238E27FC236}">
                <a16:creationId xmlns:a16="http://schemas.microsoft.com/office/drawing/2014/main" id="{070A441C-A553-7A9D-9EFF-ED19D1166A8D}"/>
              </a:ext>
            </a:extLst>
          </p:cNvPr>
          <p:cNvSpPr txBox="1"/>
          <p:nvPr/>
        </p:nvSpPr>
        <p:spPr>
          <a:xfrm>
            <a:off x="6520474" y="2470638"/>
            <a:ext cx="2659673" cy="1566647"/>
          </a:xfrm>
          <a:prstGeom prst="rect">
            <a:avLst/>
          </a:prstGeom>
          <a:noFill/>
        </p:spPr>
        <p:txBody>
          <a:bodyPr wrap="square" rtlCol="0">
            <a:spAutoFit/>
          </a:bodyPr>
          <a:lstStyle/>
          <a:p>
            <a:pPr>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Feedback Loops and Testing Cycles: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Gather input from stakeholders and end-users.</a:t>
            </a:r>
          </a:p>
          <a:p>
            <a:pPr marL="342900" lvl="0" indent="-342900">
              <a:lnSpc>
                <a:spcPct val="107000"/>
              </a:lnSpc>
              <a:spcAft>
                <a:spcPts val="800"/>
              </a:spcAft>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Validate model outputs iteratively.</a:t>
            </a:r>
          </a:p>
        </p:txBody>
      </p:sp>
      <p:sp>
        <p:nvSpPr>
          <p:cNvPr id="7" name="TextBox 6">
            <a:extLst>
              <a:ext uri="{FF2B5EF4-FFF2-40B4-BE49-F238E27FC236}">
                <a16:creationId xmlns:a16="http://schemas.microsoft.com/office/drawing/2014/main" id="{CC2A3B55-23EA-C632-F8C0-CDFA1919AD9D}"/>
              </a:ext>
            </a:extLst>
          </p:cNvPr>
          <p:cNvSpPr txBox="1"/>
          <p:nvPr/>
        </p:nvSpPr>
        <p:spPr>
          <a:xfrm>
            <a:off x="9330105" y="2470638"/>
            <a:ext cx="2659673" cy="2027671"/>
          </a:xfrm>
          <a:prstGeom prst="rect">
            <a:avLst/>
          </a:prstGeom>
          <a:noFill/>
        </p:spPr>
        <p:txBody>
          <a:bodyPr wrap="square" rtlCol="0">
            <a:spAutoFit/>
          </a:bodyPr>
          <a:lstStyle/>
          <a:p>
            <a:pPr>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Continuous Integration and Delivery (CI/CD):</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Automate build, testing, and deployment processes.</a:t>
            </a:r>
          </a:p>
          <a:p>
            <a:pPr marL="342900" lvl="0" indent="-342900">
              <a:lnSpc>
                <a:spcPct val="107000"/>
              </a:lnSpc>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Ensure rapid delivery of improvements.</a:t>
            </a:r>
          </a:p>
          <a:p>
            <a:pPr marL="342900" lvl="0" indent="-342900">
              <a:lnSpc>
                <a:spcPct val="107000"/>
              </a:lnSpc>
              <a:spcAft>
                <a:spcPts val="800"/>
              </a:spcAft>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Maintain integrity and reliability.</a:t>
            </a:r>
          </a:p>
        </p:txBody>
      </p:sp>
      <p:sp>
        <p:nvSpPr>
          <p:cNvPr id="11" name="TextBox 10">
            <a:extLst>
              <a:ext uri="{FF2B5EF4-FFF2-40B4-BE49-F238E27FC236}">
                <a16:creationId xmlns:a16="http://schemas.microsoft.com/office/drawing/2014/main" id="{ED141B7E-5A57-3569-B9CE-342829DD563C}"/>
              </a:ext>
            </a:extLst>
          </p:cNvPr>
          <p:cNvSpPr txBox="1"/>
          <p:nvPr/>
        </p:nvSpPr>
        <p:spPr>
          <a:xfrm>
            <a:off x="3560885" y="1776056"/>
            <a:ext cx="571501"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02</a:t>
            </a:r>
          </a:p>
        </p:txBody>
      </p:sp>
      <p:sp>
        <p:nvSpPr>
          <p:cNvPr id="12" name="TextBox 11">
            <a:extLst>
              <a:ext uri="{FF2B5EF4-FFF2-40B4-BE49-F238E27FC236}">
                <a16:creationId xmlns:a16="http://schemas.microsoft.com/office/drawing/2014/main" id="{D7CDE9A1-C1B3-9B25-9913-FE25EFA6F707}"/>
              </a:ext>
            </a:extLst>
          </p:cNvPr>
          <p:cNvSpPr txBox="1"/>
          <p:nvPr/>
        </p:nvSpPr>
        <p:spPr>
          <a:xfrm>
            <a:off x="6523892" y="1776056"/>
            <a:ext cx="571501"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03</a:t>
            </a:r>
          </a:p>
        </p:txBody>
      </p:sp>
      <p:sp>
        <p:nvSpPr>
          <p:cNvPr id="13" name="TextBox 12">
            <a:extLst>
              <a:ext uri="{FF2B5EF4-FFF2-40B4-BE49-F238E27FC236}">
                <a16:creationId xmlns:a16="http://schemas.microsoft.com/office/drawing/2014/main" id="{D1E9D939-DBCB-FADA-D9EA-5683E0926988}"/>
              </a:ext>
            </a:extLst>
          </p:cNvPr>
          <p:cNvSpPr txBox="1"/>
          <p:nvPr/>
        </p:nvSpPr>
        <p:spPr>
          <a:xfrm>
            <a:off x="9330105" y="1776056"/>
            <a:ext cx="571501"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04</a:t>
            </a:r>
          </a:p>
        </p:txBody>
      </p:sp>
    </p:spTree>
    <p:extLst>
      <p:ext uri="{BB962C8B-B14F-4D97-AF65-F5344CB8AC3E}">
        <p14:creationId xmlns:p14="http://schemas.microsoft.com/office/powerpoint/2010/main" val="3475757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42BEE1F1-D9F9-2A3F-0D39-70EDBD1CBA2B}"/>
              </a:ext>
            </a:extLst>
          </p:cNvPr>
          <p:cNvSpPr/>
          <p:nvPr/>
        </p:nvSpPr>
        <p:spPr>
          <a:xfrm>
            <a:off x="6367098" y="1582022"/>
            <a:ext cx="2659673" cy="3965331"/>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6D1992E6-FDE5-6330-337D-C68AB5394EEC}"/>
              </a:ext>
            </a:extLst>
          </p:cNvPr>
          <p:cNvSpPr txBox="1"/>
          <p:nvPr/>
        </p:nvSpPr>
        <p:spPr>
          <a:xfrm>
            <a:off x="694592" y="589085"/>
            <a:ext cx="9434927" cy="769441"/>
          </a:xfrm>
          <a:prstGeom prst="rect">
            <a:avLst/>
          </a:prstGeom>
          <a:noFill/>
        </p:spPr>
        <p:txBody>
          <a:bodyPr wrap="square" rtlCol="0">
            <a:spAutoFit/>
          </a:bodyPr>
          <a:lstStyle/>
          <a:p>
            <a:r>
              <a:rPr lang="en-IN" sz="4400" b="1" dirty="0">
                <a:solidFill>
                  <a:srgbClr val="60A9FF"/>
                </a:solidFill>
                <a:effectLst/>
                <a:latin typeface="Times New Roman" panose="02020603050405020304" pitchFamily="18" charset="0"/>
                <a:ea typeface="Calibri" panose="020F0502020204030204" pitchFamily="34" charset="0"/>
                <a:cs typeface="Times New Roman" panose="02020603050405020304" pitchFamily="18" charset="0"/>
              </a:rPr>
              <a:t>Development Methodologies</a:t>
            </a:r>
            <a:endParaRPr lang="en-IN" sz="4400" dirty="0">
              <a:solidFill>
                <a:srgbClr val="60A9F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5A02566-0264-1C92-DE90-E6FD503883D0}"/>
              </a:ext>
            </a:extLst>
          </p:cNvPr>
          <p:cNvSpPr txBox="1"/>
          <p:nvPr/>
        </p:nvSpPr>
        <p:spPr>
          <a:xfrm>
            <a:off x="808893" y="1776056"/>
            <a:ext cx="571501"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01</a:t>
            </a:r>
          </a:p>
        </p:txBody>
      </p:sp>
      <p:sp>
        <p:nvSpPr>
          <p:cNvPr id="4" name="TextBox 3">
            <a:extLst>
              <a:ext uri="{FF2B5EF4-FFF2-40B4-BE49-F238E27FC236}">
                <a16:creationId xmlns:a16="http://schemas.microsoft.com/office/drawing/2014/main" id="{7C1301D1-A345-BCB6-09C7-45BAC47DD4FB}"/>
              </a:ext>
            </a:extLst>
          </p:cNvPr>
          <p:cNvSpPr txBox="1"/>
          <p:nvPr/>
        </p:nvSpPr>
        <p:spPr>
          <a:xfrm>
            <a:off x="901212" y="2470638"/>
            <a:ext cx="2659673" cy="2188100"/>
          </a:xfrm>
          <a:prstGeom prst="rect">
            <a:avLst/>
          </a:prstGeom>
          <a:noFill/>
        </p:spPr>
        <p:txBody>
          <a:bodyPr wrap="square" rtlCol="0">
            <a:spAutoFit/>
          </a:bodyPr>
          <a:lstStyle/>
          <a:p>
            <a:pPr>
              <a:lnSpc>
                <a:spcPct val="107000"/>
              </a:lnSpc>
              <a:spcAft>
                <a:spcPts val="800"/>
              </a:spcAft>
            </a:pPr>
            <a:r>
              <a:rPr lang="en-IN" sz="1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Agile Practices:</a:t>
            </a:r>
            <a:endPar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Foster flexibility and adaptability.</a:t>
            </a:r>
          </a:p>
          <a:p>
            <a:pPr marL="342900" lvl="0" indent="-342900">
              <a:lnSpc>
                <a:spcPct val="107000"/>
              </a:lnSpc>
              <a:buFont typeface="Symbol" panose="05050102010706020507" pitchFamily="18" charset="2"/>
              <a:buChar char=""/>
            </a:pPr>
            <a:r>
              <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Enable iterative development and collaboration.</a:t>
            </a:r>
          </a:p>
          <a:p>
            <a:pPr marL="342900" lvl="0" indent="-342900">
              <a:lnSpc>
                <a:spcPct val="107000"/>
              </a:lnSpc>
              <a:spcAft>
                <a:spcPts val="800"/>
              </a:spcAft>
              <a:buFont typeface="Symbol" panose="05050102010706020507" pitchFamily="18" charset="2"/>
              <a:buChar char=""/>
            </a:pPr>
            <a:r>
              <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Ensure alignment with evolving requirements.</a:t>
            </a:r>
          </a:p>
          <a:p>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A5CC40B-79C1-75C7-8B35-004D4826EC16}"/>
              </a:ext>
            </a:extLst>
          </p:cNvPr>
          <p:cNvSpPr txBox="1"/>
          <p:nvPr/>
        </p:nvSpPr>
        <p:spPr>
          <a:xfrm>
            <a:off x="3710843" y="2470638"/>
            <a:ext cx="2659673" cy="2995692"/>
          </a:xfrm>
          <a:prstGeom prst="rect">
            <a:avLst/>
          </a:prstGeom>
          <a:noFill/>
        </p:spPr>
        <p:txBody>
          <a:bodyPr wrap="square" rtlCol="0">
            <a:spAutoFit/>
          </a:bodyPr>
          <a:lstStyle/>
          <a:p>
            <a:pPr>
              <a:spcAft>
                <a:spcPts val="800"/>
              </a:spcAft>
            </a:pPr>
            <a:r>
              <a:rPr lang="en-IN" sz="1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Phased Development Process:</a:t>
            </a:r>
            <a:endPar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 Collection: Gather diverse, high-quality datasets.</a:t>
            </a:r>
          </a:p>
          <a:p>
            <a:pPr marL="342900" lvl="0" indent="-342900">
              <a:buFont typeface="Symbol" panose="05050102010706020507" pitchFamily="18" charset="2"/>
              <a:buChar char=""/>
            </a:pPr>
            <a:r>
              <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Preprocessing: Clean, normalize, and extract features.</a:t>
            </a:r>
          </a:p>
          <a:p>
            <a:pPr marL="342900" lvl="0" indent="-342900">
              <a:buFont typeface="Symbol" panose="05050102010706020507" pitchFamily="18" charset="2"/>
              <a:buChar char=""/>
            </a:pPr>
            <a:r>
              <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Model Development: Utilize machine learning algorithms.</a:t>
            </a:r>
          </a:p>
          <a:p>
            <a:pPr marL="342900" lvl="0" indent="-342900">
              <a:buFont typeface="Symbol" panose="05050102010706020507" pitchFamily="18" charset="2"/>
              <a:buChar char=""/>
            </a:pPr>
            <a:r>
              <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Testing and Validation: Assess performance rigorously.</a:t>
            </a:r>
          </a:p>
          <a:p>
            <a:pPr marL="342900" lvl="0" indent="-342900">
              <a:spcAft>
                <a:spcPts val="800"/>
              </a:spcAft>
              <a:buFont typeface="Symbol" panose="05050102010706020507" pitchFamily="18" charset="2"/>
              <a:buChar char=""/>
            </a:pPr>
            <a:r>
              <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Deployment: Integrate with existing infrastructure.</a:t>
            </a:r>
          </a:p>
        </p:txBody>
      </p:sp>
      <p:sp>
        <p:nvSpPr>
          <p:cNvPr id="6" name="TextBox 5">
            <a:extLst>
              <a:ext uri="{FF2B5EF4-FFF2-40B4-BE49-F238E27FC236}">
                <a16:creationId xmlns:a16="http://schemas.microsoft.com/office/drawing/2014/main" id="{070A441C-A553-7A9D-9EFF-ED19D1166A8D}"/>
              </a:ext>
            </a:extLst>
          </p:cNvPr>
          <p:cNvSpPr txBox="1"/>
          <p:nvPr/>
        </p:nvSpPr>
        <p:spPr>
          <a:xfrm>
            <a:off x="6520474" y="2470638"/>
            <a:ext cx="2659673" cy="1566647"/>
          </a:xfrm>
          <a:prstGeom prst="rect">
            <a:avLst/>
          </a:prstGeom>
          <a:noFill/>
        </p:spPr>
        <p:txBody>
          <a:bodyPr wrap="square" rtlCol="0">
            <a:spAutoFit/>
          </a:bodyPr>
          <a:lstStyle/>
          <a:p>
            <a:pPr>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Feedback Loops and Testing Cycles: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Gather input from stakeholders and end-users.</a:t>
            </a:r>
          </a:p>
          <a:p>
            <a:pPr marL="342900" lvl="0" indent="-342900">
              <a:lnSpc>
                <a:spcPct val="107000"/>
              </a:lnSpc>
              <a:spcAft>
                <a:spcPts val="800"/>
              </a:spcAft>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Validate model outputs iteratively.</a:t>
            </a:r>
          </a:p>
        </p:txBody>
      </p:sp>
      <p:sp>
        <p:nvSpPr>
          <p:cNvPr id="7" name="TextBox 6">
            <a:extLst>
              <a:ext uri="{FF2B5EF4-FFF2-40B4-BE49-F238E27FC236}">
                <a16:creationId xmlns:a16="http://schemas.microsoft.com/office/drawing/2014/main" id="{CC2A3B55-23EA-C632-F8C0-CDFA1919AD9D}"/>
              </a:ext>
            </a:extLst>
          </p:cNvPr>
          <p:cNvSpPr txBox="1"/>
          <p:nvPr/>
        </p:nvSpPr>
        <p:spPr>
          <a:xfrm>
            <a:off x="9330105" y="2470638"/>
            <a:ext cx="2659673" cy="2027671"/>
          </a:xfrm>
          <a:prstGeom prst="rect">
            <a:avLst/>
          </a:prstGeom>
          <a:noFill/>
        </p:spPr>
        <p:txBody>
          <a:bodyPr wrap="square" rtlCol="0">
            <a:spAutoFit/>
          </a:bodyPr>
          <a:lstStyle/>
          <a:p>
            <a:pPr>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Continuous Integration and Delivery (CI/CD):</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Automate build, testing, and deployment processes.</a:t>
            </a:r>
          </a:p>
          <a:p>
            <a:pPr marL="342900" lvl="0" indent="-342900">
              <a:lnSpc>
                <a:spcPct val="107000"/>
              </a:lnSpc>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Ensure rapid delivery of improvements.</a:t>
            </a:r>
          </a:p>
          <a:p>
            <a:pPr marL="342900" lvl="0" indent="-342900">
              <a:lnSpc>
                <a:spcPct val="107000"/>
              </a:lnSpc>
              <a:spcAft>
                <a:spcPts val="800"/>
              </a:spcAft>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Maintain integrity and reliability.</a:t>
            </a:r>
          </a:p>
        </p:txBody>
      </p:sp>
      <p:sp>
        <p:nvSpPr>
          <p:cNvPr id="11" name="TextBox 10">
            <a:extLst>
              <a:ext uri="{FF2B5EF4-FFF2-40B4-BE49-F238E27FC236}">
                <a16:creationId xmlns:a16="http://schemas.microsoft.com/office/drawing/2014/main" id="{ED141B7E-5A57-3569-B9CE-342829DD563C}"/>
              </a:ext>
            </a:extLst>
          </p:cNvPr>
          <p:cNvSpPr txBox="1"/>
          <p:nvPr/>
        </p:nvSpPr>
        <p:spPr>
          <a:xfrm>
            <a:off x="3560885" y="1776056"/>
            <a:ext cx="571501"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02</a:t>
            </a:r>
          </a:p>
        </p:txBody>
      </p:sp>
      <p:sp>
        <p:nvSpPr>
          <p:cNvPr id="12" name="TextBox 11">
            <a:extLst>
              <a:ext uri="{FF2B5EF4-FFF2-40B4-BE49-F238E27FC236}">
                <a16:creationId xmlns:a16="http://schemas.microsoft.com/office/drawing/2014/main" id="{D7CDE9A1-C1B3-9B25-9913-FE25EFA6F707}"/>
              </a:ext>
            </a:extLst>
          </p:cNvPr>
          <p:cNvSpPr txBox="1"/>
          <p:nvPr/>
        </p:nvSpPr>
        <p:spPr>
          <a:xfrm>
            <a:off x="6523892" y="1776056"/>
            <a:ext cx="571501"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03</a:t>
            </a:r>
          </a:p>
        </p:txBody>
      </p:sp>
      <p:sp>
        <p:nvSpPr>
          <p:cNvPr id="13" name="TextBox 12">
            <a:extLst>
              <a:ext uri="{FF2B5EF4-FFF2-40B4-BE49-F238E27FC236}">
                <a16:creationId xmlns:a16="http://schemas.microsoft.com/office/drawing/2014/main" id="{D1E9D939-DBCB-FADA-D9EA-5683E0926988}"/>
              </a:ext>
            </a:extLst>
          </p:cNvPr>
          <p:cNvSpPr txBox="1"/>
          <p:nvPr/>
        </p:nvSpPr>
        <p:spPr>
          <a:xfrm>
            <a:off x="9330105" y="1776056"/>
            <a:ext cx="571501"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04</a:t>
            </a:r>
          </a:p>
        </p:txBody>
      </p:sp>
    </p:spTree>
    <p:extLst>
      <p:ext uri="{BB962C8B-B14F-4D97-AF65-F5344CB8AC3E}">
        <p14:creationId xmlns:p14="http://schemas.microsoft.com/office/powerpoint/2010/main" val="1104744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42BEE1F1-D9F9-2A3F-0D39-70EDBD1CBA2B}"/>
              </a:ext>
            </a:extLst>
          </p:cNvPr>
          <p:cNvSpPr/>
          <p:nvPr/>
        </p:nvSpPr>
        <p:spPr>
          <a:xfrm>
            <a:off x="9180147" y="1573823"/>
            <a:ext cx="2659673" cy="39653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6D1992E6-FDE5-6330-337D-C68AB5394EEC}"/>
              </a:ext>
            </a:extLst>
          </p:cNvPr>
          <p:cNvSpPr txBox="1"/>
          <p:nvPr/>
        </p:nvSpPr>
        <p:spPr>
          <a:xfrm>
            <a:off x="694592" y="589085"/>
            <a:ext cx="9983567" cy="769441"/>
          </a:xfrm>
          <a:prstGeom prst="rect">
            <a:avLst/>
          </a:prstGeom>
          <a:noFill/>
        </p:spPr>
        <p:txBody>
          <a:bodyPr wrap="square" rtlCol="0">
            <a:spAutoFit/>
          </a:bodyPr>
          <a:lstStyle/>
          <a:p>
            <a:r>
              <a:rPr lang="en-IN" sz="4400" b="1" dirty="0">
                <a:solidFill>
                  <a:srgbClr val="60A9FF"/>
                </a:solidFill>
                <a:effectLst/>
                <a:latin typeface="Times New Roman" panose="02020603050405020304" pitchFamily="18" charset="0"/>
                <a:ea typeface="Calibri" panose="020F0502020204030204" pitchFamily="34" charset="0"/>
                <a:cs typeface="Times New Roman" panose="02020603050405020304" pitchFamily="18" charset="0"/>
              </a:rPr>
              <a:t>Development Methodologies</a:t>
            </a:r>
            <a:endParaRPr lang="en-IN" sz="4400" dirty="0">
              <a:solidFill>
                <a:srgbClr val="60A9F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5A02566-0264-1C92-DE90-E6FD503883D0}"/>
              </a:ext>
            </a:extLst>
          </p:cNvPr>
          <p:cNvSpPr txBox="1"/>
          <p:nvPr/>
        </p:nvSpPr>
        <p:spPr>
          <a:xfrm>
            <a:off x="808893" y="1776056"/>
            <a:ext cx="571501"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01</a:t>
            </a:r>
          </a:p>
        </p:txBody>
      </p:sp>
      <p:sp>
        <p:nvSpPr>
          <p:cNvPr id="4" name="TextBox 3">
            <a:extLst>
              <a:ext uri="{FF2B5EF4-FFF2-40B4-BE49-F238E27FC236}">
                <a16:creationId xmlns:a16="http://schemas.microsoft.com/office/drawing/2014/main" id="{7C1301D1-A345-BCB6-09C7-45BAC47DD4FB}"/>
              </a:ext>
            </a:extLst>
          </p:cNvPr>
          <p:cNvSpPr txBox="1"/>
          <p:nvPr/>
        </p:nvSpPr>
        <p:spPr>
          <a:xfrm>
            <a:off x="901212" y="2470638"/>
            <a:ext cx="2659673" cy="2188100"/>
          </a:xfrm>
          <a:prstGeom prst="rect">
            <a:avLst/>
          </a:prstGeom>
          <a:noFill/>
        </p:spPr>
        <p:txBody>
          <a:bodyPr wrap="square" rtlCol="0">
            <a:spAutoFit/>
          </a:bodyPr>
          <a:lstStyle/>
          <a:p>
            <a:pPr>
              <a:lnSpc>
                <a:spcPct val="107000"/>
              </a:lnSpc>
              <a:spcAft>
                <a:spcPts val="800"/>
              </a:spcAft>
            </a:pPr>
            <a:r>
              <a:rPr lang="en-IN" sz="1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Agile Practices:</a:t>
            </a:r>
            <a:endPar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Foster flexibility and adaptability.</a:t>
            </a:r>
          </a:p>
          <a:p>
            <a:pPr marL="342900" lvl="0" indent="-342900">
              <a:lnSpc>
                <a:spcPct val="107000"/>
              </a:lnSpc>
              <a:buFont typeface="Symbol" panose="05050102010706020507" pitchFamily="18" charset="2"/>
              <a:buChar char=""/>
            </a:pPr>
            <a:r>
              <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Enable iterative development and collaboration.</a:t>
            </a:r>
          </a:p>
          <a:p>
            <a:pPr marL="342900" lvl="0" indent="-342900">
              <a:lnSpc>
                <a:spcPct val="107000"/>
              </a:lnSpc>
              <a:spcAft>
                <a:spcPts val="800"/>
              </a:spcAft>
              <a:buFont typeface="Symbol" panose="05050102010706020507" pitchFamily="18" charset="2"/>
              <a:buChar char=""/>
            </a:pPr>
            <a:r>
              <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Ensure alignment with evolving requirements.</a:t>
            </a:r>
          </a:p>
          <a:p>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A5CC40B-79C1-75C7-8B35-004D4826EC16}"/>
              </a:ext>
            </a:extLst>
          </p:cNvPr>
          <p:cNvSpPr txBox="1"/>
          <p:nvPr/>
        </p:nvSpPr>
        <p:spPr>
          <a:xfrm>
            <a:off x="3710843" y="2470638"/>
            <a:ext cx="2659673" cy="2995692"/>
          </a:xfrm>
          <a:prstGeom prst="rect">
            <a:avLst/>
          </a:prstGeom>
          <a:noFill/>
        </p:spPr>
        <p:txBody>
          <a:bodyPr wrap="square" rtlCol="0">
            <a:spAutoFit/>
          </a:bodyPr>
          <a:lstStyle/>
          <a:p>
            <a:pPr>
              <a:spcAft>
                <a:spcPts val="800"/>
              </a:spcAft>
            </a:pPr>
            <a:r>
              <a:rPr lang="en-IN" sz="1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Phased Development Process:</a:t>
            </a:r>
            <a:endPar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 Collection: Gather diverse, high-quality datasets.</a:t>
            </a:r>
          </a:p>
          <a:p>
            <a:pPr marL="342900" lvl="0" indent="-342900">
              <a:buFont typeface="Symbol" panose="05050102010706020507" pitchFamily="18" charset="2"/>
              <a:buChar char=""/>
            </a:pPr>
            <a:r>
              <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Preprocessing: Clean, normalize, and extract features.</a:t>
            </a:r>
          </a:p>
          <a:p>
            <a:pPr marL="342900" lvl="0" indent="-342900">
              <a:buFont typeface="Symbol" panose="05050102010706020507" pitchFamily="18" charset="2"/>
              <a:buChar char=""/>
            </a:pPr>
            <a:r>
              <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Model Development: Utilize machine learning algorithms.</a:t>
            </a:r>
          </a:p>
          <a:p>
            <a:pPr marL="342900" lvl="0" indent="-342900">
              <a:buFont typeface="Symbol" panose="05050102010706020507" pitchFamily="18" charset="2"/>
              <a:buChar char=""/>
            </a:pPr>
            <a:r>
              <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Testing and Validation: Assess performance rigorously.</a:t>
            </a:r>
          </a:p>
          <a:p>
            <a:pPr marL="342900" lvl="0" indent="-342900">
              <a:spcAft>
                <a:spcPts val="800"/>
              </a:spcAft>
              <a:buFont typeface="Symbol" panose="05050102010706020507" pitchFamily="18" charset="2"/>
              <a:buChar char=""/>
            </a:pPr>
            <a:r>
              <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Deployment: Integrate with existing infrastructure.</a:t>
            </a:r>
          </a:p>
        </p:txBody>
      </p:sp>
      <p:sp>
        <p:nvSpPr>
          <p:cNvPr id="6" name="TextBox 5">
            <a:extLst>
              <a:ext uri="{FF2B5EF4-FFF2-40B4-BE49-F238E27FC236}">
                <a16:creationId xmlns:a16="http://schemas.microsoft.com/office/drawing/2014/main" id="{070A441C-A553-7A9D-9EFF-ED19D1166A8D}"/>
              </a:ext>
            </a:extLst>
          </p:cNvPr>
          <p:cNvSpPr txBox="1"/>
          <p:nvPr/>
        </p:nvSpPr>
        <p:spPr>
          <a:xfrm>
            <a:off x="6520474" y="2470638"/>
            <a:ext cx="2659673" cy="1566647"/>
          </a:xfrm>
          <a:prstGeom prst="rect">
            <a:avLst/>
          </a:prstGeom>
          <a:noFill/>
        </p:spPr>
        <p:txBody>
          <a:bodyPr wrap="square" rtlCol="0">
            <a:spAutoFit/>
          </a:bodyPr>
          <a:lstStyle/>
          <a:p>
            <a:pPr>
              <a:lnSpc>
                <a:spcPct val="107000"/>
              </a:lnSpc>
              <a:spcAft>
                <a:spcPts val="800"/>
              </a:spcAft>
            </a:pPr>
            <a:r>
              <a:rPr lang="en-IN" sz="1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Feedback Loops and Testing Cycles:</a:t>
            </a:r>
            <a:endPar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Gather input from stakeholders and end-users.</a:t>
            </a:r>
          </a:p>
          <a:p>
            <a:pPr marL="342900" lvl="0" indent="-342900">
              <a:lnSpc>
                <a:spcPct val="107000"/>
              </a:lnSpc>
              <a:spcAft>
                <a:spcPts val="800"/>
              </a:spcAft>
              <a:buFont typeface="Symbol" panose="05050102010706020507" pitchFamily="18" charset="2"/>
              <a:buChar char=""/>
            </a:pPr>
            <a:r>
              <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Validate model outputs iteratively.</a:t>
            </a:r>
          </a:p>
        </p:txBody>
      </p:sp>
      <p:sp>
        <p:nvSpPr>
          <p:cNvPr id="7" name="TextBox 6">
            <a:extLst>
              <a:ext uri="{FF2B5EF4-FFF2-40B4-BE49-F238E27FC236}">
                <a16:creationId xmlns:a16="http://schemas.microsoft.com/office/drawing/2014/main" id="{CC2A3B55-23EA-C632-F8C0-CDFA1919AD9D}"/>
              </a:ext>
            </a:extLst>
          </p:cNvPr>
          <p:cNvSpPr txBox="1"/>
          <p:nvPr/>
        </p:nvSpPr>
        <p:spPr>
          <a:xfrm>
            <a:off x="9330105" y="2470638"/>
            <a:ext cx="2659673" cy="2027671"/>
          </a:xfrm>
          <a:prstGeom prst="rect">
            <a:avLst/>
          </a:prstGeom>
          <a:noFill/>
        </p:spPr>
        <p:txBody>
          <a:bodyPr wrap="square" rtlCol="0">
            <a:spAutoFit/>
          </a:bodyPr>
          <a:lstStyle/>
          <a:p>
            <a:pPr>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Continuous Integration and Delivery (CI/CD):</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Automate build, testing, and deployment processes.</a:t>
            </a:r>
          </a:p>
          <a:p>
            <a:pPr marL="342900" lvl="0" indent="-342900">
              <a:lnSpc>
                <a:spcPct val="107000"/>
              </a:lnSpc>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Ensure rapid delivery of improvements.</a:t>
            </a:r>
          </a:p>
          <a:p>
            <a:pPr marL="342900" lvl="0" indent="-342900">
              <a:lnSpc>
                <a:spcPct val="107000"/>
              </a:lnSpc>
              <a:spcAft>
                <a:spcPts val="800"/>
              </a:spcAft>
              <a:buFont typeface="Symbol" panose="05050102010706020507" pitchFamily="18" charset="2"/>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Maintain integrity and reliability.</a:t>
            </a:r>
          </a:p>
        </p:txBody>
      </p:sp>
      <p:sp>
        <p:nvSpPr>
          <p:cNvPr id="11" name="TextBox 10">
            <a:extLst>
              <a:ext uri="{FF2B5EF4-FFF2-40B4-BE49-F238E27FC236}">
                <a16:creationId xmlns:a16="http://schemas.microsoft.com/office/drawing/2014/main" id="{ED141B7E-5A57-3569-B9CE-342829DD563C}"/>
              </a:ext>
            </a:extLst>
          </p:cNvPr>
          <p:cNvSpPr txBox="1"/>
          <p:nvPr/>
        </p:nvSpPr>
        <p:spPr>
          <a:xfrm>
            <a:off x="3560885" y="1776056"/>
            <a:ext cx="571501"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02</a:t>
            </a:r>
          </a:p>
        </p:txBody>
      </p:sp>
      <p:sp>
        <p:nvSpPr>
          <p:cNvPr id="12" name="TextBox 11">
            <a:extLst>
              <a:ext uri="{FF2B5EF4-FFF2-40B4-BE49-F238E27FC236}">
                <a16:creationId xmlns:a16="http://schemas.microsoft.com/office/drawing/2014/main" id="{D7CDE9A1-C1B3-9B25-9913-FE25EFA6F707}"/>
              </a:ext>
            </a:extLst>
          </p:cNvPr>
          <p:cNvSpPr txBox="1"/>
          <p:nvPr/>
        </p:nvSpPr>
        <p:spPr>
          <a:xfrm>
            <a:off x="6523892" y="1776056"/>
            <a:ext cx="571501"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03</a:t>
            </a:r>
          </a:p>
        </p:txBody>
      </p:sp>
      <p:sp>
        <p:nvSpPr>
          <p:cNvPr id="13" name="TextBox 12">
            <a:extLst>
              <a:ext uri="{FF2B5EF4-FFF2-40B4-BE49-F238E27FC236}">
                <a16:creationId xmlns:a16="http://schemas.microsoft.com/office/drawing/2014/main" id="{D1E9D939-DBCB-FADA-D9EA-5683E0926988}"/>
              </a:ext>
            </a:extLst>
          </p:cNvPr>
          <p:cNvSpPr txBox="1"/>
          <p:nvPr/>
        </p:nvSpPr>
        <p:spPr>
          <a:xfrm>
            <a:off x="9330105" y="1776056"/>
            <a:ext cx="571501"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04</a:t>
            </a:r>
          </a:p>
        </p:txBody>
      </p:sp>
    </p:spTree>
    <p:extLst>
      <p:ext uri="{BB962C8B-B14F-4D97-AF65-F5344CB8AC3E}">
        <p14:creationId xmlns:p14="http://schemas.microsoft.com/office/powerpoint/2010/main" val="1205492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2">
            <a:extLst>
              <a:ext uri="{FF2B5EF4-FFF2-40B4-BE49-F238E27FC236}">
                <a16:creationId xmlns:a16="http://schemas.microsoft.com/office/drawing/2014/main" id="{06011DAF-7A60-58ED-56D0-AFD3A8D06557}"/>
              </a:ext>
            </a:extLst>
          </p:cNvPr>
          <p:cNvSpPr/>
          <p:nvPr/>
        </p:nvSpPr>
        <p:spPr>
          <a:xfrm>
            <a:off x="1019848" y="282467"/>
            <a:ext cx="9338689" cy="1169670"/>
          </a:xfrm>
          <a:prstGeom prst="rect">
            <a:avLst/>
          </a:prstGeom>
          <a:noFill/>
          <a:ln/>
        </p:spPr>
        <p:txBody>
          <a:bodyPr wrap="square" rtlCol="0" anchor="t"/>
          <a:lstStyle/>
          <a:p>
            <a:pPr marL="0" indent="0">
              <a:lnSpc>
                <a:spcPts val="4606"/>
              </a:lnSpc>
              <a:buNone/>
            </a:pPr>
            <a:r>
              <a:rPr lang="en-US" sz="4400" dirty="0">
                <a:solidFill>
                  <a:srgbClr val="60A9FF"/>
                </a:solidFill>
                <a:latin typeface="Times New Roman" panose="02020603050405020304" pitchFamily="18" charset="0"/>
                <a:ea typeface="Alexandria" pitchFamily="34" charset="-122"/>
                <a:cs typeface="Times New Roman" panose="02020603050405020304" pitchFamily="18" charset="0"/>
              </a:rPr>
              <a:t>Validation and Performance Evaluation</a:t>
            </a:r>
            <a:endParaRPr lang="en-US" sz="4400" dirty="0">
              <a:solidFill>
                <a:srgbClr val="60A9FF"/>
              </a:solidFill>
              <a:latin typeface="Times New Roman" panose="02020603050405020304" pitchFamily="18" charset="0"/>
              <a:cs typeface="Times New Roman" panose="02020603050405020304" pitchFamily="18" charset="0"/>
            </a:endParaRPr>
          </a:p>
        </p:txBody>
      </p:sp>
      <p:pic>
        <p:nvPicPr>
          <p:cNvPr id="3" name="Image 0" descr="preencoded.png">
            <a:extLst>
              <a:ext uri="{FF2B5EF4-FFF2-40B4-BE49-F238E27FC236}">
                <a16:creationId xmlns:a16="http://schemas.microsoft.com/office/drawing/2014/main" id="{D6CDCA66-188C-CFCE-03F8-62108E464A12}"/>
              </a:ext>
            </a:extLst>
          </p:cNvPr>
          <p:cNvPicPr>
            <a:picLocks noChangeAspect="1"/>
          </p:cNvPicPr>
          <p:nvPr/>
        </p:nvPicPr>
        <p:blipFill>
          <a:blip r:embed="rId2"/>
          <a:stretch>
            <a:fillRect/>
          </a:stretch>
        </p:blipFill>
        <p:spPr>
          <a:xfrm>
            <a:off x="1167182" y="1563459"/>
            <a:ext cx="467916" cy="467916"/>
          </a:xfrm>
          <a:prstGeom prst="rect">
            <a:avLst/>
          </a:prstGeom>
        </p:spPr>
      </p:pic>
      <p:sp>
        <p:nvSpPr>
          <p:cNvPr id="4" name="Text 3">
            <a:extLst>
              <a:ext uri="{FF2B5EF4-FFF2-40B4-BE49-F238E27FC236}">
                <a16:creationId xmlns:a16="http://schemas.microsoft.com/office/drawing/2014/main" id="{ACD1078F-8D74-6F25-72E0-D5207FF074A1}"/>
              </a:ext>
            </a:extLst>
          </p:cNvPr>
          <p:cNvSpPr/>
          <p:nvPr/>
        </p:nvSpPr>
        <p:spPr>
          <a:xfrm>
            <a:off x="1019848" y="2199085"/>
            <a:ext cx="2012275" cy="292418"/>
          </a:xfrm>
          <a:prstGeom prst="rect">
            <a:avLst/>
          </a:prstGeom>
          <a:noFill/>
          <a:ln/>
        </p:spPr>
        <p:txBody>
          <a:bodyPr wrap="none" rtlCol="0" anchor="t"/>
          <a:lstStyle/>
          <a:p>
            <a:pPr marL="0" indent="0" algn="l">
              <a:lnSpc>
                <a:spcPts val="2303"/>
              </a:lnSpc>
              <a:buNone/>
            </a:pPr>
            <a:r>
              <a:rPr lang="en-US" sz="1842" dirty="0">
                <a:solidFill>
                  <a:srgbClr val="60A9FF"/>
                </a:solidFill>
                <a:latin typeface="Times New Roman" panose="02020603050405020304" pitchFamily="18" charset="0"/>
                <a:ea typeface="Alexandria" pitchFamily="34" charset="-122"/>
                <a:cs typeface="Times New Roman" panose="02020603050405020304" pitchFamily="18" charset="0"/>
              </a:rPr>
              <a:t>Accuracy</a:t>
            </a:r>
            <a:endParaRPr lang="en-US" sz="1842" dirty="0">
              <a:solidFill>
                <a:srgbClr val="60A9FF"/>
              </a:solidFill>
              <a:latin typeface="Times New Roman" panose="02020603050405020304" pitchFamily="18" charset="0"/>
              <a:cs typeface="Times New Roman" panose="02020603050405020304" pitchFamily="18" charset="0"/>
            </a:endParaRPr>
          </a:p>
        </p:txBody>
      </p:sp>
      <p:sp>
        <p:nvSpPr>
          <p:cNvPr id="5" name="Text 4">
            <a:extLst>
              <a:ext uri="{FF2B5EF4-FFF2-40B4-BE49-F238E27FC236}">
                <a16:creationId xmlns:a16="http://schemas.microsoft.com/office/drawing/2014/main" id="{F3357ECA-7D4B-43B1-8CCF-64BAC29322AF}"/>
              </a:ext>
            </a:extLst>
          </p:cNvPr>
          <p:cNvSpPr/>
          <p:nvPr/>
        </p:nvSpPr>
        <p:spPr>
          <a:xfrm>
            <a:off x="957902" y="2603778"/>
            <a:ext cx="2109552" cy="3593306"/>
          </a:xfrm>
          <a:prstGeom prst="rect">
            <a:avLst/>
          </a:prstGeom>
          <a:noFill/>
          <a:ln/>
        </p:spPr>
        <p:txBody>
          <a:bodyPr wrap="square" rtlCol="0" anchor="t"/>
          <a:lstStyle/>
          <a:p>
            <a:pPr marL="0" indent="0">
              <a:lnSpc>
                <a:spcPts val="2358"/>
              </a:lnSpc>
              <a:buNone/>
            </a:pPr>
            <a:r>
              <a:rPr lang="en-US" sz="1600" dirty="0">
                <a:solidFill>
                  <a:schemeClr val="bg1"/>
                </a:solidFill>
                <a:latin typeface="Times New Roman" panose="02020603050405020304" pitchFamily="18" charset="0"/>
                <a:ea typeface="Nobile" pitchFamily="34" charset="-122"/>
                <a:cs typeface="Times New Roman" panose="02020603050405020304" pitchFamily="18" charset="0"/>
              </a:rPr>
              <a:t>Our phishing detection tool has demonstrated exceptional accuracy in differentiating between legitimate and malicious domains, with an overall classification accuracy exceeding 95% on our test dataset.</a:t>
            </a:r>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6" name="Image 1" descr="preencoded.png">
            <a:extLst>
              <a:ext uri="{FF2B5EF4-FFF2-40B4-BE49-F238E27FC236}">
                <a16:creationId xmlns:a16="http://schemas.microsoft.com/office/drawing/2014/main" id="{A8687E0D-1DE5-1B2C-6AE3-BEA9C1673B31}"/>
              </a:ext>
            </a:extLst>
          </p:cNvPr>
          <p:cNvPicPr>
            <a:picLocks noChangeAspect="1"/>
          </p:cNvPicPr>
          <p:nvPr/>
        </p:nvPicPr>
        <p:blipFill>
          <a:blip r:embed="rId3"/>
          <a:stretch>
            <a:fillRect/>
          </a:stretch>
        </p:blipFill>
        <p:spPr>
          <a:xfrm>
            <a:off x="3615850" y="1553731"/>
            <a:ext cx="467916" cy="467916"/>
          </a:xfrm>
          <a:prstGeom prst="rect">
            <a:avLst/>
          </a:prstGeom>
        </p:spPr>
      </p:pic>
      <p:sp>
        <p:nvSpPr>
          <p:cNvPr id="7" name="Text 5">
            <a:extLst>
              <a:ext uri="{FF2B5EF4-FFF2-40B4-BE49-F238E27FC236}">
                <a16:creationId xmlns:a16="http://schemas.microsoft.com/office/drawing/2014/main" id="{6BA4838E-4F72-06E1-9851-807115CF3836}"/>
              </a:ext>
            </a:extLst>
          </p:cNvPr>
          <p:cNvSpPr/>
          <p:nvPr/>
        </p:nvSpPr>
        <p:spPr>
          <a:xfrm>
            <a:off x="3494929" y="2211499"/>
            <a:ext cx="2012275" cy="292418"/>
          </a:xfrm>
          <a:prstGeom prst="rect">
            <a:avLst/>
          </a:prstGeom>
          <a:noFill/>
          <a:ln/>
        </p:spPr>
        <p:txBody>
          <a:bodyPr wrap="none" rtlCol="0" anchor="t"/>
          <a:lstStyle/>
          <a:p>
            <a:pPr marL="0" indent="0" algn="l">
              <a:lnSpc>
                <a:spcPts val="2303"/>
              </a:lnSpc>
              <a:buNone/>
            </a:pPr>
            <a:r>
              <a:rPr lang="en-US" sz="1842" dirty="0">
                <a:solidFill>
                  <a:srgbClr val="60A9FF"/>
                </a:solidFill>
                <a:latin typeface="Times New Roman" panose="02020603050405020304" pitchFamily="18" charset="0"/>
                <a:ea typeface="Alexandria" pitchFamily="34" charset="-122"/>
                <a:cs typeface="Times New Roman" panose="02020603050405020304" pitchFamily="18" charset="0"/>
              </a:rPr>
              <a:t>Precision</a:t>
            </a:r>
            <a:endParaRPr lang="en-US" sz="1842" dirty="0">
              <a:solidFill>
                <a:srgbClr val="60A9FF"/>
              </a:solidFill>
              <a:latin typeface="Times New Roman" panose="02020603050405020304" pitchFamily="18" charset="0"/>
              <a:cs typeface="Times New Roman" panose="02020603050405020304" pitchFamily="18" charset="0"/>
            </a:endParaRPr>
          </a:p>
        </p:txBody>
      </p:sp>
      <p:sp>
        <p:nvSpPr>
          <p:cNvPr id="8" name="Text 6">
            <a:extLst>
              <a:ext uri="{FF2B5EF4-FFF2-40B4-BE49-F238E27FC236}">
                <a16:creationId xmlns:a16="http://schemas.microsoft.com/office/drawing/2014/main" id="{7FC82BCA-66DE-C4C6-A58E-93DF0A98FFB8}"/>
              </a:ext>
            </a:extLst>
          </p:cNvPr>
          <p:cNvSpPr/>
          <p:nvPr/>
        </p:nvSpPr>
        <p:spPr>
          <a:xfrm>
            <a:off x="3470610" y="2707152"/>
            <a:ext cx="2210344" cy="3293864"/>
          </a:xfrm>
          <a:prstGeom prst="rect">
            <a:avLst/>
          </a:prstGeom>
          <a:noFill/>
          <a:ln/>
        </p:spPr>
        <p:txBody>
          <a:bodyPr wrap="square" rtlCol="0" anchor="t"/>
          <a:lstStyle/>
          <a:p>
            <a:pPr marL="0" indent="0">
              <a:lnSpc>
                <a:spcPts val="2358"/>
              </a:lnSpc>
              <a:buNone/>
            </a:pPr>
            <a:r>
              <a:rPr lang="en-US" sz="1600" dirty="0">
                <a:solidFill>
                  <a:schemeClr val="bg1"/>
                </a:solidFill>
                <a:latin typeface="Times New Roman" panose="02020603050405020304" pitchFamily="18" charset="0"/>
                <a:ea typeface="Nobile" pitchFamily="34" charset="-122"/>
                <a:cs typeface="Times New Roman" panose="02020603050405020304" pitchFamily="18" charset="0"/>
              </a:rPr>
              <a:t>The precision of our tool, reflecting its ability to correctly identify phishing domains, has consistently exceeded 92%, ensuring a low rate of false positives and instilling confidence in our users.</a:t>
            </a:r>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9" name="Image 2" descr="preencoded.png">
            <a:extLst>
              <a:ext uri="{FF2B5EF4-FFF2-40B4-BE49-F238E27FC236}">
                <a16:creationId xmlns:a16="http://schemas.microsoft.com/office/drawing/2014/main" id="{2DC27B1D-AD95-18CB-A2AB-D929F2CF80D8}"/>
              </a:ext>
            </a:extLst>
          </p:cNvPr>
          <p:cNvPicPr>
            <a:picLocks noChangeAspect="1"/>
          </p:cNvPicPr>
          <p:nvPr/>
        </p:nvPicPr>
        <p:blipFill>
          <a:blip r:embed="rId4"/>
          <a:stretch>
            <a:fillRect/>
          </a:stretch>
        </p:blipFill>
        <p:spPr>
          <a:xfrm>
            <a:off x="6120630" y="1570985"/>
            <a:ext cx="467916" cy="467916"/>
          </a:xfrm>
          <a:prstGeom prst="rect">
            <a:avLst/>
          </a:prstGeom>
        </p:spPr>
      </p:pic>
      <p:sp>
        <p:nvSpPr>
          <p:cNvPr id="10" name="Text 7">
            <a:extLst>
              <a:ext uri="{FF2B5EF4-FFF2-40B4-BE49-F238E27FC236}">
                <a16:creationId xmlns:a16="http://schemas.microsoft.com/office/drawing/2014/main" id="{C15B467E-3FE3-E45B-B102-08C036CFEF77}"/>
              </a:ext>
            </a:extLst>
          </p:cNvPr>
          <p:cNvSpPr/>
          <p:nvPr/>
        </p:nvSpPr>
        <p:spPr>
          <a:xfrm>
            <a:off x="6071475" y="2161639"/>
            <a:ext cx="2012275" cy="292418"/>
          </a:xfrm>
          <a:prstGeom prst="rect">
            <a:avLst/>
          </a:prstGeom>
          <a:noFill/>
          <a:ln/>
        </p:spPr>
        <p:txBody>
          <a:bodyPr wrap="none" rtlCol="0" anchor="t"/>
          <a:lstStyle/>
          <a:p>
            <a:pPr marL="0" indent="0" algn="l">
              <a:lnSpc>
                <a:spcPts val="2303"/>
              </a:lnSpc>
              <a:buNone/>
            </a:pPr>
            <a:r>
              <a:rPr lang="en-US" sz="1842" dirty="0">
                <a:solidFill>
                  <a:srgbClr val="60A9FF"/>
                </a:solidFill>
                <a:latin typeface="Times New Roman" panose="02020603050405020304" pitchFamily="18" charset="0"/>
                <a:ea typeface="Alexandria" pitchFamily="34" charset="-122"/>
                <a:cs typeface="Times New Roman" panose="02020603050405020304" pitchFamily="18" charset="0"/>
              </a:rPr>
              <a:t>Robustness</a:t>
            </a:r>
            <a:endParaRPr lang="en-US" sz="1842" dirty="0">
              <a:solidFill>
                <a:srgbClr val="60A9FF"/>
              </a:solidFill>
              <a:latin typeface="Times New Roman" panose="02020603050405020304" pitchFamily="18" charset="0"/>
              <a:cs typeface="Times New Roman" panose="02020603050405020304" pitchFamily="18" charset="0"/>
            </a:endParaRPr>
          </a:p>
        </p:txBody>
      </p:sp>
      <p:sp>
        <p:nvSpPr>
          <p:cNvPr id="11" name="Text 8">
            <a:extLst>
              <a:ext uri="{FF2B5EF4-FFF2-40B4-BE49-F238E27FC236}">
                <a16:creationId xmlns:a16="http://schemas.microsoft.com/office/drawing/2014/main" id="{6D701A49-E047-FC00-0D75-7B46A2B4C716}"/>
              </a:ext>
            </a:extLst>
          </p:cNvPr>
          <p:cNvSpPr/>
          <p:nvPr/>
        </p:nvSpPr>
        <p:spPr>
          <a:xfrm>
            <a:off x="6071476" y="2569845"/>
            <a:ext cx="2210344" cy="3892748"/>
          </a:xfrm>
          <a:prstGeom prst="rect">
            <a:avLst/>
          </a:prstGeom>
          <a:noFill/>
          <a:ln/>
        </p:spPr>
        <p:txBody>
          <a:bodyPr wrap="square" rtlCol="0" anchor="t"/>
          <a:lstStyle/>
          <a:p>
            <a:pPr marL="0" indent="0">
              <a:lnSpc>
                <a:spcPts val="2358"/>
              </a:lnSpc>
              <a:buNone/>
            </a:pPr>
            <a:r>
              <a:rPr lang="en-US" sz="1600" dirty="0">
                <a:solidFill>
                  <a:schemeClr val="bg1"/>
                </a:solidFill>
                <a:latin typeface="Times New Roman" panose="02020603050405020304" pitchFamily="18" charset="0"/>
                <a:ea typeface="Nobile" pitchFamily="34" charset="-122"/>
                <a:cs typeface="Times New Roman" panose="02020603050405020304" pitchFamily="18" charset="0"/>
              </a:rPr>
              <a:t>Through rigorous testing and validation, we have confirmed the tool's ability to maintain high performance even in the face of evolving phishing techniques, demonstrating its resilience and adaptability to changing threat landscapes.</a:t>
            </a:r>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12" name="Image 3" descr="preencoded.png">
            <a:extLst>
              <a:ext uri="{FF2B5EF4-FFF2-40B4-BE49-F238E27FC236}">
                <a16:creationId xmlns:a16="http://schemas.microsoft.com/office/drawing/2014/main" id="{D4334C5E-44BD-A779-4E59-DD3D20DFC956}"/>
              </a:ext>
            </a:extLst>
          </p:cNvPr>
          <p:cNvPicPr>
            <a:picLocks noChangeAspect="1"/>
          </p:cNvPicPr>
          <p:nvPr/>
        </p:nvPicPr>
        <p:blipFill>
          <a:blip r:embed="rId5"/>
          <a:stretch>
            <a:fillRect/>
          </a:stretch>
        </p:blipFill>
        <p:spPr>
          <a:xfrm>
            <a:off x="8959306" y="1544003"/>
            <a:ext cx="467916" cy="467916"/>
          </a:xfrm>
          <a:prstGeom prst="rect">
            <a:avLst/>
          </a:prstGeom>
        </p:spPr>
      </p:pic>
      <p:sp>
        <p:nvSpPr>
          <p:cNvPr id="13" name="Text 9">
            <a:extLst>
              <a:ext uri="{FF2B5EF4-FFF2-40B4-BE49-F238E27FC236}">
                <a16:creationId xmlns:a16="http://schemas.microsoft.com/office/drawing/2014/main" id="{E8676692-0D2E-FD2B-CCD4-7E0E74C87EC9}"/>
              </a:ext>
            </a:extLst>
          </p:cNvPr>
          <p:cNvSpPr/>
          <p:nvPr/>
        </p:nvSpPr>
        <p:spPr>
          <a:xfrm>
            <a:off x="8856491" y="2161639"/>
            <a:ext cx="2545544" cy="584835"/>
          </a:xfrm>
          <a:prstGeom prst="rect">
            <a:avLst/>
          </a:prstGeom>
          <a:noFill/>
          <a:ln/>
        </p:spPr>
        <p:txBody>
          <a:bodyPr wrap="square" rtlCol="0" anchor="t"/>
          <a:lstStyle/>
          <a:p>
            <a:pPr marL="0" indent="0" algn="l">
              <a:lnSpc>
                <a:spcPts val="2303"/>
              </a:lnSpc>
              <a:buNone/>
            </a:pPr>
            <a:r>
              <a:rPr lang="en-US" sz="1842" dirty="0">
                <a:solidFill>
                  <a:srgbClr val="60A9FF"/>
                </a:solidFill>
                <a:latin typeface="Times New Roman" panose="02020603050405020304" pitchFamily="18" charset="0"/>
                <a:ea typeface="Alexandria" pitchFamily="34" charset="-122"/>
                <a:cs typeface="Times New Roman" panose="02020603050405020304" pitchFamily="18" charset="0"/>
              </a:rPr>
              <a:t>Real-Time Performance</a:t>
            </a:r>
            <a:endParaRPr lang="en-US" sz="1842" dirty="0">
              <a:solidFill>
                <a:srgbClr val="60A9FF"/>
              </a:solidFill>
              <a:latin typeface="Times New Roman" panose="02020603050405020304" pitchFamily="18" charset="0"/>
              <a:cs typeface="Times New Roman" panose="02020603050405020304" pitchFamily="18" charset="0"/>
            </a:endParaRPr>
          </a:p>
        </p:txBody>
      </p:sp>
      <p:sp>
        <p:nvSpPr>
          <p:cNvPr id="14" name="Text 10">
            <a:extLst>
              <a:ext uri="{FF2B5EF4-FFF2-40B4-BE49-F238E27FC236}">
                <a16:creationId xmlns:a16="http://schemas.microsoft.com/office/drawing/2014/main" id="{F3E595F7-4077-5F87-772C-69C113587135}"/>
              </a:ext>
            </a:extLst>
          </p:cNvPr>
          <p:cNvSpPr/>
          <p:nvPr/>
        </p:nvSpPr>
        <p:spPr>
          <a:xfrm>
            <a:off x="8856491" y="2603778"/>
            <a:ext cx="2315252" cy="3892748"/>
          </a:xfrm>
          <a:prstGeom prst="rect">
            <a:avLst/>
          </a:prstGeom>
          <a:noFill/>
          <a:ln/>
        </p:spPr>
        <p:txBody>
          <a:bodyPr wrap="square" rtlCol="0" anchor="t"/>
          <a:lstStyle/>
          <a:p>
            <a:pPr marL="0" indent="0">
              <a:lnSpc>
                <a:spcPts val="2358"/>
              </a:lnSpc>
              <a:buNone/>
            </a:pPr>
            <a:r>
              <a:rPr lang="en-US" sz="1600" dirty="0">
                <a:solidFill>
                  <a:schemeClr val="bg1"/>
                </a:solidFill>
                <a:latin typeface="Times New Roman" panose="02020603050405020304" pitchFamily="18" charset="0"/>
                <a:ea typeface="Nobile" pitchFamily="34" charset="-122"/>
                <a:cs typeface="Times New Roman" panose="02020603050405020304" pitchFamily="18" charset="0"/>
              </a:rPr>
              <a:t>Our phishing detection tool is designed to provide instantaneous results, offering real-time protection against phishing threats and minimizing the window of opportunity for cybercriminals to exploit unsuspecting victims.</a:t>
            </a:r>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087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E4DA54D8-D8FD-5378-603B-9952863CE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23153"/>
            <a:ext cx="5097293" cy="60116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0DE21C0-3FDE-6494-09C0-1472373E80BD}"/>
              </a:ext>
            </a:extLst>
          </p:cNvPr>
          <p:cNvSpPr txBox="1"/>
          <p:nvPr/>
        </p:nvSpPr>
        <p:spPr>
          <a:xfrm>
            <a:off x="862520" y="1239719"/>
            <a:ext cx="4818434" cy="4524315"/>
          </a:xfrm>
          <a:prstGeom prst="rect">
            <a:avLst/>
          </a:prstGeom>
          <a:noFill/>
        </p:spPr>
        <p:txBody>
          <a:bodyPr wrap="square" rtlCol="0">
            <a:spAutoFit/>
          </a:bodyPr>
          <a:lstStyle/>
          <a:p>
            <a:pPr algn="ctr"/>
            <a:r>
              <a:rPr lang="en-IN" sz="7200" dirty="0">
                <a:solidFill>
                  <a:srgbClr val="60A9FF"/>
                </a:solidFill>
                <a:latin typeface="Times New Roman" panose="02020603050405020304" pitchFamily="18" charset="0"/>
                <a:cs typeface="Times New Roman" panose="02020603050405020304" pitchFamily="18" charset="0"/>
              </a:rPr>
              <a:t>Flowchart on </a:t>
            </a:r>
            <a:r>
              <a:rPr lang="en-IN" sz="7200" dirty="0" err="1">
                <a:solidFill>
                  <a:srgbClr val="60A9FF"/>
                </a:solidFill>
                <a:latin typeface="Times New Roman" panose="02020603050405020304" pitchFamily="18" charset="0"/>
                <a:cs typeface="Times New Roman" panose="02020603050405020304" pitchFamily="18" charset="0"/>
              </a:rPr>
              <a:t>PhishAlert</a:t>
            </a:r>
            <a:r>
              <a:rPr lang="en-IN" sz="7200" dirty="0">
                <a:solidFill>
                  <a:srgbClr val="60A9FF"/>
                </a:solidFill>
                <a:latin typeface="Times New Roman" panose="02020603050405020304" pitchFamily="18" charset="0"/>
                <a:cs typeface="Times New Roman" panose="02020603050405020304" pitchFamily="18" charset="0"/>
              </a:rPr>
              <a:t> AI</a:t>
            </a:r>
          </a:p>
        </p:txBody>
      </p:sp>
    </p:spTree>
    <p:extLst>
      <p:ext uri="{BB962C8B-B14F-4D97-AF65-F5344CB8AC3E}">
        <p14:creationId xmlns:p14="http://schemas.microsoft.com/office/powerpoint/2010/main" val="3622882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F5FFB09-5EA5-22CF-E3E9-57CD49755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2791" y="68094"/>
            <a:ext cx="3229584" cy="71790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C024984-9B8B-F176-0C25-8155F1616B3A}"/>
              </a:ext>
            </a:extLst>
          </p:cNvPr>
          <p:cNvSpPr txBox="1"/>
          <p:nvPr/>
        </p:nvSpPr>
        <p:spPr>
          <a:xfrm>
            <a:off x="1196503" y="1720840"/>
            <a:ext cx="6692630" cy="3416320"/>
          </a:xfrm>
          <a:prstGeom prst="rect">
            <a:avLst/>
          </a:prstGeom>
          <a:noFill/>
        </p:spPr>
        <p:txBody>
          <a:bodyPr wrap="square" rtlCol="0">
            <a:spAutoFit/>
          </a:bodyPr>
          <a:lstStyle/>
          <a:p>
            <a:pPr algn="ctr"/>
            <a:r>
              <a:rPr lang="en-IN" sz="7200" dirty="0">
                <a:solidFill>
                  <a:srgbClr val="60A9FF"/>
                </a:solidFill>
                <a:latin typeface="Times New Roman" panose="02020603050405020304" pitchFamily="18" charset="0"/>
                <a:cs typeface="Times New Roman" panose="02020603050405020304" pitchFamily="18" charset="0"/>
              </a:rPr>
              <a:t>Flowchart on SMS/</a:t>
            </a:r>
            <a:r>
              <a:rPr lang="en-IN" sz="7200" dirty="0" err="1">
                <a:solidFill>
                  <a:srgbClr val="60A9FF"/>
                </a:solidFill>
                <a:latin typeface="Times New Roman" panose="02020603050405020304" pitchFamily="18" charset="0"/>
                <a:cs typeface="Times New Roman" panose="02020603050405020304" pitchFamily="18" charset="0"/>
              </a:rPr>
              <a:t>eMAIL</a:t>
            </a:r>
            <a:r>
              <a:rPr lang="en-IN" sz="7200" dirty="0">
                <a:solidFill>
                  <a:srgbClr val="60A9FF"/>
                </a:solidFill>
                <a:latin typeface="Times New Roman" panose="02020603050405020304" pitchFamily="18" charset="0"/>
                <a:cs typeface="Times New Roman" panose="02020603050405020304" pitchFamily="18" charset="0"/>
              </a:rPr>
              <a:t> detection </a:t>
            </a:r>
          </a:p>
        </p:txBody>
      </p:sp>
    </p:spTree>
    <p:extLst>
      <p:ext uri="{BB962C8B-B14F-4D97-AF65-F5344CB8AC3E}">
        <p14:creationId xmlns:p14="http://schemas.microsoft.com/office/powerpoint/2010/main" val="251858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057F18-096D-DDD3-EEA8-954B745B62FC}"/>
              </a:ext>
            </a:extLst>
          </p:cNvPr>
          <p:cNvPicPr>
            <a:picLocks noChangeAspect="1"/>
          </p:cNvPicPr>
          <p:nvPr/>
        </p:nvPicPr>
        <p:blipFill>
          <a:blip r:embed="rId2"/>
          <a:stretch>
            <a:fillRect/>
          </a:stretch>
        </p:blipFill>
        <p:spPr>
          <a:xfrm>
            <a:off x="77821" y="444425"/>
            <a:ext cx="12036358" cy="5525811"/>
          </a:xfrm>
          <a:prstGeom prst="rect">
            <a:avLst/>
          </a:prstGeom>
        </p:spPr>
      </p:pic>
    </p:spTree>
    <p:extLst>
      <p:ext uri="{BB962C8B-B14F-4D97-AF65-F5344CB8AC3E}">
        <p14:creationId xmlns:p14="http://schemas.microsoft.com/office/powerpoint/2010/main" val="406204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C99104-511E-03F0-815F-D99D1091D56B}"/>
              </a:ext>
            </a:extLst>
          </p:cNvPr>
          <p:cNvPicPr>
            <a:picLocks noChangeAspect="1"/>
          </p:cNvPicPr>
          <p:nvPr/>
        </p:nvPicPr>
        <p:blipFill>
          <a:blip r:embed="rId2"/>
          <a:stretch>
            <a:fillRect/>
          </a:stretch>
        </p:blipFill>
        <p:spPr>
          <a:xfrm>
            <a:off x="460080" y="356212"/>
            <a:ext cx="11091438" cy="2894344"/>
          </a:xfrm>
          <a:prstGeom prst="rect">
            <a:avLst/>
          </a:prstGeom>
        </p:spPr>
      </p:pic>
      <p:sp>
        <p:nvSpPr>
          <p:cNvPr id="3" name="TextBox 2">
            <a:extLst>
              <a:ext uri="{FF2B5EF4-FFF2-40B4-BE49-F238E27FC236}">
                <a16:creationId xmlns:a16="http://schemas.microsoft.com/office/drawing/2014/main" id="{35214D5F-6F40-6881-82BF-56D27EBE44B7}"/>
              </a:ext>
            </a:extLst>
          </p:cNvPr>
          <p:cNvSpPr txBox="1"/>
          <p:nvPr/>
        </p:nvSpPr>
        <p:spPr>
          <a:xfrm>
            <a:off x="802980" y="3550593"/>
            <a:ext cx="11091438"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solidFill>
                <a:latin typeface="Times New Roman" panose="02020603050405020304" pitchFamily="18" charset="0"/>
                <a:cs typeface="Times New Roman" panose="02020603050405020304" pitchFamily="18" charset="0"/>
              </a:rPr>
              <a:t>Machine learning algorithms operate on a numeric feature space, expecting input as a two-dimensional array where rows are instances and columns are features. To perform machine learning on text, we need to transform our documents into vector representations such that we can apply numeric machine learning. This process is called feature extraction or more simply, vectorization, and is an essential first step toward language-aware analysis.</a:t>
            </a:r>
          </a:p>
          <a:p>
            <a:pPr marL="285750" indent="-285750">
              <a:buFont typeface="Arial" panose="020B0604020202020204" pitchFamily="34" charset="0"/>
              <a:buChar char="•"/>
            </a:pPr>
            <a:endParaRPr lang="en-US" dirty="0">
              <a:solidFill>
                <a:schemeClr val="bg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2"/>
                </a:solidFill>
                <a:latin typeface="Times New Roman" panose="02020603050405020304" pitchFamily="18" charset="0"/>
                <a:cs typeface="Times New Roman" panose="02020603050405020304" pitchFamily="18" charset="0"/>
              </a:rPr>
              <a:t>The simplest encoding of semantic space is the bag-of-words model, whose primary insight is that meaning and similarity are encoded in vocabulary.</a:t>
            </a:r>
          </a:p>
          <a:p>
            <a:pPr marL="285750" indent="-285750">
              <a:buFont typeface="Arial" panose="020B0604020202020204" pitchFamily="34" charset="0"/>
              <a:buChar char="•"/>
            </a:pPr>
            <a:endParaRPr lang="en-IN" dirty="0">
              <a:solidFill>
                <a:schemeClr val="bg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2"/>
                </a:solidFill>
                <a:latin typeface="Times New Roman" panose="02020603050405020304" pitchFamily="18" charset="0"/>
                <a:cs typeface="Times New Roman" panose="02020603050405020304" pitchFamily="18" charset="0"/>
              </a:rPr>
              <a:t>the vectorization process to combine linguistic techniques from NLTK with machine learning techniques in Scikit-Learn and Genism, creating custom transformers that can be used inside repeatable and reusable pipelines</a:t>
            </a:r>
            <a:endParaRPr lang="en-IN"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322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CE0865-FBC6-B542-74ED-FAE12053B5FE}"/>
              </a:ext>
            </a:extLst>
          </p:cNvPr>
          <p:cNvSpPr txBox="1"/>
          <p:nvPr/>
        </p:nvSpPr>
        <p:spPr>
          <a:xfrm>
            <a:off x="1449421" y="2169269"/>
            <a:ext cx="8832715"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bg2"/>
                </a:solidFill>
                <a:latin typeface="Times New Roman" panose="02020603050405020304" pitchFamily="18" charset="0"/>
                <a:cs typeface="Times New Roman" panose="02020603050405020304" pitchFamily="18" charset="0"/>
              </a:rPr>
              <a:t>Successful development of a robust and efficient tool for detecting phishing domains.</a:t>
            </a:r>
          </a:p>
          <a:p>
            <a:pPr marL="342900" indent="-342900" algn="just">
              <a:buFont typeface="Arial" panose="020B0604020202020204" pitchFamily="34" charset="0"/>
              <a:buChar char="•"/>
            </a:pPr>
            <a:r>
              <a:rPr lang="en-US" sz="2400" dirty="0">
                <a:solidFill>
                  <a:schemeClr val="bg2"/>
                </a:solidFill>
                <a:latin typeface="Times New Roman" panose="02020603050405020304" pitchFamily="18" charset="0"/>
                <a:cs typeface="Times New Roman" panose="02020603050405020304" pitchFamily="18" charset="0"/>
              </a:rPr>
              <a:t> Achieved high accuracy in distinguishing between phishing and legitimate domains.</a:t>
            </a:r>
          </a:p>
          <a:p>
            <a:pPr marL="342900" indent="-342900" algn="just">
              <a:buFont typeface="Arial" panose="020B0604020202020204" pitchFamily="34" charset="0"/>
              <a:buChar char="•"/>
            </a:pPr>
            <a:r>
              <a:rPr lang="en-US" sz="2400" dirty="0">
                <a:solidFill>
                  <a:schemeClr val="bg2"/>
                </a:solidFill>
                <a:latin typeface="Times New Roman" panose="02020603050405020304" pitchFamily="18" charset="0"/>
                <a:cs typeface="Times New Roman" panose="02020603050405020304" pitchFamily="18" charset="0"/>
              </a:rPr>
              <a:t>Mitigated the risk of falling victim to phishing attacks.</a:t>
            </a:r>
          </a:p>
          <a:p>
            <a:pPr marL="342900" indent="-342900" algn="just">
              <a:buFont typeface="Arial" panose="020B0604020202020204" pitchFamily="34" charset="0"/>
              <a:buChar char="•"/>
            </a:pPr>
            <a:r>
              <a:rPr lang="en-US" sz="2400" dirty="0">
                <a:solidFill>
                  <a:schemeClr val="bg2"/>
                </a:solidFill>
                <a:latin typeface="Times New Roman" panose="02020603050405020304" pitchFamily="18" charset="0"/>
                <a:cs typeface="Times New Roman" panose="02020603050405020304" pitchFamily="18" charset="0"/>
              </a:rPr>
              <a:t>Implemented real-time monitoring capabilities for timely threat alerts.</a:t>
            </a:r>
          </a:p>
          <a:p>
            <a:pPr marL="342900" indent="-342900" algn="just">
              <a:buFont typeface="Arial" panose="020B0604020202020204" pitchFamily="34" charset="0"/>
              <a:buChar char="•"/>
            </a:pPr>
            <a:r>
              <a:rPr lang="en-US" sz="2400" dirty="0">
                <a:solidFill>
                  <a:schemeClr val="bg2"/>
                </a:solidFill>
                <a:latin typeface="Times New Roman" panose="02020603050405020304" pitchFamily="18" charset="0"/>
                <a:cs typeface="Times New Roman" panose="02020603050405020304" pitchFamily="18" charset="0"/>
              </a:rPr>
              <a:t>Enhanced cybersecurity measures for both users and organizations.</a:t>
            </a:r>
            <a:endParaRPr lang="en-IN" sz="2400" dirty="0">
              <a:solidFill>
                <a:schemeClr val="bg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2418CCB-A565-81DE-1B2C-D7FCC29664E8}"/>
              </a:ext>
            </a:extLst>
          </p:cNvPr>
          <p:cNvSpPr txBox="1"/>
          <p:nvPr/>
        </p:nvSpPr>
        <p:spPr>
          <a:xfrm>
            <a:off x="1449421" y="856035"/>
            <a:ext cx="5058383" cy="830997"/>
          </a:xfrm>
          <a:prstGeom prst="rect">
            <a:avLst/>
          </a:prstGeom>
          <a:noFill/>
        </p:spPr>
        <p:txBody>
          <a:bodyPr wrap="square" rtlCol="0">
            <a:spAutoFit/>
          </a:bodyPr>
          <a:lstStyle/>
          <a:p>
            <a:r>
              <a:rPr lang="en-IN" sz="4800" b="1" dirty="0">
                <a:solidFill>
                  <a:srgbClr val="60A9FF"/>
                </a:solidFill>
                <a:effectLst/>
                <a:latin typeface="Times New Roman" panose="02020603050405020304" pitchFamily="18" charset="0"/>
                <a:ea typeface="Calibri" panose="020F0502020204030204" pitchFamily="34" charset="0"/>
                <a:cs typeface="Times New Roman" panose="02020603050405020304" pitchFamily="18" charset="0"/>
              </a:rPr>
              <a:t>Final Results</a:t>
            </a:r>
            <a:endParaRPr lang="en-IN" sz="4800" dirty="0">
              <a:solidFill>
                <a:srgbClr val="60A9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525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AB39F92C-F387-FA2C-DD37-3407621FD1FA}"/>
              </a:ext>
            </a:extLst>
          </p:cNvPr>
          <p:cNvPicPr>
            <a:picLocks noChangeAspect="1"/>
          </p:cNvPicPr>
          <p:nvPr/>
        </p:nvPicPr>
        <p:blipFill>
          <a:blip r:embed="rId2"/>
          <a:stretch>
            <a:fillRect/>
          </a:stretch>
        </p:blipFill>
        <p:spPr>
          <a:xfrm>
            <a:off x="1087405" y="-492621"/>
            <a:ext cx="3617952" cy="7843242"/>
          </a:xfrm>
          <a:prstGeom prst="rect">
            <a:avLst/>
          </a:prstGeom>
        </p:spPr>
      </p:pic>
      <p:sp>
        <p:nvSpPr>
          <p:cNvPr id="3" name="Text 2">
            <a:extLst>
              <a:ext uri="{FF2B5EF4-FFF2-40B4-BE49-F238E27FC236}">
                <a16:creationId xmlns:a16="http://schemas.microsoft.com/office/drawing/2014/main" id="{96E5D48D-2BDC-17C0-C6C0-0CE312E019C1}"/>
              </a:ext>
            </a:extLst>
          </p:cNvPr>
          <p:cNvSpPr/>
          <p:nvPr/>
        </p:nvSpPr>
        <p:spPr>
          <a:xfrm>
            <a:off x="5330757" y="755345"/>
            <a:ext cx="5586354" cy="1948952"/>
          </a:xfrm>
          <a:prstGeom prst="rect">
            <a:avLst/>
          </a:prstGeom>
          <a:noFill/>
          <a:ln/>
        </p:spPr>
        <p:txBody>
          <a:bodyPr wrap="square" rtlCol="0" anchor="t"/>
          <a:lstStyle/>
          <a:p>
            <a:pPr marL="0" indent="0">
              <a:lnSpc>
                <a:spcPts val="5957"/>
              </a:lnSpc>
              <a:buNone/>
            </a:pPr>
            <a:r>
              <a:rPr lang="en-US" sz="4800" b="1" dirty="0">
                <a:solidFill>
                  <a:srgbClr val="60A9FF"/>
                </a:solidFill>
                <a:latin typeface="Times New Roman" panose="02020603050405020304" pitchFamily="18" charset="0"/>
                <a:ea typeface="Alexandria" pitchFamily="34" charset="-122"/>
                <a:cs typeface="Times New Roman" panose="02020603050405020304" pitchFamily="18" charset="0"/>
              </a:rPr>
              <a:t>AI/ML Phishing Domain Detection</a:t>
            </a:r>
            <a:endParaRPr lang="en-US" sz="4800" b="1" dirty="0">
              <a:solidFill>
                <a:srgbClr val="60A9FF"/>
              </a:solidFill>
              <a:latin typeface="Times New Roman" panose="02020603050405020304" pitchFamily="18" charset="0"/>
              <a:cs typeface="Times New Roman" panose="02020603050405020304" pitchFamily="18" charset="0"/>
            </a:endParaRPr>
          </a:p>
        </p:txBody>
      </p:sp>
      <p:sp>
        <p:nvSpPr>
          <p:cNvPr id="4" name="Text 3">
            <a:extLst>
              <a:ext uri="{FF2B5EF4-FFF2-40B4-BE49-F238E27FC236}">
                <a16:creationId xmlns:a16="http://schemas.microsoft.com/office/drawing/2014/main" id="{48C4487D-68DB-0043-6B5E-083FE3BF026B}"/>
              </a:ext>
            </a:extLst>
          </p:cNvPr>
          <p:cNvSpPr/>
          <p:nvPr/>
        </p:nvSpPr>
        <p:spPr>
          <a:xfrm>
            <a:off x="5359940" y="2584930"/>
            <a:ext cx="6182571" cy="3796415"/>
          </a:xfrm>
          <a:prstGeom prst="rect">
            <a:avLst/>
          </a:prstGeom>
          <a:noFill/>
          <a:ln/>
        </p:spPr>
        <p:txBody>
          <a:bodyPr wrap="square" rtlCol="0" anchor="t"/>
          <a:lstStyle/>
          <a:p>
            <a:pPr algn="just"/>
            <a:r>
              <a:rPr lang="en-US" dirty="0">
                <a:solidFill>
                  <a:srgbClr val="D6E5EF"/>
                </a:solidFill>
                <a:latin typeface="Times New Roman" panose="02020603050405020304" pitchFamily="18" charset="0"/>
                <a:ea typeface="Roboto" pitchFamily="34" charset="-122"/>
                <a:cs typeface="Times New Roman" panose="02020603050405020304" pitchFamily="18" charset="0"/>
              </a:rPr>
              <a:t>This project report outlines the development of an innovative AI and Machine Learning-based tool aimed at detecting and mitigating the growing threat of phishing domains. Phishing attacks, which trick users into revealing sensitive information, pose a significant risk to individuals and organizations alike, leading to financial losses and data breaches. By leveraging advanced analytics and pattern recognition capabilities, this project aims to create a robust and efficient solution that can reliably distinguish between legitimate and fraudulent web domains in real-time, serving as a crucial enhancement to existing cybersecurity measures.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0080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7CF4D2-96C1-35C3-51EC-FDD3EFA8E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4" y="0"/>
            <a:ext cx="12106392" cy="6858000"/>
          </a:xfrm>
          <a:prstGeom prst="rect">
            <a:avLst/>
          </a:prstGeom>
        </p:spPr>
      </p:pic>
    </p:spTree>
    <p:extLst>
      <p:ext uri="{BB962C8B-B14F-4D97-AF65-F5344CB8AC3E}">
        <p14:creationId xmlns:p14="http://schemas.microsoft.com/office/powerpoint/2010/main" val="160581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8BB063-01A9-8773-6AD8-E838FBA3C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 y="0"/>
            <a:ext cx="12190305" cy="6858000"/>
          </a:xfrm>
          <a:prstGeom prst="rect">
            <a:avLst/>
          </a:prstGeom>
        </p:spPr>
      </p:pic>
    </p:spTree>
    <p:extLst>
      <p:ext uri="{BB962C8B-B14F-4D97-AF65-F5344CB8AC3E}">
        <p14:creationId xmlns:p14="http://schemas.microsoft.com/office/powerpoint/2010/main" val="960711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4A2204-9A40-D900-C162-6699B7E62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8"/>
            <a:ext cx="12192000" cy="6854664"/>
          </a:xfrm>
          <a:prstGeom prst="rect">
            <a:avLst/>
          </a:prstGeom>
        </p:spPr>
      </p:pic>
    </p:spTree>
    <p:extLst>
      <p:ext uri="{BB962C8B-B14F-4D97-AF65-F5344CB8AC3E}">
        <p14:creationId xmlns:p14="http://schemas.microsoft.com/office/powerpoint/2010/main" val="4260628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1C4FAD-43BC-1516-E5CF-FAAD7E032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8887"/>
            <a:ext cx="12192000" cy="5485127"/>
          </a:xfrm>
          <a:prstGeom prst="rect">
            <a:avLst/>
          </a:prstGeom>
        </p:spPr>
      </p:pic>
    </p:spTree>
    <p:extLst>
      <p:ext uri="{BB962C8B-B14F-4D97-AF65-F5344CB8AC3E}">
        <p14:creationId xmlns:p14="http://schemas.microsoft.com/office/powerpoint/2010/main" val="3894127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3F4BF7-36B2-15ED-2820-20E7B6987E7C}"/>
              </a:ext>
            </a:extLst>
          </p:cNvPr>
          <p:cNvSpPr txBox="1"/>
          <p:nvPr/>
        </p:nvSpPr>
        <p:spPr>
          <a:xfrm>
            <a:off x="505839" y="704880"/>
            <a:ext cx="9902757" cy="4339650"/>
          </a:xfrm>
          <a:prstGeom prst="rect">
            <a:avLst/>
          </a:prstGeom>
          <a:noFill/>
        </p:spPr>
        <p:txBody>
          <a:bodyPr wrap="square" rtlCol="0">
            <a:spAutoFit/>
          </a:bodyPr>
          <a:lstStyle/>
          <a:p>
            <a:pPr algn="ctr"/>
            <a:r>
              <a:rPr lang="en-IN" sz="13800" b="1" i="1" dirty="0">
                <a:solidFill>
                  <a:schemeClr val="bg1"/>
                </a:solidFill>
                <a:effectLst>
                  <a:glow rad="152400">
                    <a:srgbClr val="60A9FF">
                      <a:alpha val="44000"/>
                    </a:srgbClr>
                  </a:glow>
                  <a:outerShdw blurRad="50800" dist="38100" dir="2700000" algn="tl" rotWithShape="0">
                    <a:schemeClr val="accent1">
                      <a:lumMod val="50000"/>
                      <a:alpha val="40000"/>
                    </a:schemeClr>
                  </a:outerShdw>
                </a:effectLst>
                <a:latin typeface="Arial Black" panose="020B0A04020102020204" pitchFamily="34" charset="0"/>
                <a:cs typeface="Times New Roman" panose="02020603050405020304" pitchFamily="18" charset="0"/>
              </a:rPr>
              <a:t>Thank You </a:t>
            </a:r>
          </a:p>
        </p:txBody>
      </p:sp>
      <p:sp>
        <p:nvSpPr>
          <p:cNvPr id="3" name="TextBox 2">
            <a:extLst>
              <a:ext uri="{FF2B5EF4-FFF2-40B4-BE49-F238E27FC236}">
                <a16:creationId xmlns:a16="http://schemas.microsoft.com/office/drawing/2014/main" id="{A8ABDF96-4BCD-DE2C-D0BD-24B4FEB523E0}"/>
              </a:ext>
            </a:extLst>
          </p:cNvPr>
          <p:cNvSpPr txBox="1"/>
          <p:nvPr/>
        </p:nvSpPr>
        <p:spPr>
          <a:xfrm>
            <a:off x="5642042" y="6153120"/>
            <a:ext cx="7743217" cy="369332"/>
          </a:xfrm>
          <a:prstGeom prst="rect">
            <a:avLst/>
          </a:prstGeom>
          <a:noFill/>
        </p:spPr>
        <p:txBody>
          <a:bodyPr wrap="square" rtlCol="0">
            <a:spAutoFit/>
          </a:bodyPr>
          <a:lstStyle/>
          <a:p>
            <a:r>
              <a:rPr lang="en-IN" dirty="0" err="1">
                <a:solidFill>
                  <a:schemeClr val="bg1"/>
                </a:solidFill>
              </a:rPr>
              <a:t>Github</a:t>
            </a:r>
            <a:r>
              <a:rPr lang="en-IN" dirty="0">
                <a:solidFill>
                  <a:schemeClr val="bg1"/>
                </a:solidFill>
              </a:rPr>
              <a:t> link:- </a:t>
            </a:r>
            <a:r>
              <a:rPr lang="en-IN" dirty="0">
                <a:solidFill>
                  <a:srgbClr val="60A9FF"/>
                </a:solidFill>
              </a:rPr>
              <a:t>https://github.com/PHISHALERTAI/PHISHALERTAI.git</a:t>
            </a:r>
          </a:p>
        </p:txBody>
      </p:sp>
    </p:spTree>
    <p:extLst>
      <p:ext uri="{BB962C8B-B14F-4D97-AF65-F5344CB8AC3E}">
        <p14:creationId xmlns:p14="http://schemas.microsoft.com/office/powerpoint/2010/main" val="116348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2">
            <a:extLst>
              <a:ext uri="{FF2B5EF4-FFF2-40B4-BE49-F238E27FC236}">
                <a16:creationId xmlns:a16="http://schemas.microsoft.com/office/drawing/2014/main" id="{96E5D48D-2BDC-17C0-C6C0-0CE312E019C1}"/>
              </a:ext>
            </a:extLst>
          </p:cNvPr>
          <p:cNvSpPr/>
          <p:nvPr/>
        </p:nvSpPr>
        <p:spPr>
          <a:xfrm>
            <a:off x="5330757" y="755345"/>
            <a:ext cx="5586354" cy="1135001"/>
          </a:xfrm>
          <a:prstGeom prst="rect">
            <a:avLst/>
          </a:prstGeom>
          <a:noFill/>
          <a:ln/>
        </p:spPr>
        <p:txBody>
          <a:bodyPr wrap="square" rtlCol="0" anchor="t"/>
          <a:lstStyle/>
          <a:p>
            <a:pPr marL="0" indent="0">
              <a:lnSpc>
                <a:spcPts val="5957"/>
              </a:lnSpc>
              <a:buNone/>
            </a:pPr>
            <a:r>
              <a:rPr lang="en-US" sz="4800" b="1" i="0" dirty="0">
                <a:solidFill>
                  <a:srgbClr val="60A9FF"/>
                </a:solidFill>
                <a:effectLst/>
                <a:latin typeface="Times New Roman" panose="02020603050405020304" pitchFamily="18" charset="0"/>
                <a:cs typeface="Times New Roman" panose="02020603050405020304" pitchFamily="18" charset="0"/>
              </a:rPr>
              <a:t>Project Introduction</a:t>
            </a:r>
            <a:endParaRPr lang="en-US" sz="4765" b="1" dirty="0">
              <a:solidFill>
                <a:srgbClr val="60A9FF"/>
              </a:solidFill>
              <a:latin typeface="Times New Roman" panose="02020603050405020304" pitchFamily="18" charset="0"/>
              <a:cs typeface="Times New Roman" panose="02020603050405020304" pitchFamily="18" charset="0"/>
            </a:endParaRPr>
          </a:p>
        </p:txBody>
      </p:sp>
      <p:sp>
        <p:nvSpPr>
          <p:cNvPr id="4" name="Text 3">
            <a:extLst>
              <a:ext uri="{FF2B5EF4-FFF2-40B4-BE49-F238E27FC236}">
                <a16:creationId xmlns:a16="http://schemas.microsoft.com/office/drawing/2014/main" id="{48C4487D-68DB-0043-6B5E-083FE3BF026B}"/>
              </a:ext>
            </a:extLst>
          </p:cNvPr>
          <p:cNvSpPr/>
          <p:nvPr/>
        </p:nvSpPr>
        <p:spPr>
          <a:xfrm>
            <a:off x="5330757" y="1758453"/>
            <a:ext cx="6182571" cy="4844570"/>
          </a:xfrm>
          <a:prstGeom prst="rect">
            <a:avLst/>
          </a:prstGeom>
          <a:noFill/>
          <a:ln/>
        </p:spPr>
        <p:txBody>
          <a:bodyPr wrap="square" rtlCol="0" anchor="t"/>
          <a:lstStyle/>
          <a:p>
            <a:pPr algn="just"/>
            <a:r>
              <a:rPr lang="en-US" i="0" dirty="0">
                <a:solidFill>
                  <a:schemeClr val="bg1"/>
                </a:solidFill>
                <a:effectLst/>
                <a:latin typeface="Times New Roman" panose="02020603050405020304" pitchFamily="18" charset="0"/>
                <a:cs typeface="Times New Roman" panose="02020603050405020304" pitchFamily="18" charset="0"/>
              </a:rPr>
              <a:t>The “AIML Tool for Phishing Domain Detection” project addresses the urgent need for robust cybersecurity measures in the face of growing phishing threats.</a:t>
            </a: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r>
              <a:rPr lang="en-US" i="0" dirty="0">
                <a:solidFill>
                  <a:schemeClr val="bg1"/>
                </a:solidFill>
                <a:effectLst/>
                <a:latin typeface="Times New Roman" panose="02020603050405020304" pitchFamily="18" charset="0"/>
                <a:cs typeface="Times New Roman" panose="02020603050405020304" pitchFamily="18" charset="0"/>
              </a:rPr>
              <a:t>Phishing involves tricking users into revealing sensitive information through fake websites.</a:t>
            </a:r>
          </a:p>
          <a:p>
            <a:pPr algn="just"/>
            <a:br>
              <a:rPr lang="en-US" dirty="0">
                <a:solidFill>
                  <a:schemeClr val="bg1"/>
                </a:solidFill>
                <a:latin typeface="Times New Roman" panose="02020603050405020304" pitchFamily="18" charset="0"/>
                <a:cs typeface="Times New Roman" panose="02020603050405020304" pitchFamily="18" charset="0"/>
              </a:rPr>
            </a:br>
            <a:r>
              <a:rPr lang="en-US" i="0" dirty="0">
                <a:solidFill>
                  <a:schemeClr val="bg1"/>
                </a:solidFill>
                <a:effectLst/>
                <a:latin typeface="Times New Roman" panose="02020603050405020304" pitchFamily="18" charset="0"/>
                <a:cs typeface="Times New Roman" panose="02020603050405020304" pitchFamily="18" charset="0"/>
              </a:rPr>
              <a:t>Traditional detection methods often struggle to keep up with the evolution of these threats.</a:t>
            </a:r>
          </a:p>
          <a:p>
            <a:pPr algn="just"/>
            <a:br>
              <a:rPr lang="en-US" dirty="0">
                <a:solidFill>
                  <a:schemeClr val="bg1"/>
                </a:solidFill>
                <a:latin typeface="Times New Roman" panose="02020603050405020304" pitchFamily="18" charset="0"/>
                <a:cs typeface="Times New Roman" panose="02020603050405020304" pitchFamily="18" charset="0"/>
              </a:rPr>
            </a:br>
            <a:r>
              <a:rPr lang="en-US" i="0" dirty="0">
                <a:solidFill>
                  <a:schemeClr val="bg1"/>
                </a:solidFill>
                <a:effectLst/>
                <a:latin typeface="Times New Roman" panose="02020603050405020304" pitchFamily="18" charset="0"/>
                <a:cs typeface="Times New Roman" panose="02020603050405020304" pitchFamily="18" charset="0"/>
              </a:rPr>
              <a:t>That's why we used artificial intelligence and machine learning to develop an intelligent engine that can quickly and accurately detect phishing attempts in real time.</a:t>
            </a:r>
          </a:p>
          <a:p>
            <a:pPr algn="just"/>
            <a:br>
              <a:rPr lang="en-US" dirty="0">
                <a:solidFill>
                  <a:schemeClr val="bg1"/>
                </a:solidFill>
                <a:latin typeface="Times New Roman" panose="02020603050405020304" pitchFamily="18" charset="0"/>
                <a:cs typeface="Times New Roman" panose="02020603050405020304" pitchFamily="18" charset="0"/>
              </a:rPr>
            </a:br>
            <a:r>
              <a:rPr lang="en-US" i="0" dirty="0">
                <a:solidFill>
                  <a:schemeClr val="bg1"/>
                </a:solidFill>
                <a:effectLst/>
                <a:latin typeface="Times New Roman" panose="02020603050405020304" pitchFamily="18" charset="0"/>
                <a:cs typeface="Times New Roman" panose="02020603050405020304" pitchFamily="18" charset="0"/>
              </a:rPr>
              <a:t>By leveraging cutting-edge technology, we aim to improve online security, protect user privacy, and reduce the risk posed by fraudulent activities.</a:t>
            </a:r>
          </a:p>
        </p:txBody>
      </p:sp>
      <p:pic>
        <p:nvPicPr>
          <p:cNvPr id="7" name="Picture 6">
            <a:extLst>
              <a:ext uri="{FF2B5EF4-FFF2-40B4-BE49-F238E27FC236}">
                <a16:creationId xmlns:a16="http://schemas.microsoft.com/office/drawing/2014/main" id="{B8300978-D55B-A42E-08D3-E11529015002}"/>
              </a:ext>
            </a:extLst>
          </p:cNvPr>
          <p:cNvPicPr>
            <a:picLocks noChangeAspect="1"/>
          </p:cNvPicPr>
          <p:nvPr/>
        </p:nvPicPr>
        <p:blipFill>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tretch>
            <a:fillRect/>
          </a:stretch>
        </p:blipFill>
        <p:spPr>
          <a:xfrm>
            <a:off x="290146" y="1316449"/>
            <a:ext cx="4884844" cy="422510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519799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ED4105F-F122-7C8D-2D74-F558154A4609}"/>
              </a:ext>
            </a:extLst>
          </p:cNvPr>
          <p:cNvSpPr txBox="1"/>
          <p:nvPr/>
        </p:nvSpPr>
        <p:spPr>
          <a:xfrm>
            <a:off x="1039837" y="703336"/>
            <a:ext cx="9678963" cy="829394"/>
          </a:xfrm>
          <a:prstGeom prst="rect">
            <a:avLst/>
          </a:prstGeom>
          <a:noFill/>
        </p:spPr>
        <p:txBody>
          <a:bodyPr wrap="square" rtlCol="0">
            <a:spAutoFit/>
          </a:bodyPr>
          <a:lstStyle/>
          <a:p>
            <a:pPr algn="just">
              <a:lnSpc>
                <a:spcPct val="107000"/>
              </a:lnSpc>
              <a:spcAft>
                <a:spcPts val="800"/>
              </a:spcAft>
            </a:pPr>
            <a:r>
              <a:rPr lang="en-IN" sz="4800" b="1" kern="100" dirty="0">
                <a:solidFill>
                  <a:srgbClr val="60A9FF"/>
                </a:solidFill>
                <a:effectLst/>
                <a:latin typeface="Times New Roman" panose="02020603050405020304" pitchFamily="18" charset="0"/>
                <a:ea typeface="Calibri" panose="020F0502020204030204" pitchFamily="34" charset="0"/>
                <a:cs typeface="Times New Roman" panose="02020603050405020304" pitchFamily="18" charset="0"/>
              </a:rPr>
              <a:t>Motivation &amp; Need</a:t>
            </a:r>
          </a:p>
        </p:txBody>
      </p:sp>
      <p:sp>
        <p:nvSpPr>
          <p:cNvPr id="9" name="TextBox 8">
            <a:extLst>
              <a:ext uri="{FF2B5EF4-FFF2-40B4-BE49-F238E27FC236}">
                <a16:creationId xmlns:a16="http://schemas.microsoft.com/office/drawing/2014/main" id="{8A2D2DF3-5C20-8F64-01B0-0FED13625DBA}"/>
              </a:ext>
            </a:extLst>
          </p:cNvPr>
          <p:cNvSpPr txBox="1"/>
          <p:nvPr/>
        </p:nvSpPr>
        <p:spPr>
          <a:xfrm>
            <a:off x="1112988" y="1595354"/>
            <a:ext cx="10117015" cy="4199611"/>
          </a:xfrm>
          <a:prstGeom prst="rect">
            <a:avLst/>
          </a:prstGeom>
          <a:noFill/>
        </p:spPr>
        <p:txBody>
          <a:bodyPr wrap="square" rtlCol="0">
            <a:spAutoFit/>
          </a:bodyPr>
          <a:lstStyle/>
          <a:p>
            <a:pPr algn="just">
              <a:lnSpc>
                <a:spcPct val="150000"/>
              </a:lnSpc>
            </a:pPr>
            <a:r>
              <a:rPr lang="en-IN"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 today's digital landscape, the rise in online transactions and interactions has led to an alarming increase in phishing attacks. These scams pose a significant threat to individuals and organizations alike, with cybercriminals using increasingly sophisticated techniques to deceive unsuspecting victims. Traditional security measures, such as firewalls and antivirus software, are struggling to keep pace with the evolving tactics employed by attackers. As a result, there is a critical need for innovative cybersecurity solutions capable of effectively detecting and mitigating phishing threats in real-time. Our project seeks to address this urgent need by developing a cutting-edge tool equipped with advanced algorithms to swiftly identify and neutralize phishing attempts, safeguarding users against potential harm and financial loss.</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285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2">
            <a:extLst>
              <a:ext uri="{FF2B5EF4-FFF2-40B4-BE49-F238E27FC236}">
                <a16:creationId xmlns:a16="http://schemas.microsoft.com/office/drawing/2014/main" id="{36DF7E6C-4F9D-A94A-F30E-22BD2EF612C0}"/>
              </a:ext>
            </a:extLst>
          </p:cNvPr>
          <p:cNvSpPr/>
          <p:nvPr/>
        </p:nvSpPr>
        <p:spPr>
          <a:xfrm>
            <a:off x="318439" y="210236"/>
            <a:ext cx="11705921" cy="1649492"/>
          </a:xfrm>
          <a:prstGeom prst="rect">
            <a:avLst/>
          </a:prstGeom>
          <a:noFill/>
          <a:ln/>
        </p:spPr>
        <p:txBody>
          <a:bodyPr wrap="square" rtlCol="0" anchor="t"/>
          <a:lstStyle/>
          <a:p>
            <a:pPr marL="0" indent="0">
              <a:lnSpc>
                <a:spcPts val="6494"/>
              </a:lnSpc>
              <a:buNone/>
            </a:pPr>
            <a:r>
              <a:rPr lang="en-US" sz="4400" b="1" dirty="0">
                <a:solidFill>
                  <a:srgbClr val="60A9FF"/>
                </a:solidFill>
                <a:latin typeface="Times New Roman" panose="02020603050405020304" pitchFamily="18" charset="0"/>
                <a:ea typeface="Roboto Slab" pitchFamily="34" charset="-122"/>
                <a:cs typeface="Times New Roman" panose="02020603050405020304" pitchFamily="18" charset="0"/>
              </a:rPr>
              <a:t>The Limitations of Traditional Cybersecurity Measures</a:t>
            </a:r>
            <a:endParaRPr lang="en-US" sz="4400" b="1" dirty="0">
              <a:latin typeface="Times New Roman" panose="02020603050405020304" pitchFamily="18" charset="0"/>
              <a:cs typeface="Times New Roman" panose="02020603050405020304" pitchFamily="18" charset="0"/>
            </a:endParaRPr>
          </a:p>
        </p:txBody>
      </p:sp>
      <p:sp>
        <p:nvSpPr>
          <p:cNvPr id="3" name="Text 3">
            <a:extLst>
              <a:ext uri="{FF2B5EF4-FFF2-40B4-BE49-F238E27FC236}">
                <a16:creationId xmlns:a16="http://schemas.microsoft.com/office/drawing/2014/main" id="{3487AFCD-CF0D-E8D1-7EB9-2DE860BAF72E}"/>
              </a:ext>
            </a:extLst>
          </p:cNvPr>
          <p:cNvSpPr/>
          <p:nvPr/>
        </p:nvSpPr>
        <p:spPr>
          <a:xfrm>
            <a:off x="251194" y="2149521"/>
            <a:ext cx="3787259" cy="824627"/>
          </a:xfrm>
          <a:prstGeom prst="rect">
            <a:avLst/>
          </a:prstGeom>
          <a:noFill/>
          <a:ln/>
        </p:spPr>
        <p:txBody>
          <a:bodyPr wrap="square" rtlCol="0" anchor="t"/>
          <a:lstStyle/>
          <a:p>
            <a:pPr marL="0" indent="0">
              <a:lnSpc>
                <a:spcPts val="3247"/>
              </a:lnSpc>
              <a:buNone/>
            </a:pPr>
            <a:r>
              <a:rPr lang="en-US" sz="2000" dirty="0">
                <a:solidFill>
                  <a:srgbClr val="60A9FF"/>
                </a:solidFill>
                <a:latin typeface="Times New Roman" panose="02020603050405020304" pitchFamily="18" charset="0"/>
                <a:ea typeface="Roboto Slab" pitchFamily="34" charset="-122"/>
                <a:cs typeface="Times New Roman" panose="02020603050405020304" pitchFamily="18" charset="0"/>
              </a:rPr>
              <a:t>Firewalls and Antivirus Software</a:t>
            </a:r>
            <a:endParaRPr lang="en-US" sz="2000" dirty="0">
              <a:latin typeface="Times New Roman" panose="02020603050405020304" pitchFamily="18" charset="0"/>
              <a:cs typeface="Times New Roman" panose="02020603050405020304" pitchFamily="18" charset="0"/>
            </a:endParaRPr>
          </a:p>
        </p:txBody>
      </p:sp>
      <p:sp>
        <p:nvSpPr>
          <p:cNvPr id="4" name="Text 4">
            <a:extLst>
              <a:ext uri="{FF2B5EF4-FFF2-40B4-BE49-F238E27FC236}">
                <a16:creationId xmlns:a16="http://schemas.microsoft.com/office/drawing/2014/main" id="{3361E755-7BF3-4BBC-E971-22EABFD8F7FB}"/>
              </a:ext>
            </a:extLst>
          </p:cNvPr>
          <p:cNvSpPr/>
          <p:nvPr/>
        </p:nvSpPr>
        <p:spPr>
          <a:xfrm>
            <a:off x="318436" y="2846932"/>
            <a:ext cx="3278203" cy="3800832"/>
          </a:xfrm>
          <a:prstGeom prst="rect">
            <a:avLst/>
          </a:prstGeom>
          <a:noFill/>
          <a:ln/>
        </p:spPr>
        <p:txBody>
          <a:bodyPr wrap="square" rtlCol="0" anchor="t"/>
          <a:lstStyle/>
          <a:p>
            <a:pPr marL="0" indent="0" algn="just">
              <a:lnSpc>
                <a:spcPts val="3325"/>
              </a:lnSpc>
              <a:buNone/>
            </a:pPr>
            <a:r>
              <a:rPr lang="en-US" dirty="0">
                <a:solidFill>
                  <a:srgbClr val="D6E5EF"/>
                </a:solidFill>
                <a:latin typeface="Times New Roman" panose="02020603050405020304" pitchFamily="18" charset="0"/>
                <a:ea typeface="Roboto" pitchFamily="34" charset="-122"/>
                <a:cs typeface="Times New Roman" panose="02020603050405020304" pitchFamily="18" charset="0"/>
              </a:rPr>
              <a:t>While traditional security measures like firewalls and antivirus software can provide a basic level of protection, they are often ineffective against the latest phishing techniques, which can bypass these defenses and exploit human vulnerabilities.</a:t>
            </a:r>
            <a:endParaRPr lang="en-US" dirty="0">
              <a:latin typeface="Times New Roman" panose="02020603050405020304" pitchFamily="18" charset="0"/>
              <a:cs typeface="Times New Roman" panose="02020603050405020304" pitchFamily="18" charset="0"/>
            </a:endParaRPr>
          </a:p>
        </p:txBody>
      </p:sp>
      <p:sp>
        <p:nvSpPr>
          <p:cNvPr id="5" name="Text 5">
            <a:extLst>
              <a:ext uri="{FF2B5EF4-FFF2-40B4-BE49-F238E27FC236}">
                <a16:creationId xmlns:a16="http://schemas.microsoft.com/office/drawing/2014/main" id="{C4FBB031-F0DE-93C3-D412-59C6D9B08623}"/>
              </a:ext>
            </a:extLst>
          </p:cNvPr>
          <p:cNvSpPr/>
          <p:nvPr/>
        </p:nvSpPr>
        <p:spPr>
          <a:xfrm>
            <a:off x="3971209" y="2157375"/>
            <a:ext cx="4164543" cy="824627"/>
          </a:xfrm>
          <a:prstGeom prst="rect">
            <a:avLst/>
          </a:prstGeom>
          <a:noFill/>
          <a:ln/>
        </p:spPr>
        <p:txBody>
          <a:bodyPr wrap="square" rtlCol="0" anchor="t"/>
          <a:lstStyle/>
          <a:p>
            <a:pPr marL="0" indent="0">
              <a:lnSpc>
                <a:spcPts val="3247"/>
              </a:lnSpc>
              <a:buNone/>
            </a:pPr>
            <a:r>
              <a:rPr lang="en-US" sz="2000" dirty="0">
                <a:solidFill>
                  <a:srgbClr val="60A9FF"/>
                </a:solidFill>
                <a:latin typeface="Times New Roman" panose="02020603050405020304" pitchFamily="18" charset="0"/>
                <a:ea typeface="Roboto Slab" pitchFamily="34" charset="-122"/>
                <a:cs typeface="Times New Roman" panose="02020603050405020304" pitchFamily="18" charset="0"/>
              </a:rPr>
              <a:t>Lack of Real-Time Threat Detection</a:t>
            </a:r>
            <a:endParaRPr lang="en-US" sz="2000" dirty="0">
              <a:latin typeface="Times New Roman" panose="02020603050405020304" pitchFamily="18" charset="0"/>
              <a:cs typeface="Times New Roman" panose="02020603050405020304" pitchFamily="18" charset="0"/>
            </a:endParaRPr>
          </a:p>
        </p:txBody>
      </p:sp>
      <p:sp>
        <p:nvSpPr>
          <p:cNvPr id="6" name="Text 6">
            <a:extLst>
              <a:ext uri="{FF2B5EF4-FFF2-40B4-BE49-F238E27FC236}">
                <a16:creationId xmlns:a16="http://schemas.microsoft.com/office/drawing/2014/main" id="{B6ADA4BC-C039-0BF6-7283-4AC1EABF1C82}"/>
              </a:ext>
            </a:extLst>
          </p:cNvPr>
          <p:cNvSpPr/>
          <p:nvPr/>
        </p:nvSpPr>
        <p:spPr>
          <a:xfrm>
            <a:off x="4225738" y="2931766"/>
            <a:ext cx="3278199" cy="2956203"/>
          </a:xfrm>
          <a:prstGeom prst="rect">
            <a:avLst/>
          </a:prstGeom>
          <a:noFill/>
          <a:ln/>
        </p:spPr>
        <p:txBody>
          <a:bodyPr wrap="square" rtlCol="0" anchor="t"/>
          <a:lstStyle/>
          <a:p>
            <a:pPr marL="0" indent="0" algn="just">
              <a:lnSpc>
                <a:spcPts val="3325"/>
              </a:lnSpc>
              <a:buNone/>
            </a:pPr>
            <a:r>
              <a:rPr lang="en-US" dirty="0">
                <a:solidFill>
                  <a:srgbClr val="D6E5EF"/>
                </a:solidFill>
                <a:latin typeface="Times New Roman" panose="02020603050405020304" pitchFamily="18" charset="0"/>
                <a:ea typeface="Roboto" pitchFamily="34" charset="-122"/>
                <a:cs typeface="Times New Roman" panose="02020603050405020304" pitchFamily="18" charset="0"/>
              </a:rPr>
              <a:t>Many existing security solutions rely on outdated threat databases and struggle to keep pace with the rapidly evolving phishing landscape, leaving organizations vulnerable to new and emerging threats.</a:t>
            </a:r>
            <a:endParaRPr lang="en-US" dirty="0">
              <a:latin typeface="Times New Roman" panose="02020603050405020304" pitchFamily="18" charset="0"/>
              <a:cs typeface="Times New Roman" panose="02020603050405020304" pitchFamily="18" charset="0"/>
            </a:endParaRPr>
          </a:p>
        </p:txBody>
      </p:sp>
      <p:sp>
        <p:nvSpPr>
          <p:cNvPr id="7" name="Text 7">
            <a:extLst>
              <a:ext uri="{FF2B5EF4-FFF2-40B4-BE49-F238E27FC236}">
                <a16:creationId xmlns:a16="http://schemas.microsoft.com/office/drawing/2014/main" id="{C7FE52F5-ABB7-6C68-912C-F1BAF391708B}"/>
              </a:ext>
            </a:extLst>
          </p:cNvPr>
          <p:cNvSpPr/>
          <p:nvPr/>
        </p:nvSpPr>
        <p:spPr>
          <a:xfrm>
            <a:off x="8001263" y="2155967"/>
            <a:ext cx="3787259" cy="824627"/>
          </a:xfrm>
          <a:prstGeom prst="rect">
            <a:avLst/>
          </a:prstGeom>
          <a:noFill/>
          <a:ln/>
        </p:spPr>
        <p:txBody>
          <a:bodyPr wrap="square" rtlCol="0" anchor="t"/>
          <a:lstStyle/>
          <a:p>
            <a:pPr marL="0" indent="0">
              <a:lnSpc>
                <a:spcPts val="3247"/>
              </a:lnSpc>
              <a:buNone/>
            </a:pPr>
            <a:r>
              <a:rPr lang="en-US" sz="2000" dirty="0">
                <a:solidFill>
                  <a:srgbClr val="60A9FF"/>
                </a:solidFill>
                <a:latin typeface="Times New Roman" panose="02020603050405020304" pitchFamily="18" charset="0"/>
                <a:ea typeface="Roboto Slab" pitchFamily="34" charset="-122"/>
                <a:cs typeface="Times New Roman" panose="02020603050405020304" pitchFamily="18" charset="0"/>
              </a:rPr>
              <a:t>Insufficient User Awareness</a:t>
            </a:r>
            <a:endParaRPr lang="en-US" sz="2000" dirty="0">
              <a:latin typeface="Times New Roman" panose="02020603050405020304" pitchFamily="18" charset="0"/>
              <a:cs typeface="Times New Roman" panose="02020603050405020304" pitchFamily="18" charset="0"/>
            </a:endParaRPr>
          </a:p>
        </p:txBody>
      </p:sp>
      <p:sp>
        <p:nvSpPr>
          <p:cNvPr id="8" name="Text 8">
            <a:extLst>
              <a:ext uri="{FF2B5EF4-FFF2-40B4-BE49-F238E27FC236}">
                <a16:creationId xmlns:a16="http://schemas.microsoft.com/office/drawing/2014/main" id="{749986AD-ACDA-2885-6341-0EEA4D8BF076}"/>
              </a:ext>
            </a:extLst>
          </p:cNvPr>
          <p:cNvSpPr/>
          <p:nvPr/>
        </p:nvSpPr>
        <p:spPr>
          <a:xfrm>
            <a:off x="8086736" y="2931766"/>
            <a:ext cx="3465923" cy="3178224"/>
          </a:xfrm>
          <a:prstGeom prst="rect">
            <a:avLst/>
          </a:prstGeom>
          <a:noFill/>
          <a:ln/>
        </p:spPr>
        <p:txBody>
          <a:bodyPr wrap="square" rtlCol="0" anchor="t"/>
          <a:lstStyle/>
          <a:p>
            <a:pPr marL="0" indent="0" algn="just">
              <a:lnSpc>
                <a:spcPts val="3325"/>
              </a:lnSpc>
              <a:buNone/>
            </a:pPr>
            <a:r>
              <a:rPr lang="en-US" dirty="0">
                <a:solidFill>
                  <a:srgbClr val="D6E5EF"/>
                </a:solidFill>
                <a:latin typeface="Times New Roman" panose="02020603050405020304" pitchFamily="18" charset="0"/>
                <a:ea typeface="Roboto" pitchFamily="34" charset="-122"/>
                <a:cs typeface="Times New Roman" panose="02020603050405020304" pitchFamily="18" charset="0"/>
              </a:rPr>
              <a:t>Even with security tools in place, end-users often remain susceptible to phishing attacks due to a lack of comprehensive security awareness training, making them the weakest link in the cybersecurity chain.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9039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2">
            <a:extLst>
              <a:ext uri="{FF2B5EF4-FFF2-40B4-BE49-F238E27FC236}">
                <a16:creationId xmlns:a16="http://schemas.microsoft.com/office/drawing/2014/main" id="{5052A2CF-23E2-3268-E574-1EECA56E0CA5}"/>
              </a:ext>
            </a:extLst>
          </p:cNvPr>
          <p:cNvSpPr/>
          <p:nvPr/>
        </p:nvSpPr>
        <p:spPr>
          <a:xfrm>
            <a:off x="358658" y="65686"/>
            <a:ext cx="12648367" cy="1649605"/>
          </a:xfrm>
          <a:prstGeom prst="rect">
            <a:avLst/>
          </a:prstGeom>
          <a:noFill/>
          <a:ln/>
        </p:spPr>
        <p:txBody>
          <a:bodyPr wrap="square" rtlCol="0" anchor="t"/>
          <a:lstStyle/>
          <a:p>
            <a:pPr marL="0" indent="0" algn="just">
              <a:lnSpc>
                <a:spcPts val="6493"/>
              </a:lnSpc>
              <a:buNone/>
            </a:pPr>
            <a:r>
              <a:rPr lang="en-US" sz="4800" b="1" dirty="0">
                <a:solidFill>
                  <a:srgbClr val="60A9FF"/>
                </a:solidFill>
                <a:latin typeface="Times New Roman" panose="02020603050405020304" pitchFamily="18" charset="0"/>
                <a:ea typeface="Roboto Slab" pitchFamily="34" charset="-122"/>
                <a:cs typeface="Times New Roman" panose="02020603050405020304" pitchFamily="18" charset="0"/>
              </a:rPr>
              <a:t>Project Aims and Objectives</a:t>
            </a:r>
            <a:endParaRPr lang="en-US" sz="4800" b="1" dirty="0">
              <a:latin typeface="Times New Roman" panose="02020603050405020304" pitchFamily="18" charset="0"/>
              <a:cs typeface="Times New Roman" panose="02020603050405020304" pitchFamily="18" charset="0"/>
            </a:endParaRPr>
          </a:p>
        </p:txBody>
      </p:sp>
      <p:sp>
        <p:nvSpPr>
          <p:cNvPr id="3" name="Text 3">
            <a:extLst>
              <a:ext uri="{FF2B5EF4-FFF2-40B4-BE49-F238E27FC236}">
                <a16:creationId xmlns:a16="http://schemas.microsoft.com/office/drawing/2014/main" id="{41E62D10-A800-0932-1A2D-A95082B968A1}"/>
              </a:ext>
            </a:extLst>
          </p:cNvPr>
          <p:cNvSpPr/>
          <p:nvPr/>
        </p:nvSpPr>
        <p:spPr>
          <a:xfrm>
            <a:off x="222469" y="1285541"/>
            <a:ext cx="3581047" cy="824564"/>
          </a:xfrm>
          <a:prstGeom prst="rect">
            <a:avLst/>
          </a:prstGeom>
          <a:noFill/>
          <a:ln/>
        </p:spPr>
        <p:txBody>
          <a:bodyPr wrap="square" rtlCol="0" anchor="t"/>
          <a:lstStyle/>
          <a:p>
            <a:pPr marL="0" indent="0">
              <a:lnSpc>
                <a:spcPts val="3246"/>
              </a:lnSpc>
              <a:buNone/>
            </a:pPr>
            <a:r>
              <a:rPr lang="en-US" sz="2000" dirty="0">
                <a:solidFill>
                  <a:srgbClr val="60A9FF"/>
                </a:solidFill>
                <a:latin typeface="Times New Roman" panose="02020603050405020304" pitchFamily="18" charset="0"/>
                <a:ea typeface="Roboto Slab" pitchFamily="34" charset="-122"/>
                <a:cs typeface="Times New Roman" panose="02020603050405020304" pitchFamily="18" charset="0"/>
              </a:rPr>
              <a:t>Detect and Prevent Phishing Attacks</a:t>
            </a:r>
            <a:endParaRPr lang="en-US" sz="2000" dirty="0">
              <a:latin typeface="Times New Roman" panose="02020603050405020304" pitchFamily="18" charset="0"/>
              <a:cs typeface="Times New Roman" panose="02020603050405020304" pitchFamily="18" charset="0"/>
            </a:endParaRPr>
          </a:p>
        </p:txBody>
      </p:sp>
      <p:sp>
        <p:nvSpPr>
          <p:cNvPr id="4" name="Text 4">
            <a:extLst>
              <a:ext uri="{FF2B5EF4-FFF2-40B4-BE49-F238E27FC236}">
                <a16:creationId xmlns:a16="http://schemas.microsoft.com/office/drawing/2014/main" id="{87A5BBC0-B935-E199-0926-0025C2A17385}"/>
              </a:ext>
            </a:extLst>
          </p:cNvPr>
          <p:cNvSpPr/>
          <p:nvPr/>
        </p:nvSpPr>
        <p:spPr>
          <a:xfrm>
            <a:off x="222471" y="2043257"/>
            <a:ext cx="3182211" cy="4425635"/>
          </a:xfrm>
          <a:prstGeom prst="rect">
            <a:avLst/>
          </a:prstGeom>
          <a:noFill/>
          <a:ln/>
        </p:spPr>
        <p:txBody>
          <a:bodyPr wrap="square" rtlCol="0" anchor="t"/>
          <a:lstStyle/>
          <a:p>
            <a:pPr marL="0" indent="0" algn="just">
              <a:lnSpc>
                <a:spcPct val="150000"/>
              </a:lnSpc>
              <a:buNone/>
            </a:pPr>
            <a:r>
              <a:rPr lang="en-US" sz="1600" dirty="0">
                <a:solidFill>
                  <a:srgbClr val="D6E5EF"/>
                </a:solidFill>
                <a:latin typeface="Times New Roman" panose="02020603050405020304" pitchFamily="18" charset="0"/>
                <a:ea typeface="Roboto" pitchFamily="34" charset="-122"/>
                <a:cs typeface="Times New Roman" panose="02020603050405020304" pitchFamily="18" charset="0"/>
              </a:rPr>
              <a:t>The primary objective of this project is to develop an AI/ML-powered tool capable of accurately identifying and mitigating phishing domains in real-time. By leveraging advanced algorithms and data-driven insights, the tool aims to enhance cybersecurity measures and protect users' sensitive information from the dangers of fraudulent activities.</a:t>
            </a:r>
            <a:endParaRPr lang="en-US" sz="1600" dirty="0">
              <a:latin typeface="Times New Roman" panose="02020603050405020304" pitchFamily="18" charset="0"/>
              <a:cs typeface="Times New Roman" panose="02020603050405020304" pitchFamily="18" charset="0"/>
            </a:endParaRPr>
          </a:p>
        </p:txBody>
      </p:sp>
      <p:sp>
        <p:nvSpPr>
          <p:cNvPr id="5" name="Text 5">
            <a:extLst>
              <a:ext uri="{FF2B5EF4-FFF2-40B4-BE49-F238E27FC236}">
                <a16:creationId xmlns:a16="http://schemas.microsoft.com/office/drawing/2014/main" id="{4EAA4675-A22F-33F6-A118-C7A89B9BFD71}"/>
              </a:ext>
            </a:extLst>
          </p:cNvPr>
          <p:cNvSpPr/>
          <p:nvPr/>
        </p:nvSpPr>
        <p:spPr>
          <a:xfrm>
            <a:off x="4222539" y="1256357"/>
            <a:ext cx="3717965" cy="824564"/>
          </a:xfrm>
          <a:prstGeom prst="rect">
            <a:avLst/>
          </a:prstGeom>
          <a:noFill/>
          <a:ln/>
        </p:spPr>
        <p:txBody>
          <a:bodyPr wrap="square" rtlCol="0" anchor="t"/>
          <a:lstStyle/>
          <a:p>
            <a:pPr marL="0" indent="0">
              <a:lnSpc>
                <a:spcPts val="3246"/>
              </a:lnSpc>
              <a:buNone/>
            </a:pPr>
            <a:r>
              <a:rPr lang="en-US" sz="2000" dirty="0">
                <a:solidFill>
                  <a:srgbClr val="60A9FF"/>
                </a:solidFill>
                <a:latin typeface="Times New Roman" panose="02020603050405020304" pitchFamily="18" charset="0"/>
                <a:ea typeface="Roboto Slab" pitchFamily="34" charset="-122"/>
                <a:cs typeface="Times New Roman" panose="02020603050405020304" pitchFamily="18" charset="0"/>
              </a:rPr>
              <a:t>Implement Cutting-Edge AIML Techniques</a:t>
            </a:r>
            <a:endParaRPr lang="en-US" sz="2000" dirty="0">
              <a:latin typeface="Times New Roman" panose="02020603050405020304" pitchFamily="18" charset="0"/>
              <a:cs typeface="Times New Roman" panose="02020603050405020304" pitchFamily="18" charset="0"/>
            </a:endParaRPr>
          </a:p>
        </p:txBody>
      </p:sp>
      <p:sp>
        <p:nvSpPr>
          <p:cNvPr id="6" name="Text 6">
            <a:extLst>
              <a:ext uri="{FF2B5EF4-FFF2-40B4-BE49-F238E27FC236}">
                <a16:creationId xmlns:a16="http://schemas.microsoft.com/office/drawing/2014/main" id="{4B4CBF9F-0FC9-86DD-1F24-477C54CDD873}"/>
              </a:ext>
            </a:extLst>
          </p:cNvPr>
          <p:cNvSpPr/>
          <p:nvPr/>
        </p:nvSpPr>
        <p:spPr>
          <a:xfrm>
            <a:off x="4206517" y="2012824"/>
            <a:ext cx="3447720" cy="4853653"/>
          </a:xfrm>
          <a:prstGeom prst="rect">
            <a:avLst/>
          </a:prstGeom>
          <a:noFill/>
          <a:ln/>
        </p:spPr>
        <p:txBody>
          <a:bodyPr wrap="square" rtlCol="0" anchor="t"/>
          <a:lstStyle/>
          <a:p>
            <a:pPr marL="0" indent="0" algn="just">
              <a:lnSpc>
                <a:spcPct val="150000"/>
              </a:lnSpc>
              <a:buNone/>
            </a:pPr>
            <a:r>
              <a:rPr lang="en-US" dirty="0">
                <a:solidFill>
                  <a:srgbClr val="D6E5EF"/>
                </a:solidFill>
                <a:latin typeface="Times New Roman" panose="02020603050405020304" pitchFamily="18" charset="0"/>
                <a:ea typeface="Roboto" pitchFamily="34" charset="-122"/>
                <a:cs typeface="Times New Roman" panose="02020603050405020304" pitchFamily="18" charset="0"/>
              </a:rPr>
              <a:t>The project team will utilize state-of-the-art AIML algorithms to analyze and detect patterns associated with phishing domains. Through extensive training on diverse datasets, the tool will be equipped with the ability to distinguish between legitimate and malicious websites, minimizing false positives and providing reliable results.</a:t>
            </a:r>
            <a:endParaRPr lang="en-US" dirty="0">
              <a:latin typeface="Times New Roman" panose="02020603050405020304" pitchFamily="18" charset="0"/>
              <a:cs typeface="Times New Roman" panose="02020603050405020304" pitchFamily="18" charset="0"/>
            </a:endParaRPr>
          </a:p>
        </p:txBody>
      </p:sp>
      <p:sp>
        <p:nvSpPr>
          <p:cNvPr id="7" name="Text 7">
            <a:extLst>
              <a:ext uri="{FF2B5EF4-FFF2-40B4-BE49-F238E27FC236}">
                <a16:creationId xmlns:a16="http://schemas.microsoft.com/office/drawing/2014/main" id="{613135F0-C974-2778-6EA6-8CD2E59ED700}"/>
              </a:ext>
            </a:extLst>
          </p:cNvPr>
          <p:cNvSpPr/>
          <p:nvPr/>
        </p:nvSpPr>
        <p:spPr>
          <a:xfrm>
            <a:off x="8407438" y="1295263"/>
            <a:ext cx="3787854" cy="824564"/>
          </a:xfrm>
          <a:prstGeom prst="rect">
            <a:avLst/>
          </a:prstGeom>
          <a:noFill/>
          <a:ln/>
        </p:spPr>
        <p:txBody>
          <a:bodyPr wrap="square" rtlCol="0" anchor="t"/>
          <a:lstStyle/>
          <a:p>
            <a:pPr>
              <a:lnSpc>
                <a:spcPct val="107000"/>
              </a:lnSpc>
              <a:spcAft>
                <a:spcPts val="800"/>
              </a:spcAft>
            </a:pPr>
            <a:r>
              <a:rPr lang="en-IN" sz="1800" kern="100" dirty="0">
                <a:solidFill>
                  <a:srgbClr val="60A9FF"/>
                </a:solidFill>
                <a:effectLst/>
                <a:latin typeface="Times New Roman" panose="02020603050405020304" pitchFamily="18" charset="0"/>
                <a:ea typeface="Calibri" panose="020F0502020204030204" pitchFamily="34" charset="0"/>
                <a:cs typeface="Times New Roman" panose="02020603050405020304" pitchFamily="18" charset="0"/>
              </a:rPr>
              <a:t>Real-Time Phishing Detection &amp; Insightful Remediation</a:t>
            </a:r>
            <a:endParaRPr lang="en-IN" sz="1800" kern="100" dirty="0">
              <a:solidFill>
                <a:srgbClr val="60A9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8">
            <a:extLst>
              <a:ext uri="{FF2B5EF4-FFF2-40B4-BE49-F238E27FC236}">
                <a16:creationId xmlns:a16="http://schemas.microsoft.com/office/drawing/2014/main" id="{D572988B-391E-BE74-B9EA-BCFF6F077AD3}"/>
              </a:ext>
            </a:extLst>
          </p:cNvPr>
          <p:cNvSpPr/>
          <p:nvPr/>
        </p:nvSpPr>
        <p:spPr>
          <a:xfrm>
            <a:off x="8456073" y="2023800"/>
            <a:ext cx="3236573" cy="4221664"/>
          </a:xfrm>
          <a:prstGeom prst="rect">
            <a:avLst/>
          </a:prstGeom>
          <a:noFill/>
          <a:ln/>
        </p:spPr>
        <p:txBody>
          <a:bodyPr wrap="square" rtlCol="0" anchor="t"/>
          <a:lstStyle/>
          <a:p>
            <a:pPr>
              <a:lnSpc>
                <a:spcPct val="150000"/>
              </a:lnSpc>
              <a:spcAft>
                <a:spcPts val="800"/>
              </a:spcAft>
            </a:pP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We're creating a tool to spot phishing by checking links and content for signs of fraud. It'll monitor links in real-time and have a user-friendly interface. Using machine learning, it'll classify URLs as phishing or legitimate and provide insights for quick action. We'll keep improving it for better accuracy.</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Image 0" descr="preencoded.png">
            <a:hlinkClick r:id="rId2"/>
            <a:extLst>
              <a:ext uri="{FF2B5EF4-FFF2-40B4-BE49-F238E27FC236}">
                <a16:creationId xmlns:a16="http://schemas.microsoft.com/office/drawing/2014/main" id="{1472AF4C-09A6-87A0-246B-B8F03CECC656}"/>
              </a:ext>
            </a:extLst>
          </p:cNvPr>
          <p:cNvPicPr>
            <a:picLocks noChangeAspect="1"/>
          </p:cNvPicPr>
          <p:nvPr/>
        </p:nvPicPr>
        <p:blipFill>
          <a:blip r:embed="rId3"/>
          <a:stretch>
            <a:fillRect/>
          </a:stretch>
        </p:blipFill>
        <p:spPr>
          <a:xfrm>
            <a:off x="11609854" y="8951324"/>
            <a:ext cx="2296807" cy="548640"/>
          </a:xfrm>
          <a:prstGeom prst="rect">
            <a:avLst/>
          </a:prstGeom>
        </p:spPr>
      </p:pic>
    </p:spTree>
    <p:extLst>
      <p:ext uri="{BB962C8B-B14F-4D97-AF65-F5344CB8AC3E}">
        <p14:creationId xmlns:p14="http://schemas.microsoft.com/office/powerpoint/2010/main" val="2248165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3">
            <a:extLst>
              <a:ext uri="{FF2B5EF4-FFF2-40B4-BE49-F238E27FC236}">
                <a16:creationId xmlns:a16="http://schemas.microsoft.com/office/drawing/2014/main" id="{41E62D10-A800-0932-1A2D-A95082B968A1}"/>
              </a:ext>
            </a:extLst>
          </p:cNvPr>
          <p:cNvSpPr/>
          <p:nvPr/>
        </p:nvSpPr>
        <p:spPr>
          <a:xfrm>
            <a:off x="377917" y="535733"/>
            <a:ext cx="3581047" cy="824564"/>
          </a:xfrm>
          <a:prstGeom prst="rect">
            <a:avLst/>
          </a:prstGeom>
          <a:noFill/>
          <a:ln/>
        </p:spPr>
        <p:txBody>
          <a:bodyPr wrap="square" rtlCol="0" anchor="t"/>
          <a:lstStyle/>
          <a:p>
            <a:pPr>
              <a:lnSpc>
                <a:spcPts val="3246"/>
              </a:lnSpc>
            </a:pPr>
            <a:r>
              <a:rPr lang="en-IN" sz="2400" b="1" dirty="0">
                <a:solidFill>
                  <a:srgbClr val="60A9FF"/>
                </a:solidFill>
                <a:latin typeface="Times New Roman" panose="02020603050405020304" pitchFamily="18" charset="0"/>
                <a:cs typeface="Times New Roman" panose="02020603050405020304" pitchFamily="18" charset="0"/>
              </a:rPr>
              <a:t>Intuitive User Interface </a:t>
            </a:r>
          </a:p>
          <a:p>
            <a:pPr marL="0" indent="0">
              <a:lnSpc>
                <a:spcPts val="3246"/>
              </a:lnSpc>
              <a:buNone/>
            </a:pPr>
            <a:endParaRPr lang="en-US" sz="2400" dirty="0">
              <a:solidFill>
                <a:srgbClr val="60A9FF"/>
              </a:solidFill>
              <a:latin typeface="Times New Roman" panose="02020603050405020304" pitchFamily="18" charset="0"/>
              <a:cs typeface="Times New Roman" panose="02020603050405020304" pitchFamily="18" charset="0"/>
            </a:endParaRPr>
          </a:p>
        </p:txBody>
      </p:sp>
      <p:sp>
        <p:nvSpPr>
          <p:cNvPr id="4" name="Text 4">
            <a:extLst>
              <a:ext uri="{FF2B5EF4-FFF2-40B4-BE49-F238E27FC236}">
                <a16:creationId xmlns:a16="http://schemas.microsoft.com/office/drawing/2014/main" id="{87A5BBC0-B935-E199-0926-0025C2A17385}"/>
              </a:ext>
            </a:extLst>
          </p:cNvPr>
          <p:cNvSpPr/>
          <p:nvPr/>
        </p:nvSpPr>
        <p:spPr>
          <a:xfrm>
            <a:off x="441925" y="1118462"/>
            <a:ext cx="4971321" cy="5739538"/>
          </a:xfrm>
          <a:prstGeom prst="rect">
            <a:avLst/>
          </a:prstGeom>
          <a:noFill/>
          <a:ln/>
        </p:spPr>
        <p:txBody>
          <a:bodyPr wrap="square" rtlCol="0" anchor="t"/>
          <a:lstStyle/>
          <a:p>
            <a:pPr algn="just">
              <a:lnSpc>
                <a:spcPct val="150000"/>
              </a:lnSpc>
            </a:pPr>
            <a:r>
              <a:rPr lang="en-US" sz="1600" b="1" dirty="0">
                <a:solidFill>
                  <a:srgbClr val="60A9FF"/>
                </a:solidFill>
                <a:latin typeface="Times New Roman" panose="02020603050405020304" pitchFamily="18" charset="0"/>
                <a:cs typeface="Times New Roman" panose="02020603050405020304" pitchFamily="18" charset="0"/>
              </a:rPr>
              <a:t>Streamlined Interaction</a:t>
            </a:r>
          </a:p>
          <a:p>
            <a:pPr marL="285750" indent="-285750" algn="just">
              <a:lnSpc>
                <a:spcPct val="15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The tool will feature a meticulously designed user interface that prioritizes simplicity and efficiency, ensuring cybersecurity professionals can navigate and interact with the system effortlessly.</a:t>
            </a:r>
          </a:p>
          <a:p>
            <a:pPr algn="just">
              <a:lnSpc>
                <a:spcPct val="150000"/>
              </a:lnSpc>
            </a:pPr>
            <a:r>
              <a:rPr lang="en-US" sz="1600" b="1" dirty="0">
                <a:solidFill>
                  <a:srgbClr val="60A9FF"/>
                </a:solidFill>
                <a:latin typeface="Times New Roman" panose="02020603050405020304" pitchFamily="18" charset="0"/>
                <a:cs typeface="Times New Roman" panose="02020603050405020304" pitchFamily="18" charset="0"/>
              </a:rPr>
              <a:t>Comprehensive Insights</a:t>
            </a:r>
          </a:p>
          <a:p>
            <a:pPr marL="285750" indent="-285750" algn="just">
              <a:lnSpc>
                <a:spcPct val="15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The interface will provide a centralized hub where users can access detailed information about detected phishing threats, including risk assessments, mitigation recommendations, and historical trends.</a:t>
            </a:r>
            <a:endParaRPr lang="en-US" sz="1600" b="1"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sz="1600" b="1" dirty="0">
                <a:solidFill>
                  <a:srgbClr val="60A9FF"/>
                </a:solidFill>
                <a:latin typeface="Times New Roman" panose="02020603050405020304" pitchFamily="18" charset="0"/>
                <a:cs typeface="Times New Roman" panose="02020603050405020304" pitchFamily="18" charset="0"/>
              </a:rPr>
              <a:t>Customizable Workflows</a:t>
            </a:r>
          </a:p>
          <a:p>
            <a:pPr marL="285750" indent="-285750" algn="just">
              <a:lnSpc>
                <a:spcPct val="15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The tool will offer a high degree of customization, allowing users to tailor the interface and workflows to their specific needs, further enhancing the user experience and productivity.</a:t>
            </a:r>
          </a:p>
          <a:p>
            <a:pPr algn="just"/>
            <a:endParaRPr lang="en-US" sz="1600" dirty="0">
              <a:solidFill>
                <a:schemeClr val="bg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5" name="Text 5">
            <a:extLst>
              <a:ext uri="{FF2B5EF4-FFF2-40B4-BE49-F238E27FC236}">
                <a16:creationId xmlns:a16="http://schemas.microsoft.com/office/drawing/2014/main" id="{4EAA4675-A22F-33F6-A118-C7A89B9BFD71}"/>
              </a:ext>
            </a:extLst>
          </p:cNvPr>
          <p:cNvSpPr/>
          <p:nvPr/>
        </p:nvSpPr>
        <p:spPr>
          <a:xfrm>
            <a:off x="6007884" y="535733"/>
            <a:ext cx="3717965" cy="824564"/>
          </a:xfrm>
          <a:prstGeom prst="rect">
            <a:avLst/>
          </a:prstGeom>
          <a:noFill/>
          <a:ln/>
        </p:spPr>
        <p:txBody>
          <a:bodyPr wrap="square" rtlCol="0" anchor="t"/>
          <a:lstStyle/>
          <a:p>
            <a:pPr>
              <a:lnSpc>
                <a:spcPts val="3246"/>
              </a:lnSpc>
            </a:pPr>
            <a:r>
              <a:rPr lang="en-IN" sz="2400" b="1" dirty="0">
                <a:solidFill>
                  <a:srgbClr val="60A9FF"/>
                </a:solidFill>
                <a:latin typeface="Times New Roman" panose="02020603050405020304" pitchFamily="18" charset="0"/>
                <a:cs typeface="Times New Roman" panose="02020603050405020304" pitchFamily="18" charset="0"/>
              </a:rPr>
              <a:t>Insights and Response</a:t>
            </a:r>
          </a:p>
          <a:p>
            <a:pPr marL="0" indent="0">
              <a:lnSpc>
                <a:spcPts val="3246"/>
              </a:lnSpc>
              <a:buNone/>
            </a:pP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6" name="Text 6">
            <a:extLst>
              <a:ext uri="{FF2B5EF4-FFF2-40B4-BE49-F238E27FC236}">
                <a16:creationId xmlns:a16="http://schemas.microsoft.com/office/drawing/2014/main" id="{4B4CBF9F-0FC9-86DD-1F24-477C54CDD873}"/>
              </a:ext>
            </a:extLst>
          </p:cNvPr>
          <p:cNvSpPr/>
          <p:nvPr/>
        </p:nvSpPr>
        <p:spPr>
          <a:xfrm>
            <a:off x="6007884" y="1118462"/>
            <a:ext cx="5531843" cy="4853653"/>
          </a:xfrm>
          <a:prstGeom prst="rect">
            <a:avLst/>
          </a:prstGeom>
          <a:noFill/>
          <a:ln/>
        </p:spPr>
        <p:txBody>
          <a:bodyPr wrap="square" rtlCol="0" anchor="t"/>
          <a:lstStyle/>
          <a:p>
            <a:pPr algn="just">
              <a:lnSpc>
                <a:spcPct val="150000"/>
              </a:lnSpc>
            </a:pPr>
            <a:r>
              <a:rPr lang="en-US" sz="1600" b="1" dirty="0">
                <a:solidFill>
                  <a:srgbClr val="60A9FF"/>
                </a:solidFill>
                <a:latin typeface="Times New Roman" panose="02020603050405020304" pitchFamily="18" charset="0"/>
                <a:cs typeface="Times New Roman" panose="02020603050405020304" pitchFamily="18" charset="0"/>
              </a:rPr>
              <a:t>Threat Visualization</a:t>
            </a:r>
          </a:p>
          <a:p>
            <a:pPr marL="285750" indent="-285750" algn="just">
              <a:lnSpc>
                <a:spcPct val="15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The tool will present detected phishing threats in a clear and intuitive manner, utilizing data visualizations and interactive dashboards to help cybersecurity teams quickly identify patterns, trends, and high-risk areas.</a:t>
            </a:r>
          </a:p>
          <a:p>
            <a:pPr algn="just">
              <a:lnSpc>
                <a:spcPct val="150000"/>
              </a:lnSpc>
            </a:pPr>
            <a:r>
              <a:rPr lang="en-US" sz="1600" b="1" dirty="0">
                <a:solidFill>
                  <a:srgbClr val="60A9FF"/>
                </a:solidFill>
                <a:latin typeface="Times New Roman" panose="02020603050405020304" pitchFamily="18" charset="0"/>
                <a:cs typeface="Times New Roman" panose="02020603050405020304" pitchFamily="18" charset="0"/>
              </a:rPr>
              <a:t>Incident Response</a:t>
            </a:r>
          </a:p>
          <a:p>
            <a:pPr marL="285750" indent="-285750" algn="just">
              <a:lnSpc>
                <a:spcPct val="15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Upon the detection of a phishing threat, the tool will provide immediate guidance and recommended actions, empowering cybersecurity teams to respond swiftly and effectively to mitigate the impact and prevent further damage.</a:t>
            </a:r>
          </a:p>
          <a:p>
            <a:pPr algn="just">
              <a:lnSpc>
                <a:spcPct val="150000"/>
              </a:lnSpc>
            </a:pPr>
            <a:r>
              <a:rPr lang="en-US" sz="1600" b="1" dirty="0">
                <a:solidFill>
                  <a:srgbClr val="60A9FF"/>
                </a:solidFill>
                <a:latin typeface="Times New Roman" panose="02020603050405020304" pitchFamily="18" charset="0"/>
                <a:cs typeface="Times New Roman" panose="02020603050405020304" pitchFamily="18" charset="0"/>
              </a:rPr>
              <a:t>Remediation Strategies</a:t>
            </a:r>
          </a:p>
          <a:p>
            <a:pPr marL="285750" indent="-285750" algn="just">
              <a:lnSpc>
                <a:spcPct val="150000"/>
              </a:lnSpc>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The tool will offer comprehensive remediation strategies, including the ability to block detected phishing URLs, notify affected users, and implement proactive measures to strengthen the organization's cybersecurity posture.</a:t>
            </a:r>
          </a:p>
          <a:p>
            <a:pPr marL="285750" indent="-285750" algn="just">
              <a:lnSpc>
                <a:spcPct val="150000"/>
              </a:lnSpc>
              <a:buFont typeface="Arial" panose="020B0604020202020204" pitchFamily="34" charset="0"/>
              <a:buChar char="•"/>
            </a:pPr>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9" name="Image 0" descr="preencoded.png">
            <a:hlinkClick r:id="rId2"/>
            <a:extLst>
              <a:ext uri="{FF2B5EF4-FFF2-40B4-BE49-F238E27FC236}">
                <a16:creationId xmlns:a16="http://schemas.microsoft.com/office/drawing/2014/main" id="{1472AF4C-09A6-87A0-246B-B8F03CECC656}"/>
              </a:ext>
            </a:extLst>
          </p:cNvPr>
          <p:cNvPicPr>
            <a:picLocks noChangeAspect="1"/>
          </p:cNvPicPr>
          <p:nvPr/>
        </p:nvPicPr>
        <p:blipFill>
          <a:blip r:embed="rId3"/>
          <a:stretch>
            <a:fillRect/>
          </a:stretch>
        </p:blipFill>
        <p:spPr>
          <a:xfrm>
            <a:off x="11609854" y="8951324"/>
            <a:ext cx="2296807" cy="548640"/>
          </a:xfrm>
          <a:prstGeom prst="rect">
            <a:avLst/>
          </a:prstGeom>
        </p:spPr>
      </p:pic>
    </p:spTree>
    <p:extLst>
      <p:ext uri="{BB962C8B-B14F-4D97-AF65-F5344CB8AC3E}">
        <p14:creationId xmlns:p14="http://schemas.microsoft.com/office/powerpoint/2010/main" val="399566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ext 2">
            <a:extLst>
              <a:ext uri="{FF2B5EF4-FFF2-40B4-BE49-F238E27FC236}">
                <a16:creationId xmlns:a16="http://schemas.microsoft.com/office/drawing/2014/main" id="{C11BC866-0B83-B321-FA4C-A99E4DBED4EC}"/>
              </a:ext>
            </a:extLst>
          </p:cNvPr>
          <p:cNvSpPr/>
          <p:nvPr/>
        </p:nvSpPr>
        <p:spPr>
          <a:xfrm>
            <a:off x="319851" y="169048"/>
            <a:ext cx="11591211" cy="824802"/>
          </a:xfrm>
          <a:prstGeom prst="rect">
            <a:avLst/>
          </a:prstGeom>
          <a:noFill/>
          <a:ln/>
        </p:spPr>
        <p:txBody>
          <a:bodyPr wrap="none" rtlCol="0" anchor="t"/>
          <a:lstStyle/>
          <a:p>
            <a:pPr marL="0" indent="0">
              <a:lnSpc>
                <a:spcPts val="6493"/>
              </a:lnSpc>
              <a:buNone/>
            </a:pPr>
            <a:r>
              <a:rPr lang="en-US" sz="4000" b="1" dirty="0">
                <a:solidFill>
                  <a:srgbClr val="60A9FF"/>
                </a:solidFill>
                <a:latin typeface="Times New Roman" panose="02020603050405020304" pitchFamily="18" charset="0"/>
                <a:ea typeface="Roboto Slab" pitchFamily="34" charset="-122"/>
                <a:cs typeface="Times New Roman" panose="02020603050405020304" pitchFamily="18" charset="0"/>
              </a:rPr>
              <a:t>Key Technologies and Methodologies</a:t>
            </a:r>
            <a:endParaRPr lang="en-US" sz="4000" b="1" dirty="0">
              <a:latin typeface="Times New Roman" panose="02020603050405020304" pitchFamily="18" charset="0"/>
              <a:cs typeface="Times New Roman" panose="02020603050405020304" pitchFamily="18" charset="0"/>
            </a:endParaRPr>
          </a:p>
        </p:txBody>
      </p:sp>
      <p:pic>
        <p:nvPicPr>
          <p:cNvPr id="18" name="Image 0" descr="preencoded.png">
            <a:extLst>
              <a:ext uri="{FF2B5EF4-FFF2-40B4-BE49-F238E27FC236}">
                <a16:creationId xmlns:a16="http://schemas.microsoft.com/office/drawing/2014/main" id="{5F5F6631-17E6-15A2-48D8-5B563F2C029E}"/>
              </a:ext>
            </a:extLst>
          </p:cNvPr>
          <p:cNvPicPr>
            <a:picLocks noChangeAspect="1"/>
          </p:cNvPicPr>
          <p:nvPr/>
        </p:nvPicPr>
        <p:blipFill>
          <a:blip r:embed="rId2"/>
          <a:stretch>
            <a:fillRect/>
          </a:stretch>
        </p:blipFill>
        <p:spPr>
          <a:xfrm>
            <a:off x="447143" y="1884134"/>
            <a:ext cx="659606" cy="659747"/>
          </a:xfrm>
          <a:prstGeom prst="rect">
            <a:avLst/>
          </a:prstGeom>
        </p:spPr>
      </p:pic>
      <p:sp>
        <p:nvSpPr>
          <p:cNvPr id="19" name="Text 3">
            <a:extLst>
              <a:ext uri="{FF2B5EF4-FFF2-40B4-BE49-F238E27FC236}">
                <a16:creationId xmlns:a16="http://schemas.microsoft.com/office/drawing/2014/main" id="{455D124A-E397-2BCD-EFFC-FFBA278CE6B2}"/>
              </a:ext>
            </a:extLst>
          </p:cNvPr>
          <p:cNvSpPr/>
          <p:nvPr/>
        </p:nvSpPr>
        <p:spPr>
          <a:xfrm>
            <a:off x="414560" y="2543881"/>
            <a:ext cx="2865239" cy="412282"/>
          </a:xfrm>
          <a:prstGeom prst="rect">
            <a:avLst/>
          </a:prstGeom>
          <a:noFill/>
          <a:ln/>
        </p:spPr>
        <p:txBody>
          <a:bodyPr wrap="none" rtlCol="0" anchor="t"/>
          <a:lstStyle/>
          <a:p>
            <a:pPr marL="0" indent="0" algn="l">
              <a:lnSpc>
                <a:spcPts val="3246"/>
              </a:lnSpc>
              <a:buNone/>
            </a:pPr>
            <a:r>
              <a:rPr lang="en-US" dirty="0">
                <a:solidFill>
                  <a:srgbClr val="60A9FF"/>
                </a:solidFill>
                <a:latin typeface="Times New Roman" panose="02020603050405020304" pitchFamily="18" charset="0"/>
                <a:ea typeface="Roboto Slab" pitchFamily="34" charset="-122"/>
                <a:cs typeface="Times New Roman" panose="02020603050405020304" pitchFamily="18" charset="0"/>
              </a:rPr>
              <a:t>Python</a:t>
            </a:r>
            <a:endParaRPr lang="en-US" dirty="0">
              <a:latin typeface="Times New Roman" panose="02020603050405020304" pitchFamily="18" charset="0"/>
              <a:cs typeface="Times New Roman" panose="02020603050405020304" pitchFamily="18" charset="0"/>
            </a:endParaRPr>
          </a:p>
        </p:txBody>
      </p:sp>
      <p:sp>
        <p:nvSpPr>
          <p:cNvPr id="20" name="Text 4">
            <a:extLst>
              <a:ext uri="{FF2B5EF4-FFF2-40B4-BE49-F238E27FC236}">
                <a16:creationId xmlns:a16="http://schemas.microsoft.com/office/drawing/2014/main" id="{28FD7F9B-C85D-6D4D-658B-1F234400D3DC}"/>
              </a:ext>
            </a:extLst>
          </p:cNvPr>
          <p:cNvSpPr/>
          <p:nvPr/>
        </p:nvSpPr>
        <p:spPr>
          <a:xfrm>
            <a:off x="447143" y="3015316"/>
            <a:ext cx="2277539" cy="3377331"/>
          </a:xfrm>
          <a:prstGeom prst="rect">
            <a:avLst/>
          </a:prstGeom>
          <a:noFill/>
          <a:ln/>
        </p:spPr>
        <p:txBody>
          <a:bodyPr wrap="square" rtlCol="0" anchor="t"/>
          <a:lstStyle/>
          <a:p>
            <a:pPr marL="0" indent="0" algn="l">
              <a:lnSpc>
                <a:spcPct val="150000"/>
              </a:lnSpc>
              <a:buNone/>
            </a:pPr>
            <a:r>
              <a:rPr lang="en-US" sz="1600" dirty="0">
                <a:solidFill>
                  <a:srgbClr val="D6E5EF"/>
                </a:solidFill>
                <a:latin typeface="Times New Roman" panose="02020603050405020304" pitchFamily="18" charset="0"/>
                <a:ea typeface="Roboto" pitchFamily="34" charset="-122"/>
                <a:cs typeface="Times New Roman" panose="02020603050405020304" pitchFamily="18" charset="0"/>
              </a:rPr>
              <a:t>The project leverages Python as the primary programming language, providing a robust and versatile platform for developing the AIML-based phishing detection tool.</a:t>
            </a:r>
            <a:endParaRPr lang="en-US" sz="1600" dirty="0">
              <a:latin typeface="Times New Roman" panose="02020603050405020304" pitchFamily="18" charset="0"/>
              <a:cs typeface="Times New Roman" panose="02020603050405020304" pitchFamily="18" charset="0"/>
            </a:endParaRPr>
          </a:p>
        </p:txBody>
      </p:sp>
      <p:pic>
        <p:nvPicPr>
          <p:cNvPr id="21" name="Image 1" descr="preencoded.png">
            <a:extLst>
              <a:ext uri="{FF2B5EF4-FFF2-40B4-BE49-F238E27FC236}">
                <a16:creationId xmlns:a16="http://schemas.microsoft.com/office/drawing/2014/main" id="{7BA18870-B40D-98C6-3645-C541E1F7445D}"/>
              </a:ext>
            </a:extLst>
          </p:cNvPr>
          <p:cNvPicPr>
            <a:picLocks noChangeAspect="1"/>
          </p:cNvPicPr>
          <p:nvPr/>
        </p:nvPicPr>
        <p:blipFill>
          <a:blip r:embed="rId3"/>
          <a:stretch>
            <a:fillRect/>
          </a:stretch>
        </p:blipFill>
        <p:spPr>
          <a:xfrm>
            <a:off x="3276354" y="1891503"/>
            <a:ext cx="659606" cy="659747"/>
          </a:xfrm>
          <a:prstGeom prst="rect">
            <a:avLst/>
          </a:prstGeom>
        </p:spPr>
      </p:pic>
      <p:sp>
        <p:nvSpPr>
          <p:cNvPr id="22" name="Text 5">
            <a:extLst>
              <a:ext uri="{FF2B5EF4-FFF2-40B4-BE49-F238E27FC236}">
                <a16:creationId xmlns:a16="http://schemas.microsoft.com/office/drawing/2014/main" id="{FD2D8775-3D34-C722-ED7C-D2E33A897030}"/>
              </a:ext>
            </a:extLst>
          </p:cNvPr>
          <p:cNvSpPr/>
          <p:nvPr/>
        </p:nvSpPr>
        <p:spPr>
          <a:xfrm>
            <a:off x="3230761" y="2630384"/>
            <a:ext cx="2865239" cy="412282"/>
          </a:xfrm>
          <a:prstGeom prst="rect">
            <a:avLst/>
          </a:prstGeom>
          <a:noFill/>
          <a:ln/>
        </p:spPr>
        <p:txBody>
          <a:bodyPr wrap="none" rtlCol="0" anchor="t"/>
          <a:lstStyle/>
          <a:p>
            <a:pPr marL="0" indent="0" algn="l">
              <a:lnSpc>
                <a:spcPts val="3246"/>
              </a:lnSpc>
              <a:buNone/>
            </a:pPr>
            <a:r>
              <a:rPr lang="en-US" dirty="0">
                <a:solidFill>
                  <a:srgbClr val="60A9FF"/>
                </a:solidFill>
                <a:latin typeface="Times New Roman" panose="02020603050405020304" pitchFamily="18" charset="0"/>
                <a:ea typeface="Roboto Slab" pitchFamily="34" charset="-122"/>
                <a:cs typeface="Times New Roman" panose="02020603050405020304" pitchFamily="18" charset="0"/>
              </a:rPr>
              <a:t>Flask</a:t>
            </a:r>
            <a:endParaRPr lang="en-US" dirty="0">
              <a:latin typeface="Times New Roman" panose="02020603050405020304" pitchFamily="18" charset="0"/>
              <a:cs typeface="Times New Roman" panose="02020603050405020304" pitchFamily="18" charset="0"/>
            </a:endParaRPr>
          </a:p>
        </p:txBody>
      </p:sp>
      <p:sp>
        <p:nvSpPr>
          <p:cNvPr id="23" name="Text 6">
            <a:extLst>
              <a:ext uri="{FF2B5EF4-FFF2-40B4-BE49-F238E27FC236}">
                <a16:creationId xmlns:a16="http://schemas.microsoft.com/office/drawing/2014/main" id="{767E910D-C885-59DB-7C70-70E251A96F3B}"/>
              </a:ext>
            </a:extLst>
          </p:cNvPr>
          <p:cNvSpPr/>
          <p:nvPr/>
        </p:nvSpPr>
        <p:spPr>
          <a:xfrm>
            <a:off x="3150968" y="3035297"/>
            <a:ext cx="2277540" cy="3377331"/>
          </a:xfrm>
          <a:prstGeom prst="rect">
            <a:avLst/>
          </a:prstGeom>
          <a:noFill/>
          <a:ln/>
        </p:spPr>
        <p:txBody>
          <a:bodyPr wrap="square" rtlCol="0" anchor="t"/>
          <a:lstStyle/>
          <a:p>
            <a:pPr marL="0" indent="0" algn="l">
              <a:lnSpc>
                <a:spcPct val="150000"/>
              </a:lnSpc>
              <a:buNone/>
            </a:pPr>
            <a:r>
              <a:rPr lang="en-US" sz="1600" dirty="0">
                <a:solidFill>
                  <a:srgbClr val="D6E5EF"/>
                </a:solidFill>
                <a:latin typeface="Times New Roman" panose="02020603050405020304" pitchFamily="18" charset="0"/>
                <a:ea typeface="Roboto" pitchFamily="34" charset="-122"/>
                <a:cs typeface="Times New Roman" panose="02020603050405020304" pitchFamily="18" charset="0"/>
              </a:rPr>
              <a:t>The Flask web framework is utilized to build the interactive user interface and backend components of the tool, enabling seamless integration with the AIML models.</a:t>
            </a:r>
            <a:endParaRPr lang="en-US" sz="1600" dirty="0">
              <a:latin typeface="Times New Roman" panose="02020603050405020304" pitchFamily="18" charset="0"/>
              <a:cs typeface="Times New Roman" panose="02020603050405020304" pitchFamily="18" charset="0"/>
            </a:endParaRPr>
          </a:p>
        </p:txBody>
      </p:sp>
      <p:pic>
        <p:nvPicPr>
          <p:cNvPr id="24" name="Image 2" descr="preencoded.png">
            <a:extLst>
              <a:ext uri="{FF2B5EF4-FFF2-40B4-BE49-F238E27FC236}">
                <a16:creationId xmlns:a16="http://schemas.microsoft.com/office/drawing/2014/main" id="{2B1BE4A1-2307-5E83-85F6-8E8B11BC6366}"/>
              </a:ext>
            </a:extLst>
          </p:cNvPr>
          <p:cNvPicPr>
            <a:picLocks noChangeAspect="1"/>
          </p:cNvPicPr>
          <p:nvPr/>
        </p:nvPicPr>
        <p:blipFill>
          <a:blip r:embed="rId4"/>
          <a:stretch>
            <a:fillRect/>
          </a:stretch>
        </p:blipFill>
        <p:spPr>
          <a:xfrm>
            <a:off x="5996471" y="1868148"/>
            <a:ext cx="659606" cy="659747"/>
          </a:xfrm>
          <a:prstGeom prst="rect">
            <a:avLst/>
          </a:prstGeom>
        </p:spPr>
      </p:pic>
      <p:sp>
        <p:nvSpPr>
          <p:cNvPr id="25" name="Text 7">
            <a:extLst>
              <a:ext uri="{FF2B5EF4-FFF2-40B4-BE49-F238E27FC236}">
                <a16:creationId xmlns:a16="http://schemas.microsoft.com/office/drawing/2014/main" id="{013569DA-375E-7903-8A2D-00B133AE25BC}"/>
              </a:ext>
            </a:extLst>
          </p:cNvPr>
          <p:cNvSpPr/>
          <p:nvPr/>
        </p:nvSpPr>
        <p:spPr>
          <a:xfrm>
            <a:off x="5900387" y="2622859"/>
            <a:ext cx="2865239" cy="412282"/>
          </a:xfrm>
          <a:prstGeom prst="rect">
            <a:avLst/>
          </a:prstGeom>
          <a:noFill/>
          <a:ln/>
        </p:spPr>
        <p:txBody>
          <a:bodyPr wrap="none" rtlCol="0" anchor="t"/>
          <a:lstStyle/>
          <a:p>
            <a:pPr marL="0" indent="0" algn="l">
              <a:lnSpc>
                <a:spcPts val="3246"/>
              </a:lnSpc>
              <a:buNone/>
            </a:pPr>
            <a:r>
              <a:rPr lang="en-US" dirty="0">
                <a:solidFill>
                  <a:srgbClr val="60A9FF"/>
                </a:solidFill>
                <a:latin typeface="Times New Roman" panose="02020603050405020304" pitchFamily="18" charset="0"/>
                <a:ea typeface="Roboto Slab" pitchFamily="34" charset="-122"/>
                <a:cs typeface="Times New Roman" panose="02020603050405020304" pitchFamily="18" charset="0"/>
              </a:rPr>
              <a:t>NumPy</a:t>
            </a:r>
            <a:endParaRPr lang="en-US" dirty="0">
              <a:latin typeface="Times New Roman" panose="02020603050405020304" pitchFamily="18" charset="0"/>
              <a:cs typeface="Times New Roman" panose="02020603050405020304" pitchFamily="18" charset="0"/>
            </a:endParaRPr>
          </a:p>
        </p:txBody>
      </p:sp>
      <p:sp>
        <p:nvSpPr>
          <p:cNvPr id="26" name="Text 8">
            <a:extLst>
              <a:ext uri="{FF2B5EF4-FFF2-40B4-BE49-F238E27FC236}">
                <a16:creationId xmlns:a16="http://schemas.microsoft.com/office/drawing/2014/main" id="{2C37372E-A78E-D786-57F3-66156297B727}"/>
              </a:ext>
            </a:extLst>
          </p:cNvPr>
          <p:cNvSpPr/>
          <p:nvPr/>
        </p:nvSpPr>
        <p:spPr>
          <a:xfrm>
            <a:off x="5887377" y="3035297"/>
            <a:ext cx="2370342" cy="3377331"/>
          </a:xfrm>
          <a:prstGeom prst="rect">
            <a:avLst/>
          </a:prstGeom>
          <a:noFill/>
          <a:ln/>
        </p:spPr>
        <p:txBody>
          <a:bodyPr wrap="square" rtlCol="0" anchor="t"/>
          <a:lstStyle/>
          <a:p>
            <a:pPr marL="0" indent="0" algn="l">
              <a:lnSpc>
                <a:spcPct val="150000"/>
              </a:lnSpc>
              <a:buNone/>
            </a:pPr>
            <a:r>
              <a:rPr lang="en-US" sz="1600" dirty="0">
                <a:solidFill>
                  <a:srgbClr val="D6E5EF"/>
                </a:solidFill>
                <a:latin typeface="Times New Roman" panose="02020603050405020304" pitchFamily="18" charset="0"/>
                <a:ea typeface="Roboto" pitchFamily="34" charset="-122"/>
                <a:cs typeface="Times New Roman" panose="02020603050405020304" pitchFamily="18" charset="0"/>
              </a:rPr>
              <a:t>The NumPy library is employed for efficient data manipulation and scientific computing tasks, which are critical for feature extraction and model development.</a:t>
            </a:r>
            <a:endParaRPr lang="en-US" sz="1600" dirty="0">
              <a:latin typeface="Times New Roman" panose="02020603050405020304" pitchFamily="18" charset="0"/>
              <a:cs typeface="Times New Roman" panose="02020603050405020304" pitchFamily="18" charset="0"/>
            </a:endParaRPr>
          </a:p>
        </p:txBody>
      </p:sp>
      <p:pic>
        <p:nvPicPr>
          <p:cNvPr id="27" name="Image 3" descr="preencoded.png">
            <a:extLst>
              <a:ext uri="{FF2B5EF4-FFF2-40B4-BE49-F238E27FC236}">
                <a16:creationId xmlns:a16="http://schemas.microsoft.com/office/drawing/2014/main" id="{84A3E969-3C7E-8B63-C853-122BACCF7006}"/>
              </a:ext>
            </a:extLst>
          </p:cNvPr>
          <p:cNvPicPr>
            <a:picLocks noChangeAspect="1"/>
          </p:cNvPicPr>
          <p:nvPr/>
        </p:nvPicPr>
        <p:blipFill>
          <a:blip r:embed="rId5"/>
          <a:stretch>
            <a:fillRect/>
          </a:stretch>
        </p:blipFill>
        <p:spPr>
          <a:xfrm>
            <a:off x="8765626" y="1915630"/>
            <a:ext cx="659606" cy="659747"/>
          </a:xfrm>
          <a:prstGeom prst="rect">
            <a:avLst/>
          </a:prstGeom>
        </p:spPr>
      </p:pic>
      <p:sp>
        <p:nvSpPr>
          <p:cNvPr id="28" name="Text 9">
            <a:extLst>
              <a:ext uri="{FF2B5EF4-FFF2-40B4-BE49-F238E27FC236}">
                <a16:creationId xmlns:a16="http://schemas.microsoft.com/office/drawing/2014/main" id="{3D5EFD17-9CB7-5C43-DFF5-E789AC926CFB}"/>
              </a:ext>
            </a:extLst>
          </p:cNvPr>
          <p:cNvSpPr/>
          <p:nvPr/>
        </p:nvSpPr>
        <p:spPr>
          <a:xfrm>
            <a:off x="8716588" y="2603034"/>
            <a:ext cx="2865358" cy="412282"/>
          </a:xfrm>
          <a:prstGeom prst="rect">
            <a:avLst/>
          </a:prstGeom>
          <a:noFill/>
          <a:ln/>
        </p:spPr>
        <p:txBody>
          <a:bodyPr wrap="none" rtlCol="0" anchor="t"/>
          <a:lstStyle/>
          <a:p>
            <a:pPr marL="0" indent="0" algn="l">
              <a:lnSpc>
                <a:spcPts val="3246"/>
              </a:lnSpc>
              <a:buNone/>
            </a:pPr>
            <a:r>
              <a:rPr lang="en-US" dirty="0">
                <a:solidFill>
                  <a:srgbClr val="60A9FF"/>
                </a:solidFill>
                <a:latin typeface="Times New Roman" panose="02020603050405020304" pitchFamily="18" charset="0"/>
                <a:ea typeface="Roboto Slab" pitchFamily="34" charset="-122"/>
                <a:cs typeface="Times New Roman" panose="02020603050405020304" pitchFamily="18" charset="0"/>
              </a:rPr>
              <a:t>BeautifulSoup</a:t>
            </a:r>
            <a:endParaRPr lang="en-US" dirty="0">
              <a:latin typeface="Times New Roman" panose="02020603050405020304" pitchFamily="18" charset="0"/>
              <a:cs typeface="Times New Roman" panose="02020603050405020304" pitchFamily="18" charset="0"/>
            </a:endParaRPr>
          </a:p>
        </p:txBody>
      </p:sp>
      <p:sp>
        <p:nvSpPr>
          <p:cNvPr id="29" name="Text 10">
            <a:extLst>
              <a:ext uri="{FF2B5EF4-FFF2-40B4-BE49-F238E27FC236}">
                <a16:creationId xmlns:a16="http://schemas.microsoft.com/office/drawing/2014/main" id="{F85C1281-C0A1-F05E-3136-0F8514D8DBA8}"/>
              </a:ext>
            </a:extLst>
          </p:cNvPr>
          <p:cNvSpPr/>
          <p:nvPr/>
        </p:nvSpPr>
        <p:spPr>
          <a:xfrm>
            <a:off x="8716588" y="3025044"/>
            <a:ext cx="2865358" cy="3455677"/>
          </a:xfrm>
          <a:prstGeom prst="rect">
            <a:avLst/>
          </a:prstGeom>
          <a:noFill/>
          <a:ln/>
        </p:spPr>
        <p:txBody>
          <a:bodyPr wrap="square" rtlCol="0" anchor="t"/>
          <a:lstStyle/>
          <a:p>
            <a:pPr marL="0" indent="0" algn="l">
              <a:lnSpc>
                <a:spcPct val="150000"/>
              </a:lnSpc>
              <a:buNone/>
            </a:pPr>
            <a:r>
              <a:rPr lang="en-US" sz="1600" dirty="0">
                <a:solidFill>
                  <a:srgbClr val="D6E5EF"/>
                </a:solidFill>
                <a:latin typeface="Times New Roman" panose="02020603050405020304" pitchFamily="18" charset="0"/>
                <a:ea typeface="Roboto" pitchFamily="34" charset="-122"/>
                <a:cs typeface="Times New Roman" panose="02020603050405020304" pitchFamily="18" charset="0"/>
              </a:rPr>
              <a:t>BeautifulSoup, a Python library for web scraping, is utilized to parse and extract relevant information from webpage content, contributing to the feature engineering process.</a:t>
            </a:r>
            <a:endParaRPr lang="en-US" sz="1600" dirty="0">
              <a:latin typeface="Times New Roman" panose="02020603050405020304" pitchFamily="18" charset="0"/>
              <a:cs typeface="Times New Roman" panose="02020603050405020304" pitchFamily="18" charset="0"/>
            </a:endParaRPr>
          </a:p>
        </p:txBody>
      </p:sp>
      <p:pic>
        <p:nvPicPr>
          <p:cNvPr id="30" name="Image 4" descr="preencoded.png">
            <a:hlinkClick r:id="rId6"/>
            <a:extLst>
              <a:ext uri="{FF2B5EF4-FFF2-40B4-BE49-F238E27FC236}">
                <a16:creationId xmlns:a16="http://schemas.microsoft.com/office/drawing/2014/main" id="{FDF6A110-91D0-C21F-7287-069B247573CD}"/>
              </a:ext>
            </a:extLst>
          </p:cNvPr>
          <p:cNvPicPr>
            <a:picLocks noChangeAspect="1"/>
          </p:cNvPicPr>
          <p:nvPr/>
        </p:nvPicPr>
        <p:blipFill>
          <a:blip r:embed="rId7"/>
          <a:stretch>
            <a:fillRect/>
          </a:stretch>
        </p:blipFill>
        <p:spPr>
          <a:xfrm>
            <a:off x="12028142" y="8046650"/>
            <a:ext cx="2296807" cy="548640"/>
          </a:xfrm>
          <a:prstGeom prst="rect">
            <a:avLst/>
          </a:prstGeom>
        </p:spPr>
      </p:pic>
    </p:spTree>
    <p:extLst>
      <p:ext uri="{BB962C8B-B14F-4D97-AF65-F5344CB8AC3E}">
        <p14:creationId xmlns:p14="http://schemas.microsoft.com/office/powerpoint/2010/main" val="2735420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ext 2">
            <a:extLst>
              <a:ext uri="{FF2B5EF4-FFF2-40B4-BE49-F238E27FC236}">
                <a16:creationId xmlns:a16="http://schemas.microsoft.com/office/drawing/2014/main" id="{C11BC866-0B83-B321-FA4C-A99E4DBED4EC}"/>
              </a:ext>
            </a:extLst>
          </p:cNvPr>
          <p:cNvSpPr/>
          <p:nvPr/>
        </p:nvSpPr>
        <p:spPr>
          <a:xfrm>
            <a:off x="319851" y="169048"/>
            <a:ext cx="11591211" cy="824802"/>
          </a:xfrm>
          <a:prstGeom prst="rect">
            <a:avLst/>
          </a:prstGeom>
          <a:noFill/>
          <a:ln/>
        </p:spPr>
        <p:txBody>
          <a:bodyPr wrap="none" rtlCol="0" anchor="t"/>
          <a:lstStyle/>
          <a:p>
            <a:pPr marL="0" indent="0">
              <a:lnSpc>
                <a:spcPts val="6493"/>
              </a:lnSpc>
              <a:buNone/>
            </a:pPr>
            <a:r>
              <a:rPr lang="en-US" sz="4000" b="1" dirty="0">
                <a:solidFill>
                  <a:srgbClr val="60A9FF"/>
                </a:solidFill>
                <a:latin typeface="Times New Roman" panose="02020603050405020304" pitchFamily="18" charset="0"/>
                <a:ea typeface="Roboto Slab" pitchFamily="34" charset="-122"/>
                <a:cs typeface="Times New Roman" panose="02020603050405020304" pitchFamily="18" charset="0"/>
              </a:rPr>
              <a:t>Key Technologies and Methodologies</a:t>
            </a:r>
            <a:endParaRPr lang="en-US" sz="4000" b="1" dirty="0">
              <a:latin typeface="Times New Roman" panose="02020603050405020304" pitchFamily="18" charset="0"/>
              <a:cs typeface="Times New Roman" panose="02020603050405020304" pitchFamily="18" charset="0"/>
            </a:endParaRPr>
          </a:p>
        </p:txBody>
      </p:sp>
      <p:sp>
        <p:nvSpPr>
          <p:cNvPr id="28" name="Text 9">
            <a:extLst>
              <a:ext uri="{FF2B5EF4-FFF2-40B4-BE49-F238E27FC236}">
                <a16:creationId xmlns:a16="http://schemas.microsoft.com/office/drawing/2014/main" id="{3D5EFD17-9CB7-5C43-DFF5-E789AC926CFB}"/>
              </a:ext>
            </a:extLst>
          </p:cNvPr>
          <p:cNvSpPr/>
          <p:nvPr/>
        </p:nvSpPr>
        <p:spPr>
          <a:xfrm>
            <a:off x="8716588" y="1330772"/>
            <a:ext cx="2865358" cy="412282"/>
          </a:xfrm>
          <a:prstGeom prst="rect">
            <a:avLst/>
          </a:prstGeom>
          <a:noFill/>
          <a:ln/>
        </p:spPr>
        <p:txBody>
          <a:bodyPr wrap="none" rtlCol="0" anchor="t"/>
          <a:lstStyle/>
          <a:p>
            <a:pPr>
              <a:lnSpc>
                <a:spcPts val="3246"/>
              </a:lnSpc>
            </a:pPr>
            <a:r>
              <a:rPr lang="en-IN" b="1" dirty="0">
                <a:solidFill>
                  <a:srgbClr val="60A9FF"/>
                </a:solidFill>
                <a:latin typeface="Times New Roman" panose="02020603050405020304" pitchFamily="18" charset="0"/>
                <a:cs typeface="Times New Roman" panose="02020603050405020304" pitchFamily="18" charset="0"/>
              </a:rPr>
              <a:t>NumPy</a:t>
            </a:r>
          </a:p>
          <a:p>
            <a:pPr marL="0" indent="0" algn="l">
              <a:lnSpc>
                <a:spcPts val="3246"/>
              </a:lnSpc>
              <a:buNone/>
            </a:pPr>
            <a:endParaRPr lang="en-US" dirty="0">
              <a:solidFill>
                <a:srgbClr val="60A9FF"/>
              </a:solidFill>
              <a:latin typeface="Times New Roman" panose="02020603050405020304" pitchFamily="18" charset="0"/>
              <a:cs typeface="Times New Roman" panose="02020603050405020304" pitchFamily="18" charset="0"/>
            </a:endParaRPr>
          </a:p>
        </p:txBody>
      </p:sp>
      <p:sp>
        <p:nvSpPr>
          <p:cNvPr id="29" name="Text 10">
            <a:extLst>
              <a:ext uri="{FF2B5EF4-FFF2-40B4-BE49-F238E27FC236}">
                <a16:creationId xmlns:a16="http://schemas.microsoft.com/office/drawing/2014/main" id="{F85C1281-C0A1-F05E-3136-0F8514D8DBA8}"/>
              </a:ext>
            </a:extLst>
          </p:cNvPr>
          <p:cNvSpPr/>
          <p:nvPr/>
        </p:nvSpPr>
        <p:spPr>
          <a:xfrm>
            <a:off x="8716588" y="1964340"/>
            <a:ext cx="2865358" cy="3455677"/>
          </a:xfrm>
          <a:prstGeom prst="rect">
            <a:avLst/>
          </a:prstGeom>
          <a:noFill/>
          <a:ln/>
        </p:spPr>
        <p:txBody>
          <a:bodyPr wrap="square" rtlCol="0" anchor="t"/>
          <a:lstStyle/>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NumPy is like the math wizard of Python. It's all about numbers and arrays. For spam detection, NumPy helps with calculations and organizing data, making everything run smoothly behind the scenes.</a:t>
            </a:r>
          </a:p>
        </p:txBody>
      </p:sp>
      <p:pic>
        <p:nvPicPr>
          <p:cNvPr id="30" name="Image 4" descr="preencoded.png">
            <a:hlinkClick r:id="rId2"/>
            <a:extLst>
              <a:ext uri="{FF2B5EF4-FFF2-40B4-BE49-F238E27FC236}">
                <a16:creationId xmlns:a16="http://schemas.microsoft.com/office/drawing/2014/main" id="{FDF6A110-91D0-C21F-7287-069B247573CD}"/>
              </a:ext>
            </a:extLst>
          </p:cNvPr>
          <p:cNvPicPr>
            <a:picLocks noChangeAspect="1"/>
          </p:cNvPicPr>
          <p:nvPr/>
        </p:nvPicPr>
        <p:blipFill>
          <a:blip r:embed="rId3"/>
          <a:stretch>
            <a:fillRect/>
          </a:stretch>
        </p:blipFill>
        <p:spPr>
          <a:xfrm>
            <a:off x="12028142" y="8046650"/>
            <a:ext cx="2296807" cy="548640"/>
          </a:xfrm>
          <a:prstGeom prst="rect">
            <a:avLst/>
          </a:prstGeom>
        </p:spPr>
      </p:pic>
      <p:sp>
        <p:nvSpPr>
          <p:cNvPr id="7" name="Text 3">
            <a:extLst>
              <a:ext uri="{FF2B5EF4-FFF2-40B4-BE49-F238E27FC236}">
                <a16:creationId xmlns:a16="http://schemas.microsoft.com/office/drawing/2014/main" id="{493E09D9-1553-AB0F-4357-30028B03D0AB}"/>
              </a:ext>
            </a:extLst>
          </p:cNvPr>
          <p:cNvSpPr/>
          <p:nvPr/>
        </p:nvSpPr>
        <p:spPr>
          <a:xfrm>
            <a:off x="447143" y="1335180"/>
            <a:ext cx="2865239" cy="412282"/>
          </a:xfrm>
          <a:prstGeom prst="rect">
            <a:avLst/>
          </a:prstGeom>
          <a:noFill/>
          <a:ln/>
        </p:spPr>
        <p:txBody>
          <a:bodyPr wrap="none" rtlCol="0" anchor="t"/>
          <a:lstStyle/>
          <a:p>
            <a:pPr>
              <a:lnSpc>
                <a:spcPts val="3246"/>
              </a:lnSpc>
            </a:pPr>
            <a:r>
              <a:rPr lang="en-IN" b="1" dirty="0" err="1">
                <a:solidFill>
                  <a:srgbClr val="60A9FF"/>
                </a:solidFill>
                <a:latin typeface="Times New Roman" panose="02020603050405020304" pitchFamily="18" charset="0"/>
                <a:cs typeface="Times New Roman" panose="02020603050405020304" pitchFamily="18" charset="0"/>
              </a:rPr>
              <a:t>Streamlit</a:t>
            </a:r>
            <a:endParaRPr lang="en-IN" b="1" dirty="0">
              <a:solidFill>
                <a:srgbClr val="60A9FF"/>
              </a:solidFill>
              <a:latin typeface="Times New Roman" panose="02020603050405020304" pitchFamily="18" charset="0"/>
              <a:cs typeface="Times New Roman" panose="02020603050405020304" pitchFamily="18" charset="0"/>
            </a:endParaRPr>
          </a:p>
          <a:p>
            <a:pPr marL="0" indent="0" algn="l">
              <a:lnSpc>
                <a:spcPts val="3246"/>
              </a:lnSpc>
              <a:buNone/>
            </a:pPr>
            <a:endParaRPr lang="en-US" dirty="0">
              <a:solidFill>
                <a:srgbClr val="60A9FF"/>
              </a:solidFill>
              <a:latin typeface="Times New Roman" panose="02020603050405020304" pitchFamily="18" charset="0"/>
              <a:cs typeface="Times New Roman" panose="02020603050405020304" pitchFamily="18" charset="0"/>
            </a:endParaRPr>
          </a:p>
        </p:txBody>
      </p:sp>
      <p:sp>
        <p:nvSpPr>
          <p:cNvPr id="9" name="Text 5">
            <a:extLst>
              <a:ext uri="{FF2B5EF4-FFF2-40B4-BE49-F238E27FC236}">
                <a16:creationId xmlns:a16="http://schemas.microsoft.com/office/drawing/2014/main" id="{3A9220A1-271A-3B26-BB0D-3C06C7D517EB}"/>
              </a:ext>
            </a:extLst>
          </p:cNvPr>
          <p:cNvSpPr/>
          <p:nvPr/>
        </p:nvSpPr>
        <p:spPr>
          <a:xfrm>
            <a:off x="3230761" y="1332976"/>
            <a:ext cx="2865239" cy="412282"/>
          </a:xfrm>
          <a:prstGeom prst="rect">
            <a:avLst/>
          </a:prstGeom>
          <a:noFill/>
          <a:ln/>
        </p:spPr>
        <p:txBody>
          <a:bodyPr wrap="none" rtlCol="0" anchor="t"/>
          <a:lstStyle/>
          <a:p>
            <a:pPr>
              <a:lnSpc>
                <a:spcPts val="3246"/>
              </a:lnSpc>
            </a:pPr>
            <a:r>
              <a:rPr lang="en-IN" b="1" dirty="0">
                <a:solidFill>
                  <a:srgbClr val="60A9FF"/>
                </a:solidFill>
                <a:latin typeface="Times New Roman" panose="02020603050405020304" pitchFamily="18" charset="0"/>
                <a:cs typeface="Times New Roman" panose="02020603050405020304" pitchFamily="18" charset="0"/>
              </a:rPr>
              <a:t>NLTK</a:t>
            </a:r>
          </a:p>
          <a:p>
            <a:pPr marL="0" indent="0" algn="l">
              <a:lnSpc>
                <a:spcPts val="3246"/>
              </a:lnSpc>
              <a:buNone/>
            </a:pPr>
            <a:endParaRPr lang="en-US" dirty="0">
              <a:solidFill>
                <a:srgbClr val="60A9FF"/>
              </a:solidFill>
              <a:latin typeface="Times New Roman" panose="02020603050405020304" pitchFamily="18" charset="0"/>
              <a:cs typeface="Times New Roman" panose="02020603050405020304" pitchFamily="18" charset="0"/>
            </a:endParaRPr>
          </a:p>
        </p:txBody>
      </p:sp>
      <p:sp>
        <p:nvSpPr>
          <p:cNvPr id="11" name="Text 7">
            <a:extLst>
              <a:ext uri="{FF2B5EF4-FFF2-40B4-BE49-F238E27FC236}">
                <a16:creationId xmlns:a16="http://schemas.microsoft.com/office/drawing/2014/main" id="{990C08EF-CA86-5B36-59AF-4565857586FD}"/>
              </a:ext>
            </a:extLst>
          </p:cNvPr>
          <p:cNvSpPr/>
          <p:nvPr/>
        </p:nvSpPr>
        <p:spPr>
          <a:xfrm>
            <a:off x="5932851" y="1330772"/>
            <a:ext cx="2865239" cy="412282"/>
          </a:xfrm>
          <a:prstGeom prst="rect">
            <a:avLst/>
          </a:prstGeom>
          <a:noFill/>
          <a:ln/>
        </p:spPr>
        <p:txBody>
          <a:bodyPr wrap="none" rtlCol="0" anchor="t"/>
          <a:lstStyle/>
          <a:p>
            <a:r>
              <a:rPr lang="en-IN" b="1" dirty="0">
                <a:solidFill>
                  <a:srgbClr val="60A9FF"/>
                </a:solidFill>
                <a:latin typeface="Times New Roman" panose="02020603050405020304" pitchFamily="18" charset="0"/>
                <a:cs typeface="Times New Roman" panose="02020603050405020304" pitchFamily="18" charset="0"/>
              </a:rPr>
              <a:t>Scikit-learn</a:t>
            </a:r>
          </a:p>
        </p:txBody>
      </p:sp>
      <p:sp>
        <p:nvSpPr>
          <p:cNvPr id="14" name="Text 4">
            <a:extLst>
              <a:ext uri="{FF2B5EF4-FFF2-40B4-BE49-F238E27FC236}">
                <a16:creationId xmlns:a16="http://schemas.microsoft.com/office/drawing/2014/main" id="{A06EFC9B-0B06-107B-4196-C697C4E9E919}"/>
              </a:ext>
            </a:extLst>
          </p:cNvPr>
          <p:cNvSpPr/>
          <p:nvPr/>
        </p:nvSpPr>
        <p:spPr>
          <a:xfrm>
            <a:off x="482771" y="1951458"/>
            <a:ext cx="2277539" cy="3377331"/>
          </a:xfrm>
          <a:prstGeom prst="rect">
            <a:avLst/>
          </a:prstGeom>
          <a:noFill/>
          <a:ln/>
        </p:spPr>
        <p:txBody>
          <a:bodyPr wrap="square" rtlCol="0" anchor="t"/>
          <a:lstStyle/>
          <a:p>
            <a:pPr>
              <a:lnSpc>
                <a:spcPct val="150000"/>
              </a:lnSpc>
            </a:pPr>
            <a:r>
              <a:rPr lang="en-US" sz="1600" dirty="0" err="1">
                <a:solidFill>
                  <a:schemeClr val="bg1"/>
                </a:solidFill>
                <a:latin typeface="Times New Roman" panose="02020603050405020304" pitchFamily="18" charset="0"/>
                <a:cs typeface="Times New Roman" panose="02020603050405020304" pitchFamily="18" charset="0"/>
              </a:rPr>
              <a:t>Streamlit</a:t>
            </a:r>
            <a:r>
              <a:rPr lang="en-US" sz="1600" dirty="0">
                <a:solidFill>
                  <a:schemeClr val="bg1"/>
                </a:solidFill>
                <a:latin typeface="Times New Roman" panose="02020603050405020304" pitchFamily="18" charset="0"/>
                <a:cs typeface="Times New Roman" panose="02020603050405020304" pitchFamily="18" charset="0"/>
              </a:rPr>
              <a:t> is a great tool for making user-friendly web apps. It helps you build easy-to-use interfaces for spam detection. You can add text boxes, buttons, and result displays, so users can interact with your spam classifier effortlessly.</a:t>
            </a:r>
          </a:p>
        </p:txBody>
      </p:sp>
      <p:sp>
        <p:nvSpPr>
          <p:cNvPr id="15" name="Text 6">
            <a:extLst>
              <a:ext uri="{FF2B5EF4-FFF2-40B4-BE49-F238E27FC236}">
                <a16:creationId xmlns:a16="http://schemas.microsoft.com/office/drawing/2014/main" id="{3E0A52BB-248C-E01D-F3B9-5BBD387D996E}"/>
              </a:ext>
            </a:extLst>
          </p:cNvPr>
          <p:cNvSpPr/>
          <p:nvPr/>
        </p:nvSpPr>
        <p:spPr>
          <a:xfrm>
            <a:off x="3196442" y="1963281"/>
            <a:ext cx="2277540" cy="3377331"/>
          </a:xfrm>
          <a:prstGeom prst="rect">
            <a:avLst/>
          </a:prstGeom>
          <a:noFill/>
          <a:ln/>
        </p:spPr>
        <p:txBody>
          <a:bodyPr wrap="square" rtlCol="0" anchor="t"/>
          <a:lstStyle/>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It helps a lot with spam detection. It takes messy emails and cleans them up by chopping them into words, getting rid of unimportant words, and simplifying words. This makes them ready for the computer to understand.</a:t>
            </a:r>
          </a:p>
        </p:txBody>
      </p:sp>
      <p:sp>
        <p:nvSpPr>
          <p:cNvPr id="16" name="Text 8">
            <a:extLst>
              <a:ext uri="{FF2B5EF4-FFF2-40B4-BE49-F238E27FC236}">
                <a16:creationId xmlns:a16="http://schemas.microsoft.com/office/drawing/2014/main" id="{CD18E601-9EBD-6EDA-450E-1668A4DE8B80}"/>
              </a:ext>
            </a:extLst>
          </p:cNvPr>
          <p:cNvSpPr/>
          <p:nvPr/>
        </p:nvSpPr>
        <p:spPr>
          <a:xfrm>
            <a:off x="5910114" y="1856866"/>
            <a:ext cx="2370342" cy="3377331"/>
          </a:xfrm>
          <a:prstGeom prst="rect">
            <a:avLst/>
          </a:prstGeom>
          <a:noFill/>
          <a:ln/>
        </p:spPr>
        <p:txBody>
          <a:bodyPr wrap="square" rtlCol="0" anchor="t"/>
          <a:lstStyle/>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Scikit-learn is a top choice for machine learning in Python. It's full of tools for sorting data and making predictions. For spam detection, it's great because it can set up workflows that handle getting data ready and training models automatically. This makes catching spam faster and easier.</a:t>
            </a:r>
          </a:p>
        </p:txBody>
      </p:sp>
    </p:spTree>
    <p:extLst>
      <p:ext uri="{BB962C8B-B14F-4D97-AF65-F5344CB8AC3E}">
        <p14:creationId xmlns:p14="http://schemas.microsoft.com/office/powerpoint/2010/main" val="1657049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TotalTime>
  <Words>1995</Words>
  <Application>Microsoft Office PowerPoint</Application>
  <PresentationFormat>Widescreen</PresentationFormat>
  <Paragraphs>173</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Algerian</vt:lpstr>
      <vt:lpstr>Arial</vt:lpstr>
      <vt:lpstr>Arial Black</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HIREMATH</dc:creator>
  <cp:lastModifiedBy>ABHISHEK HIREMATH</cp:lastModifiedBy>
  <cp:revision>9</cp:revision>
  <dcterms:created xsi:type="dcterms:W3CDTF">2024-05-12T00:13:47Z</dcterms:created>
  <dcterms:modified xsi:type="dcterms:W3CDTF">2024-05-12T22:59:31Z</dcterms:modified>
</cp:coreProperties>
</file>