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56" r:id="rId2"/>
    <p:sldId id="289" r:id="rId3"/>
    <p:sldId id="257" r:id="rId4"/>
    <p:sldId id="281" r:id="rId5"/>
    <p:sldId id="277" r:id="rId6"/>
    <p:sldId id="278" r:id="rId7"/>
    <p:sldId id="279" r:id="rId8"/>
    <p:sldId id="282" r:id="rId9"/>
    <p:sldId id="270" r:id="rId10"/>
    <p:sldId id="284" r:id="rId11"/>
    <p:sldId id="285" r:id="rId12"/>
    <p:sldId id="269" r:id="rId13"/>
    <p:sldId id="286" r:id="rId14"/>
    <p:sldId id="288" r:id="rId15"/>
    <p:sldId id="276" r:id="rId16"/>
  </p:sldIdLst>
  <p:sldSz cx="12192000" cy="6858000"/>
  <p:notesSz cx="6858000" cy="9144000"/>
  <p:embeddedFontLst>
    <p:embeddedFont>
      <p:font typeface="Dashboard" panose="020B0604020202020204" charset="0"/>
      <p:regular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691" y="-67"/>
      </p:cViewPr>
      <p:guideLst>
        <p:guide orient="horz" pos="2160"/>
        <p:guide pos="3840"/>
      </p:guideLst>
    </p:cSldViewPr>
  </p:slideViewPr>
  <p:notesTextViewPr>
    <p:cViewPr>
      <p:scale>
        <a:sx n="1" d="1"/>
        <a:sy n="1" d="1"/>
      </p:scale>
      <p:origin x="0" y="0"/>
    </p:cViewPr>
  </p:notesTextViewPr>
  <p:sorterViewPr>
    <p:cViewPr>
      <p:scale>
        <a:sx n="100" d="100"/>
        <a:sy n="100" d="100"/>
      </p:scale>
      <p:origin x="0" y="-467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65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825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417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921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82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15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55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98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20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0" name="Google Shape;2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49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
        <p:nvSpPr>
          <p:cNvPr id="12" name="Google Shape;12;p2"/>
          <p:cNvSpPr>
            <a:spLocks noGrp="1"/>
          </p:cNvSpPr>
          <p:nvPr>
            <p:ph type="pic" idx="2"/>
          </p:nvPr>
        </p:nvSpPr>
        <p:spPr>
          <a:xfrm>
            <a:off x="0" y="0"/>
            <a:ext cx="12192000" cy="3416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49"/>
        <p:cNvGrpSpPr/>
        <p:nvPr/>
      </p:nvGrpSpPr>
      <p:grpSpPr>
        <a:xfrm>
          <a:off x="0" y="0"/>
          <a:ext cx="0" cy="0"/>
          <a:chOff x="0" y="0"/>
          <a:chExt cx="0" cy="0"/>
        </a:xfrm>
      </p:grpSpPr>
      <p:sp>
        <p:nvSpPr>
          <p:cNvPr id="50" name="Google Shape;50;p17"/>
          <p:cNvSpPr>
            <a:spLocks noGrp="1"/>
          </p:cNvSpPr>
          <p:nvPr>
            <p:ph type="pic" idx="2"/>
          </p:nvPr>
        </p:nvSpPr>
        <p:spPr>
          <a:xfrm>
            <a:off x="1790700" y="1270000"/>
            <a:ext cx="8610600" cy="3594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51"/>
        <p:cNvGrpSpPr/>
        <p:nvPr/>
      </p:nvGrpSpPr>
      <p:grpSpPr>
        <a:xfrm>
          <a:off x="0" y="0"/>
          <a:ext cx="0" cy="0"/>
          <a:chOff x="0" y="0"/>
          <a:chExt cx="0" cy="0"/>
        </a:xfrm>
      </p:grpSpPr>
      <p:sp>
        <p:nvSpPr>
          <p:cNvPr id="52" name="Google Shape;52;p18"/>
          <p:cNvSpPr>
            <a:spLocks noGrp="1"/>
          </p:cNvSpPr>
          <p:nvPr>
            <p:ph type="pic" idx="2"/>
          </p:nvPr>
        </p:nvSpPr>
        <p:spPr>
          <a:xfrm>
            <a:off x="8978900" y="1270000"/>
            <a:ext cx="2870200" cy="4305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18"/>
          <p:cNvSpPr>
            <a:spLocks noGrp="1"/>
          </p:cNvSpPr>
          <p:nvPr>
            <p:ph type="pic" idx="3"/>
          </p:nvPr>
        </p:nvSpPr>
        <p:spPr>
          <a:xfrm>
            <a:off x="5842000" y="1270000"/>
            <a:ext cx="2870200" cy="2895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57"/>
        <p:cNvGrpSpPr/>
        <p:nvPr/>
      </p:nvGrpSpPr>
      <p:grpSpPr>
        <a:xfrm>
          <a:off x="0" y="0"/>
          <a:ext cx="0" cy="0"/>
          <a:chOff x="0" y="0"/>
          <a:chExt cx="0" cy="0"/>
        </a:xfrm>
      </p:grpSpPr>
      <p:sp>
        <p:nvSpPr>
          <p:cNvPr id="58" name="Google Shape;58;p20"/>
          <p:cNvSpPr>
            <a:spLocks noGrp="1"/>
          </p:cNvSpPr>
          <p:nvPr>
            <p:ph type="pic" idx="2"/>
          </p:nvPr>
        </p:nvSpPr>
        <p:spPr>
          <a:xfrm>
            <a:off x="1181100" y="1892300"/>
            <a:ext cx="4216400"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59"/>
        <p:cNvGrpSpPr/>
        <p:nvPr/>
      </p:nvGrpSpPr>
      <p:grpSpPr>
        <a:xfrm>
          <a:off x="0" y="0"/>
          <a:ext cx="0" cy="0"/>
          <a:chOff x="0" y="0"/>
          <a:chExt cx="0" cy="0"/>
        </a:xfrm>
      </p:grpSpPr>
      <p:sp>
        <p:nvSpPr>
          <p:cNvPr id="60" name="Google Shape;60;p21"/>
          <p:cNvSpPr>
            <a:spLocks noGrp="1"/>
          </p:cNvSpPr>
          <p:nvPr>
            <p:ph type="pic" idx="2"/>
          </p:nvPr>
        </p:nvSpPr>
        <p:spPr>
          <a:xfrm>
            <a:off x="6680200" y="1943100"/>
            <a:ext cx="4457700" cy="2781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8" name="Google Shape;6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0" name="Google Shape;8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1054100" y="558800"/>
            <a:ext cx="4318000" cy="57531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7" name="Google Shape;10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8" name="Google Shape;10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4" name="Google Shape;11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5" name="Google Shape;11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20"/>
        <p:cNvGrpSpPr/>
        <p:nvPr/>
      </p:nvGrpSpPr>
      <p:grpSpPr>
        <a:xfrm>
          <a:off x="0" y="0"/>
          <a:ext cx="0" cy="0"/>
          <a:chOff x="0" y="0"/>
          <a:chExt cx="0" cy="0"/>
        </a:xfrm>
      </p:grpSpPr>
      <p:sp>
        <p:nvSpPr>
          <p:cNvPr id="21" name="Google Shape;21;p6"/>
          <p:cNvSpPr>
            <a:spLocks noGrp="1"/>
          </p:cNvSpPr>
          <p:nvPr>
            <p:ph type="pic" idx="2"/>
          </p:nvPr>
        </p:nvSpPr>
        <p:spPr>
          <a:xfrm>
            <a:off x="342900" y="3416300"/>
            <a:ext cx="3581400" cy="2908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6"/>
          <p:cNvSpPr>
            <a:spLocks noGrp="1"/>
          </p:cNvSpPr>
          <p:nvPr>
            <p:ph type="pic" idx="3"/>
          </p:nvPr>
        </p:nvSpPr>
        <p:spPr>
          <a:xfrm>
            <a:off x="8255000" y="3416300"/>
            <a:ext cx="3581400" cy="2908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6"/>
          <p:cNvSpPr>
            <a:spLocks noGrp="1"/>
          </p:cNvSpPr>
          <p:nvPr>
            <p:ph type="pic" idx="4"/>
          </p:nvPr>
        </p:nvSpPr>
        <p:spPr>
          <a:xfrm>
            <a:off x="4298950" y="3416300"/>
            <a:ext cx="3581400" cy="2908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24"/>
        <p:cNvGrpSpPr/>
        <p:nvPr/>
      </p:nvGrpSpPr>
      <p:grpSpPr>
        <a:xfrm>
          <a:off x="0" y="0"/>
          <a:ext cx="0" cy="0"/>
          <a:chOff x="0" y="0"/>
          <a:chExt cx="0" cy="0"/>
        </a:xfrm>
      </p:grpSpPr>
      <p:sp>
        <p:nvSpPr>
          <p:cNvPr id="25" name="Google Shape;25;p7"/>
          <p:cNvSpPr>
            <a:spLocks noGrp="1"/>
          </p:cNvSpPr>
          <p:nvPr>
            <p:ph type="pic" idx="2"/>
          </p:nvPr>
        </p:nvSpPr>
        <p:spPr>
          <a:xfrm>
            <a:off x="2489200" y="1282700"/>
            <a:ext cx="7188200" cy="4292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6"/>
        <p:cNvGrpSpPr/>
        <p:nvPr/>
      </p:nvGrpSpPr>
      <p:grpSpPr>
        <a:xfrm>
          <a:off x="0" y="0"/>
          <a:ext cx="0" cy="0"/>
          <a:chOff x="0" y="0"/>
          <a:chExt cx="0" cy="0"/>
        </a:xfrm>
      </p:grpSpPr>
      <p:sp>
        <p:nvSpPr>
          <p:cNvPr id="27" name="Google Shape;27;p8"/>
          <p:cNvSpPr>
            <a:spLocks noGrp="1"/>
          </p:cNvSpPr>
          <p:nvPr>
            <p:ph type="pic" idx="2"/>
          </p:nvPr>
        </p:nvSpPr>
        <p:spPr>
          <a:xfrm>
            <a:off x="7543800" y="927100"/>
            <a:ext cx="3581400" cy="2184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a:spLocks noGrp="1"/>
          </p:cNvSpPr>
          <p:nvPr>
            <p:ph type="pic" idx="3"/>
          </p:nvPr>
        </p:nvSpPr>
        <p:spPr>
          <a:xfrm>
            <a:off x="7543800" y="3797300"/>
            <a:ext cx="3581400" cy="2184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0"/>
        <p:cNvGrpSpPr/>
        <p:nvPr/>
      </p:nvGrpSpPr>
      <p:grpSpPr>
        <a:xfrm>
          <a:off x="0" y="0"/>
          <a:ext cx="0" cy="0"/>
          <a:chOff x="0" y="0"/>
          <a:chExt cx="0" cy="0"/>
        </a:xfrm>
      </p:grpSpPr>
      <p:sp>
        <p:nvSpPr>
          <p:cNvPr id="41" name="Google Shape;41;p13"/>
          <p:cNvSpPr>
            <a:spLocks noGrp="1"/>
          </p:cNvSpPr>
          <p:nvPr>
            <p:ph type="pic" idx="2"/>
          </p:nvPr>
        </p:nvSpPr>
        <p:spPr>
          <a:xfrm>
            <a:off x="1066800" y="571500"/>
            <a:ext cx="3594100" cy="5727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42"/>
        <p:cNvGrpSpPr/>
        <p:nvPr/>
      </p:nvGrpSpPr>
      <p:grpSpPr>
        <a:xfrm>
          <a:off x="0" y="0"/>
          <a:ext cx="0" cy="0"/>
          <a:chOff x="0" y="0"/>
          <a:chExt cx="0" cy="0"/>
        </a:xfrm>
      </p:grpSpPr>
      <p:sp>
        <p:nvSpPr>
          <p:cNvPr id="43" name="Google Shape;43;p14"/>
          <p:cNvSpPr>
            <a:spLocks noGrp="1"/>
          </p:cNvSpPr>
          <p:nvPr>
            <p:ph type="pic" idx="2"/>
          </p:nvPr>
        </p:nvSpPr>
        <p:spPr>
          <a:xfrm>
            <a:off x="0" y="1282700"/>
            <a:ext cx="5372100" cy="4305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44"/>
        <p:cNvGrpSpPr/>
        <p:nvPr/>
      </p:nvGrpSpPr>
      <p:grpSpPr>
        <a:xfrm>
          <a:off x="0" y="0"/>
          <a:ext cx="0" cy="0"/>
          <a:chOff x="0" y="0"/>
          <a:chExt cx="0" cy="0"/>
        </a:xfrm>
      </p:grpSpPr>
      <p:sp>
        <p:nvSpPr>
          <p:cNvPr id="45" name="Google Shape;45;p15"/>
          <p:cNvSpPr>
            <a:spLocks noGrp="1"/>
          </p:cNvSpPr>
          <p:nvPr>
            <p:ph type="pic" idx="2"/>
          </p:nvPr>
        </p:nvSpPr>
        <p:spPr>
          <a:xfrm>
            <a:off x="7531100" y="0"/>
            <a:ext cx="4660900" cy="2844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5"/>
          <p:cNvSpPr>
            <a:spLocks noGrp="1"/>
          </p:cNvSpPr>
          <p:nvPr>
            <p:ph type="pic" idx="3"/>
          </p:nvPr>
        </p:nvSpPr>
        <p:spPr>
          <a:xfrm>
            <a:off x="7531100" y="4013200"/>
            <a:ext cx="4660900" cy="2844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47"/>
        <p:cNvGrpSpPr/>
        <p:nvPr/>
      </p:nvGrpSpPr>
      <p:grpSpPr>
        <a:xfrm>
          <a:off x="0" y="0"/>
          <a:ext cx="0" cy="0"/>
          <a:chOff x="0" y="0"/>
          <a:chExt cx="0" cy="0"/>
        </a:xfrm>
      </p:grpSpPr>
      <p:sp>
        <p:nvSpPr>
          <p:cNvPr id="48" name="Google Shape;48;p16"/>
          <p:cNvSpPr>
            <a:spLocks noGrp="1"/>
          </p:cNvSpPr>
          <p:nvPr>
            <p:ph type="pic" idx="2"/>
          </p:nvPr>
        </p:nvSpPr>
        <p:spPr>
          <a:xfrm>
            <a:off x="1054100" y="1282700"/>
            <a:ext cx="4318000" cy="43053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9" r:id="rId6"/>
    <p:sldLayoutId id="2147483660" r:id="rId7"/>
    <p:sldLayoutId id="2147483661" r:id="rId8"/>
    <p:sldLayoutId id="2147483662" r:id="rId9"/>
    <p:sldLayoutId id="2147483663" r:id="rId10"/>
    <p:sldLayoutId id="2147483664"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hyperlink" Target="https://thevaluable.dev/programmer-stress-causes/" TargetMode="External"/><Relationship Id="rId3" Type="http://schemas.openxmlformats.org/officeDocument/2006/relationships/hyperlink" Target="https://www.researchgate.net/publication/338672723_Time_Pressure_in_Software_Engineering_A_Systematic_Review" TargetMode="External"/><Relationship Id="rId7" Type="http://schemas.openxmlformats.org/officeDocument/2006/relationships/hyperlink" Target="https://www.cio.com/article/286118/agile-development-how-to-deal-with-software-development-schedule-pressure.html"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www.scalablepath.com/for-freelancers/mindfulness-for-software-developers" TargetMode="External"/><Relationship Id="rId5" Type="http://schemas.openxmlformats.org/officeDocument/2006/relationships/hyperlink" Target="https://www.canva.com/design/DAGAQ00kpuw/RAnTsYL5RnPXKaWSkI8YJw/edit?utm_content=DAGAQ00kpuw&amp;utm_campaign=designshare&amp;utm_medium=link2&amp;utm_source=sharebutton" TargetMode="External"/><Relationship Id="rId4" Type="http://schemas.openxmlformats.org/officeDocument/2006/relationships/hyperlink" Target="https://www.academia.edu/20367219/Impact_of_Stress_on_Software_Engineers_Knowledge_Sharing_and_Creativity_"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133"/>
        <p:cNvGrpSpPr/>
        <p:nvPr/>
      </p:nvGrpSpPr>
      <p:grpSpPr>
        <a:xfrm>
          <a:off x="0" y="0"/>
          <a:ext cx="0" cy="0"/>
          <a:chOff x="0" y="0"/>
          <a:chExt cx="0" cy="0"/>
        </a:xfrm>
      </p:grpSpPr>
      <p:cxnSp>
        <p:nvCxnSpPr>
          <p:cNvPr id="134" name="Google Shape;134;p33"/>
          <p:cNvCxnSpPr/>
          <p:nvPr/>
        </p:nvCxnSpPr>
        <p:spPr>
          <a:xfrm>
            <a:off x="0" y="5041900"/>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135" name="Google Shape;135;p33"/>
          <p:cNvCxnSpPr/>
          <p:nvPr/>
        </p:nvCxnSpPr>
        <p:spPr>
          <a:xfrm>
            <a:off x="0" y="55880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138" name="Google Shape;138;p33"/>
          <p:cNvSpPr txBox="1"/>
          <p:nvPr/>
        </p:nvSpPr>
        <p:spPr>
          <a:xfrm>
            <a:off x="1883145" y="3846806"/>
            <a:ext cx="8218376" cy="11079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dirty="0">
                <a:solidFill>
                  <a:srgbClr val="3F3F3F"/>
                </a:solidFill>
                <a:latin typeface="Dashboard" panose="00000500000000000000" pitchFamily="50" charset="0"/>
                <a:sym typeface="Arial"/>
              </a:rPr>
              <a:t>HANDLING PRESSURE</a:t>
            </a:r>
            <a:endParaRPr sz="4400" b="1" i="0" u="none" strike="noStrike" cap="none" dirty="0">
              <a:solidFill>
                <a:srgbClr val="3F3F3F"/>
              </a:solidFill>
              <a:latin typeface="Dashboard" panose="00000500000000000000" pitchFamily="50" charset="0"/>
              <a:sym typeface="Arial"/>
            </a:endParaRPr>
          </a:p>
        </p:txBody>
      </p:sp>
      <p:sp>
        <p:nvSpPr>
          <p:cNvPr id="141" name="Google Shape;141;p33"/>
          <p:cNvSpPr txBox="1"/>
          <p:nvPr/>
        </p:nvSpPr>
        <p:spPr>
          <a:xfrm>
            <a:off x="4467596" y="6389932"/>
            <a:ext cx="3256807"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rgbClr val="3F3F3F"/>
                </a:solidFill>
                <a:latin typeface="Source Sans Pro"/>
                <a:ea typeface="Source Sans Pro"/>
                <a:cs typeface="Source Sans Pro"/>
                <a:sym typeface="Source Sans Pro"/>
              </a:rPr>
              <a:t>KHUSHI PARIKH (40292715)</a:t>
            </a:r>
            <a:endParaRPr sz="1800" b="1" dirty="0">
              <a:solidFill>
                <a:srgbClr val="3F3F3F"/>
              </a:solidFill>
              <a:latin typeface="Source Sans Pro"/>
              <a:ea typeface="Source Sans Pro"/>
              <a:cs typeface="Source Sans Pro"/>
              <a:sym typeface="Source Sans Pro"/>
            </a:endParaRPr>
          </a:p>
        </p:txBody>
      </p:sp>
      <p:sp>
        <p:nvSpPr>
          <p:cNvPr id="142" name="Google Shape;142;p33"/>
          <p:cNvSpPr txBox="1"/>
          <p:nvPr/>
        </p:nvSpPr>
        <p:spPr>
          <a:xfrm>
            <a:off x="3150209" y="5129904"/>
            <a:ext cx="5684247"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rgbClr val="3F3F3F"/>
                </a:solidFill>
                <a:latin typeface="Source Sans Pro"/>
                <a:ea typeface="Source Sans Pro"/>
                <a:cs typeface="Source Sans Pro"/>
                <a:sym typeface="Source Sans Pro"/>
              </a:rPr>
              <a:t>INSTRUCTOR : DR. JOUMANA DARGHAM</a:t>
            </a:r>
            <a:endParaRPr sz="2000" b="1" dirty="0">
              <a:solidFill>
                <a:srgbClr val="3F3F3F"/>
              </a:solidFill>
              <a:latin typeface="Source Sans Pro"/>
              <a:ea typeface="Source Sans Pro"/>
              <a:cs typeface="Source Sans Pro"/>
              <a:sym typeface="Source Sans Pro"/>
            </a:endParaRPr>
          </a:p>
        </p:txBody>
      </p:sp>
      <p:sp>
        <p:nvSpPr>
          <p:cNvPr id="143" name="Google Shape;143;p33"/>
          <p:cNvSpPr txBox="1"/>
          <p:nvPr/>
        </p:nvSpPr>
        <p:spPr>
          <a:xfrm>
            <a:off x="4415764" y="6061961"/>
            <a:ext cx="325680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rgbClr val="3F3F3F"/>
                </a:solidFill>
                <a:latin typeface="Source Sans Pro"/>
                <a:ea typeface="Source Sans Pro"/>
                <a:cs typeface="Source Sans Pro"/>
                <a:sym typeface="Source Sans Pro"/>
              </a:rPr>
              <a:t>ABHI PATEL (40289176)</a:t>
            </a:r>
            <a:endParaRPr sz="1800" b="1" dirty="0">
              <a:solidFill>
                <a:srgbClr val="3F3F3F"/>
              </a:solidFill>
              <a:latin typeface="Source Sans Pro"/>
              <a:ea typeface="Source Sans Pro"/>
              <a:cs typeface="Source Sans Pro"/>
              <a:sym typeface="Source Sans Pro"/>
            </a:endParaRPr>
          </a:p>
        </p:txBody>
      </p:sp>
      <p:pic>
        <p:nvPicPr>
          <p:cNvPr id="1036" name="Picture 12" descr="Everything You Need To Know About Burnout - Chatelaine">
            <a:extLst>
              <a:ext uri="{FF2B5EF4-FFF2-40B4-BE49-F238E27FC236}">
                <a16:creationId xmlns:a16="http://schemas.microsoft.com/office/drawing/2014/main" id="{B3F3D58F-AA59-B680-8C54-934D052A388B}"/>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31319" b="31319"/>
          <a:stretch>
            <a:fillRect/>
          </a:stretch>
        </p:blipFill>
        <p:spPr bwMode="auto">
          <a:xfrm>
            <a:off x="0" y="0"/>
            <a:ext cx="12192000" cy="34163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43;p33">
            <a:extLst>
              <a:ext uri="{FF2B5EF4-FFF2-40B4-BE49-F238E27FC236}">
                <a16:creationId xmlns:a16="http://schemas.microsoft.com/office/drawing/2014/main" id="{5460EA0C-45AD-7C1C-8D4F-F7EBEC895CDE}"/>
              </a:ext>
            </a:extLst>
          </p:cNvPr>
          <p:cNvSpPr txBox="1"/>
          <p:nvPr/>
        </p:nvSpPr>
        <p:spPr>
          <a:xfrm>
            <a:off x="4415764" y="5733990"/>
            <a:ext cx="3256808"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rgbClr val="3F3F3F"/>
                </a:solidFill>
                <a:latin typeface="Source Sans Pro"/>
                <a:ea typeface="Source Sans Pro"/>
                <a:cs typeface="Source Sans Pro"/>
                <a:sym typeface="Source Sans Pro"/>
              </a:rPr>
              <a:t>PRESENTED BY:</a:t>
            </a:r>
            <a:endParaRPr sz="1800" b="1" dirty="0">
              <a:solidFill>
                <a:srgbClr val="3F3F3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447"/>
        <p:cNvGrpSpPr/>
        <p:nvPr/>
      </p:nvGrpSpPr>
      <p:grpSpPr>
        <a:xfrm>
          <a:off x="0" y="0"/>
          <a:ext cx="0" cy="0"/>
          <a:chOff x="0" y="0"/>
          <a:chExt cx="0" cy="0"/>
        </a:xfrm>
      </p:grpSpPr>
      <p:pic>
        <p:nvPicPr>
          <p:cNvPr id="448" name="Google Shape;448;p51"/>
          <p:cNvPicPr preferRelativeResize="0"/>
          <p:nvPr/>
        </p:nvPicPr>
        <p:blipFill rotWithShape="1">
          <a:blip r:embed="rId3">
            <a:alphaModFix/>
          </a:blip>
          <a:srcRect/>
          <a:stretch/>
        </p:blipFill>
        <p:spPr>
          <a:xfrm>
            <a:off x="315301" y="1743974"/>
            <a:ext cx="5947998" cy="3370052"/>
          </a:xfrm>
          <a:prstGeom prst="rect">
            <a:avLst/>
          </a:prstGeom>
          <a:noFill/>
          <a:ln>
            <a:noFill/>
          </a:ln>
        </p:spPr>
      </p:pic>
      <p:sp>
        <p:nvSpPr>
          <p:cNvPr id="449" name="Google Shape;449;p51"/>
          <p:cNvSpPr/>
          <p:nvPr/>
        </p:nvSpPr>
        <p:spPr>
          <a:xfrm>
            <a:off x="6571640" y="2178929"/>
            <a:ext cx="4873624" cy="2342269"/>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b="0" i="0" dirty="0">
                <a:solidFill>
                  <a:srgbClr val="000000"/>
                </a:solidFill>
                <a:latin typeface="Calibri" panose="020F0502020204030204" pitchFamily="34" charset="0"/>
                <a:ea typeface="Open Sans"/>
                <a:cs typeface="Calibri" panose="020F0502020204030204" pitchFamily="34" charset="0"/>
                <a:sym typeface="Open Sans"/>
              </a:rPr>
              <a:t>Version control is like keeping your balance when things get tough. Just as yoga helps ease physical tension, version control commands such as commit and merge help ease the stress of handling different project versions. They make sure everyone works together smoothly, solve problems before they get big, and make it easier for teams to handle complex projects. It's like finding your footing when life gets hectic.</a:t>
            </a:r>
            <a:endParaRPr sz="2400" dirty="0">
              <a:latin typeface="Calibri" panose="020F0502020204030204" pitchFamily="34" charset="0"/>
              <a:cs typeface="Calibri" panose="020F0502020204030204" pitchFamily="34" charset="0"/>
            </a:endParaRPr>
          </a:p>
        </p:txBody>
      </p:sp>
      <p:sp>
        <p:nvSpPr>
          <p:cNvPr id="450" name="Google Shape;450;p51"/>
          <p:cNvSpPr txBox="1"/>
          <p:nvPr/>
        </p:nvSpPr>
        <p:spPr>
          <a:xfrm>
            <a:off x="444532" y="190198"/>
            <a:ext cx="10566368"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dirty="0">
                <a:solidFill>
                  <a:srgbClr val="3F3F3F"/>
                </a:solidFill>
                <a:latin typeface="Dashboard" panose="00000500000000000000" pitchFamily="50" charset="0"/>
                <a:sym typeface="Arial"/>
              </a:rPr>
              <a:t>Version Control Yoga</a:t>
            </a:r>
            <a:endParaRPr sz="5400" b="1" dirty="0">
              <a:solidFill>
                <a:srgbClr val="3F3F3F"/>
              </a:solidFill>
              <a:latin typeface="Dashboard" panose="00000500000000000000" pitchFamily="50" charset="0"/>
              <a:sym typeface="Arial"/>
            </a:endParaRPr>
          </a:p>
        </p:txBody>
      </p:sp>
      <p:cxnSp>
        <p:nvCxnSpPr>
          <p:cNvPr id="451" name="Google Shape;451;p51"/>
          <p:cNvCxnSpPr/>
          <p:nvPr/>
        </p:nvCxnSpPr>
        <p:spPr>
          <a:xfrm>
            <a:off x="0" y="5600700"/>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452" name="Google Shape;452;p51"/>
          <p:cNvCxnSpPr/>
          <p:nvPr/>
        </p:nvCxnSpPr>
        <p:spPr>
          <a:xfrm>
            <a:off x="0" y="12700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457" name="Google Shape;457;p51"/>
          <p:cNvSpPr txBox="1"/>
          <p:nvPr/>
        </p:nvSpPr>
        <p:spPr>
          <a:xfrm>
            <a:off x="400147" y="6026914"/>
            <a:ext cx="6667499"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3F3F3F"/>
                </a:solidFill>
                <a:latin typeface="Calibri" panose="020F0502020204030204" pitchFamily="34" charset="0"/>
                <a:cs typeface="Calibri" panose="020F0502020204030204" pitchFamily="34" charset="0"/>
                <a:sym typeface="Arial"/>
              </a:rPr>
              <a:t>Mostly GIT</a:t>
            </a:r>
            <a:endParaRPr sz="2000" dirty="0">
              <a:solidFill>
                <a:srgbClr val="3F3F3F"/>
              </a:solidFill>
              <a:latin typeface="Calibri" panose="020F0502020204030204" pitchFamily="34" charset="0"/>
              <a:cs typeface="Calibri" panose="020F0502020204030204" pitchFamily="34" charset="0"/>
              <a:sym typeface="Arial"/>
            </a:endParaRPr>
          </a:p>
        </p:txBody>
      </p:sp>
      <p:pic>
        <p:nvPicPr>
          <p:cNvPr id="5122" name="Picture 2" descr="Introduction to Version Control | Linode Docs">
            <a:extLst>
              <a:ext uri="{FF2B5EF4-FFF2-40B4-BE49-F238E27FC236}">
                <a16:creationId xmlns:a16="http://schemas.microsoft.com/office/drawing/2014/main" id="{08DCB801-3EB2-C0A9-852A-20C8E2491C8A}"/>
              </a:ext>
            </a:extLst>
          </p:cNvPr>
          <p:cNvPicPr>
            <a:picLocks noGrp="1" noChangeAspect="1" noChangeArrowheads="1"/>
          </p:cNvPicPr>
          <p:nvPr>
            <p:ph type="pic" idx="2"/>
          </p:nvPr>
        </p:nvPicPr>
        <p:blipFill>
          <a:blip r:embed="rId4">
            <a:extLst>
              <a:ext uri="{28A0092B-C50C-407E-A947-70E740481C1C}">
                <a14:useLocalDpi xmlns:a14="http://schemas.microsoft.com/office/drawing/2010/main" val="0"/>
              </a:ext>
            </a:extLst>
          </a:blip>
          <a:srcRect t="2544" b="2544"/>
          <a:stretch>
            <a:fillRect/>
          </a:stretch>
        </p:blipFill>
        <p:spPr bwMode="auto">
          <a:xfrm>
            <a:off x="1181100" y="1892300"/>
            <a:ext cx="42164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1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464"/>
        <p:cNvGrpSpPr/>
        <p:nvPr/>
      </p:nvGrpSpPr>
      <p:grpSpPr>
        <a:xfrm>
          <a:off x="0" y="0"/>
          <a:ext cx="0" cy="0"/>
          <a:chOff x="0" y="0"/>
          <a:chExt cx="0" cy="0"/>
        </a:xfrm>
      </p:grpSpPr>
      <p:pic>
        <p:nvPicPr>
          <p:cNvPr id="465" name="Google Shape;465;p52"/>
          <p:cNvPicPr preferRelativeResize="0"/>
          <p:nvPr/>
        </p:nvPicPr>
        <p:blipFill rotWithShape="1">
          <a:blip r:embed="rId3">
            <a:alphaModFix/>
          </a:blip>
          <a:srcRect/>
          <a:stretch/>
        </p:blipFill>
        <p:spPr>
          <a:xfrm>
            <a:off x="6007377" y="1760538"/>
            <a:ext cx="5803346" cy="3336924"/>
          </a:xfrm>
          <a:prstGeom prst="rect">
            <a:avLst/>
          </a:prstGeom>
          <a:noFill/>
          <a:ln>
            <a:noFill/>
          </a:ln>
        </p:spPr>
      </p:pic>
      <p:sp>
        <p:nvSpPr>
          <p:cNvPr id="466" name="Google Shape;466;p52"/>
          <p:cNvSpPr/>
          <p:nvPr/>
        </p:nvSpPr>
        <p:spPr>
          <a:xfrm>
            <a:off x="311152" y="1705753"/>
            <a:ext cx="4832347" cy="10156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300" b="1" i="0" dirty="0">
                <a:solidFill>
                  <a:srgbClr val="000000"/>
                </a:solidFill>
                <a:latin typeface="Calibri" panose="020F0502020204030204" pitchFamily="34" charset="0"/>
                <a:ea typeface="Open Sans"/>
                <a:cs typeface="Calibri" panose="020F0502020204030204" pitchFamily="34" charset="0"/>
                <a:sym typeface="Open Sans"/>
              </a:rPr>
              <a:t>Toolbox for Effective Pressure Handling:</a:t>
            </a:r>
          </a:p>
          <a:p>
            <a:pPr marL="0" marR="0" lvl="0" indent="0" algn="just" rtl="0">
              <a:lnSpc>
                <a:spcPct val="150000"/>
              </a:lnSpc>
              <a:spcBef>
                <a:spcPts val="0"/>
              </a:spcBef>
              <a:spcAft>
                <a:spcPts val="0"/>
              </a:spcAft>
              <a:buNone/>
            </a:pPr>
            <a:endParaRPr lang="en-US" sz="1300" b="0" i="0" dirty="0">
              <a:solidFill>
                <a:srgbClr val="000000"/>
              </a:solidFill>
              <a:latin typeface="Calibri" panose="020F0502020204030204" pitchFamily="34" charset="0"/>
              <a:ea typeface="Open Sans"/>
              <a:cs typeface="Calibri" panose="020F0502020204030204" pitchFamily="34" charset="0"/>
              <a:sym typeface="Open Sans"/>
            </a:endParaRPr>
          </a:p>
          <a:p>
            <a:pPr marL="0" marR="0" lvl="0" indent="0" algn="just" rtl="0">
              <a:lnSpc>
                <a:spcPct val="150000"/>
              </a:lnSpc>
              <a:spcBef>
                <a:spcPts val="0"/>
              </a:spcBef>
              <a:spcAft>
                <a:spcPts val="0"/>
              </a:spcAft>
              <a:buNone/>
            </a:pPr>
            <a:r>
              <a:rPr lang="en-US" sz="1300" b="0" i="0" dirty="0">
                <a:solidFill>
                  <a:srgbClr val="000000"/>
                </a:solidFill>
                <a:latin typeface="Calibri" panose="020F0502020204030204" pitchFamily="34" charset="0"/>
                <a:ea typeface="Open Sans"/>
                <a:cs typeface="Calibri" panose="020F0502020204030204" pitchFamily="34" charset="0"/>
                <a:sym typeface="Open Sans"/>
              </a:rPr>
              <a:t>1. Collaboration Platforms: Utilize tools like Slack or Microsoft Teams for seamless communication and task management, fostering collaboration among team members.</a:t>
            </a:r>
          </a:p>
          <a:p>
            <a:pPr marL="0" marR="0" lvl="0" indent="0" algn="just" rtl="0">
              <a:lnSpc>
                <a:spcPct val="150000"/>
              </a:lnSpc>
              <a:spcBef>
                <a:spcPts val="0"/>
              </a:spcBef>
              <a:spcAft>
                <a:spcPts val="0"/>
              </a:spcAft>
              <a:buNone/>
            </a:pPr>
            <a:endParaRPr lang="en-US" sz="1300" b="0" i="0" dirty="0">
              <a:solidFill>
                <a:srgbClr val="000000"/>
              </a:solidFill>
              <a:latin typeface="Calibri" panose="020F0502020204030204" pitchFamily="34" charset="0"/>
              <a:ea typeface="Open Sans"/>
              <a:cs typeface="Calibri" panose="020F0502020204030204" pitchFamily="34" charset="0"/>
              <a:sym typeface="Open Sans"/>
            </a:endParaRPr>
          </a:p>
          <a:p>
            <a:pPr marL="0" marR="0" lvl="0" indent="0" algn="just" rtl="0">
              <a:lnSpc>
                <a:spcPct val="150000"/>
              </a:lnSpc>
              <a:spcBef>
                <a:spcPts val="0"/>
              </a:spcBef>
              <a:spcAft>
                <a:spcPts val="0"/>
              </a:spcAft>
              <a:buNone/>
            </a:pPr>
            <a:r>
              <a:rPr lang="en-US" sz="1300" b="0" i="0" dirty="0">
                <a:solidFill>
                  <a:srgbClr val="000000"/>
                </a:solidFill>
                <a:latin typeface="Calibri" panose="020F0502020204030204" pitchFamily="34" charset="0"/>
                <a:ea typeface="Open Sans"/>
                <a:cs typeface="Calibri" panose="020F0502020204030204" pitchFamily="34" charset="0"/>
                <a:sym typeface="Open Sans"/>
              </a:rPr>
              <a:t>2. Communication Apps: Employ Zoom or Google Meet for efficient virtual meetings and quick decision-making, facilitating clear communication and swift problem-solving.</a:t>
            </a:r>
          </a:p>
          <a:p>
            <a:pPr marL="0" marR="0" lvl="0" indent="0" algn="just" rtl="0">
              <a:lnSpc>
                <a:spcPct val="150000"/>
              </a:lnSpc>
              <a:spcBef>
                <a:spcPts val="0"/>
              </a:spcBef>
              <a:spcAft>
                <a:spcPts val="0"/>
              </a:spcAft>
              <a:buNone/>
            </a:pPr>
            <a:endParaRPr lang="en-US" sz="1300" b="0" i="0" dirty="0">
              <a:solidFill>
                <a:srgbClr val="000000"/>
              </a:solidFill>
              <a:latin typeface="Calibri" panose="020F0502020204030204" pitchFamily="34" charset="0"/>
              <a:ea typeface="Open Sans"/>
              <a:cs typeface="Calibri" panose="020F0502020204030204" pitchFamily="34" charset="0"/>
              <a:sym typeface="Open Sans"/>
            </a:endParaRPr>
          </a:p>
          <a:p>
            <a:pPr marL="0" marR="0" lvl="0" indent="0" algn="just" rtl="0">
              <a:lnSpc>
                <a:spcPct val="150000"/>
              </a:lnSpc>
              <a:spcBef>
                <a:spcPts val="0"/>
              </a:spcBef>
              <a:spcAft>
                <a:spcPts val="0"/>
              </a:spcAft>
              <a:buNone/>
            </a:pPr>
            <a:r>
              <a:rPr lang="en-US" sz="1300" b="0" i="0" dirty="0">
                <a:solidFill>
                  <a:srgbClr val="000000"/>
                </a:solidFill>
                <a:latin typeface="Calibri" panose="020F0502020204030204" pitchFamily="34" charset="0"/>
                <a:ea typeface="Open Sans"/>
                <a:cs typeface="Calibri" panose="020F0502020204030204" pitchFamily="34" charset="0"/>
                <a:sym typeface="Open Sans"/>
              </a:rPr>
              <a:t>These tools aid in managing pressure effectively, ensuring productivity and well-being.</a:t>
            </a:r>
            <a:endParaRPr sz="1300" dirty="0">
              <a:latin typeface="Calibri" panose="020F0502020204030204" pitchFamily="34" charset="0"/>
              <a:cs typeface="Calibri" panose="020F0502020204030204" pitchFamily="34" charset="0"/>
            </a:endParaRPr>
          </a:p>
        </p:txBody>
      </p:sp>
      <p:cxnSp>
        <p:nvCxnSpPr>
          <p:cNvPr id="468" name="Google Shape;468;p52"/>
          <p:cNvCxnSpPr/>
          <p:nvPr/>
        </p:nvCxnSpPr>
        <p:spPr>
          <a:xfrm>
            <a:off x="0" y="1270000"/>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469" name="Google Shape;469;p52"/>
          <p:cNvCxnSpPr/>
          <p:nvPr/>
        </p:nvCxnSpPr>
        <p:spPr>
          <a:xfrm>
            <a:off x="0" y="55880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471" name="Google Shape;471;p52"/>
          <p:cNvSpPr txBox="1"/>
          <p:nvPr/>
        </p:nvSpPr>
        <p:spPr>
          <a:xfrm>
            <a:off x="311152" y="300997"/>
            <a:ext cx="8572499" cy="6097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3F3F3F"/>
                </a:solidFill>
                <a:latin typeface="Dashboard" panose="00000500000000000000" pitchFamily="50" charset="0"/>
                <a:sym typeface="Arial"/>
              </a:rPr>
              <a:t>Toolbox: Our Savior</a:t>
            </a:r>
            <a:endParaRPr sz="3200" dirty="0">
              <a:solidFill>
                <a:srgbClr val="3F3F3F"/>
              </a:solidFill>
              <a:latin typeface="Dashboard" panose="00000500000000000000" pitchFamily="50" charset="0"/>
              <a:sym typeface="Arial"/>
            </a:endParaRPr>
          </a:p>
        </p:txBody>
      </p:sp>
      <p:sp>
        <p:nvSpPr>
          <p:cNvPr id="476" name="Google Shape;476;p52"/>
          <p:cNvSpPr txBox="1"/>
          <p:nvPr/>
        </p:nvSpPr>
        <p:spPr>
          <a:xfrm>
            <a:off x="3732506" y="5947256"/>
            <a:ext cx="454974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rgbClr val="3F3F3F"/>
                </a:solidFill>
                <a:latin typeface="Calibri" panose="020F0502020204030204" pitchFamily="34" charset="0"/>
                <a:cs typeface="Calibri" panose="020F0502020204030204" pitchFamily="34" charset="0"/>
                <a:sym typeface="Arial"/>
              </a:rPr>
              <a:t>Communication is 🔑 </a:t>
            </a:r>
            <a:endParaRPr sz="2800" b="1" dirty="0">
              <a:solidFill>
                <a:srgbClr val="3F3F3F"/>
              </a:solidFill>
              <a:latin typeface="Calibri" panose="020F0502020204030204" pitchFamily="34" charset="0"/>
              <a:cs typeface="Calibri" panose="020F0502020204030204" pitchFamily="34" charset="0"/>
              <a:sym typeface="Arial"/>
            </a:endParaRPr>
          </a:p>
        </p:txBody>
      </p:sp>
      <p:pic>
        <p:nvPicPr>
          <p:cNvPr id="7170" name="Picture 2" descr="The best team collaboration tools in 2024 | Zapier">
            <a:extLst>
              <a:ext uri="{FF2B5EF4-FFF2-40B4-BE49-F238E27FC236}">
                <a16:creationId xmlns:a16="http://schemas.microsoft.com/office/drawing/2014/main" id="{83D9EB02-A00E-D868-4F5A-D45DCC34369C}"/>
              </a:ext>
            </a:extLst>
          </p:cNvPr>
          <p:cNvPicPr>
            <a:picLocks noGrp="1" noChangeAspect="1" noChangeArrowheads="1"/>
          </p:cNvPicPr>
          <p:nvPr>
            <p:ph type="pic" idx="2"/>
          </p:nvPr>
        </p:nvPicPr>
        <p:blipFill>
          <a:blip r:embed="rId4">
            <a:extLst>
              <a:ext uri="{28A0092B-C50C-407E-A947-70E740481C1C}">
                <a14:useLocalDpi xmlns:a14="http://schemas.microsoft.com/office/drawing/2010/main" val="0"/>
              </a:ext>
            </a:extLst>
          </a:blip>
          <a:srcRect l="9932" r="9932"/>
          <a:stretch>
            <a:fillRect/>
          </a:stretch>
        </p:blipFill>
        <p:spPr bwMode="auto">
          <a:xfrm>
            <a:off x="6680200" y="1943100"/>
            <a:ext cx="44577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08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1C3"/>
        </a:solidFill>
        <a:effectLst/>
      </p:bgPr>
    </p:bg>
    <p:spTree>
      <p:nvGrpSpPr>
        <p:cNvPr id="1" name="Shape 363"/>
        <p:cNvGrpSpPr/>
        <p:nvPr/>
      </p:nvGrpSpPr>
      <p:grpSpPr>
        <a:xfrm>
          <a:off x="0" y="0"/>
          <a:ext cx="0" cy="0"/>
          <a:chOff x="0" y="0"/>
          <a:chExt cx="0" cy="0"/>
        </a:xfrm>
      </p:grpSpPr>
      <p:cxnSp>
        <p:nvCxnSpPr>
          <p:cNvPr id="364" name="Google Shape;364;p46"/>
          <p:cNvCxnSpPr/>
          <p:nvPr/>
        </p:nvCxnSpPr>
        <p:spPr>
          <a:xfrm rot="10800000">
            <a:off x="0" y="2844800"/>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365" name="Google Shape;365;p46"/>
          <p:cNvCxnSpPr/>
          <p:nvPr/>
        </p:nvCxnSpPr>
        <p:spPr>
          <a:xfrm rot="10800000">
            <a:off x="0" y="40132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366" name="Google Shape;366;p46"/>
          <p:cNvSpPr txBox="1"/>
          <p:nvPr/>
        </p:nvSpPr>
        <p:spPr>
          <a:xfrm>
            <a:off x="208807" y="3039367"/>
            <a:ext cx="11983193"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b="1" i="0" u="none" strike="noStrike" dirty="0">
                <a:solidFill>
                  <a:srgbClr val="000000"/>
                </a:solidFill>
                <a:effectLst/>
                <a:latin typeface="Dashboard" panose="00000500000000000000" pitchFamily="50" charset="0"/>
              </a:rPr>
              <a:t>Fostering Team Support</a:t>
            </a:r>
            <a:endParaRPr sz="4400" b="1" dirty="0">
              <a:solidFill>
                <a:srgbClr val="3F3F3F"/>
              </a:solidFill>
              <a:latin typeface="Dashboard" panose="00000500000000000000" pitchFamily="50" charset="0"/>
              <a:sym typeface="Arial"/>
            </a:endParaRPr>
          </a:p>
        </p:txBody>
      </p:sp>
      <p:sp>
        <p:nvSpPr>
          <p:cNvPr id="368" name="Google Shape;368;p46"/>
          <p:cNvSpPr txBox="1"/>
          <p:nvPr/>
        </p:nvSpPr>
        <p:spPr>
          <a:xfrm>
            <a:off x="951026" y="4207767"/>
            <a:ext cx="3703982" cy="24852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3F3F3F"/>
                </a:solidFill>
                <a:latin typeface="Calibri" panose="020F0502020204030204" pitchFamily="34" charset="0"/>
                <a:ea typeface="Open Sans"/>
                <a:cs typeface="Calibri" panose="020F0502020204030204" pitchFamily="34" charset="0"/>
                <a:sym typeface="Open Sans"/>
              </a:rPr>
              <a:t>1</a:t>
            </a:r>
            <a:r>
              <a:rPr lang="en-US" b="0" i="0" dirty="0">
                <a:solidFill>
                  <a:srgbClr val="3F3F3F"/>
                </a:solidFill>
                <a:latin typeface="Calibri" panose="020F0502020204030204" pitchFamily="34" charset="0"/>
                <a:ea typeface="Open Sans"/>
                <a:cs typeface="Calibri" panose="020F0502020204030204" pitchFamily="34" charset="0"/>
                <a:sym typeface="Open Sans"/>
              </a:rPr>
              <a:t>. Identify Sources of Resistance:</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Conduct team workshops to encourage open discussions.</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Administer surveys or interviews to gather insights.</a:t>
            </a:r>
          </a:p>
          <a:p>
            <a:pPr marL="0" marR="0" lvl="0" indent="0" algn="l" rtl="0">
              <a:spcBef>
                <a:spcPts val="0"/>
              </a:spcBef>
              <a:spcAft>
                <a:spcPts val="0"/>
              </a:spcAft>
              <a:buNone/>
            </a:pPr>
            <a:endParaRPr lang="en-US" b="0" i="0" dirty="0">
              <a:solidFill>
                <a:srgbClr val="3F3F3F"/>
              </a:solidFill>
              <a:latin typeface="Calibri" panose="020F0502020204030204" pitchFamily="34" charset="0"/>
              <a:ea typeface="Open Sans"/>
              <a:cs typeface="Calibri" panose="020F0502020204030204" pitchFamily="34" charset="0"/>
              <a:sym typeface="Open Sans"/>
            </a:endParaRP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2. Emphasize Value of Thorough Planning:</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Provide concrete examples of planning's impact.</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Engage in collaborative planning exercises.</a:t>
            </a:r>
          </a:p>
          <a:p>
            <a:pPr marL="0" marR="0" lvl="0" indent="0" algn="l" rtl="0">
              <a:spcBef>
                <a:spcPts val="0"/>
              </a:spcBef>
              <a:spcAft>
                <a:spcPts val="0"/>
              </a:spcAft>
              <a:buNone/>
            </a:pPr>
            <a:endParaRPr lang="en-US" b="0" i="0" dirty="0">
              <a:solidFill>
                <a:srgbClr val="3F3F3F"/>
              </a:solidFill>
              <a:latin typeface="Calibri" panose="020F0502020204030204" pitchFamily="34" charset="0"/>
              <a:ea typeface="Open Sans"/>
              <a:cs typeface="Calibri" panose="020F0502020204030204" pitchFamily="34" charset="0"/>
              <a:sym typeface="Open Sans"/>
            </a:endParaRPr>
          </a:p>
        </p:txBody>
      </p:sp>
      <p:sp>
        <p:nvSpPr>
          <p:cNvPr id="369" name="Google Shape;369;p46"/>
          <p:cNvSpPr/>
          <p:nvPr/>
        </p:nvSpPr>
        <p:spPr>
          <a:xfrm>
            <a:off x="385418" y="1008041"/>
            <a:ext cx="6155082" cy="1015663"/>
          </a:xfrm>
          <a:prstGeom prst="rect">
            <a:avLst/>
          </a:prstGeom>
          <a:noFill/>
          <a:ln>
            <a:noFill/>
          </a:ln>
        </p:spPr>
        <p:txBody>
          <a:bodyPr spcFirstLastPara="1" wrap="square" lIns="91425" tIns="45700" rIns="91425" bIns="45700" anchor="t" anchorCtr="0">
            <a:noAutofit/>
          </a:bodyPr>
          <a:lstStyle/>
          <a:p>
            <a:pPr marL="0" marR="0" lvl="0" indent="0" algn="just" rtl="0">
              <a:lnSpc>
                <a:spcPct val="200000"/>
              </a:lnSpc>
              <a:spcBef>
                <a:spcPts val="0"/>
              </a:spcBef>
              <a:spcAft>
                <a:spcPts val="0"/>
              </a:spcAft>
              <a:buNone/>
            </a:pPr>
            <a:r>
              <a:rPr lang="en-US" sz="1200" b="0" i="0" dirty="0">
                <a:solidFill>
                  <a:srgbClr val="3F3F3F"/>
                </a:solidFill>
                <a:latin typeface="Calibri" panose="020F0502020204030204" pitchFamily="34" charset="0"/>
                <a:ea typeface="Open Sans"/>
                <a:cs typeface="Calibri" panose="020F0502020204030204" pitchFamily="34" charset="0"/>
                <a:sym typeface="Open Sans"/>
              </a:rPr>
              <a:t>In the fast-paced world of project management, having team support for effective practices is crucial for success under pressure. This report looks at strategies for balancing good practices with high pressure, especially by building team support. We'll discuss identifying resistance, emphasizing thorough planning, and fostering collaboration to handle pressure effectively.</a:t>
            </a:r>
            <a:endParaRPr sz="12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70" name="Google Shape;370;p46"/>
          <p:cNvSpPr txBox="1"/>
          <p:nvPr/>
        </p:nvSpPr>
        <p:spPr>
          <a:xfrm>
            <a:off x="385418" y="485053"/>
            <a:ext cx="370398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3F3F3F"/>
                </a:solidFill>
              </a:rPr>
              <a:t>Team Work</a:t>
            </a:r>
            <a:endParaRPr sz="2800" b="1" dirty="0">
              <a:solidFill>
                <a:srgbClr val="3F3F3F"/>
              </a:solidFill>
              <a:latin typeface="Arial"/>
              <a:ea typeface="Arial"/>
              <a:cs typeface="Arial"/>
              <a:sym typeface="Arial"/>
            </a:endParaRPr>
          </a:p>
        </p:txBody>
      </p:sp>
      <p:cxnSp>
        <p:nvCxnSpPr>
          <p:cNvPr id="374" name="Google Shape;374;p46"/>
          <p:cNvCxnSpPr/>
          <p:nvPr/>
        </p:nvCxnSpPr>
        <p:spPr>
          <a:xfrm>
            <a:off x="9169400" y="2849601"/>
            <a:ext cx="0" cy="1168400"/>
          </a:xfrm>
          <a:prstGeom prst="straightConnector1">
            <a:avLst/>
          </a:prstGeom>
          <a:noFill/>
          <a:ln w="9525" cap="flat" cmpd="sng">
            <a:solidFill>
              <a:srgbClr val="3F3F3F"/>
            </a:solidFill>
            <a:prstDash val="solid"/>
            <a:miter lim="800000"/>
            <a:headEnd type="none" w="sm" len="sm"/>
            <a:tailEnd type="none" w="sm" len="sm"/>
          </a:ln>
        </p:spPr>
      </p:cxnSp>
      <p:pic>
        <p:nvPicPr>
          <p:cNvPr id="9218" name="Picture 2" descr="What Are Your Internal Support Teams Learning from Their External Customer  Support Colleagues? - Service Desk Institute">
            <a:extLst>
              <a:ext uri="{FF2B5EF4-FFF2-40B4-BE49-F238E27FC236}">
                <a16:creationId xmlns:a16="http://schemas.microsoft.com/office/drawing/2014/main" id="{BE1926CF-BF7D-EB87-BC36-7D897C995639}"/>
              </a:ext>
            </a:extLst>
          </p:cNvPr>
          <p:cNvPicPr>
            <a:picLocks noGrp="1" noChangeAspect="1" noChangeArrowheads="1"/>
          </p:cNvPicPr>
          <p:nvPr>
            <p:ph type="pic" idx="2"/>
          </p:nvPr>
        </p:nvPicPr>
        <p:blipFill rotWithShape="1">
          <a:blip r:embed="rId3">
            <a:extLst>
              <a:ext uri="{28A0092B-C50C-407E-A947-70E740481C1C}">
                <a14:useLocalDpi xmlns:a14="http://schemas.microsoft.com/office/drawing/2010/main" val="0"/>
              </a:ext>
            </a:extLst>
          </a:blip>
          <a:srcRect t="8019" b="12171"/>
          <a:stretch/>
        </p:blipFill>
        <p:spPr bwMode="auto">
          <a:xfrm>
            <a:off x="7531099" y="-1"/>
            <a:ext cx="4660899" cy="284479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68;p46">
            <a:extLst>
              <a:ext uri="{FF2B5EF4-FFF2-40B4-BE49-F238E27FC236}">
                <a16:creationId xmlns:a16="http://schemas.microsoft.com/office/drawing/2014/main" id="{CE610F0B-EA6B-E4CF-F357-485144EDDDC5}"/>
              </a:ext>
            </a:extLst>
          </p:cNvPr>
          <p:cNvSpPr txBox="1"/>
          <p:nvPr/>
        </p:nvSpPr>
        <p:spPr>
          <a:xfrm>
            <a:off x="6709449" y="4207767"/>
            <a:ext cx="3703982" cy="23559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3. Lead by Example:</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Foster continuous learning and professional development.</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Celebrate successes resulting from effective practices.</a:t>
            </a:r>
          </a:p>
          <a:p>
            <a:pPr marL="0" marR="0" lvl="0" indent="0" algn="l" rtl="0">
              <a:spcBef>
                <a:spcPts val="0"/>
              </a:spcBef>
              <a:spcAft>
                <a:spcPts val="0"/>
              </a:spcAft>
              <a:buNone/>
            </a:pPr>
            <a:endParaRPr lang="en-US" b="0" i="0" dirty="0">
              <a:solidFill>
                <a:srgbClr val="3F3F3F"/>
              </a:solidFill>
              <a:latin typeface="Calibri" panose="020F0502020204030204" pitchFamily="34" charset="0"/>
              <a:ea typeface="Open Sans"/>
              <a:cs typeface="Calibri" panose="020F0502020204030204" pitchFamily="34" charset="0"/>
              <a:sym typeface="Open Sans"/>
            </a:endParaRP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4. Provide Support and Resources:</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Address skill gaps through training or coaching.</a:t>
            </a:r>
          </a:p>
          <a:p>
            <a:pPr marL="0" marR="0" lvl="0" indent="0" algn="l"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   - Allocate adequate resources for effective planning and execution.</a:t>
            </a:r>
            <a:endParaRPr b="1" dirty="0">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DEC0"/>
        </a:solidFill>
        <a:effectLst/>
      </p:bgPr>
    </p:bg>
    <p:spTree>
      <p:nvGrpSpPr>
        <p:cNvPr id="1" name="Shape 401"/>
        <p:cNvGrpSpPr/>
        <p:nvPr/>
      </p:nvGrpSpPr>
      <p:grpSpPr>
        <a:xfrm>
          <a:off x="0" y="0"/>
          <a:ext cx="0" cy="0"/>
          <a:chOff x="0" y="0"/>
          <a:chExt cx="0" cy="0"/>
        </a:xfrm>
      </p:grpSpPr>
      <p:sp>
        <p:nvSpPr>
          <p:cNvPr id="405" name="Google Shape;405;p48"/>
          <p:cNvSpPr txBox="1"/>
          <p:nvPr/>
        </p:nvSpPr>
        <p:spPr>
          <a:xfrm>
            <a:off x="499718" y="162004"/>
            <a:ext cx="7048500"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i="0" u="none" strike="noStrike" dirty="0">
                <a:solidFill>
                  <a:srgbClr val="000000"/>
                </a:solidFill>
                <a:effectLst/>
                <a:latin typeface="Dashboard" panose="00000500000000000000" pitchFamily="50" charset="0"/>
              </a:rPr>
              <a:t>Stealth-Mode</a:t>
            </a:r>
            <a:endParaRPr sz="4000" b="1" dirty="0">
              <a:latin typeface="Dashboard" panose="00000500000000000000" pitchFamily="50" charset="0"/>
              <a:sym typeface="Arial"/>
            </a:endParaRPr>
          </a:p>
        </p:txBody>
      </p:sp>
      <p:sp>
        <p:nvSpPr>
          <p:cNvPr id="406" name="Google Shape;406;p48"/>
          <p:cNvSpPr/>
          <p:nvPr/>
        </p:nvSpPr>
        <p:spPr>
          <a:xfrm>
            <a:off x="499718" y="5227706"/>
            <a:ext cx="11268468" cy="101283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b="1" dirty="0">
                <a:solidFill>
                  <a:srgbClr val="3F3F3F"/>
                </a:solidFill>
                <a:latin typeface="Calibri"/>
                <a:ea typeface="Calibri"/>
                <a:cs typeface="Calibri"/>
                <a:sym typeface="Calibri"/>
              </a:rPr>
              <a:t>Conclusion</a:t>
            </a:r>
            <a:r>
              <a:rPr lang="en-US" sz="1200" b="1" dirty="0">
                <a:solidFill>
                  <a:srgbClr val="3F3F3F"/>
                </a:solidFill>
                <a:latin typeface="Calibri"/>
                <a:ea typeface="Calibri"/>
                <a:cs typeface="Calibri"/>
                <a:sym typeface="Calibri"/>
              </a:rPr>
              <a:t>:</a:t>
            </a:r>
          </a:p>
          <a:p>
            <a:pPr marL="0" marR="0" lvl="0" indent="0" algn="just" rtl="0">
              <a:lnSpc>
                <a:spcPct val="150000"/>
              </a:lnSpc>
              <a:spcBef>
                <a:spcPts val="0"/>
              </a:spcBef>
              <a:spcAft>
                <a:spcPts val="0"/>
              </a:spcAft>
              <a:buNone/>
            </a:pPr>
            <a:r>
              <a:rPr lang="en-US" dirty="0">
                <a:solidFill>
                  <a:srgbClr val="3F3F3F"/>
                </a:solidFill>
                <a:latin typeface="Calibri"/>
                <a:ea typeface="Calibri"/>
                <a:cs typeface="Calibri"/>
                <a:sym typeface="Calibri"/>
              </a:rPr>
              <a:t>Stealth-mode project management provides a temporary solution for pressure handling in resistant environments. Despite challenges like isolation and burnout, strategic approaches such as building support networks, leveraging successes, and advocating for change can mitigate risks. </a:t>
            </a:r>
            <a:endParaRPr dirty="0">
              <a:solidFill>
                <a:srgbClr val="3F3F3F"/>
              </a:solidFill>
              <a:latin typeface="Calibri"/>
              <a:ea typeface="Calibri"/>
              <a:cs typeface="Calibri"/>
              <a:sym typeface="Calibri"/>
            </a:endParaRPr>
          </a:p>
        </p:txBody>
      </p:sp>
      <p:sp>
        <p:nvSpPr>
          <p:cNvPr id="411" name="Google Shape;411;p48"/>
          <p:cNvSpPr txBox="1"/>
          <p:nvPr/>
        </p:nvSpPr>
        <p:spPr>
          <a:xfrm>
            <a:off x="6466787" y="922407"/>
            <a:ext cx="5301399" cy="401723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b="0" i="0" dirty="0">
                <a:solidFill>
                  <a:srgbClr val="0D0D0D"/>
                </a:solidFill>
                <a:effectLst/>
                <a:latin typeface="Calibri" panose="020F0502020204030204" pitchFamily="34" charset="0"/>
                <a:cs typeface="Calibri" panose="020F0502020204030204" pitchFamily="34" charset="0"/>
              </a:rPr>
              <a:t>"Stealth mode" refers to a strategy adopted by companies or individuals to operate in a low-profile or secretive manner, typically to maintain a competitive advantage or protect intellectual property. </a:t>
            </a:r>
          </a:p>
          <a:p>
            <a:pPr marL="0" marR="0" lvl="0" indent="0" algn="just" rtl="0">
              <a:spcBef>
                <a:spcPts val="0"/>
              </a:spcBef>
              <a:spcAft>
                <a:spcPts val="0"/>
              </a:spcAft>
              <a:buNone/>
            </a:pPr>
            <a:endParaRPr lang="en-US" dirty="0">
              <a:solidFill>
                <a:srgbClr val="0D0D0D"/>
              </a:solidFill>
              <a:latin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b="1" dirty="0">
                <a:solidFill>
                  <a:srgbClr val="0D0D0D"/>
                </a:solidFill>
                <a:latin typeface="Calibri" panose="020F0502020204030204" pitchFamily="34" charset="0"/>
                <a:cs typeface="Calibri" panose="020F0502020204030204" pitchFamily="34" charset="0"/>
              </a:rPr>
              <a:t>Challenges of implementing stealth mode:</a:t>
            </a:r>
          </a:p>
          <a:p>
            <a:pPr marL="285750" marR="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Isolation and loneliness from off-hours work and lack of support hinder effective management</a:t>
            </a:r>
          </a:p>
          <a:p>
            <a:pPr marL="285750" marR="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Risk of burnout rises due to balancing regular tasks with stealth-mode management, decreasing satisfaction and well-being.</a:t>
            </a:r>
          </a:p>
          <a:p>
            <a:pPr marL="285750" marR="0" lvl="0" indent="-285750" algn="just" rtl="0">
              <a:spcBef>
                <a:spcPts val="0"/>
              </a:spcBef>
              <a:spcAft>
                <a:spcPts val="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R="0" lvl="0" algn="just" rtl="0">
              <a:spcBef>
                <a:spcPts val="0"/>
              </a:spcBef>
              <a:spcAft>
                <a:spcPts val="0"/>
              </a:spcAft>
            </a:pPr>
            <a:r>
              <a:rPr lang="en-US" b="1" dirty="0">
                <a:latin typeface="Calibri" panose="020F0502020204030204" pitchFamily="34" charset="0"/>
                <a:cs typeface="Calibri" panose="020F0502020204030204" pitchFamily="34" charset="0"/>
              </a:rPr>
              <a:t>Strategies for Handling Pressure in Stealth-Mode Project Management:</a:t>
            </a:r>
          </a:p>
          <a:p>
            <a:pPr marL="285750" marR="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Collaborate with like-minded individuals for emotional support and workload sharing.</a:t>
            </a:r>
          </a:p>
          <a:p>
            <a:pPr marL="285750" marR="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Use project achievements to advocate for formal management processes.</a:t>
            </a:r>
          </a:p>
          <a:p>
            <a:pPr marL="285750" marR="0" lvl="0" indent="-285750" algn="just" rtl="0">
              <a:spcBef>
                <a:spcPts val="0"/>
              </a:spcBef>
              <a:spcAft>
                <a:spcPts val="0"/>
              </a:spcAft>
              <a:buFont typeface="Arial" panose="020B0604020202020204" pitchFamily="34" charset="0"/>
              <a:buChar char="•"/>
            </a:pPr>
            <a:r>
              <a:rPr lang="en-US" dirty="0">
                <a:latin typeface="Calibri" panose="020F0502020204030204" pitchFamily="34" charset="0"/>
                <a:cs typeface="Calibri" panose="020F0502020204030204" pitchFamily="34" charset="0"/>
              </a:rPr>
              <a:t>Initiate discussions with stakeholders about embracing structured project management, advocating for incremental improvements.</a:t>
            </a:r>
            <a:endParaRPr dirty="0">
              <a:latin typeface="Calibri" panose="020F0502020204030204" pitchFamily="34" charset="0"/>
              <a:cs typeface="Calibri" panose="020F0502020204030204" pitchFamily="34" charset="0"/>
            </a:endParaRPr>
          </a:p>
        </p:txBody>
      </p:sp>
      <p:pic>
        <p:nvPicPr>
          <p:cNvPr id="8194" name="Picture 2" descr="4 Proven Strategies to Get Customers for Your Stealth Startup">
            <a:extLst>
              <a:ext uri="{FF2B5EF4-FFF2-40B4-BE49-F238E27FC236}">
                <a16:creationId xmlns:a16="http://schemas.microsoft.com/office/drawing/2014/main" id="{31269D61-D76D-5D5F-9CF0-518D188F924C}"/>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12897" b="12897"/>
          <a:stretch>
            <a:fillRect/>
          </a:stretch>
        </p:blipFill>
        <p:spPr bwMode="auto">
          <a:xfrm>
            <a:off x="423814" y="1270000"/>
            <a:ext cx="5760170" cy="324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9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416"/>
        <p:cNvGrpSpPr/>
        <p:nvPr/>
      </p:nvGrpSpPr>
      <p:grpSpPr>
        <a:xfrm>
          <a:off x="0" y="0"/>
          <a:ext cx="0" cy="0"/>
          <a:chOff x="0" y="0"/>
          <a:chExt cx="0" cy="0"/>
        </a:xfrm>
      </p:grpSpPr>
      <p:cxnSp>
        <p:nvCxnSpPr>
          <p:cNvPr id="417" name="Google Shape;417;p49"/>
          <p:cNvCxnSpPr/>
          <p:nvPr/>
        </p:nvCxnSpPr>
        <p:spPr>
          <a:xfrm rot="10800000">
            <a:off x="0" y="787400"/>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418" name="Google Shape;418;p49"/>
          <p:cNvCxnSpPr/>
          <p:nvPr/>
        </p:nvCxnSpPr>
        <p:spPr>
          <a:xfrm rot="10800000">
            <a:off x="0" y="60452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420" name="Google Shape;420;p49"/>
          <p:cNvSpPr txBox="1"/>
          <p:nvPr/>
        </p:nvSpPr>
        <p:spPr>
          <a:xfrm>
            <a:off x="190501" y="1092200"/>
            <a:ext cx="5651499"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dirty="0">
                <a:solidFill>
                  <a:srgbClr val="3F3F3F"/>
                </a:solidFill>
              </a:rPr>
              <a:t>REFERENCES</a:t>
            </a:r>
            <a:endParaRPr dirty="0"/>
          </a:p>
        </p:txBody>
      </p:sp>
      <p:sp>
        <p:nvSpPr>
          <p:cNvPr id="421" name="Google Shape;421;p49"/>
          <p:cNvSpPr/>
          <p:nvPr/>
        </p:nvSpPr>
        <p:spPr>
          <a:xfrm>
            <a:off x="190501" y="2200195"/>
            <a:ext cx="10084715" cy="3565595"/>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IN" sz="1200" b="1" dirty="0">
                <a:solidFill>
                  <a:srgbClr val="3F3F3F"/>
                </a:solidFill>
                <a:latin typeface="Source Sans Pro"/>
                <a:ea typeface="Source Sans Pro"/>
                <a:cs typeface="Source Sans Pro"/>
                <a:sym typeface="Source Sans Pro"/>
                <a:hlinkClick r:id="rId3"/>
              </a:rPr>
              <a:t>https://www.researchgate.net/publication/338672723_Time_Pressure_in_Software_Engineering_A_Systematic_Review</a:t>
            </a: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r>
              <a:rPr lang="en-IN" sz="1200" b="1" dirty="0">
                <a:solidFill>
                  <a:srgbClr val="3F3F3F"/>
                </a:solidFill>
                <a:latin typeface="Source Sans Pro"/>
                <a:ea typeface="Source Sans Pro"/>
                <a:cs typeface="Source Sans Pro"/>
                <a:sym typeface="Source Sans Pro"/>
                <a:hlinkClick r:id="rId4"/>
              </a:rPr>
              <a:t>https://www.academia.edu/20367219/Impact_of_Stress_on_Software_Engineers_Knowledge_Sharing_and_Creativity_</a:t>
            </a: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r>
              <a:rPr lang="en-IN" sz="1200" b="1" dirty="0">
                <a:solidFill>
                  <a:srgbClr val="3F3F3F"/>
                </a:solidFill>
                <a:latin typeface="Source Sans Pro"/>
                <a:ea typeface="Source Sans Pro"/>
                <a:cs typeface="Source Sans Pro"/>
                <a:sym typeface="Source Sans Pro"/>
                <a:hlinkClick r:id="rId5"/>
              </a:rPr>
              <a:t>https://www.canva.com/design/DAGAQ00kpuw/RAnTsYL5RnPXKaWSkI8YJw/edit?utm_content=DAGAQ00kpuw&amp;utm_campaign=designshare&amp;utm_medium=link2&amp;utm_source=sharebutton</a:t>
            </a: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r>
              <a:rPr lang="en-IN" sz="1200" b="1" dirty="0">
                <a:solidFill>
                  <a:srgbClr val="3F3F3F"/>
                </a:solidFill>
                <a:latin typeface="Source Sans Pro"/>
                <a:ea typeface="Source Sans Pro"/>
                <a:cs typeface="Source Sans Pro"/>
                <a:sym typeface="Source Sans Pro"/>
                <a:hlinkClick r:id="rId6"/>
              </a:rPr>
              <a:t>https://www.scalablepath.com/for-freelancers/mindfulness-for-software-developers</a:t>
            </a: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r>
              <a:rPr lang="en-IN" sz="1200" b="1" dirty="0">
                <a:solidFill>
                  <a:srgbClr val="3F3F3F"/>
                </a:solidFill>
                <a:latin typeface="Source Sans Pro"/>
                <a:ea typeface="Source Sans Pro"/>
                <a:cs typeface="Source Sans Pro"/>
                <a:sym typeface="Source Sans Pro"/>
                <a:hlinkClick r:id="rId7"/>
              </a:rPr>
              <a:t>https://www.cio.com/article/286118/agile-development-how-to-deal-with-software-development-schedule-pressure.html</a:t>
            </a: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r>
              <a:rPr lang="en-IN" sz="1200" b="1" dirty="0">
                <a:solidFill>
                  <a:srgbClr val="3F3F3F"/>
                </a:solidFill>
                <a:latin typeface="Source Sans Pro"/>
                <a:ea typeface="Source Sans Pro"/>
                <a:cs typeface="Source Sans Pro"/>
                <a:sym typeface="Source Sans Pro"/>
                <a:hlinkClick r:id="rId8"/>
              </a:rPr>
              <a:t>https://thevaluable.dev/programmer-stress-causes/</a:t>
            </a: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endParaRPr lang="en-IN" sz="1200" b="1" dirty="0">
              <a:solidFill>
                <a:srgbClr val="3F3F3F"/>
              </a:solidFill>
              <a:latin typeface="Source Sans Pro"/>
              <a:ea typeface="Source Sans Pro"/>
              <a:cs typeface="Source Sans Pro"/>
              <a:sym typeface="Source Sans Pro"/>
            </a:endParaRPr>
          </a:p>
          <a:p>
            <a:pPr marL="0" marR="0" lvl="0" indent="0" algn="l" rtl="0">
              <a:lnSpc>
                <a:spcPct val="200000"/>
              </a:lnSpc>
              <a:spcBef>
                <a:spcPts val="0"/>
              </a:spcBef>
              <a:spcAft>
                <a:spcPts val="0"/>
              </a:spcAft>
              <a:buNone/>
            </a:pPr>
            <a:endParaRPr sz="1200" b="1" dirty="0">
              <a:solidFill>
                <a:srgbClr val="3F3F3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99757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ED2C3"/>
        </a:solidFill>
        <a:effectLst/>
      </p:bgPr>
    </p:bg>
    <p:spTree>
      <p:nvGrpSpPr>
        <p:cNvPr id="1" name="Shape 483"/>
        <p:cNvGrpSpPr/>
        <p:nvPr/>
      </p:nvGrpSpPr>
      <p:grpSpPr>
        <a:xfrm>
          <a:off x="0" y="0"/>
          <a:ext cx="0" cy="0"/>
          <a:chOff x="0" y="0"/>
          <a:chExt cx="0" cy="0"/>
        </a:xfrm>
      </p:grpSpPr>
      <p:cxnSp>
        <p:nvCxnSpPr>
          <p:cNvPr id="484" name="Google Shape;484;p53"/>
          <p:cNvCxnSpPr/>
          <p:nvPr/>
        </p:nvCxnSpPr>
        <p:spPr>
          <a:xfrm>
            <a:off x="1054100" y="0"/>
            <a:ext cx="0" cy="6858000"/>
          </a:xfrm>
          <a:prstGeom prst="straightConnector1">
            <a:avLst/>
          </a:prstGeom>
          <a:noFill/>
          <a:ln w="9525" cap="flat" cmpd="sng">
            <a:solidFill>
              <a:srgbClr val="3F3F3F"/>
            </a:solidFill>
            <a:prstDash val="solid"/>
            <a:miter lim="800000"/>
            <a:headEnd type="none" w="sm" len="sm"/>
            <a:tailEnd type="none" w="sm" len="sm"/>
          </a:ln>
        </p:spPr>
      </p:cxnSp>
      <p:cxnSp>
        <p:nvCxnSpPr>
          <p:cNvPr id="485" name="Google Shape;485;p53"/>
          <p:cNvCxnSpPr/>
          <p:nvPr/>
        </p:nvCxnSpPr>
        <p:spPr>
          <a:xfrm>
            <a:off x="11137900" y="0"/>
            <a:ext cx="0" cy="6858000"/>
          </a:xfrm>
          <a:prstGeom prst="straightConnector1">
            <a:avLst/>
          </a:prstGeom>
          <a:noFill/>
          <a:ln w="9525" cap="flat" cmpd="sng">
            <a:solidFill>
              <a:srgbClr val="3F3F3F"/>
            </a:solidFill>
            <a:prstDash val="solid"/>
            <a:miter lim="800000"/>
            <a:headEnd type="none" w="sm" len="sm"/>
            <a:tailEnd type="none" w="sm" len="sm"/>
          </a:ln>
        </p:spPr>
      </p:cxnSp>
      <p:cxnSp>
        <p:nvCxnSpPr>
          <p:cNvPr id="486" name="Google Shape;486;p53"/>
          <p:cNvCxnSpPr/>
          <p:nvPr/>
        </p:nvCxnSpPr>
        <p:spPr>
          <a:xfrm>
            <a:off x="1054100" y="1270000"/>
            <a:ext cx="10083800" cy="0"/>
          </a:xfrm>
          <a:prstGeom prst="straightConnector1">
            <a:avLst/>
          </a:prstGeom>
          <a:noFill/>
          <a:ln w="9525" cap="flat" cmpd="sng">
            <a:solidFill>
              <a:srgbClr val="3F3F3F"/>
            </a:solidFill>
            <a:prstDash val="solid"/>
            <a:miter lim="800000"/>
            <a:headEnd type="none" w="sm" len="sm"/>
            <a:tailEnd type="none" w="sm" len="sm"/>
          </a:ln>
        </p:spPr>
      </p:cxnSp>
      <p:cxnSp>
        <p:nvCxnSpPr>
          <p:cNvPr id="487" name="Google Shape;487;p53"/>
          <p:cNvCxnSpPr/>
          <p:nvPr/>
        </p:nvCxnSpPr>
        <p:spPr>
          <a:xfrm>
            <a:off x="1054100" y="5600700"/>
            <a:ext cx="10083800" cy="0"/>
          </a:xfrm>
          <a:prstGeom prst="straightConnector1">
            <a:avLst/>
          </a:prstGeom>
          <a:noFill/>
          <a:ln w="9525" cap="flat" cmpd="sng">
            <a:solidFill>
              <a:srgbClr val="3F3F3F"/>
            </a:solidFill>
            <a:prstDash val="solid"/>
            <a:miter lim="800000"/>
            <a:headEnd type="none" w="sm" len="sm"/>
            <a:tailEnd type="none" w="sm" len="sm"/>
          </a:ln>
        </p:spPr>
      </p:cxnSp>
      <p:sp>
        <p:nvSpPr>
          <p:cNvPr id="488" name="Google Shape;488;p53"/>
          <p:cNvSpPr txBox="1"/>
          <p:nvPr/>
        </p:nvSpPr>
        <p:spPr>
          <a:xfrm>
            <a:off x="2345953" y="2475667"/>
            <a:ext cx="7500093"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0" b="1" dirty="0">
                <a:solidFill>
                  <a:srgbClr val="3F3F3F"/>
                </a:solidFill>
                <a:latin typeface="Dashboard" panose="00000500000000000000" pitchFamily="50" charset="0"/>
                <a:sym typeface="Arial"/>
              </a:rPr>
              <a:t>THANK YOU</a:t>
            </a:r>
            <a:endParaRPr sz="8000" b="1" dirty="0">
              <a:solidFill>
                <a:srgbClr val="3F3F3F"/>
              </a:solidFill>
              <a:latin typeface="Dashboard" panose="00000500000000000000" pitchFamily="50" charset="0"/>
              <a:sym typeface="Arial"/>
            </a:endParaRPr>
          </a:p>
        </p:txBody>
      </p:sp>
      <p:sp>
        <p:nvSpPr>
          <p:cNvPr id="489" name="Google Shape;489;p53"/>
          <p:cNvSpPr txBox="1"/>
          <p:nvPr/>
        </p:nvSpPr>
        <p:spPr>
          <a:xfrm>
            <a:off x="4546599" y="3842165"/>
            <a:ext cx="3098800" cy="3244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rgbClr val="3F3F3F"/>
                </a:solidFill>
                <a:latin typeface="Source Sans Pro"/>
                <a:ea typeface="Source Sans Pro"/>
                <a:cs typeface="Source Sans Pro"/>
                <a:sym typeface="Source Sans Pro"/>
              </a:rPr>
              <a:t>😇</a:t>
            </a:r>
            <a:endParaRPr sz="2400" b="1" dirty="0">
              <a:solidFill>
                <a:srgbClr val="3F3F3F"/>
              </a:solidFill>
              <a:latin typeface="Source Sans Pro"/>
              <a:ea typeface="Source Sans Pro"/>
              <a:cs typeface="Source Sans Pro"/>
              <a:sym typeface="Source Sans Pro"/>
            </a:endParaRPr>
          </a:p>
        </p:txBody>
      </p:sp>
      <p:sp>
        <p:nvSpPr>
          <p:cNvPr id="492" name="Google Shape;492;p53"/>
          <p:cNvSpPr txBox="1"/>
          <p:nvPr/>
        </p:nvSpPr>
        <p:spPr>
          <a:xfrm rot="5400000">
            <a:off x="-2314736" y="2921168"/>
            <a:ext cx="574675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dirty="0">
                <a:solidFill>
                  <a:srgbClr val="3F3F3F"/>
                </a:solidFill>
                <a:latin typeface="Arial"/>
                <a:ea typeface="Arial"/>
                <a:cs typeface="Arial"/>
                <a:sym typeface="Arial"/>
              </a:rPr>
              <a:t>PRESSURE</a:t>
            </a:r>
            <a:endParaRPr sz="6000" b="1" dirty="0">
              <a:solidFill>
                <a:srgbClr val="3F3F3F"/>
              </a:solidFill>
              <a:latin typeface="Arial"/>
              <a:ea typeface="Arial"/>
              <a:cs typeface="Arial"/>
              <a:sym typeface="Arial"/>
            </a:endParaRPr>
          </a:p>
        </p:txBody>
      </p:sp>
      <p:sp>
        <p:nvSpPr>
          <p:cNvPr id="493" name="Google Shape;493;p53"/>
          <p:cNvSpPr txBox="1"/>
          <p:nvPr/>
        </p:nvSpPr>
        <p:spPr>
          <a:xfrm rot="-5400000">
            <a:off x="8772355" y="2921169"/>
            <a:ext cx="5746750"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dirty="0">
                <a:solidFill>
                  <a:srgbClr val="3F3F3F"/>
                </a:solidFill>
                <a:latin typeface="Arial"/>
                <a:ea typeface="Arial"/>
                <a:cs typeface="Arial"/>
                <a:sym typeface="Arial"/>
              </a:rPr>
              <a:t>HANDLING</a:t>
            </a:r>
            <a:endParaRPr sz="6000" b="1" dirty="0">
              <a:solidFill>
                <a:srgbClr val="3F3F3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ED2C3"/>
        </a:solidFill>
        <a:effectLst/>
      </p:bgPr>
    </p:bg>
    <p:spTree>
      <p:nvGrpSpPr>
        <p:cNvPr id="1" name="Shape 220"/>
        <p:cNvGrpSpPr/>
        <p:nvPr/>
      </p:nvGrpSpPr>
      <p:grpSpPr>
        <a:xfrm>
          <a:off x="0" y="0"/>
          <a:ext cx="0" cy="0"/>
          <a:chOff x="0" y="0"/>
          <a:chExt cx="0" cy="0"/>
        </a:xfrm>
      </p:grpSpPr>
      <p:cxnSp>
        <p:nvCxnSpPr>
          <p:cNvPr id="222" name="Google Shape;222;p38"/>
          <p:cNvCxnSpPr/>
          <p:nvPr/>
        </p:nvCxnSpPr>
        <p:spPr>
          <a:xfrm>
            <a:off x="0" y="1092200"/>
            <a:ext cx="12192000" cy="0"/>
          </a:xfrm>
          <a:prstGeom prst="straightConnector1">
            <a:avLst/>
          </a:prstGeom>
          <a:noFill/>
          <a:ln w="38100" cap="flat" cmpd="sng">
            <a:solidFill>
              <a:srgbClr val="3F3F3F"/>
            </a:solidFill>
            <a:prstDash val="solid"/>
            <a:miter lim="800000"/>
            <a:headEnd type="none" w="sm" len="sm"/>
            <a:tailEnd type="none" w="sm" len="sm"/>
          </a:ln>
        </p:spPr>
      </p:cxnSp>
      <p:sp>
        <p:nvSpPr>
          <p:cNvPr id="224" name="Google Shape;224;p38"/>
          <p:cNvSpPr txBox="1"/>
          <p:nvPr/>
        </p:nvSpPr>
        <p:spPr>
          <a:xfrm>
            <a:off x="1809750" y="376737"/>
            <a:ext cx="8572499" cy="11126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rgbClr val="3F3F3F"/>
                </a:solidFill>
                <a:latin typeface="Dashboard" panose="00000500000000000000" pitchFamily="50" charset="0"/>
              </a:rPr>
              <a:t>INDEX</a:t>
            </a:r>
            <a:r>
              <a:rPr lang="en-US" sz="3200" b="1" dirty="0">
                <a:solidFill>
                  <a:srgbClr val="3F3F3F"/>
                </a:solidFill>
                <a:latin typeface="Dashboard" panose="00000500000000000000" pitchFamily="50" charset="0"/>
                <a:sym typeface="Arial"/>
              </a:rPr>
              <a:t> </a:t>
            </a:r>
          </a:p>
        </p:txBody>
      </p:sp>
      <p:graphicFrame>
        <p:nvGraphicFramePr>
          <p:cNvPr id="2" name="Table 1">
            <a:extLst>
              <a:ext uri="{FF2B5EF4-FFF2-40B4-BE49-F238E27FC236}">
                <a16:creationId xmlns:a16="http://schemas.microsoft.com/office/drawing/2014/main" id="{D7A34AC8-45F4-FF67-2034-10823F56013B}"/>
              </a:ext>
            </a:extLst>
          </p:cNvPr>
          <p:cNvGraphicFramePr>
            <a:graphicFrameLocks noGrp="1"/>
          </p:cNvGraphicFramePr>
          <p:nvPr>
            <p:extLst>
              <p:ext uri="{D42A27DB-BD31-4B8C-83A1-F6EECF244321}">
                <p14:modId xmlns:p14="http://schemas.microsoft.com/office/powerpoint/2010/main" val="3706742591"/>
              </p:ext>
            </p:extLst>
          </p:nvPr>
        </p:nvGraphicFramePr>
        <p:xfrm>
          <a:off x="3119747" y="1489435"/>
          <a:ext cx="5952503" cy="4820920"/>
        </p:xfrm>
        <a:graphic>
          <a:graphicData uri="http://schemas.openxmlformats.org/drawingml/2006/table">
            <a:tbl>
              <a:tblPr firstRow="1" bandRow="1">
                <a:tableStyleId>{073A0DAA-6AF3-43AB-8588-CEC1D06C72B9}</a:tableStyleId>
              </a:tblPr>
              <a:tblGrid>
                <a:gridCol w="5952503">
                  <a:extLst>
                    <a:ext uri="{9D8B030D-6E8A-4147-A177-3AD203B41FA5}">
                      <a16:colId xmlns:a16="http://schemas.microsoft.com/office/drawing/2014/main" val="3609533510"/>
                    </a:ext>
                  </a:extLst>
                </a:gridCol>
              </a:tblGrid>
              <a:tr h="370840">
                <a:tc>
                  <a:txBody>
                    <a:bodyPr/>
                    <a:lstStyle/>
                    <a:p>
                      <a:pPr algn="ctr"/>
                      <a:r>
                        <a:rPr lang="en-US" dirty="0"/>
                        <a:t>TABLE OF CONTENTS</a:t>
                      </a:r>
                      <a:endParaRPr lang="en-IN" dirty="0"/>
                    </a:p>
                  </a:txBody>
                  <a:tcPr/>
                </a:tc>
                <a:extLst>
                  <a:ext uri="{0D108BD9-81ED-4DB2-BD59-A6C34878D82A}">
                    <a16:rowId xmlns:a16="http://schemas.microsoft.com/office/drawing/2014/main" val="431512843"/>
                  </a:ext>
                </a:extLst>
              </a:tr>
              <a:tr h="370840">
                <a:tc>
                  <a:txBody>
                    <a:bodyPr/>
                    <a:lstStyle/>
                    <a:p>
                      <a:pPr marL="0" marR="0" lvl="0" indent="0" algn="ctr" rtl="0">
                        <a:spcBef>
                          <a:spcPts val="0"/>
                        </a:spcBef>
                        <a:spcAft>
                          <a:spcPts val="0"/>
                        </a:spcAft>
                        <a:buNone/>
                      </a:pPr>
                      <a:r>
                        <a:rPr lang="en-US" sz="1200" b="0" dirty="0">
                          <a:solidFill>
                            <a:srgbClr val="3F3F3F"/>
                          </a:solidFill>
                          <a:latin typeface="Calibri" panose="020F0502020204030204" pitchFamily="34" charset="0"/>
                          <a:cs typeface="Calibri" panose="020F0502020204030204" pitchFamily="34" charset="0"/>
                          <a:sym typeface="Arial"/>
                        </a:rPr>
                        <a:t>NAVIGATING THE CODE STROM</a:t>
                      </a:r>
                      <a:endParaRPr lang="en-IN"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0569089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3F3F3F"/>
                          </a:solidFill>
                          <a:latin typeface="Calibri" panose="020F0502020204030204" pitchFamily="34" charset="0"/>
                          <a:ea typeface="Source Sans Pro"/>
                          <a:cs typeface="Calibri" panose="020F0502020204030204" pitchFamily="34" charset="0"/>
                          <a:sym typeface="Source Sans Pro"/>
                        </a:rPr>
                        <a:t>MANAGING PRESSURE IN OUR DAILY LIFE </a:t>
                      </a:r>
                    </a:p>
                  </a:txBody>
                  <a:tcPr/>
                </a:tc>
                <a:extLst>
                  <a:ext uri="{0D108BD9-81ED-4DB2-BD59-A6C34878D82A}">
                    <a16:rowId xmlns:a16="http://schemas.microsoft.com/office/drawing/2014/main" val="66406786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3F3F3F"/>
                          </a:solidFill>
                          <a:latin typeface="Calibri" panose="020F0502020204030204" pitchFamily="34" charset="0"/>
                          <a:cs typeface="Calibri" panose="020F0502020204030204" pitchFamily="34" charset="0"/>
                          <a:sym typeface="Arial"/>
                        </a:rPr>
                        <a:t>INTRODUCTION</a:t>
                      </a:r>
                    </a:p>
                  </a:txBody>
                  <a:tcPr/>
                </a:tc>
                <a:extLst>
                  <a:ext uri="{0D108BD9-81ED-4DB2-BD59-A6C34878D82A}">
                    <a16:rowId xmlns:a16="http://schemas.microsoft.com/office/drawing/2014/main" val="18492635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3F3F3F"/>
                          </a:solidFill>
                          <a:latin typeface="Calibri" panose="020F0502020204030204" pitchFamily="34" charset="0"/>
                          <a:cs typeface="Calibri" panose="020F0502020204030204" pitchFamily="34" charset="0"/>
                          <a:sym typeface="Arial"/>
                        </a:rPr>
                        <a:t>THE PRESSURE COOKER OF SOFTWARE DEVELOPEMNT</a:t>
                      </a:r>
                    </a:p>
                  </a:txBody>
                  <a:tcPr/>
                </a:tc>
                <a:extLst>
                  <a:ext uri="{0D108BD9-81ED-4DB2-BD59-A6C34878D82A}">
                    <a16:rowId xmlns:a16="http://schemas.microsoft.com/office/drawing/2014/main" val="8316205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3F3F3F"/>
                          </a:solidFill>
                          <a:latin typeface="Calibri" panose="020F0502020204030204" pitchFamily="34" charset="0"/>
                          <a:cs typeface="Calibri" panose="020F0502020204030204" pitchFamily="34" charset="0"/>
                          <a:sym typeface="Arial"/>
                        </a:rPr>
                        <a:t>B</a:t>
                      </a:r>
                      <a:r>
                        <a:rPr lang="en-US" sz="1200" b="0" dirty="0">
                          <a:solidFill>
                            <a:srgbClr val="3F3F3F"/>
                          </a:solidFill>
                          <a:latin typeface="Calibri" panose="020F0502020204030204" pitchFamily="34" charset="0"/>
                          <a:cs typeface="Calibri" panose="020F0502020204030204" pitchFamily="34" charset="0"/>
                        </a:rPr>
                        <a:t>UGS, GLITCHES AND FEATURE SURPRISES</a:t>
                      </a:r>
                      <a:endParaRPr lang="en-US" sz="1200" b="0" dirty="0">
                        <a:solidFill>
                          <a:srgbClr val="3F3F3F"/>
                        </a:solidFill>
                        <a:latin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2085057481"/>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dirty="0">
                          <a:solidFill>
                            <a:srgbClr val="000000"/>
                          </a:solidFill>
                          <a:effectLst/>
                          <a:latin typeface="Calibri" panose="020F0502020204030204" pitchFamily="34" charset="0"/>
                          <a:cs typeface="Calibri" panose="020F0502020204030204" pitchFamily="34" charset="0"/>
                        </a:rPr>
                        <a:t>PROJECT MANAGEMENT ROLLERCOASTER</a:t>
                      </a:r>
                      <a:endParaRPr lang="en-IN" sz="1200" b="0" dirty="0">
                        <a:solidFill>
                          <a:srgbClr val="3F3F3F"/>
                        </a:solidFill>
                        <a:latin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593038372"/>
                  </a:ext>
                </a:extLst>
              </a:tr>
              <a:tr h="370840">
                <a:tc>
                  <a:txBody>
                    <a:bodyPr/>
                    <a:lstStyle/>
                    <a:p>
                      <a:pPr algn="ctr"/>
                      <a:r>
                        <a:rPr lang="en-US" sz="1200" b="0" dirty="0">
                          <a:solidFill>
                            <a:srgbClr val="3F3F3F"/>
                          </a:solidFill>
                          <a:latin typeface="Calibri" panose="020F0502020204030204" pitchFamily="34" charset="0"/>
                          <a:cs typeface="Calibri" panose="020F0502020204030204" pitchFamily="34" charset="0"/>
                          <a:sym typeface="Arial"/>
                        </a:rPr>
                        <a:t>CASE STUDY</a:t>
                      </a:r>
                      <a:endParaRPr lang="en-IN"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7972421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3F3F3F"/>
                          </a:solidFill>
                          <a:latin typeface="Calibri" panose="020F0502020204030204" pitchFamily="34" charset="0"/>
                          <a:cs typeface="Calibri" panose="020F0502020204030204" pitchFamily="34" charset="0"/>
                          <a:sym typeface="Arial"/>
                        </a:rPr>
                        <a:t>VERSION CONTROL YOGA</a:t>
                      </a:r>
                    </a:p>
                  </a:txBody>
                  <a:tcPr/>
                </a:tc>
                <a:extLst>
                  <a:ext uri="{0D108BD9-81ED-4DB2-BD59-A6C34878D82A}">
                    <a16:rowId xmlns:a16="http://schemas.microsoft.com/office/drawing/2014/main" val="321166801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3F3F3F"/>
                          </a:solidFill>
                          <a:latin typeface="Calibri" panose="020F0502020204030204" pitchFamily="34" charset="0"/>
                          <a:cs typeface="Calibri" panose="020F0502020204030204" pitchFamily="34" charset="0"/>
                          <a:sym typeface="Arial"/>
                        </a:rPr>
                        <a:t>TOOLBOX: OUR SAVIOR</a:t>
                      </a:r>
                    </a:p>
                  </a:txBody>
                  <a:tcPr/>
                </a:tc>
                <a:extLst>
                  <a:ext uri="{0D108BD9-81ED-4DB2-BD59-A6C34878D82A}">
                    <a16:rowId xmlns:a16="http://schemas.microsoft.com/office/drawing/2014/main" val="383556594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dirty="0">
                          <a:solidFill>
                            <a:srgbClr val="000000"/>
                          </a:solidFill>
                          <a:effectLst/>
                          <a:latin typeface="Calibri" panose="020F0502020204030204" pitchFamily="34" charset="0"/>
                          <a:cs typeface="Calibri" panose="020F0502020204030204" pitchFamily="34" charset="0"/>
                        </a:rPr>
                        <a:t>FOSTERING TEAM SUPPORT</a:t>
                      </a:r>
                      <a:endParaRPr lang="en-IN" sz="1200" b="0" dirty="0">
                        <a:solidFill>
                          <a:srgbClr val="3F3F3F"/>
                        </a:solidFill>
                        <a:latin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96311226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dirty="0">
                          <a:solidFill>
                            <a:srgbClr val="000000"/>
                          </a:solidFill>
                          <a:effectLst/>
                          <a:latin typeface="Calibri" panose="020F0502020204030204" pitchFamily="34" charset="0"/>
                          <a:cs typeface="Calibri" panose="020F0502020204030204" pitchFamily="34" charset="0"/>
                        </a:rPr>
                        <a:t>STEALTH-MODE</a:t>
                      </a:r>
                      <a:endParaRPr lang="en-IN" sz="1200" b="0" dirty="0">
                        <a:latin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901080699"/>
                  </a:ext>
                </a:extLst>
              </a:tr>
              <a:tr h="370840">
                <a:tc>
                  <a:txBody>
                    <a:bodyPr/>
                    <a:lstStyle/>
                    <a:p>
                      <a:pPr algn="ctr"/>
                      <a:r>
                        <a:rPr lang="en-US" sz="1200" b="0" dirty="0">
                          <a:latin typeface="Calibri" panose="020F0502020204030204" pitchFamily="34" charset="0"/>
                          <a:cs typeface="Calibri" panose="020F0502020204030204" pitchFamily="34" charset="0"/>
                        </a:rPr>
                        <a:t>REFERENCES</a:t>
                      </a:r>
                      <a:endParaRPr lang="en-IN"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45427243"/>
                  </a:ext>
                </a:extLst>
              </a:tr>
            </a:tbl>
          </a:graphicData>
        </a:graphic>
      </p:graphicFrame>
    </p:spTree>
    <p:extLst>
      <p:ext uri="{BB962C8B-B14F-4D97-AF65-F5344CB8AC3E}">
        <p14:creationId xmlns:p14="http://schemas.microsoft.com/office/powerpoint/2010/main" val="119237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ED2C3"/>
        </a:solidFill>
        <a:effectLst/>
      </p:bgPr>
    </p:bg>
    <p:spTree>
      <p:nvGrpSpPr>
        <p:cNvPr id="1" name="Shape 151"/>
        <p:cNvGrpSpPr/>
        <p:nvPr/>
      </p:nvGrpSpPr>
      <p:grpSpPr>
        <a:xfrm>
          <a:off x="0" y="0"/>
          <a:ext cx="0" cy="0"/>
          <a:chOff x="0" y="0"/>
          <a:chExt cx="0" cy="0"/>
        </a:xfrm>
      </p:grpSpPr>
      <p:grpSp>
        <p:nvGrpSpPr>
          <p:cNvPr id="152" name="Google Shape;152;p34"/>
          <p:cNvGrpSpPr/>
          <p:nvPr/>
        </p:nvGrpSpPr>
        <p:grpSpPr>
          <a:xfrm>
            <a:off x="6096000" y="958911"/>
            <a:ext cx="5359400" cy="4159331"/>
            <a:chOff x="5867400" y="1257300"/>
            <a:chExt cx="5359400" cy="4306342"/>
          </a:xfrm>
        </p:grpSpPr>
        <p:sp>
          <p:nvSpPr>
            <p:cNvPr id="153" name="Google Shape;153;p34"/>
            <p:cNvSpPr txBox="1"/>
            <p:nvPr/>
          </p:nvSpPr>
          <p:spPr>
            <a:xfrm>
              <a:off x="5981700" y="1357858"/>
              <a:ext cx="5130800" cy="41549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3200" b="1" dirty="0">
                <a:solidFill>
                  <a:srgbClr val="3F3F3F"/>
                </a:solidFill>
              </a:endParaRPr>
            </a:p>
            <a:p>
              <a:pPr marL="0" marR="0" lvl="0" indent="0" algn="ctr" rtl="0">
                <a:spcBef>
                  <a:spcPts val="0"/>
                </a:spcBef>
                <a:spcAft>
                  <a:spcPts val="0"/>
                </a:spcAft>
                <a:buNone/>
              </a:pPr>
              <a:endParaRPr lang="en-US" sz="2800" b="1" dirty="0">
                <a:solidFill>
                  <a:srgbClr val="3F3F3F"/>
                </a:solidFill>
                <a:latin typeface="Arial"/>
                <a:ea typeface="Arial"/>
                <a:cs typeface="Arial"/>
                <a:sym typeface="Arial"/>
              </a:endParaRPr>
            </a:p>
            <a:p>
              <a:pPr marL="0" marR="0" lvl="0" indent="0" algn="ctr" rtl="0">
                <a:spcBef>
                  <a:spcPts val="0"/>
                </a:spcBef>
                <a:spcAft>
                  <a:spcPts val="0"/>
                </a:spcAft>
                <a:buNone/>
              </a:pPr>
              <a:r>
                <a:rPr lang="en-US" sz="2800" b="1" dirty="0">
                  <a:solidFill>
                    <a:srgbClr val="3F3F3F"/>
                  </a:solidFill>
                  <a:latin typeface="Dashboard" panose="00000500000000000000" pitchFamily="50" charset="0"/>
                  <a:sym typeface="Arial"/>
                </a:rPr>
                <a:t>NAVIGATING</a:t>
              </a:r>
            </a:p>
            <a:p>
              <a:pPr marL="0" marR="0" lvl="0" indent="0" algn="ctr" rtl="0">
                <a:spcBef>
                  <a:spcPts val="0"/>
                </a:spcBef>
                <a:spcAft>
                  <a:spcPts val="0"/>
                </a:spcAft>
                <a:buNone/>
              </a:pPr>
              <a:r>
                <a:rPr lang="en-US" sz="2800" b="1" dirty="0">
                  <a:solidFill>
                    <a:srgbClr val="3F3F3F"/>
                  </a:solidFill>
                  <a:latin typeface="Dashboard" panose="00000500000000000000" pitchFamily="50" charset="0"/>
                  <a:sym typeface="Arial"/>
                </a:rPr>
                <a:t> THE CODE STROM: </a:t>
              </a:r>
            </a:p>
            <a:p>
              <a:pPr marL="0" marR="0" lvl="0" indent="0" algn="ctr" rtl="0">
                <a:spcBef>
                  <a:spcPts val="0"/>
                </a:spcBef>
                <a:spcAft>
                  <a:spcPts val="0"/>
                </a:spcAft>
                <a:buNone/>
              </a:pPr>
              <a:endParaRPr lang="en-US" sz="2800" b="1" dirty="0">
                <a:solidFill>
                  <a:srgbClr val="3F3F3F"/>
                </a:solidFill>
              </a:endParaRPr>
            </a:p>
            <a:p>
              <a:pPr marL="0" marR="0" lvl="0" indent="0" algn="ctr" rtl="0">
                <a:spcBef>
                  <a:spcPts val="0"/>
                </a:spcBef>
                <a:spcAft>
                  <a:spcPts val="0"/>
                </a:spcAft>
                <a:buNone/>
              </a:pPr>
              <a:r>
                <a:rPr lang="en-US" sz="2000" b="1" dirty="0">
                  <a:solidFill>
                    <a:srgbClr val="3F3F3F"/>
                  </a:solidFill>
                  <a:latin typeface="Calibri" panose="020F0502020204030204" pitchFamily="34" charset="0"/>
                  <a:cs typeface="Calibri" panose="020F0502020204030204" pitchFamily="34" charset="0"/>
                  <a:sym typeface="Arial"/>
                </a:rPr>
                <a:t>HANDLING PRESSURE IN SOFTWARE ENGINEERING AND PROJECT MANAGEMENT</a:t>
              </a:r>
            </a:p>
          </p:txBody>
        </p:sp>
        <p:cxnSp>
          <p:nvCxnSpPr>
            <p:cNvPr id="154" name="Google Shape;154;p34"/>
            <p:cNvCxnSpPr/>
            <p:nvPr/>
          </p:nvCxnSpPr>
          <p:spPr>
            <a:xfrm>
              <a:off x="5867400" y="1257300"/>
              <a:ext cx="5359400" cy="0"/>
            </a:xfrm>
            <a:prstGeom prst="straightConnector1">
              <a:avLst/>
            </a:prstGeom>
            <a:noFill/>
            <a:ln w="9525" cap="flat" cmpd="sng">
              <a:solidFill>
                <a:srgbClr val="3F3F3F"/>
              </a:solidFill>
              <a:prstDash val="solid"/>
              <a:miter lim="800000"/>
              <a:headEnd type="none" w="sm" len="sm"/>
              <a:tailEnd type="none" w="sm" len="sm"/>
            </a:ln>
          </p:spPr>
        </p:cxnSp>
        <p:cxnSp>
          <p:nvCxnSpPr>
            <p:cNvPr id="155" name="Google Shape;155;p34"/>
            <p:cNvCxnSpPr/>
            <p:nvPr/>
          </p:nvCxnSpPr>
          <p:spPr>
            <a:xfrm>
              <a:off x="5867400" y="5563642"/>
              <a:ext cx="5359400" cy="0"/>
            </a:xfrm>
            <a:prstGeom prst="straightConnector1">
              <a:avLst/>
            </a:prstGeom>
            <a:noFill/>
            <a:ln w="9525" cap="flat" cmpd="sng">
              <a:solidFill>
                <a:srgbClr val="3F3F3F"/>
              </a:solidFill>
              <a:prstDash val="solid"/>
              <a:miter lim="800000"/>
              <a:headEnd type="none" w="sm" len="sm"/>
              <a:tailEnd type="none" w="sm" len="sm"/>
            </a:ln>
          </p:spPr>
        </p:cxnSp>
      </p:grpSp>
      <p:sp>
        <p:nvSpPr>
          <p:cNvPr id="156" name="Google Shape;156;p34"/>
          <p:cNvSpPr/>
          <p:nvPr/>
        </p:nvSpPr>
        <p:spPr>
          <a:xfrm>
            <a:off x="5992369" y="5118242"/>
            <a:ext cx="5566660" cy="133455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1200" b="0" i="0" dirty="0">
                <a:solidFill>
                  <a:srgbClr val="0D0D0D"/>
                </a:solidFill>
                <a:effectLst/>
                <a:latin typeface="Calibri" panose="020F0502020204030204" pitchFamily="34" charset="0"/>
                <a:cs typeface="Calibri" panose="020F0502020204030204" pitchFamily="34" charset="0"/>
              </a:rPr>
              <a:t>Handling pressure in software engineering refers to the ability of software developers, engineers, and related professionals to effectively manage and cope with demanding situations, tight deadlines, high expectations, and challenging problems that arise during the development and maintenance of software systems.</a:t>
            </a:r>
            <a:endParaRPr sz="1200" dirty="0">
              <a:latin typeface="Calibri" panose="020F0502020204030204" pitchFamily="34" charset="0"/>
              <a:cs typeface="Calibri" panose="020F0502020204030204" pitchFamily="34" charset="0"/>
            </a:endParaRPr>
          </a:p>
        </p:txBody>
      </p:sp>
      <p:sp>
        <p:nvSpPr>
          <p:cNvPr id="157" name="Google Shape;157;p34"/>
          <p:cNvSpPr txBox="1"/>
          <p:nvPr/>
        </p:nvSpPr>
        <p:spPr>
          <a:xfrm>
            <a:off x="5754409" y="558800"/>
            <a:ext cx="6042581"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0" b="1" dirty="0">
                <a:solidFill>
                  <a:srgbClr val="3F3F3F"/>
                </a:solidFill>
                <a:latin typeface="Calibri" panose="020F0502020204030204" pitchFamily="34" charset="0"/>
                <a:ea typeface="Source Sans Pro"/>
                <a:cs typeface="Calibri" panose="020F0502020204030204" pitchFamily="34" charset="0"/>
                <a:sym typeface="Source Sans Pro"/>
              </a:rPr>
              <a:t>TURNING BUGS INTO FEATURES WITH A SMILE</a:t>
            </a:r>
            <a:endParaRPr sz="2100" b="1" dirty="0">
              <a:solidFill>
                <a:srgbClr val="3F3F3F"/>
              </a:solidFill>
              <a:latin typeface="Calibri" panose="020F0502020204030204" pitchFamily="34" charset="0"/>
              <a:ea typeface="Source Sans Pro"/>
              <a:cs typeface="Calibri" panose="020F0502020204030204" pitchFamily="34" charset="0"/>
              <a:sym typeface="Source Sans Pro"/>
            </a:endParaRPr>
          </a:p>
        </p:txBody>
      </p:sp>
      <p:pic>
        <p:nvPicPr>
          <p:cNvPr id="2050" name="Picture 2" descr="The Most Profitable Software Development Career Path">
            <a:extLst>
              <a:ext uri="{FF2B5EF4-FFF2-40B4-BE49-F238E27FC236}">
                <a16:creationId xmlns:a16="http://schemas.microsoft.com/office/drawing/2014/main" id="{54D92F7A-0E4A-DF8B-C669-CB0E102B9D2D}"/>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25082" r="25082"/>
          <a:stretch>
            <a:fillRect/>
          </a:stretch>
        </p:blipFill>
        <p:spPr bwMode="auto">
          <a:xfrm>
            <a:off x="1054100" y="558800"/>
            <a:ext cx="4318000" cy="5753100"/>
          </a:xfrm>
          <a:prstGeom prst="rect">
            <a:avLst/>
          </a:prstGeom>
          <a:solidFill>
            <a:schemeClr val="tx1"/>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1C3"/>
        </a:solidFill>
        <a:effectLst/>
      </p:bgPr>
    </p:bg>
    <p:spTree>
      <p:nvGrpSpPr>
        <p:cNvPr id="1" name="Shape 232"/>
        <p:cNvGrpSpPr/>
        <p:nvPr/>
      </p:nvGrpSpPr>
      <p:grpSpPr>
        <a:xfrm>
          <a:off x="0" y="0"/>
          <a:ext cx="0" cy="0"/>
          <a:chOff x="0" y="0"/>
          <a:chExt cx="0" cy="0"/>
        </a:xfrm>
      </p:grpSpPr>
      <p:cxnSp>
        <p:nvCxnSpPr>
          <p:cNvPr id="233" name="Google Shape;233;p39"/>
          <p:cNvCxnSpPr/>
          <p:nvPr/>
        </p:nvCxnSpPr>
        <p:spPr>
          <a:xfrm>
            <a:off x="0" y="3111500"/>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234" name="Google Shape;234;p39"/>
          <p:cNvCxnSpPr/>
          <p:nvPr/>
        </p:nvCxnSpPr>
        <p:spPr>
          <a:xfrm>
            <a:off x="0" y="37973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235" name="Google Shape;235;p39"/>
          <p:cNvSpPr/>
          <p:nvPr/>
        </p:nvSpPr>
        <p:spPr>
          <a:xfrm>
            <a:off x="-1" y="927100"/>
            <a:ext cx="3487001" cy="5054600"/>
          </a:xfrm>
          <a:prstGeom prst="rect">
            <a:avLst/>
          </a:prstGeom>
          <a:solidFill>
            <a:srgbClr val="CED2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9"/>
          <p:cNvSpPr/>
          <p:nvPr/>
        </p:nvSpPr>
        <p:spPr>
          <a:xfrm>
            <a:off x="3523401" y="927100"/>
            <a:ext cx="3557697" cy="5054600"/>
          </a:xfrm>
          <a:prstGeom prst="rect">
            <a:avLst/>
          </a:prstGeom>
          <a:solidFill>
            <a:srgbClr val="CED2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37" name="Google Shape;237;p39"/>
          <p:cNvCxnSpPr>
            <a:cxnSpLocks/>
          </p:cNvCxnSpPr>
          <p:nvPr/>
        </p:nvCxnSpPr>
        <p:spPr>
          <a:xfrm>
            <a:off x="3505200" y="940158"/>
            <a:ext cx="0" cy="5917842"/>
          </a:xfrm>
          <a:prstGeom prst="straightConnector1">
            <a:avLst/>
          </a:prstGeom>
          <a:noFill/>
          <a:ln w="38100" cap="flat" cmpd="sng">
            <a:solidFill>
              <a:srgbClr val="3F3F3F"/>
            </a:solidFill>
            <a:prstDash val="solid"/>
            <a:miter lim="800000"/>
            <a:headEnd type="none" w="sm" len="sm"/>
            <a:tailEnd type="none" w="sm" len="sm"/>
          </a:ln>
        </p:spPr>
      </p:cxnSp>
      <p:cxnSp>
        <p:nvCxnSpPr>
          <p:cNvPr id="238" name="Google Shape;238;p39"/>
          <p:cNvCxnSpPr>
            <a:cxnSpLocks/>
          </p:cNvCxnSpPr>
          <p:nvPr/>
        </p:nvCxnSpPr>
        <p:spPr>
          <a:xfrm>
            <a:off x="7099300" y="25400"/>
            <a:ext cx="0" cy="6858000"/>
          </a:xfrm>
          <a:prstGeom prst="straightConnector1">
            <a:avLst/>
          </a:prstGeom>
          <a:noFill/>
          <a:ln w="38100" cap="flat" cmpd="sng">
            <a:solidFill>
              <a:srgbClr val="3F3F3F"/>
            </a:solidFill>
            <a:prstDash val="solid"/>
            <a:miter lim="800000"/>
            <a:headEnd type="none" w="sm" len="sm"/>
            <a:tailEnd type="none" w="sm" len="sm"/>
          </a:ln>
        </p:spPr>
      </p:cxnSp>
      <p:sp>
        <p:nvSpPr>
          <p:cNvPr id="239" name="Google Shape;239;p39"/>
          <p:cNvSpPr txBox="1"/>
          <p:nvPr/>
        </p:nvSpPr>
        <p:spPr>
          <a:xfrm>
            <a:off x="373683" y="1108045"/>
            <a:ext cx="2846734"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3F3F3F"/>
                </a:solidFill>
                <a:latin typeface="Calibri" panose="020F0502020204030204" pitchFamily="34" charset="0"/>
                <a:cs typeface="Calibri" panose="020F0502020204030204" pitchFamily="34" charset="0"/>
                <a:sym typeface="Arial"/>
              </a:rPr>
              <a:t>D</a:t>
            </a:r>
            <a:r>
              <a:rPr lang="en-US" sz="3200" b="1" dirty="0">
                <a:solidFill>
                  <a:srgbClr val="3F3F3F"/>
                </a:solidFill>
                <a:latin typeface="Calibri" panose="020F0502020204030204" pitchFamily="34" charset="0"/>
                <a:cs typeface="Calibri" panose="020F0502020204030204" pitchFamily="34" charset="0"/>
              </a:rPr>
              <a:t>AILY LIFE</a:t>
            </a:r>
          </a:p>
          <a:p>
            <a:pPr marL="0" marR="0" lvl="0" indent="0" algn="l" rtl="0">
              <a:spcBef>
                <a:spcPts val="0"/>
              </a:spcBef>
              <a:spcAft>
                <a:spcPts val="0"/>
              </a:spcAft>
              <a:buNone/>
            </a:pPr>
            <a:r>
              <a:rPr lang="en-US" sz="3200" b="1" dirty="0">
                <a:solidFill>
                  <a:srgbClr val="3F3F3F"/>
                </a:solidFill>
                <a:latin typeface="Calibri" panose="020F0502020204030204" pitchFamily="34" charset="0"/>
                <a:cs typeface="Calibri" panose="020F0502020204030204" pitchFamily="34" charset="0"/>
                <a:sym typeface="Arial"/>
              </a:rPr>
              <a:t>PRESSURE.</a:t>
            </a:r>
            <a:endParaRPr sz="3200" b="1" dirty="0">
              <a:solidFill>
                <a:srgbClr val="3F3F3F"/>
              </a:solidFill>
              <a:latin typeface="Calibri" panose="020F0502020204030204" pitchFamily="34" charset="0"/>
              <a:cs typeface="Calibri" panose="020F0502020204030204" pitchFamily="34" charset="0"/>
              <a:sym typeface="Arial"/>
            </a:endParaRPr>
          </a:p>
        </p:txBody>
      </p:sp>
      <p:sp>
        <p:nvSpPr>
          <p:cNvPr id="240" name="Google Shape;240;p39"/>
          <p:cNvSpPr txBox="1"/>
          <p:nvPr/>
        </p:nvSpPr>
        <p:spPr>
          <a:xfrm>
            <a:off x="3759200" y="1108045"/>
            <a:ext cx="2910235"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3F3F3F"/>
                </a:solidFill>
                <a:latin typeface="Calibri" panose="020F0502020204030204" pitchFamily="34" charset="0"/>
                <a:cs typeface="Calibri" panose="020F0502020204030204" pitchFamily="34" charset="0"/>
                <a:sym typeface="Arial"/>
              </a:rPr>
              <a:t>MANAGING STRATEG</a:t>
            </a:r>
            <a:r>
              <a:rPr lang="en-US" sz="3200" b="1" dirty="0">
                <a:solidFill>
                  <a:srgbClr val="3F3F3F"/>
                </a:solidFill>
                <a:latin typeface="Calibri" panose="020F0502020204030204" pitchFamily="34" charset="0"/>
                <a:cs typeface="Calibri" panose="020F0502020204030204" pitchFamily="34" charset="0"/>
              </a:rPr>
              <a:t>Y</a:t>
            </a:r>
            <a:r>
              <a:rPr lang="en-US" sz="3200" b="1" dirty="0">
                <a:solidFill>
                  <a:srgbClr val="3F3F3F"/>
                </a:solidFill>
                <a:latin typeface="Calibri" panose="020F0502020204030204" pitchFamily="34" charset="0"/>
                <a:cs typeface="Calibri" panose="020F0502020204030204" pitchFamily="34" charset="0"/>
                <a:sym typeface="Arial"/>
              </a:rPr>
              <a:t>.</a:t>
            </a:r>
            <a:endParaRPr sz="3200" b="1" dirty="0">
              <a:solidFill>
                <a:srgbClr val="3F3F3F"/>
              </a:solidFill>
              <a:latin typeface="Calibri" panose="020F0502020204030204" pitchFamily="34" charset="0"/>
              <a:cs typeface="Calibri" panose="020F0502020204030204" pitchFamily="34" charset="0"/>
              <a:sym typeface="Arial"/>
            </a:endParaRPr>
          </a:p>
        </p:txBody>
      </p:sp>
      <p:sp>
        <p:nvSpPr>
          <p:cNvPr id="241" name="Google Shape;241;p39"/>
          <p:cNvSpPr/>
          <p:nvPr/>
        </p:nvSpPr>
        <p:spPr>
          <a:xfrm>
            <a:off x="469899" y="2412263"/>
            <a:ext cx="2908301" cy="2819041"/>
          </a:xfrm>
          <a:prstGeom prst="rect">
            <a:avLst/>
          </a:prstGeom>
          <a:noFill/>
          <a:ln>
            <a:noFill/>
          </a:ln>
        </p:spPr>
        <p:txBody>
          <a:bodyPr spcFirstLastPara="1" wrap="square" lIns="91425" tIns="45700" rIns="91425" bIns="45700" anchor="t" anchorCtr="0">
            <a:noAutofit/>
          </a:bodyPr>
          <a:lstStyle/>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High Workloads</a:t>
            </a:r>
            <a:endParaRPr lang="en-US" i="0" u="none" strike="noStrike" dirty="0">
              <a:solidFill>
                <a:srgbClr val="000000"/>
              </a:solidFill>
              <a:latin typeface="Calibri" panose="020F0502020204030204" pitchFamily="34" charset="0"/>
              <a:cs typeface="Calibri" panose="020F0502020204030204" pitchFamily="34" charset="0"/>
            </a:endParaRP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Job Insecurity</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Work-Life Balance</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Office Politics</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Performance Expectations</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Technology and Connectivity</a:t>
            </a:r>
          </a:p>
          <a:p>
            <a:pPr>
              <a:lnSpc>
                <a:spcPct val="150000"/>
              </a:lnSpc>
            </a:pPr>
            <a:br>
              <a:rPr lang="en-US" dirty="0">
                <a:latin typeface="Calibri" panose="020F0502020204030204" pitchFamily="34" charset="0"/>
                <a:cs typeface="Calibri" panose="020F0502020204030204" pitchFamily="34" charset="0"/>
              </a:rPr>
            </a:br>
            <a:endParaRPr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242" name="Google Shape;242;p39"/>
          <p:cNvSpPr/>
          <p:nvPr/>
        </p:nvSpPr>
        <p:spPr>
          <a:xfrm>
            <a:off x="3878278" y="2412263"/>
            <a:ext cx="2616200" cy="2819041"/>
          </a:xfrm>
          <a:prstGeom prst="rect">
            <a:avLst/>
          </a:prstGeom>
          <a:noFill/>
          <a:ln>
            <a:noFill/>
          </a:ln>
        </p:spPr>
        <p:txBody>
          <a:bodyPr spcFirstLastPara="1" wrap="square" lIns="91425" tIns="45700" rIns="91425" bIns="45700" anchor="t" anchorCtr="0">
            <a:noAutofit/>
          </a:bodyPr>
          <a:lstStyle/>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Time Management </a:t>
            </a:r>
            <a:endParaRPr lang="en-US" b="0" dirty="0">
              <a:effectLst/>
              <a:latin typeface="Calibri" panose="020F0502020204030204" pitchFamily="34" charset="0"/>
              <a:cs typeface="Calibri" panose="020F0502020204030204" pitchFamily="34" charset="0"/>
            </a:endParaRP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Setting Boundaries</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Seeking Support</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Self-Care</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Communication</a:t>
            </a:r>
          </a:p>
          <a:p>
            <a:pPr marL="285750" indent="-285750" rtl="0">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libri" panose="020F0502020204030204" pitchFamily="34" charset="0"/>
                <a:cs typeface="Calibri" panose="020F0502020204030204" pitchFamily="34" charset="0"/>
              </a:rPr>
              <a:t>Skill Development</a:t>
            </a:r>
            <a:br>
              <a:rPr lang="en-US" dirty="0">
                <a:latin typeface="Calibri" panose="020F0502020204030204" pitchFamily="34" charset="0"/>
                <a:cs typeface="Calibri" panose="020F0502020204030204" pitchFamily="34" charset="0"/>
              </a:rPr>
            </a:br>
            <a:endParaRPr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245" name="Google Shape;245;p39"/>
          <p:cNvSpPr txBox="1"/>
          <p:nvPr/>
        </p:nvSpPr>
        <p:spPr>
          <a:xfrm>
            <a:off x="630744" y="113276"/>
            <a:ext cx="5748911" cy="76302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rgbClr val="3F3F3F"/>
                </a:solidFill>
                <a:latin typeface="Dashboard" panose="00000500000000000000" pitchFamily="50" charset="0"/>
                <a:ea typeface="Source Sans Pro"/>
                <a:cs typeface="Source Sans Pro"/>
                <a:sym typeface="Source Sans Pro"/>
              </a:rPr>
              <a:t>MANAGING PRESSURE IN OUR DAILY LIFE </a:t>
            </a:r>
            <a:endParaRPr sz="2000" b="1" dirty="0">
              <a:solidFill>
                <a:srgbClr val="3F3F3F"/>
              </a:solidFill>
              <a:latin typeface="Dashboard" panose="00000500000000000000" pitchFamily="50" charset="0"/>
              <a:ea typeface="Source Sans Pro"/>
              <a:cs typeface="Source Sans Pro"/>
              <a:sym typeface="Source Sans Pro"/>
            </a:endParaRPr>
          </a:p>
        </p:txBody>
      </p:sp>
      <p:sp>
        <p:nvSpPr>
          <p:cNvPr id="247" name="Google Shape;247;p39"/>
          <p:cNvSpPr txBox="1"/>
          <p:nvPr/>
        </p:nvSpPr>
        <p:spPr>
          <a:xfrm>
            <a:off x="10058400" y="219214"/>
            <a:ext cx="127000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3F3F3F"/>
                </a:solidFill>
                <a:latin typeface="Arial"/>
                <a:ea typeface="Arial"/>
                <a:cs typeface="Arial"/>
                <a:sym typeface="Arial"/>
              </a:rPr>
              <a:t>01.</a:t>
            </a:r>
            <a:endParaRPr sz="4000" b="1">
              <a:solidFill>
                <a:srgbClr val="3F3F3F"/>
              </a:solidFill>
              <a:latin typeface="Arial"/>
              <a:ea typeface="Arial"/>
              <a:cs typeface="Arial"/>
              <a:sym typeface="Arial"/>
            </a:endParaRPr>
          </a:p>
        </p:txBody>
      </p:sp>
      <p:sp>
        <p:nvSpPr>
          <p:cNvPr id="248" name="Google Shape;248;p39"/>
          <p:cNvSpPr txBox="1"/>
          <p:nvPr/>
        </p:nvSpPr>
        <p:spPr>
          <a:xfrm>
            <a:off x="9969500" y="3113898"/>
            <a:ext cx="144780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3F3F3F"/>
                </a:solidFill>
                <a:latin typeface="Arial"/>
                <a:ea typeface="Arial"/>
                <a:cs typeface="Arial"/>
                <a:sym typeface="Arial"/>
              </a:rPr>
              <a:t>02.</a:t>
            </a:r>
            <a:endParaRPr sz="4000" b="1">
              <a:solidFill>
                <a:srgbClr val="3F3F3F"/>
              </a:solidFill>
              <a:latin typeface="Arial"/>
              <a:ea typeface="Arial"/>
              <a:cs typeface="Arial"/>
              <a:sym typeface="Arial"/>
            </a:endParaRPr>
          </a:p>
        </p:txBody>
      </p:sp>
      <p:cxnSp>
        <p:nvCxnSpPr>
          <p:cNvPr id="249" name="Google Shape;249;p39"/>
          <p:cNvCxnSpPr/>
          <p:nvPr/>
        </p:nvCxnSpPr>
        <p:spPr>
          <a:xfrm>
            <a:off x="0" y="5968641"/>
            <a:ext cx="12192000" cy="0"/>
          </a:xfrm>
          <a:prstGeom prst="straightConnector1">
            <a:avLst/>
          </a:prstGeom>
          <a:noFill/>
          <a:ln w="9525" cap="flat" cmpd="sng">
            <a:solidFill>
              <a:srgbClr val="3F3F3F"/>
            </a:solidFill>
            <a:prstDash val="solid"/>
            <a:miter lim="800000"/>
            <a:headEnd type="none" w="sm" len="sm"/>
            <a:tailEnd type="none" w="sm" len="sm"/>
          </a:ln>
        </p:spPr>
      </p:cxnSp>
      <p:cxnSp>
        <p:nvCxnSpPr>
          <p:cNvPr id="250" name="Google Shape;250;p39"/>
          <p:cNvCxnSpPr/>
          <p:nvPr/>
        </p:nvCxnSpPr>
        <p:spPr>
          <a:xfrm>
            <a:off x="0" y="929539"/>
            <a:ext cx="12192000" cy="0"/>
          </a:xfrm>
          <a:prstGeom prst="straightConnector1">
            <a:avLst/>
          </a:prstGeom>
          <a:noFill/>
          <a:ln w="9525" cap="flat" cmpd="sng">
            <a:solidFill>
              <a:srgbClr val="3F3F3F"/>
            </a:solidFill>
            <a:prstDash val="solid"/>
            <a:miter lim="800000"/>
            <a:headEnd type="none" w="sm" len="sm"/>
            <a:tailEnd type="none" w="sm" len="sm"/>
          </a:ln>
        </p:spPr>
      </p:cxnSp>
      <p:pic>
        <p:nvPicPr>
          <p:cNvPr id="3" name="Picture Placeholder 2" descr="A cartoon of a child sitting on the ground&#10;&#10;Description automatically generated">
            <a:extLst>
              <a:ext uri="{FF2B5EF4-FFF2-40B4-BE49-F238E27FC236}">
                <a16:creationId xmlns:a16="http://schemas.microsoft.com/office/drawing/2014/main" id="{82CB1709-24C8-2A74-152D-50F4E08A459D}"/>
              </a:ext>
            </a:extLst>
          </p:cNvPr>
          <p:cNvPicPr>
            <a:picLocks noGrp="1" noChangeAspect="1"/>
          </p:cNvPicPr>
          <p:nvPr>
            <p:ph type="pic" idx="2"/>
          </p:nvPr>
        </p:nvPicPr>
        <p:blipFill rotWithShape="1">
          <a:blip r:embed="rId3"/>
          <a:srcRect t="8622" b="6099"/>
          <a:stretch/>
        </p:blipFill>
        <p:spPr>
          <a:xfrm>
            <a:off x="7848994" y="949088"/>
            <a:ext cx="3591742" cy="2158281"/>
          </a:xfrm>
          <a:prstGeom prst="rect">
            <a:avLst/>
          </a:prstGeom>
          <a:noFill/>
          <a:ln>
            <a:noFill/>
          </a:ln>
        </p:spPr>
      </p:pic>
      <p:pic>
        <p:nvPicPr>
          <p:cNvPr id="4098" name="Picture 2" descr="Stress Relief: 18 Highly Effective Strategies For Relieving, 52% OFF">
            <a:extLst>
              <a:ext uri="{FF2B5EF4-FFF2-40B4-BE49-F238E27FC236}">
                <a16:creationId xmlns:a16="http://schemas.microsoft.com/office/drawing/2014/main" id="{14A4E49E-5515-378B-379C-239B66674899}"/>
              </a:ext>
            </a:extLst>
          </p:cNvPr>
          <p:cNvPicPr>
            <a:picLocks noGrp="1" noChangeAspect="1" noChangeArrowheads="1"/>
          </p:cNvPicPr>
          <p:nvPr>
            <p:ph type="pic" idx="3"/>
          </p:nvPr>
        </p:nvPicPr>
        <p:blipFill rotWithShape="1">
          <a:blip r:embed="rId4">
            <a:extLst>
              <a:ext uri="{28A0092B-C50C-407E-A947-70E740481C1C}">
                <a14:useLocalDpi xmlns:a14="http://schemas.microsoft.com/office/drawing/2010/main" val="0"/>
              </a:ext>
            </a:extLst>
          </a:blip>
          <a:srcRect t="3166" b="151"/>
          <a:stretch/>
        </p:blipFill>
        <p:spPr bwMode="auto">
          <a:xfrm>
            <a:off x="7847227" y="3804331"/>
            <a:ext cx="3588269" cy="214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75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416"/>
        <p:cNvGrpSpPr/>
        <p:nvPr/>
      </p:nvGrpSpPr>
      <p:grpSpPr>
        <a:xfrm>
          <a:off x="0" y="0"/>
          <a:ext cx="0" cy="0"/>
          <a:chOff x="0" y="0"/>
          <a:chExt cx="0" cy="0"/>
        </a:xfrm>
      </p:grpSpPr>
      <p:cxnSp>
        <p:nvCxnSpPr>
          <p:cNvPr id="417" name="Google Shape;417;p49"/>
          <p:cNvCxnSpPr/>
          <p:nvPr/>
        </p:nvCxnSpPr>
        <p:spPr>
          <a:xfrm rot="10800000">
            <a:off x="0" y="787400"/>
            <a:ext cx="12192000" cy="0"/>
          </a:xfrm>
          <a:prstGeom prst="straightConnector1">
            <a:avLst/>
          </a:prstGeom>
          <a:noFill/>
          <a:ln w="9525" cap="flat" cmpd="sng">
            <a:solidFill>
              <a:srgbClr val="3F3F3F"/>
            </a:solidFill>
            <a:prstDash val="solid"/>
            <a:miter lim="800000"/>
            <a:headEnd type="none" w="sm" len="sm"/>
            <a:tailEnd type="none" w="sm" len="sm"/>
          </a:ln>
        </p:spPr>
      </p:cxnSp>
      <p:sp>
        <p:nvSpPr>
          <p:cNvPr id="419" name="Google Shape;419;p49"/>
          <p:cNvSpPr txBox="1"/>
          <p:nvPr/>
        </p:nvSpPr>
        <p:spPr>
          <a:xfrm>
            <a:off x="190501" y="202169"/>
            <a:ext cx="857249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3F3F3F"/>
                </a:solidFill>
                <a:latin typeface="Dashboard" panose="00000500000000000000" pitchFamily="50" charset="0"/>
              </a:rPr>
              <a:t>About the pressure handling</a:t>
            </a:r>
            <a:endParaRPr sz="1800" dirty="0">
              <a:solidFill>
                <a:srgbClr val="3F3F3F"/>
              </a:solidFill>
              <a:latin typeface="Dashboard" panose="00000500000000000000" pitchFamily="50" charset="0"/>
              <a:sym typeface="Arial"/>
            </a:endParaRPr>
          </a:p>
        </p:txBody>
      </p:sp>
      <p:sp>
        <p:nvSpPr>
          <p:cNvPr id="420" name="Google Shape;420;p49"/>
          <p:cNvSpPr txBox="1"/>
          <p:nvPr/>
        </p:nvSpPr>
        <p:spPr>
          <a:xfrm>
            <a:off x="190501" y="1092200"/>
            <a:ext cx="5651499" cy="12079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dirty="0">
                <a:solidFill>
                  <a:srgbClr val="3F3F3F"/>
                </a:solidFill>
                <a:latin typeface="Dashboard" panose="00000500000000000000" pitchFamily="50" charset="0"/>
                <a:sym typeface="Arial"/>
              </a:rPr>
              <a:t>INTRODUCTION</a:t>
            </a:r>
          </a:p>
        </p:txBody>
      </p:sp>
      <p:sp>
        <p:nvSpPr>
          <p:cNvPr id="421" name="Google Shape;421;p49"/>
          <p:cNvSpPr/>
          <p:nvPr/>
        </p:nvSpPr>
        <p:spPr>
          <a:xfrm>
            <a:off x="190501" y="2118152"/>
            <a:ext cx="5267619" cy="143575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dirty="0">
                <a:solidFill>
                  <a:srgbClr val="000000"/>
                </a:solidFill>
                <a:effectLst/>
                <a:latin typeface="Calibri" panose="020F0502020204030204" pitchFamily="34" charset="0"/>
                <a:cs typeface="Calibri" panose="020F0502020204030204" pitchFamily="34" charset="0"/>
              </a:rPr>
              <a:t>Pressure handling in software engineering refers to the ability of software developers and teams to effectively manage and respond to various types of pressure that can arise during the development process.</a:t>
            </a:r>
            <a:endParaRPr sz="1200" b="1" dirty="0">
              <a:solidFill>
                <a:srgbClr val="3F3F3F"/>
              </a:solidFill>
              <a:latin typeface="Calibri" panose="020F0502020204030204" pitchFamily="34" charset="0"/>
              <a:ea typeface="Source Sans Pro"/>
              <a:cs typeface="Calibri" panose="020F0502020204030204" pitchFamily="34" charset="0"/>
              <a:sym typeface="Source Sans Pro"/>
            </a:endParaRPr>
          </a:p>
        </p:txBody>
      </p:sp>
      <p:sp>
        <p:nvSpPr>
          <p:cNvPr id="422" name="Google Shape;422;p49"/>
          <p:cNvSpPr/>
          <p:nvPr/>
        </p:nvSpPr>
        <p:spPr>
          <a:xfrm>
            <a:off x="190501" y="3675145"/>
            <a:ext cx="5384799" cy="2678521"/>
          </a:xfrm>
          <a:prstGeom prst="rect">
            <a:avLst/>
          </a:prstGeom>
          <a:noFill/>
          <a:ln>
            <a:noFill/>
          </a:ln>
        </p:spPr>
        <p:txBody>
          <a:bodyPr spcFirstLastPara="1" wrap="square" lIns="91425" tIns="45700" rIns="91425" bIns="45700" anchor="t" anchorCtr="0">
            <a:noAutofit/>
          </a:bodyPr>
          <a:lstStyle/>
          <a:p>
            <a:pPr marR="0" lvl="0" rtl="0">
              <a:lnSpc>
                <a:spcPct val="150000"/>
              </a:lnSpc>
              <a:spcBef>
                <a:spcPts val="0"/>
              </a:spcBef>
              <a:spcAft>
                <a:spcPts val="0"/>
              </a:spcAft>
            </a:pPr>
            <a:r>
              <a:rPr lang="en-US" b="1" i="0" dirty="0">
                <a:solidFill>
                  <a:srgbClr val="3F3F3F"/>
                </a:solidFill>
                <a:latin typeface="Calibri" panose="020F0502020204030204" pitchFamily="34" charset="0"/>
                <a:ea typeface="Open Sans"/>
                <a:cs typeface="Calibri" panose="020F0502020204030204" pitchFamily="34" charset="0"/>
                <a:sym typeface="Open Sans"/>
              </a:rPr>
              <a:t>Importance </a:t>
            </a:r>
            <a:r>
              <a:rPr lang="en-US" b="1" dirty="0">
                <a:solidFill>
                  <a:srgbClr val="3F3F3F"/>
                </a:solidFill>
                <a:latin typeface="Calibri" panose="020F0502020204030204" pitchFamily="34" charset="0"/>
                <a:ea typeface="Open Sans"/>
                <a:cs typeface="Calibri" panose="020F0502020204030204" pitchFamily="34" charset="0"/>
                <a:sym typeface="Open Sans"/>
              </a:rPr>
              <a:t>of Pressure Handling</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Meeting Deadlines</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Maintaining Quality</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Managing Stakeholder Expectations</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Problem Solving</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Team Morale</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Adaptability</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Risk Management</a:t>
            </a:r>
          </a:p>
          <a:p>
            <a:pPr marL="171450" marR="0" lvl="0" indent="-171450" rtl="0">
              <a:lnSpc>
                <a:spcPct val="150000"/>
              </a:lnSpc>
              <a:spcBef>
                <a:spcPts val="0"/>
              </a:spcBef>
              <a:spcAft>
                <a:spcPts val="0"/>
              </a:spcAft>
              <a:buFont typeface="Arial" panose="020B0604020202020204" pitchFamily="34" charset="0"/>
              <a:buChar char="•"/>
            </a:pPr>
            <a:r>
              <a:rPr lang="en-US" b="0" i="0" dirty="0">
                <a:solidFill>
                  <a:srgbClr val="3F3F3F"/>
                </a:solidFill>
                <a:latin typeface="Calibri" panose="020F0502020204030204" pitchFamily="34" charset="0"/>
                <a:ea typeface="Open Sans"/>
                <a:cs typeface="Calibri" panose="020F0502020204030204" pitchFamily="34" charset="0"/>
                <a:sym typeface="Open Sans"/>
              </a:rPr>
              <a:t>Resource Optimization</a:t>
            </a:r>
          </a:p>
        </p:txBody>
      </p:sp>
      <p:sp>
        <p:nvSpPr>
          <p:cNvPr id="426" name="Google Shape;426;p49"/>
          <p:cNvSpPr/>
          <p:nvPr/>
        </p:nvSpPr>
        <p:spPr>
          <a:xfrm>
            <a:off x="5733087" y="5562769"/>
            <a:ext cx="6350000"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600" b="1" i="0" dirty="0">
                <a:solidFill>
                  <a:schemeClr val="tx1"/>
                </a:solidFill>
                <a:latin typeface="Calibri" panose="020F0502020204030204" pitchFamily="34" charset="0"/>
                <a:ea typeface="Open Sans"/>
                <a:cs typeface="Calibri" panose="020F0502020204030204" pitchFamily="34" charset="0"/>
                <a:sym typeface="Open Sans"/>
              </a:rPr>
              <a:t>Algorithm: </a:t>
            </a:r>
            <a:r>
              <a:rPr lang="en-US" sz="1600" i="0" dirty="0">
                <a:solidFill>
                  <a:schemeClr val="tx1"/>
                </a:solidFill>
                <a:latin typeface="Calibri" panose="020F0502020204030204" pitchFamily="34" charset="0"/>
                <a:ea typeface="Open Sans"/>
                <a:cs typeface="Calibri" panose="020F0502020204030204" pitchFamily="34" charset="0"/>
                <a:sym typeface="Open Sans"/>
              </a:rPr>
              <a:t>Word used by programmers when they don’t want to explain what they did.</a:t>
            </a:r>
            <a:endParaRPr lang="en-US" sz="1600" dirty="0">
              <a:solidFill>
                <a:schemeClr val="tx1"/>
              </a:solidFill>
              <a:latin typeface="Calibri" panose="020F0502020204030204" pitchFamily="34" charset="0"/>
              <a:ea typeface="Calibri"/>
              <a:cs typeface="Calibri" panose="020F0502020204030204" pitchFamily="34" charset="0"/>
              <a:sym typeface="Calibri"/>
            </a:endParaRPr>
          </a:p>
        </p:txBody>
      </p:sp>
      <p:pic>
        <p:nvPicPr>
          <p:cNvPr id="3" name="Picture 2" descr="A person sitting on a couch drinking from a computer&#10;&#10;Description automatically generated">
            <a:extLst>
              <a:ext uri="{FF2B5EF4-FFF2-40B4-BE49-F238E27FC236}">
                <a16:creationId xmlns:a16="http://schemas.microsoft.com/office/drawing/2014/main" id="{83A17046-D4AF-FD53-DE63-38657B5D9F12}"/>
              </a:ext>
            </a:extLst>
          </p:cNvPr>
          <p:cNvPicPr>
            <a:picLocks noChangeAspect="1"/>
          </p:cNvPicPr>
          <p:nvPr/>
        </p:nvPicPr>
        <p:blipFill>
          <a:blip r:embed="rId3"/>
          <a:stretch>
            <a:fillRect/>
          </a:stretch>
        </p:blipFill>
        <p:spPr>
          <a:xfrm>
            <a:off x="5842000" y="1150124"/>
            <a:ext cx="6132175" cy="4086520"/>
          </a:xfrm>
          <a:prstGeom prst="rect">
            <a:avLst/>
          </a:prstGeom>
          <a:ln>
            <a:solidFill>
              <a:schemeClr val="tx1"/>
            </a:solidFill>
          </a:ln>
        </p:spPr>
      </p:pic>
    </p:spTree>
    <p:extLst>
      <p:ext uri="{BB962C8B-B14F-4D97-AF65-F5344CB8AC3E}">
        <p14:creationId xmlns:p14="http://schemas.microsoft.com/office/powerpoint/2010/main" val="91048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ED2C3"/>
        </a:solidFill>
        <a:effectLst/>
      </p:bgPr>
    </p:bg>
    <p:spTree>
      <p:nvGrpSpPr>
        <p:cNvPr id="1" name="Shape 332"/>
        <p:cNvGrpSpPr/>
        <p:nvPr/>
      </p:nvGrpSpPr>
      <p:grpSpPr>
        <a:xfrm>
          <a:off x="0" y="0"/>
          <a:ext cx="0" cy="0"/>
          <a:chOff x="0" y="0"/>
          <a:chExt cx="0" cy="0"/>
        </a:xfrm>
      </p:grpSpPr>
      <p:sp>
        <p:nvSpPr>
          <p:cNvPr id="333" name="Google Shape;333;p44"/>
          <p:cNvSpPr/>
          <p:nvPr/>
        </p:nvSpPr>
        <p:spPr>
          <a:xfrm>
            <a:off x="4873658" y="2083324"/>
            <a:ext cx="6730738" cy="401581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dirty="0">
                <a:solidFill>
                  <a:srgbClr val="3F3F3F"/>
                </a:solidFill>
                <a:latin typeface="Calibri" panose="020F0502020204030204" pitchFamily="34" charset="0"/>
                <a:ea typeface="Calibri"/>
                <a:cs typeface="Calibri" panose="020F0502020204030204" pitchFamily="34" charset="0"/>
                <a:sym typeface="Calibri"/>
              </a:rPr>
              <a:t>Imagine you're a software developer sitting at your desk, sipping your morning coffee as you start your workday. You're just about to dive into coding when suddenly your team lead rushes over with a panicked expression.</a:t>
            </a:r>
          </a:p>
          <a:p>
            <a:pPr marL="0" marR="0" lvl="0" indent="0" algn="l" rtl="0">
              <a:lnSpc>
                <a:spcPct val="150000"/>
              </a:lnSpc>
              <a:spcBef>
                <a:spcPts val="0"/>
              </a:spcBef>
              <a:spcAft>
                <a:spcPts val="0"/>
              </a:spcAft>
              <a:buNone/>
            </a:pPr>
            <a:r>
              <a:rPr lang="en-US" dirty="0">
                <a:solidFill>
                  <a:srgbClr val="3F3F3F"/>
                </a:solidFill>
                <a:latin typeface="Calibri" panose="020F0502020204030204" pitchFamily="34" charset="0"/>
                <a:ea typeface="Calibri"/>
                <a:cs typeface="Calibri" panose="020F0502020204030204" pitchFamily="34" charset="0"/>
                <a:sym typeface="Calibri"/>
              </a:rPr>
              <a:t>"Hey, we've got an urgent client request!" they exclaim. "They need a new feature added to the app by the end of the day."</a:t>
            </a:r>
          </a:p>
          <a:p>
            <a:pPr marL="0" marR="0" lvl="0" indent="0" algn="l" rtl="0">
              <a:lnSpc>
                <a:spcPct val="150000"/>
              </a:lnSpc>
              <a:spcBef>
                <a:spcPts val="0"/>
              </a:spcBef>
              <a:spcAft>
                <a:spcPts val="0"/>
              </a:spcAft>
              <a:buNone/>
            </a:pPr>
            <a:r>
              <a:rPr lang="en-US" dirty="0">
                <a:solidFill>
                  <a:srgbClr val="3F3F3F"/>
                </a:solidFill>
                <a:latin typeface="Calibri" panose="020F0502020204030204" pitchFamily="34" charset="0"/>
                <a:ea typeface="Calibri"/>
                <a:cs typeface="Calibri" panose="020F0502020204030204" pitchFamily="34" charset="0"/>
                <a:sym typeface="Calibri"/>
              </a:rPr>
              <a:t>We rallied, brainstormed, and dove into coding. But the API we relied on had changed overnight. With no time to spare, we scrambled for a workaround while our project manager kept the client reassured. We divided and conquered, fixing issues simultaneously. Despite the chaos, by the end of the day, the new feature is implemented, the bug is fixed, and the client is thrilled with the rapid response.</a:t>
            </a:r>
          </a:p>
          <a:p>
            <a:pPr marL="0" marR="0" lvl="0" indent="0" algn="l" rtl="0">
              <a:lnSpc>
                <a:spcPct val="150000"/>
              </a:lnSpc>
              <a:spcBef>
                <a:spcPts val="0"/>
              </a:spcBef>
              <a:spcAft>
                <a:spcPts val="0"/>
              </a:spcAft>
              <a:buNone/>
            </a:pPr>
            <a:r>
              <a:rPr lang="en-US" dirty="0">
                <a:solidFill>
                  <a:srgbClr val="3F3F3F"/>
                </a:solidFill>
                <a:latin typeface="Calibri" panose="020F0502020204030204" pitchFamily="34" charset="0"/>
                <a:ea typeface="Calibri"/>
                <a:cs typeface="Calibri" panose="020F0502020204030204" pitchFamily="34" charset="0"/>
                <a:sym typeface="Calibri"/>
              </a:rPr>
              <a:t>As you finally exhale and reflect on the day's events, you realize that this is another day, another whirlwind in the dynamic world of software development.</a:t>
            </a:r>
          </a:p>
          <a:p>
            <a:pPr marL="0" marR="0" lvl="0" indent="0" algn="l" rtl="0">
              <a:lnSpc>
                <a:spcPct val="150000"/>
              </a:lnSpc>
              <a:spcBef>
                <a:spcPts val="0"/>
              </a:spcBef>
              <a:spcAft>
                <a:spcPts val="0"/>
              </a:spcAft>
              <a:buNone/>
            </a:pPr>
            <a:endParaRPr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35" name="Google Shape;335;p44"/>
          <p:cNvSpPr txBox="1"/>
          <p:nvPr/>
        </p:nvSpPr>
        <p:spPr>
          <a:xfrm>
            <a:off x="4965231" y="689666"/>
            <a:ext cx="6547592"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3F3F3F"/>
                </a:solidFill>
                <a:latin typeface="Dashboard" panose="00000500000000000000" pitchFamily="50" charset="0"/>
                <a:sym typeface="Arial"/>
              </a:rPr>
              <a:t>THE PRESSURE COOKER OF SOFTWARE DEVELOPEMNT</a:t>
            </a:r>
            <a:endParaRPr sz="2800" b="1" dirty="0">
              <a:solidFill>
                <a:srgbClr val="3F3F3F"/>
              </a:solidFill>
              <a:latin typeface="Dashboard" panose="00000500000000000000" pitchFamily="50" charset="0"/>
              <a:sym typeface="Arial"/>
            </a:endParaRPr>
          </a:p>
        </p:txBody>
      </p:sp>
      <p:sp>
        <p:nvSpPr>
          <p:cNvPr id="336" name="Google Shape;336;p44"/>
          <p:cNvSpPr/>
          <p:nvPr/>
        </p:nvSpPr>
        <p:spPr>
          <a:xfrm>
            <a:off x="4660900" y="1915080"/>
            <a:ext cx="7175500" cy="4384120"/>
          </a:xfrm>
          <a:prstGeom prst="rect">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44"/>
          <p:cNvSpPr/>
          <p:nvPr/>
        </p:nvSpPr>
        <p:spPr>
          <a:xfrm>
            <a:off x="4660900" y="584200"/>
            <a:ext cx="7175500" cy="1113432"/>
          </a:xfrm>
          <a:prstGeom prst="rect">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 name="Picture 8" descr="Cartoon of a cartoon of a red monster with horns and a stick figure on fire&#10;&#10;Description automatically generated">
            <a:extLst>
              <a:ext uri="{FF2B5EF4-FFF2-40B4-BE49-F238E27FC236}">
                <a16:creationId xmlns:a16="http://schemas.microsoft.com/office/drawing/2014/main" id="{4ADDEE92-A642-B103-6DCA-CA09359DCFBB}"/>
              </a:ext>
            </a:extLst>
          </p:cNvPr>
          <p:cNvPicPr>
            <a:picLocks noChangeAspect="1"/>
          </p:cNvPicPr>
          <p:nvPr/>
        </p:nvPicPr>
        <p:blipFill rotWithShape="1">
          <a:blip r:embed="rId3"/>
          <a:srcRect l="3911" t="2331" r="7111" b="2523"/>
          <a:stretch/>
        </p:blipFill>
        <p:spPr>
          <a:xfrm>
            <a:off x="270760" y="571500"/>
            <a:ext cx="4099872" cy="5727700"/>
          </a:xfrm>
          <a:prstGeom prst="rect">
            <a:avLst/>
          </a:prstGeom>
          <a:ln>
            <a:solidFill>
              <a:schemeClr val="tx1"/>
            </a:solidFill>
          </a:ln>
        </p:spPr>
      </p:pic>
    </p:spTree>
    <p:extLst>
      <p:ext uri="{BB962C8B-B14F-4D97-AF65-F5344CB8AC3E}">
        <p14:creationId xmlns:p14="http://schemas.microsoft.com/office/powerpoint/2010/main" val="201153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344"/>
        <p:cNvGrpSpPr/>
        <p:nvPr/>
      </p:nvGrpSpPr>
      <p:grpSpPr>
        <a:xfrm>
          <a:off x="0" y="0"/>
          <a:ext cx="0" cy="0"/>
          <a:chOff x="0" y="0"/>
          <a:chExt cx="0" cy="0"/>
        </a:xfrm>
      </p:grpSpPr>
      <p:sp>
        <p:nvSpPr>
          <p:cNvPr id="345" name="Google Shape;345;p45"/>
          <p:cNvSpPr/>
          <p:nvPr/>
        </p:nvSpPr>
        <p:spPr>
          <a:xfrm>
            <a:off x="5372100" y="1282700"/>
            <a:ext cx="6489700" cy="4305300"/>
          </a:xfrm>
          <a:prstGeom prst="rect">
            <a:avLst/>
          </a:prstGeom>
          <a:noFill/>
          <a:ln w="127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47" name="Google Shape;347;p45"/>
          <p:cNvCxnSpPr/>
          <p:nvPr/>
        </p:nvCxnSpPr>
        <p:spPr>
          <a:xfrm rot="10800000" flipH="1">
            <a:off x="5372100" y="3429000"/>
            <a:ext cx="6489700" cy="6350"/>
          </a:xfrm>
          <a:prstGeom prst="straightConnector1">
            <a:avLst/>
          </a:prstGeom>
          <a:noFill/>
          <a:ln w="9525" cap="flat" cmpd="sng">
            <a:solidFill>
              <a:srgbClr val="3F3F3F"/>
            </a:solidFill>
            <a:prstDash val="solid"/>
            <a:miter lim="800000"/>
            <a:headEnd type="none" w="sm" len="sm"/>
            <a:tailEnd type="none" w="sm" len="sm"/>
          </a:ln>
        </p:spPr>
      </p:cxnSp>
      <p:sp>
        <p:nvSpPr>
          <p:cNvPr id="348" name="Google Shape;348;p45"/>
          <p:cNvSpPr txBox="1"/>
          <p:nvPr/>
        </p:nvSpPr>
        <p:spPr>
          <a:xfrm>
            <a:off x="208807" y="25400"/>
            <a:ext cx="8973293" cy="110799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rgbClr val="3F3F3F"/>
                </a:solidFill>
                <a:latin typeface="Dashboard" panose="00000500000000000000" pitchFamily="50" charset="0"/>
                <a:sym typeface="Arial"/>
              </a:rPr>
              <a:t>B</a:t>
            </a:r>
            <a:r>
              <a:rPr lang="en-US" sz="3600" b="1" dirty="0">
                <a:solidFill>
                  <a:srgbClr val="3F3F3F"/>
                </a:solidFill>
                <a:latin typeface="Dashboard" panose="00000500000000000000" pitchFamily="50" charset="0"/>
              </a:rPr>
              <a:t>UGS, GLITCHES AND FEATURE SURPRISES</a:t>
            </a:r>
            <a:endParaRPr sz="3600" b="1" dirty="0">
              <a:solidFill>
                <a:srgbClr val="3F3F3F"/>
              </a:solidFill>
              <a:latin typeface="Dashboard" panose="00000500000000000000" pitchFamily="50" charset="0"/>
              <a:sym typeface="Arial"/>
            </a:endParaRPr>
          </a:p>
        </p:txBody>
      </p:sp>
      <p:sp>
        <p:nvSpPr>
          <p:cNvPr id="349" name="Google Shape;349;p45"/>
          <p:cNvSpPr/>
          <p:nvPr/>
        </p:nvSpPr>
        <p:spPr>
          <a:xfrm>
            <a:off x="5558459" y="1939921"/>
            <a:ext cx="2891182" cy="1323439"/>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1100" i="0" dirty="0">
                <a:solidFill>
                  <a:srgbClr val="000000"/>
                </a:solidFill>
                <a:effectLst/>
                <a:latin typeface="Calibri" panose="020F0502020204030204" pitchFamily="34" charset="0"/>
                <a:cs typeface="Calibri" panose="020F0502020204030204" pitchFamily="34" charset="0"/>
              </a:rPr>
              <a:t>Software bugs are errors, flaws, deficiencies, or defects in a computer program or system that cause it to produce an incorrect or unexpected result or to behave in unintended ways.</a:t>
            </a:r>
            <a:endParaRPr sz="10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50" name="Google Shape;350;p45"/>
          <p:cNvSpPr/>
          <p:nvPr/>
        </p:nvSpPr>
        <p:spPr>
          <a:xfrm>
            <a:off x="8787434" y="3509457"/>
            <a:ext cx="3063284" cy="1865375"/>
          </a:xfrm>
          <a:prstGeom prst="rect">
            <a:avLst/>
          </a:prstGeom>
          <a:noFill/>
          <a:ln>
            <a:noFill/>
          </a:ln>
        </p:spPr>
        <p:txBody>
          <a:bodyPr spcFirstLastPara="1" wrap="square" lIns="91425" tIns="45700" rIns="91425" bIns="45700" anchor="t" anchorCtr="0">
            <a:noAutofit/>
          </a:bodyPr>
          <a:lstStyle/>
          <a:p>
            <a:pPr marL="171450" indent="-171450" rtl="0">
              <a:lnSpc>
                <a:spcPct val="150000"/>
              </a:lnSpc>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Assess the Situation: Determine how widespread the issue is and its severity in terms of functionality and potential consequences.</a:t>
            </a:r>
            <a:endParaRPr lang="en-US" sz="1100" b="0" dirty="0">
              <a:effectLst/>
              <a:latin typeface="Calibri" panose="020F0502020204030204" pitchFamily="34" charset="0"/>
              <a:cs typeface="Calibri" panose="020F0502020204030204" pitchFamily="34" charset="0"/>
            </a:endParaRPr>
          </a:p>
          <a:p>
            <a:pPr rtl="0">
              <a:lnSpc>
                <a:spcPct val="150000"/>
              </a:lnSpc>
              <a:spcBef>
                <a:spcPts val="0"/>
              </a:spcBef>
              <a:spcAft>
                <a:spcPts val="0"/>
              </a:spcAft>
            </a:pPr>
            <a:endParaRPr lang="en-US" sz="1100" b="0" dirty="0">
              <a:effectLst/>
              <a:latin typeface="Calibri" panose="020F0502020204030204" pitchFamily="34" charset="0"/>
              <a:cs typeface="Calibri" panose="020F0502020204030204" pitchFamily="34" charset="0"/>
            </a:endParaRPr>
          </a:p>
          <a:p>
            <a:pPr marL="171450" indent="-171450" rtl="0">
              <a:lnSpc>
                <a:spcPct val="150000"/>
              </a:lnSpc>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Gather Information: Gathering information may include error messages, user reports, logs, and any recent changes made to the system or software.</a:t>
            </a:r>
            <a:endParaRPr lang="en-US" sz="1100" b="0" dirty="0">
              <a:effectLst/>
              <a:latin typeface="Calibri" panose="020F0502020204030204" pitchFamily="34" charset="0"/>
              <a:cs typeface="Calibri" panose="020F0502020204030204" pitchFamily="34" charset="0"/>
            </a:endParaRPr>
          </a:p>
        </p:txBody>
      </p:sp>
      <p:sp>
        <p:nvSpPr>
          <p:cNvPr id="352" name="Google Shape;352;p45"/>
          <p:cNvSpPr txBox="1"/>
          <p:nvPr/>
        </p:nvSpPr>
        <p:spPr>
          <a:xfrm>
            <a:off x="8777909" y="2530074"/>
            <a:ext cx="2454275"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dirty="0">
              <a:solidFill>
                <a:srgbClr val="3F3F3F"/>
              </a:solidFill>
              <a:latin typeface="Arial"/>
              <a:ea typeface="Arial"/>
              <a:cs typeface="Arial"/>
              <a:sym typeface="Arial"/>
            </a:endParaRPr>
          </a:p>
        </p:txBody>
      </p:sp>
      <p:sp>
        <p:nvSpPr>
          <p:cNvPr id="354" name="Google Shape;354;p45"/>
          <p:cNvSpPr/>
          <p:nvPr/>
        </p:nvSpPr>
        <p:spPr>
          <a:xfrm>
            <a:off x="8787434" y="1297598"/>
            <a:ext cx="2891182" cy="1216726"/>
          </a:xfrm>
          <a:prstGeom prst="rect">
            <a:avLst/>
          </a:prstGeom>
          <a:noFill/>
          <a:ln>
            <a:noFill/>
          </a:ln>
        </p:spPr>
        <p:txBody>
          <a:bodyPr spcFirstLastPara="1" wrap="square" lIns="91425" tIns="45700" rIns="91425" bIns="45700" anchor="t" anchorCtr="0">
            <a:noAutofit/>
          </a:bodyPr>
          <a:lstStyle/>
          <a:p>
            <a:pPr marL="171450" indent="-171450" rtl="0">
              <a:lnSpc>
                <a:spcPct val="150000"/>
              </a:lnSpc>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Communicate: Clearly communicate the steps being taken to address the issue, including estimated timelines for resolution.</a:t>
            </a:r>
            <a:endParaRPr lang="en-US" sz="1100" b="0" dirty="0">
              <a:effectLst/>
              <a:latin typeface="Calibri" panose="020F0502020204030204" pitchFamily="34" charset="0"/>
              <a:cs typeface="Calibri" panose="020F0502020204030204" pitchFamily="34" charset="0"/>
            </a:endParaRPr>
          </a:p>
          <a:p>
            <a:pPr rtl="0">
              <a:lnSpc>
                <a:spcPct val="150000"/>
              </a:lnSpc>
              <a:spcBef>
                <a:spcPts val="0"/>
              </a:spcBef>
              <a:spcAft>
                <a:spcPts val="0"/>
              </a:spcAft>
            </a:pPr>
            <a:endParaRPr lang="en-US" sz="1100" i="0" u="none" strike="noStrike" dirty="0">
              <a:solidFill>
                <a:srgbClr val="000000"/>
              </a:solidFill>
              <a:latin typeface="Calibri" panose="020F0502020204030204" pitchFamily="34" charset="0"/>
              <a:cs typeface="Calibri" panose="020F0502020204030204" pitchFamily="34" charset="0"/>
            </a:endParaRPr>
          </a:p>
          <a:p>
            <a:pPr marL="171450" indent="-171450" rtl="0">
              <a:lnSpc>
                <a:spcPct val="150000"/>
              </a:lnSpc>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Collaborate: Work closely with team members, including developers, testers, and product managers, to diagnose and resolve the bug efficiently. </a:t>
            </a:r>
            <a:br>
              <a:rPr lang="en-US" sz="800" dirty="0">
                <a:latin typeface="Calibri" panose="020F0502020204030204" pitchFamily="34" charset="0"/>
                <a:cs typeface="Calibri" panose="020F0502020204030204" pitchFamily="34" charset="0"/>
              </a:rPr>
            </a:br>
            <a:endParaRPr sz="8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55" name="Google Shape;355;p45"/>
          <p:cNvSpPr txBox="1"/>
          <p:nvPr/>
        </p:nvSpPr>
        <p:spPr>
          <a:xfrm>
            <a:off x="5511800" y="1505490"/>
            <a:ext cx="30988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rgbClr val="3F3F3F"/>
                </a:solidFill>
                <a:latin typeface="Calibri" panose="020F0502020204030204" pitchFamily="34" charset="0"/>
                <a:ea typeface="Source Sans Pro"/>
                <a:cs typeface="Calibri" panose="020F0502020204030204" pitchFamily="34" charset="0"/>
                <a:sym typeface="Source Sans Pro"/>
              </a:rPr>
              <a:t>Bugs</a:t>
            </a:r>
            <a:endParaRPr sz="1400" b="1" dirty="0">
              <a:solidFill>
                <a:srgbClr val="3F3F3F"/>
              </a:solidFill>
              <a:latin typeface="Calibri" panose="020F0502020204030204" pitchFamily="34" charset="0"/>
              <a:ea typeface="Source Sans Pro"/>
              <a:cs typeface="Calibri" panose="020F0502020204030204" pitchFamily="34" charset="0"/>
              <a:sym typeface="Source Sans Pro"/>
            </a:endParaRPr>
          </a:p>
        </p:txBody>
      </p:sp>
      <p:cxnSp>
        <p:nvCxnSpPr>
          <p:cNvPr id="357" name="Google Shape;357;p45"/>
          <p:cNvCxnSpPr/>
          <p:nvPr/>
        </p:nvCxnSpPr>
        <p:spPr>
          <a:xfrm rot="10800000">
            <a:off x="5089896" y="6477000"/>
            <a:ext cx="7102104" cy="0"/>
          </a:xfrm>
          <a:prstGeom prst="straightConnector1">
            <a:avLst/>
          </a:prstGeom>
          <a:noFill/>
          <a:ln w="9525" cap="flat" cmpd="sng">
            <a:solidFill>
              <a:srgbClr val="3F3F3F"/>
            </a:solidFill>
            <a:prstDash val="solid"/>
            <a:miter lim="800000"/>
            <a:headEnd type="none" w="sm" len="sm"/>
            <a:tailEnd type="none" w="sm" len="sm"/>
          </a:ln>
        </p:spPr>
      </p:cxnSp>
      <p:sp>
        <p:nvSpPr>
          <p:cNvPr id="358" name="Google Shape;358;p45"/>
          <p:cNvSpPr txBox="1"/>
          <p:nvPr/>
        </p:nvSpPr>
        <p:spPr>
          <a:xfrm>
            <a:off x="5372100" y="5759683"/>
            <a:ext cx="4807692"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3F3F3F"/>
                </a:solidFill>
                <a:latin typeface="Calibri" panose="020F0502020204030204" pitchFamily="34" charset="0"/>
                <a:cs typeface="Calibri" panose="020F0502020204030204" pitchFamily="34" charset="0"/>
                <a:sym typeface="Arial"/>
              </a:rPr>
              <a:t>It’s not a bug, It’s a feature</a:t>
            </a:r>
            <a:endParaRPr sz="2800" b="1" dirty="0">
              <a:solidFill>
                <a:srgbClr val="3F3F3F"/>
              </a:solidFill>
              <a:latin typeface="Calibri" panose="020F0502020204030204" pitchFamily="34" charset="0"/>
              <a:cs typeface="Calibri" panose="020F0502020204030204" pitchFamily="34" charset="0"/>
              <a:sym typeface="Arial"/>
            </a:endParaRPr>
          </a:p>
        </p:txBody>
      </p:sp>
      <p:pic>
        <p:nvPicPr>
          <p:cNvPr id="2052" name="Picture 4" descr="Fixed&quot; the bug : r/ProgrammerHumor">
            <a:extLst>
              <a:ext uri="{FF2B5EF4-FFF2-40B4-BE49-F238E27FC236}">
                <a16:creationId xmlns:a16="http://schemas.microsoft.com/office/drawing/2014/main" id="{645AA850-AB33-6322-03F0-67DB24C618A4}"/>
              </a:ext>
            </a:extLst>
          </p:cNvPr>
          <p:cNvPicPr>
            <a:picLocks noGrp="1" noChangeAspect="1" noChangeArrowheads="1"/>
          </p:cNvPicPr>
          <p:nvPr>
            <p:ph type="pic" idx="2"/>
          </p:nvPr>
        </p:nvPicPr>
        <p:blipFill rotWithShape="1">
          <a:blip r:embed="rId3">
            <a:extLst>
              <a:ext uri="{28A0092B-C50C-407E-A947-70E740481C1C}">
                <a14:useLocalDpi xmlns:a14="http://schemas.microsoft.com/office/drawing/2010/main" val="0"/>
              </a:ext>
            </a:extLst>
          </a:blip>
          <a:srcRect l="841" t="444" b="7352"/>
          <a:stretch/>
        </p:blipFill>
        <p:spPr bwMode="auto">
          <a:xfrm>
            <a:off x="330200" y="1282700"/>
            <a:ext cx="4753396" cy="5194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Google Shape;349;p45">
            <a:extLst>
              <a:ext uri="{FF2B5EF4-FFF2-40B4-BE49-F238E27FC236}">
                <a16:creationId xmlns:a16="http://schemas.microsoft.com/office/drawing/2014/main" id="{5142E966-E403-F922-550B-959BD8023E52}"/>
              </a:ext>
            </a:extLst>
          </p:cNvPr>
          <p:cNvSpPr/>
          <p:nvPr/>
        </p:nvSpPr>
        <p:spPr>
          <a:xfrm>
            <a:off x="5560027" y="4119075"/>
            <a:ext cx="2891182" cy="1323439"/>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n-US" sz="1100" b="0" i="0" dirty="0">
                <a:solidFill>
                  <a:srgbClr val="1F1F1F"/>
                </a:solidFill>
                <a:effectLst/>
                <a:latin typeface="Calibri" panose="020F0502020204030204" pitchFamily="34" charset="0"/>
                <a:cs typeface="Calibri" panose="020F0502020204030204" pitchFamily="34" charset="0"/>
              </a:rPr>
              <a:t>A glitch is </a:t>
            </a:r>
            <a:r>
              <a:rPr lang="en-US" sz="1100" b="0" i="0" dirty="0">
                <a:solidFill>
                  <a:srgbClr val="040C28"/>
                </a:solidFill>
                <a:effectLst/>
                <a:latin typeface="Calibri" panose="020F0502020204030204" pitchFamily="34" charset="0"/>
                <a:cs typeface="Calibri" panose="020F0502020204030204" pitchFamily="34" charset="0"/>
              </a:rPr>
              <a:t>a short-lived fault in a system, such as a transient fault that corrects itself, making it difficult to troubleshoot</a:t>
            </a:r>
            <a:r>
              <a:rPr lang="en-US" sz="1100" b="0" i="0" dirty="0">
                <a:solidFill>
                  <a:srgbClr val="1F1F1F"/>
                </a:solidFill>
                <a:effectLst/>
                <a:latin typeface="Calibri" panose="020F0502020204030204" pitchFamily="34" charset="0"/>
                <a:cs typeface="Calibri" panose="020F0502020204030204" pitchFamily="34" charset="0"/>
              </a:rPr>
              <a:t>.</a:t>
            </a:r>
            <a:endParaRPr sz="11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 name="Google Shape;355;p45">
            <a:extLst>
              <a:ext uri="{FF2B5EF4-FFF2-40B4-BE49-F238E27FC236}">
                <a16:creationId xmlns:a16="http://schemas.microsoft.com/office/drawing/2014/main" id="{140BB31D-1F3C-23D7-6738-F4AF50558342}"/>
              </a:ext>
            </a:extLst>
          </p:cNvPr>
          <p:cNvSpPr txBox="1"/>
          <p:nvPr/>
        </p:nvSpPr>
        <p:spPr>
          <a:xfrm>
            <a:off x="5513368" y="3684644"/>
            <a:ext cx="30988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rgbClr val="3F3F3F"/>
                </a:solidFill>
                <a:latin typeface="Calibri" panose="020F0502020204030204" pitchFamily="34" charset="0"/>
                <a:ea typeface="Source Sans Pro"/>
                <a:cs typeface="Calibri" panose="020F0502020204030204" pitchFamily="34" charset="0"/>
                <a:sym typeface="Source Sans Pro"/>
              </a:rPr>
              <a:t>Glitches</a:t>
            </a:r>
            <a:endParaRPr sz="1400" b="1" dirty="0">
              <a:solidFill>
                <a:srgbClr val="3F3F3F"/>
              </a:solidFill>
              <a:latin typeface="Calibri" panose="020F0502020204030204" pitchFamily="34" charset="0"/>
              <a:ea typeface="Source Sans Pro"/>
              <a:cs typeface="Calibri" panose="020F0502020204030204" pitchFamily="34" charset="0"/>
              <a:sym typeface="Source Sans Pro"/>
            </a:endParaRPr>
          </a:p>
        </p:txBody>
      </p:sp>
    </p:spTree>
    <p:extLst>
      <p:ext uri="{BB962C8B-B14F-4D97-AF65-F5344CB8AC3E}">
        <p14:creationId xmlns:p14="http://schemas.microsoft.com/office/powerpoint/2010/main" val="99105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ED2C3"/>
        </a:solidFill>
        <a:effectLst/>
      </p:bgPr>
    </p:bg>
    <p:spTree>
      <p:nvGrpSpPr>
        <p:cNvPr id="1" name="Shape 201"/>
        <p:cNvGrpSpPr/>
        <p:nvPr/>
      </p:nvGrpSpPr>
      <p:grpSpPr>
        <a:xfrm>
          <a:off x="0" y="0"/>
          <a:ext cx="0" cy="0"/>
          <a:chOff x="0" y="0"/>
          <a:chExt cx="0" cy="0"/>
        </a:xfrm>
      </p:grpSpPr>
      <p:cxnSp>
        <p:nvCxnSpPr>
          <p:cNvPr id="203" name="Google Shape;203;p37"/>
          <p:cNvCxnSpPr/>
          <p:nvPr/>
        </p:nvCxnSpPr>
        <p:spPr>
          <a:xfrm>
            <a:off x="304800" y="1295400"/>
            <a:ext cx="11582400" cy="0"/>
          </a:xfrm>
          <a:prstGeom prst="straightConnector1">
            <a:avLst/>
          </a:prstGeom>
          <a:noFill/>
          <a:ln w="9525" cap="flat" cmpd="sng">
            <a:solidFill>
              <a:srgbClr val="3F3F3F"/>
            </a:solidFill>
            <a:prstDash val="solid"/>
            <a:miter lim="800000"/>
            <a:headEnd type="none" w="sm" len="sm"/>
            <a:tailEnd type="none" w="sm" len="sm"/>
          </a:ln>
        </p:spPr>
      </p:cxnSp>
      <p:grpSp>
        <p:nvGrpSpPr>
          <p:cNvPr id="205" name="Google Shape;205;p37"/>
          <p:cNvGrpSpPr/>
          <p:nvPr/>
        </p:nvGrpSpPr>
        <p:grpSpPr>
          <a:xfrm>
            <a:off x="10134600" y="328652"/>
            <a:ext cx="1701800" cy="749300"/>
            <a:chOff x="5397500" y="520700"/>
            <a:chExt cx="1701800" cy="749300"/>
          </a:xfrm>
        </p:grpSpPr>
        <p:sp>
          <p:nvSpPr>
            <p:cNvPr id="206" name="Google Shape;206;p37"/>
            <p:cNvSpPr/>
            <p:nvPr/>
          </p:nvSpPr>
          <p:spPr>
            <a:xfrm>
              <a:off x="5397500" y="520700"/>
              <a:ext cx="774700" cy="749300"/>
            </a:xfrm>
            <a:prstGeom prst="rect">
              <a:avLst/>
            </a:prstGeom>
            <a:solidFill>
              <a:srgbClr val="F4E1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37"/>
            <p:cNvSpPr/>
            <p:nvPr/>
          </p:nvSpPr>
          <p:spPr>
            <a:xfrm>
              <a:off x="6324600" y="520700"/>
              <a:ext cx="774700" cy="749300"/>
            </a:xfrm>
            <a:prstGeom prst="rect">
              <a:avLst/>
            </a:prstGeom>
            <a:solidFill>
              <a:srgbClr val="FFFF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 name="Picture Placeholder 2" descr="A group of cartoon characters climbing up a graph&#10;&#10;Description automatically generated">
            <a:extLst>
              <a:ext uri="{FF2B5EF4-FFF2-40B4-BE49-F238E27FC236}">
                <a16:creationId xmlns:a16="http://schemas.microsoft.com/office/drawing/2014/main" id="{56A6D916-0ABA-3978-F95F-ADC3EAFD033D}"/>
              </a:ext>
            </a:extLst>
          </p:cNvPr>
          <p:cNvPicPr>
            <a:picLocks noGrp="1" noChangeAspect="1"/>
          </p:cNvPicPr>
          <p:nvPr>
            <p:ph type="pic" idx="2"/>
          </p:nvPr>
        </p:nvPicPr>
        <p:blipFill>
          <a:blip r:embed="rId3"/>
          <a:srcRect l="2018" r="2018"/>
          <a:stretch>
            <a:fillRect/>
          </a:stretch>
        </p:blipFill>
        <p:spPr>
          <a:xfrm>
            <a:off x="565608" y="2139884"/>
            <a:ext cx="5951805" cy="3700389"/>
          </a:xfrm>
          <a:prstGeom prst="rect">
            <a:avLst/>
          </a:prstGeom>
          <a:noFill/>
          <a:ln>
            <a:solidFill>
              <a:schemeClr val="tx1"/>
            </a:solidFill>
          </a:ln>
        </p:spPr>
      </p:pic>
      <p:sp>
        <p:nvSpPr>
          <p:cNvPr id="3" name="Google Shape;225;p38">
            <a:extLst>
              <a:ext uri="{FF2B5EF4-FFF2-40B4-BE49-F238E27FC236}">
                <a16:creationId xmlns:a16="http://schemas.microsoft.com/office/drawing/2014/main" id="{5E31B3BA-1C4B-64C1-1CB0-DCB23C19C549}"/>
              </a:ext>
            </a:extLst>
          </p:cNvPr>
          <p:cNvSpPr/>
          <p:nvPr/>
        </p:nvSpPr>
        <p:spPr>
          <a:xfrm>
            <a:off x="9727638" y="3687901"/>
            <a:ext cx="2357524" cy="317009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dirty="0">
                <a:solidFill>
                  <a:srgbClr val="3F3F3F"/>
                </a:solidFill>
                <a:latin typeface="Calibri" panose="020F0502020204030204" pitchFamily="34" charset="0"/>
                <a:ea typeface="Calibri"/>
                <a:cs typeface="Calibri" panose="020F0502020204030204" pitchFamily="34" charset="0"/>
                <a:sym typeface="Calibri"/>
              </a:rPr>
              <a:t>Downs:</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Tight Deadlines</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Scope Creep</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Conflict Resolution</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Uncertain Environments</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Client Expectations</a:t>
            </a:r>
            <a:br>
              <a:rPr lang="en-US" sz="1100" dirty="0">
                <a:latin typeface="Calibri" panose="020F0502020204030204" pitchFamily="34" charset="0"/>
                <a:cs typeface="Calibri" panose="020F0502020204030204" pitchFamily="34" charset="0"/>
              </a:rPr>
            </a:br>
            <a:endParaRPr sz="10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4" name="Google Shape;227;p38">
            <a:extLst>
              <a:ext uri="{FF2B5EF4-FFF2-40B4-BE49-F238E27FC236}">
                <a16:creationId xmlns:a16="http://schemas.microsoft.com/office/drawing/2014/main" id="{2A111939-ECA5-3209-ADDF-FC0610A8FFF5}"/>
              </a:ext>
            </a:extLst>
          </p:cNvPr>
          <p:cNvSpPr/>
          <p:nvPr/>
        </p:nvSpPr>
        <p:spPr>
          <a:xfrm>
            <a:off x="7044493" y="2101739"/>
            <a:ext cx="2683145" cy="373924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dirty="0">
                <a:solidFill>
                  <a:srgbClr val="3F3F3F"/>
                </a:solidFill>
                <a:latin typeface="Calibri" panose="020F0502020204030204" pitchFamily="34" charset="0"/>
                <a:ea typeface="Source Sans Pro"/>
                <a:cs typeface="Calibri" panose="020F0502020204030204" pitchFamily="34" charset="0"/>
                <a:sym typeface="Source Sans Pro"/>
              </a:rPr>
              <a:t>Ups:</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Clear Goals and Direction</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Resource Optimization</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Risk Mitigation </a:t>
            </a:r>
          </a:p>
          <a:p>
            <a:pPr algn="l">
              <a:lnSpc>
                <a:spcPct val="150000"/>
              </a:lnSpc>
              <a:buFont typeface="+mj-lt"/>
              <a:buAutoNum type="arabicPeriod"/>
            </a:pPr>
            <a:r>
              <a:rPr lang="en-US" i="0" dirty="0">
                <a:solidFill>
                  <a:srgbClr val="0D0D0D"/>
                </a:solidFill>
                <a:effectLst/>
                <a:latin typeface="Calibri" panose="020F0502020204030204" pitchFamily="34" charset="0"/>
                <a:cs typeface="Calibri" panose="020F0502020204030204" pitchFamily="34" charset="0"/>
              </a:rPr>
              <a:t> Stakeholder Communication </a:t>
            </a:r>
          </a:p>
          <a:p>
            <a:pPr algn="l">
              <a:lnSpc>
                <a:spcPct val="150000"/>
              </a:lnSpc>
            </a:pPr>
            <a:r>
              <a:rPr lang="en-US" i="0" dirty="0">
                <a:solidFill>
                  <a:srgbClr val="0D0D0D"/>
                </a:solidFill>
                <a:effectLst/>
                <a:latin typeface="Calibri" panose="020F0502020204030204" pitchFamily="34" charset="0"/>
                <a:cs typeface="Calibri" panose="020F0502020204030204" pitchFamily="34" charset="0"/>
              </a:rPr>
              <a:t>5. Team Collaboration</a:t>
            </a:r>
            <a:endParaRPr dirty="0">
              <a:solidFill>
                <a:srgbClr val="3F3F3F"/>
              </a:solidFill>
              <a:latin typeface="Calibri" panose="020F0502020204030204" pitchFamily="34" charset="0"/>
              <a:ea typeface="Source Sans Pro"/>
              <a:cs typeface="Calibri" panose="020F0502020204030204" pitchFamily="34" charset="0"/>
              <a:sym typeface="Source Sans Pro"/>
            </a:endParaRPr>
          </a:p>
        </p:txBody>
      </p:sp>
      <p:sp>
        <p:nvSpPr>
          <p:cNvPr id="5" name="Google Shape;224;p38">
            <a:extLst>
              <a:ext uri="{FF2B5EF4-FFF2-40B4-BE49-F238E27FC236}">
                <a16:creationId xmlns:a16="http://schemas.microsoft.com/office/drawing/2014/main" id="{7A7F4C91-58D0-A670-8F62-257EA1761CFC}"/>
              </a:ext>
            </a:extLst>
          </p:cNvPr>
          <p:cNvSpPr txBox="1"/>
          <p:nvPr/>
        </p:nvSpPr>
        <p:spPr>
          <a:xfrm>
            <a:off x="-245161" y="341650"/>
            <a:ext cx="10303561" cy="625210"/>
          </a:xfrm>
          <a:prstGeom prst="rect">
            <a:avLst/>
          </a:prstGeom>
          <a:noFill/>
          <a:ln>
            <a:noFill/>
          </a:ln>
        </p:spPr>
        <p:txBody>
          <a:bodyPr spcFirstLastPara="1" wrap="square" lIns="91425" tIns="45700" rIns="91425" bIns="45700" anchor="t" anchorCtr="0">
            <a:noAutofit/>
          </a:bodyPr>
          <a:lstStyle/>
          <a:p>
            <a:pPr algn="ctr" rtl="0">
              <a:spcBef>
                <a:spcPts val="0"/>
              </a:spcBef>
              <a:spcAft>
                <a:spcPts val="0"/>
              </a:spcAft>
            </a:pPr>
            <a:r>
              <a:rPr lang="en-IN" sz="3600" b="1" i="0" u="none" strike="noStrike" dirty="0">
                <a:solidFill>
                  <a:srgbClr val="000000"/>
                </a:solidFill>
                <a:effectLst/>
                <a:latin typeface="Dashboard" panose="00000500000000000000" pitchFamily="50" charset="0"/>
              </a:rPr>
              <a:t>Project Management Rollercoaster</a:t>
            </a:r>
            <a:endParaRPr sz="3600" b="1" dirty="0">
              <a:solidFill>
                <a:srgbClr val="3F3F3F"/>
              </a:solidFill>
              <a:latin typeface="Dashboard" panose="00000500000000000000" pitchFamily="50" charset="0"/>
              <a:sym typeface="Arial"/>
            </a:endParaRPr>
          </a:p>
        </p:txBody>
      </p:sp>
      <p:sp>
        <p:nvSpPr>
          <p:cNvPr id="6" name="Arrow: Right 5">
            <a:extLst>
              <a:ext uri="{FF2B5EF4-FFF2-40B4-BE49-F238E27FC236}">
                <a16:creationId xmlns:a16="http://schemas.microsoft.com/office/drawing/2014/main" id="{9DDB588F-3F4D-8876-9295-41EBBBB58405}"/>
              </a:ext>
            </a:extLst>
          </p:cNvPr>
          <p:cNvSpPr/>
          <p:nvPr/>
        </p:nvSpPr>
        <p:spPr>
          <a:xfrm rot="16200000">
            <a:off x="10258393" y="512137"/>
            <a:ext cx="527115" cy="38233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 name="Arrow: Right 6">
            <a:extLst>
              <a:ext uri="{FF2B5EF4-FFF2-40B4-BE49-F238E27FC236}">
                <a16:creationId xmlns:a16="http://schemas.microsoft.com/office/drawing/2014/main" id="{7C8ED28E-7E35-FED8-8469-1AE5CB9769F3}"/>
              </a:ext>
            </a:extLst>
          </p:cNvPr>
          <p:cNvSpPr/>
          <p:nvPr/>
        </p:nvSpPr>
        <p:spPr>
          <a:xfrm rot="5400000">
            <a:off x="11185492" y="512137"/>
            <a:ext cx="527115" cy="3823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6888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Shape 380"/>
        <p:cNvGrpSpPr/>
        <p:nvPr/>
      </p:nvGrpSpPr>
      <p:grpSpPr>
        <a:xfrm>
          <a:off x="0" y="0"/>
          <a:ext cx="0" cy="0"/>
          <a:chOff x="0" y="0"/>
          <a:chExt cx="0" cy="0"/>
        </a:xfrm>
      </p:grpSpPr>
      <p:sp>
        <p:nvSpPr>
          <p:cNvPr id="382" name="Google Shape;382;p47"/>
          <p:cNvSpPr/>
          <p:nvPr/>
        </p:nvSpPr>
        <p:spPr>
          <a:xfrm>
            <a:off x="7543800" y="0"/>
            <a:ext cx="4318000" cy="6858000"/>
          </a:xfrm>
          <a:prstGeom prst="rect">
            <a:avLst/>
          </a:prstGeom>
          <a:solidFill>
            <a:srgbClr val="CED2C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47"/>
          <p:cNvSpPr/>
          <p:nvPr/>
        </p:nvSpPr>
        <p:spPr>
          <a:xfrm>
            <a:off x="7833675" y="1380962"/>
            <a:ext cx="3695306" cy="50764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b="1" i="0" dirty="0">
                <a:solidFill>
                  <a:srgbClr val="3F3F3F"/>
                </a:solidFill>
                <a:latin typeface="Calibri" panose="020F0502020204030204" pitchFamily="34" charset="0"/>
                <a:ea typeface="Open Sans"/>
                <a:cs typeface="Calibri" panose="020F0502020204030204" pitchFamily="34" charset="0"/>
                <a:sym typeface="Open Sans"/>
              </a:rPr>
              <a:t>Outcome:</a:t>
            </a:r>
            <a:r>
              <a:rPr lang="en-US" b="0" i="0" dirty="0">
                <a:solidFill>
                  <a:srgbClr val="3F3F3F"/>
                </a:solidFill>
                <a:latin typeface="Calibri" panose="020F0502020204030204" pitchFamily="34" charset="0"/>
                <a:ea typeface="Open Sans"/>
                <a:cs typeface="Calibri" panose="020F0502020204030204" pitchFamily="34" charset="0"/>
                <a:sym typeface="Open Sans"/>
              </a:rPr>
              <a:t> 😁</a:t>
            </a:r>
          </a:p>
          <a:p>
            <a:pPr marL="0" marR="0" lvl="0" indent="0" algn="just" rtl="0">
              <a:spcBef>
                <a:spcPts val="0"/>
              </a:spcBef>
              <a:spcAft>
                <a:spcPts val="0"/>
              </a:spcAft>
              <a:buNone/>
            </a:pPr>
            <a:endParaRPr lang="en-US" b="0" i="0" dirty="0">
              <a:solidFill>
                <a:srgbClr val="3F3F3F"/>
              </a:solidFill>
              <a:latin typeface="Calibri" panose="020F0502020204030204" pitchFamily="34" charset="0"/>
              <a:ea typeface="Open Sans"/>
              <a:cs typeface="Calibri" panose="020F0502020204030204" pitchFamily="34" charset="0"/>
              <a:sym typeface="Open Sans"/>
            </a:endParaRPr>
          </a:p>
          <a:p>
            <a:pPr marL="0" marR="0" lvl="0" indent="0" algn="just" rtl="0">
              <a:spcBef>
                <a:spcPts val="0"/>
              </a:spcBef>
              <a:spcAft>
                <a:spcPts val="0"/>
              </a:spcAft>
              <a:buNone/>
            </a:pPr>
            <a:r>
              <a:rPr lang="en-US" b="0" i="0" dirty="0">
                <a:solidFill>
                  <a:srgbClr val="3F3F3F"/>
                </a:solidFill>
                <a:latin typeface="Calibri" panose="020F0502020204030204" pitchFamily="34" charset="0"/>
                <a:ea typeface="Open Sans"/>
                <a:cs typeface="Calibri" panose="020F0502020204030204" pitchFamily="34" charset="0"/>
                <a:sym typeface="Open Sans"/>
              </a:rPr>
              <a:t>Despite immense pressure, Sarah's strategic approach and effective project management ensure the successful launch of the new product line, meeting objectives within allocated time and budget, exceeding stakeholder expectations, and positioning the company for future growth.</a:t>
            </a:r>
          </a:p>
          <a:p>
            <a:pPr marL="0" marR="0" lvl="0" indent="0" algn="just" rtl="0">
              <a:spcBef>
                <a:spcPts val="0"/>
              </a:spcBef>
              <a:spcAft>
                <a:spcPts val="0"/>
              </a:spcAft>
              <a:buNone/>
            </a:pPr>
            <a:endParaRPr lang="en-US" dirty="0">
              <a:solidFill>
                <a:srgbClr val="3F3F3F"/>
              </a:solidFill>
              <a:latin typeface="Calibri" panose="020F0502020204030204" pitchFamily="34" charset="0"/>
              <a:ea typeface="Open Sans"/>
              <a:cs typeface="Calibri" panose="020F0502020204030204" pitchFamily="34" charset="0"/>
              <a:sym typeface="Open Sans"/>
            </a:endParaRPr>
          </a:p>
          <a:p>
            <a:pPr marL="0" marR="0" lvl="0" indent="0" algn="just" rtl="0">
              <a:spcBef>
                <a:spcPts val="0"/>
              </a:spcBef>
              <a:spcAft>
                <a:spcPts val="0"/>
              </a:spcAft>
              <a:buNone/>
            </a:pPr>
            <a:r>
              <a:rPr lang="en-US" b="1" dirty="0">
                <a:solidFill>
                  <a:srgbClr val="3F3F3F"/>
                </a:solidFill>
                <a:latin typeface="Calibri" panose="020F0502020204030204" pitchFamily="34" charset="0"/>
                <a:ea typeface="Open Sans"/>
                <a:cs typeface="Calibri" panose="020F0502020204030204" pitchFamily="34" charset="0"/>
                <a:sym typeface="Open Sans"/>
              </a:rPr>
              <a:t>Conclusion:</a:t>
            </a:r>
          </a:p>
          <a:p>
            <a:pPr marL="0" marR="0" lvl="0" indent="0" algn="just" rtl="0">
              <a:spcBef>
                <a:spcPts val="0"/>
              </a:spcBef>
              <a:spcAft>
                <a:spcPts val="0"/>
              </a:spcAft>
              <a:buNone/>
            </a:pPr>
            <a:endParaRPr lang="en-US" dirty="0">
              <a:solidFill>
                <a:srgbClr val="3F3F3F"/>
              </a:solidFill>
              <a:latin typeface="Calibri" panose="020F0502020204030204" pitchFamily="34" charset="0"/>
              <a:ea typeface="Open Sans"/>
              <a:cs typeface="Calibri" panose="020F0502020204030204" pitchFamily="34" charset="0"/>
              <a:sym typeface="Open Sans"/>
            </a:endParaRPr>
          </a:p>
          <a:p>
            <a:pPr marL="0" marR="0" lvl="0" indent="0" algn="just" rtl="0">
              <a:spcBef>
                <a:spcPts val="0"/>
              </a:spcBef>
              <a:spcAft>
                <a:spcPts val="0"/>
              </a:spcAft>
              <a:buNone/>
            </a:pPr>
            <a:r>
              <a:rPr lang="en-US" dirty="0">
                <a:solidFill>
                  <a:srgbClr val="3F3F3F"/>
                </a:solidFill>
                <a:latin typeface="Calibri" panose="020F0502020204030204" pitchFamily="34" charset="0"/>
                <a:ea typeface="Calibri"/>
                <a:cs typeface="Calibri" panose="020F0502020204030204" pitchFamily="34" charset="0"/>
                <a:sym typeface="Calibri"/>
              </a:rPr>
              <a:t>Balancing project management with pressure demands strategic communication, adaptability, and stakeholder engagement. Organizational support and pressure-handling strategies drive project success, fostering growth and competitiveness.</a:t>
            </a:r>
            <a:endParaRPr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86" name="Google Shape;386;p47"/>
          <p:cNvSpPr/>
          <p:nvPr/>
        </p:nvSpPr>
        <p:spPr>
          <a:xfrm>
            <a:off x="555016" y="1368614"/>
            <a:ext cx="6392537" cy="3938327"/>
          </a:xfrm>
          <a:prstGeom prst="rect">
            <a:avLst/>
          </a:prstGeom>
          <a:noFill/>
          <a:ln>
            <a:noFill/>
          </a:ln>
        </p:spPr>
        <p:txBody>
          <a:bodyPr spcFirstLastPara="1" wrap="square" lIns="91425" tIns="45700" rIns="91425" bIns="45700" anchor="t" anchorCtr="0">
            <a:noAutofit/>
          </a:bodyPr>
          <a:lstStyle/>
          <a:p>
            <a:pPr algn="just" rtl="0">
              <a:spcBef>
                <a:spcPts val="0"/>
              </a:spcBef>
              <a:spcAft>
                <a:spcPts val="0"/>
              </a:spcAft>
            </a:pPr>
            <a:r>
              <a:rPr lang="en-US" b="1" i="0" u="none" strike="noStrike" dirty="0">
                <a:solidFill>
                  <a:srgbClr val="000000"/>
                </a:solidFill>
                <a:effectLst/>
                <a:latin typeface="Calibri" panose="020F0502020204030204" pitchFamily="34" charset="0"/>
                <a:cs typeface="Calibri" panose="020F0502020204030204" pitchFamily="34" charset="0"/>
              </a:rPr>
              <a:t>Scenario:</a:t>
            </a:r>
          </a:p>
          <a:p>
            <a:pPr algn="just" rtl="0">
              <a:spcBef>
                <a:spcPts val="0"/>
              </a:spcBef>
              <a:spcAft>
                <a:spcPts val="0"/>
              </a:spcAft>
            </a:pPr>
            <a:endParaRPr lang="en-US" b="1" dirty="0">
              <a:effectLst/>
              <a:latin typeface="Calibri" panose="020F0502020204030204" pitchFamily="34" charset="0"/>
              <a:cs typeface="Calibri" panose="020F0502020204030204" pitchFamily="34" charset="0"/>
            </a:endParaRPr>
          </a:p>
          <a:p>
            <a:pPr algn="just"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A multinational company is preparing to launch a new product line in a highly competitive market. The project faces tight deadlines, aggressive targets, and limited resources, placing immense pressure on the project team to deliver results.</a:t>
            </a:r>
          </a:p>
          <a:p>
            <a:pPr algn="just" rtl="0">
              <a:spcBef>
                <a:spcPts val="0"/>
              </a:spcBef>
              <a:spcAft>
                <a:spcPts val="0"/>
              </a:spcAft>
            </a:pPr>
            <a:br>
              <a:rPr lang="en-US" b="1" dirty="0">
                <a:effectLst/>
                <a:latin typeface="Calibri" panose="020F0502020204030204" pitchFamily="34" charset="0"/>
                <a:cs typeface="Calibri" panose="020F0502020204030204" pitchFamily="34" charset="0"/>
              </a:rPr>
            </a:br>
            <a:r>
              <a:rPr lang="en-US" b="1" i="0" u="none" strike="noStrike" dirty="0">
                <a:solidFill>
                  <a:srgbClr val="000000"/>
                </a:solidFill>
                <a:effectLst/>
                <a:latin typeface="Calibri" panose="020F0502020204030204" pitchFamily="34" charset="0"/>
                <a:cs typeface="Calibri" panose="020F0502020204030204" pitchFamily="34" charset="0"/>
              </a:rPr>
              <a:t>Pressure Handling Strategies:</a:t>
            </a:r>
          </a:p>
          <a:p>
            <a:pPr algn="just" rtl="0">
              <a:spcBef>
                <a:spcPts val="0"/>
              </a:spcBef>
              <a:spcAft>
                <a:spcPts val="0"/>
              </a:spcAft>
            </a:pPr>
            <a:endParaRPr lang="en-US" b="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1. Prioritization: Sarah analyzes tasks, prioritizing based on launch impact while maintaining essential project management practices.</a:t>
            </a:r>
          </a:p>
          <a:p>
            <a:pPr algn="just" rtl="0">
              <a:spcBef>
                <a:spcPts val="0"/>
              </a:spcBef>
              <a:spcAft>
                <a:spcPts val="0"/>
              </a:spcAft>
            </a:pPr>
            <a:endParaRPr lang="en-US" b="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2. Adaptability: Flexibly adjusts plans and resources in response to market shifts and stakeholder needs.</a:t>
            </a:r>
          </a:p>
          <a:p>
            <a:pPr algn="just" rtl="0">
              <a:spcBef>
                <a:spcPts val="0"/>
              </a:spcBef>
              <a:spcAft>
                <a:spcPts val="0"/>
              </a:spcAft>
            </a:pPr>
            <a:endParaRPr lang="en-US" b="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3. Delegation: Empowers team members, distributes workload, and fosters collaboration for collective accountability.</a:t>
            </a:r>
          </a:p>
          <a:p>
            <a:pPr algn="just" rtl="0">
              <a:spcBef>
                <a:spcPts val="0"/>
              </a:spcBef>
              <a:spcAft>
                <a:spcPts val="0"/>
              </a:spcAft>
            </a:pPr>
            <a:endParaRPr lang="en-US" b="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4. Organizational Support: Advocates for additional resources, demonstrating strategic importance and potential ROI to senior management.</a:t>
            </a:r>
          </a:p>
          <a:p>
            <a:pPr algn="just" rtl="0">
              <a:spcBef>
                <a:spcPts val="0"/>
              </a:spcBef>
              <a:spcAft>
                <a:spcPts val="0"/>
              </a:spcAft>
            </a:pPr>
            <a:endParaRPr lang="en-US" b="0" i="0" u="none" strike="noStrike" dirty="0">
              <a:solidFill>
                <a:srgbClr val="000000"/>
              </a:solidFill>
              <a:effectLst/>
              <a:latin typeface="Calibri" panose="020F0502020204030204" pitchFamily="34" charset="0"/>
              <a:cs typeface="Calibri" panose="020F0502020204030204" pitchFamily="34" charset="0"/>
            </a:endParaRPr>
          </a:p>
          <a:p>
            <a:pPr algn="just" rtl="0">
              <a:spcBef>
                <a:spcPts val="0"/>
              </a:spcBef>
              <a:spcAft>
                <a:spcPts val="0"/>
              </a:spcAft>
            </a:pPr>
            <a:r>
              <a:rPr lang="en-US" b="0" i="0" u="none" strike="noStrike" dirty="0">
                <a:solidFill>
                  <a:srgbClr val="000000"/>
                </a:solidFill>
                <a:effectLst/>
                <a:latin typeface="Calibri" panose="020F0502020204030204" pitchFamily="34" charset="0"/>
                <a:cs typeface="Calibri" panose="020F0502020204030204" pitchFamily="34" charset="0"/>
              </a:rPr>
              <a:t>5. Leading by Example: Sarah communicates openly, solicits feedback, and fosters a culture of continuous improvement, setting high standards for excellence.</a:t>
            </a:r>
            <a:br>
              <a:rPr lang="en-US" dirty="0">
                <a:latin typeface="Calibri" panose="020F0502020204030204" pitchFamily="34" charset="0"/>
                <a:cs typeface="Calibri" panose="020F0502020204030204" pitchFamily="34" charset="0"/>
              </a:rPr>
            </a:br>
            <a:endParaRPr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387" name="Google Shape;387;p47"/>
          <p:cNvSpPr txBox="1"/>
          <p:nvPr/>
        </p:nvSpPr>
        <p:spPr>
          <a:xfrm>
            <a:off x="190501" y="95190"/>
            <a:ext cx="6667499" cy="11079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dirty="0">
                <a:solidFill>
                  <a:srgbClr val="3F3F3F"/>
                </a:solidFill>
                <a:latin typeface="Dashboard" panose="00000500000000000000" pitchFamily="50" charset="0"/>
                <a:sym typeface="Arial"/>
              </a:rPr>
              <a:t>CASE STUDY.</a:t>
            </a:r>
            <a:endParaRPr sz="6000" b="1" dirty="0">
              <a:solidFill>
                <a:srgbClr val="3F3F3F"/>
              </a:solidFill>
              <a:latin typeface="Dashboard" panose="00000500000000000000" pitchFamily="50" charset="0"/>
              <a:sym typeface="Arial"/>
            </a:endParaRPr>
          </a:p>
        </p:txBody>
      </p:sp>
      <p:cxnSp>
        <p:nvCxnSpPr>
          <p:cNvPr id="388" name="Google Shape;388;p47"/>
          <p:cNvCxnSpPr/>
          <p:nvPr/>
        </p:nvCxnSpPr>
        <p:spPr>
          <a:xfrm>
            <a:off x="0" y="1279386"/>
            <a:ext cx="7543800" cy="0"/>
          </a:xfrm>
          <a:prstGeom prst="straightConnector1">
            <a:avLst/>
          </a:prstGeom>
          <a:noFill/>
          <a:ln w="9525" cap="flat" cmpd="sng">
            <a:solidFill>
              <a:srgbClr val="3F3F3F"/>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3884</TotalTime>
  <Words>1486</Words>
  <Application>Microsoft Office PowerPoint</Application>
  <PresentationFormat>Widescreen</PresentationFormat>
  <Paragraphs>167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Dashboard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Abhibhai Pareshbhai Patel</cp:lastModifiedBy>
  <cp:revision>19</cp:revision>
  <dcterms:modified xsi:type="dcterms:W3CDTF">2024-03-30T01:00:56Z</dcterms:modified>
</cp:coreProperties>
</file>