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1" r:id="rId4"/>
    <p:sldId id="266" r:id="rId5"/>
    <p:sldId id="260" r:id="rId6"/>
    <p:sldId id="265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8E75F-4249-480D-A7F6-E7C2434C23DA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07975-2F82-483C-BEF8-C0738255E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49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Btree</a:t>
            </a:r>
            <a:r>
              <a:rPr lang="en-US" dirty="0"/>
              <a:t> = default indexing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07975-2F82-483C-BEF8-C0738255E7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43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~= means similarity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07975-2F82-483C-BEF8-C0738255E7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F1BC-A042-431E-B9CE-AF1C22A0C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8FFA2-1C9F-4CE0-B345-B2FA74806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EA815-B769-40FA-ACF8-BE5EEDFA1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37BB-D227-4A01-8259-13EDC79B162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1C4DC-3099-411A-9C16-A40C7B11B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DA88C-D7FA-42FF-99E2-6215EDF4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4861-47E4-458F-B9F0-E07081B21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5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8E2A-17F9-4D24-836B-04B189268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75D8F-A3A0-4831-A16E-D6167EF85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A22C3-435C-4162-9693-0DA8166B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37BB-D227-4A01-8259-13EDC79B162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89EA7-1796-4696-B549-5A2B46D9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AF7D7-729C-4916-834C-DCA8CAB0E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4861-47E4-458F-B9F0-E07081B21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6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174D7A-E0C7-4BCB-8355-552F2B7A9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FBFE6-FB8C-4AE6-B523-83593970A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868B3-86FA-44C1-9E19-6FF75294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37BB-D227-4A01-8259-13EDC79B162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204A6-72D6-4067-86B8-EFFA5B2E4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B9A88-4D5B-4D34-8BA5-780139D4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4861-47E4-458F-B9F0-E07081B21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3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C1CA2-66AD-40AC-A6AF-54444C94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37B60-D559-43C0-8CA0-8B4C7E325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5BFD3-326B-409E-BE05-BCD483DC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37BB-D227-4A01-8259-13EDC79B162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D8F2C-C87A-45E4-9D25-85EF198C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9F085-8132-4205-9993-2A0F5CD2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4861-47E4-458F-B9F0-E07081B21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F917E-5DCC-4FD4-AC00-7597EB3B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1B450-2305-4ECE-9190-8B9E0B2FA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F7209-13AE-47A0-93DF-ABD2E9729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37BB-D227-4A01-8259-13EDC79B162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ED811-9637-47C1-A562-12056D6C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2DF1B-046F-49E3-AF01-2FDE5F8A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4861-47E4-458F-B9F0-E07081B21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9195-D0CC-4D42-AD9B-C435D241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C7F1D-9955-4B45-B915-3F9938E59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F1608-FA9C-4494-9510-7F9485124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833E9-4BFE-4D2E-B024-4989451C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37BB-D227-4A01-8259-13EDC79B162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8955D-1BE3-4DB6-ADE9-0052568C6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149C4-914F-47B4-84D7-7FD1796F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4861-47E4-458F-B9F0-E07081B21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1757B-19F6-47E2-9815-1476938D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72A1B-A22F-415F-809B-071BCFB05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053B4-F565-488F-B42A-E1A83E484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6D6285-2DE5-48BF-A206-92CDEEEAA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13CDBD-A0CB-4602-8ADB-C962611F3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F173E6-B51D-4A59-B47D-BEA45D1C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37BB-D227-4A01-8259-13EDC79B162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6D1BF5-69FC-4492-AA53-6F4A0DB8C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D43155-D792-41F3-BC67-056BFF28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4861-47E4-458F-B9F0-E07081B21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9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1059-546E-4367-9D35-5E732AF61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44676F-45E3-40D4-8FFA-E5ACB8141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37BB-D227-4A01-8259-13EDC79B162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300B7-6CB3-4CA5-8C4D-490F004C6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2FD7B-15FE-4F10-A0BD-0C1A858F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4861-47E4-458F-B9F0-E07081B21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0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1028D-2531-454D-AA48-F84E2484F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37BB-D227-4A01-8259-13EDC79B162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E4425F-3DDE-43D6-8863-50A56C69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8C1FF-06D9-4E0C-9318-61947B2C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4861-47E4-458F-B9F0-E07081B21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7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B9493-94F7-4FF2-9D2E-DFA443DA3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901DE-1112-4C47-B958-5FFEF6297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C4645-4574-42CA-B431-73AB251F9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A9E23-A2A9-41E8-9FAE-D033C695A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37BB-D227-4A01-8259-13EDC79B162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F956D-91C6-461B-B837-3E6B1FD8C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B5049-30E8-448C-AAFA-C4E75BEA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4861-47E4-458F-B9F0-E07081B21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7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81C5-FC8A-44AB-B27E-B2A95E13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782349-613C-4A53-9F2F-369EE2140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82ED1-F24C-4457-9BB3-74597FFF4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1C720-5B40-4762-92C9-391E4F5F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37BB-D227-4A01-8259-13EDC79B162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CBEB5-4F2A-4329-B03A-906533F4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DF867-BD94-473C-9AF0-B7AD2C55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4861-47E4-458F-B9F0-E07081B21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0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D117F5-0511-41E5-AFA2-AF0DD6ED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927FF-4DC3-4112-A986-5D5502181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7E8E9-6DA1-4BAF-9CF1-705E6153F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937BB-D227-4A01-8259-13EDC79B162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68BD0-99A8-42A4-8D66-4CCE88C26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E19A8-BB62-4C2E-BA24-691E2ACB5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54861-47E4-458F-B9F0-E07081B21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1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s.uci.edu/~chenli/pub/icde2009-memreducer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97743-8E12-4461-9003-2D0A8EC46B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Lecture 2: Hands-on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C2FAD-3D5E-4F67-BA8C-4F794116DD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0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2701-E855-4761-A04C-6F6709B7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BC22A-ACF9-4B99-B732-803B2CBFF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  <a:p>
            <a:pPr lvl="1"/>
            <a:r>
              <a:rPr lang="en-US" dirty="0"/>
              <a:t>N-Gram</a:t>
            </a:r>
          </a:p>
          <a:p>
            <a:pPr lvl="1"/>
            <a:r>
              <a:rPr lang="en-US" dirty="0"/>
              <a:t>Keyword</a:t>
            </a:r>
          </a:p>
          <a:p>
            <a:r>
              <a:rPr lang="en-US" dirty="0"/>
              <a:t>String matching/distances</a:t>
            </a:r>
          </a:p>
          <a:p>
            <a:pPr lvl="1"/>
            <a:r>
              <a:rPr lang="en-US" dirty="0"/>
              <a:t>Edit Distance</a:t>
            </a:r>
          </a:p>
          <a:p>
            <a:pPr lvl="1"/>
            <a:r>
              <a:rPr lang="en-US" dirty="0" err="1"/>
              <a:t>Jaccard</a:t>
            </a:r>
            <a:r>
              <a:rPr lang="en-US" dirty="0"/>
              <a:t> Similarity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9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D395-B0F2-429E-B009-A75F1EA8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N-gram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48732-9E86-4A82-A51C-479F196BF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“</a:t>
            </a:r>
            <a:r>
              <a:rPr lang="en-US" dirty="0" err="1"/>
              <a:t>ngram</a:t>
            </a:r>
            <a:r>
              <a:rPr lang="en-US" dirty="0"/>
              <a:t> index” is constructed on a set of strings. </a:t>
            </a:r>
          </a:p>
          <a:p>
            <a:r>
              <a:rPr lang="en-US" dirty="0"/>
              <a:t>We generate n-grams for each string, and build a list consisting of each n-gram that includes the ids of the strings with this gram.</a:t>
            </a:r>
          </a:p>
          <a:p>
            <a:r>
              <a:rPr lang="en-US" dirty="0"/>
              <a:t>More details at </a:t>
            </a:r>
            <a:r>
              <a:rPr lang="en-US" dirty="0">
                <a:hlinkClick r:id="rId2"/>
              </a:rPr>
              <a:t>http://www.ics.uci.edu/~chenli/pub/icde2009-memreducer.pdf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9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D395-B0F2-429E-B009-A75F1EA8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N-gram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48732-9E86-4A82-A51C-479F196BF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TinySocial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CREATE INDEX </a:t>
            </a:r>
            <a:r>
              <a:rPr lang="en-US" dirty="0" err="1"/>
              <a:t>gbMessageNGram</a:t>
            </a:r>
            <a:r>
              <a:rPr lang="en-US" dirty="0"/>
              <a:t> on </a:t>
            </a:r>
            <a:r>
              <a:rPr lang="en-US" dirty="0" err="1"/>
              <a:t>GleambookMessages</a:t>
            </a:r>
            <a:r>
              <a:rPr lang="en-US" dirty="0"/>
              <a:t>(message) TYPE </a:t>
            </a:r>
            <a:r>
              <a:rPr lang="en-US" dirty="0" err="1"/>
              <a:t>ngram</a:t>
            </a:r>
            <a:r>
              <a:rPr lang="en-US" dirty="0"/>
              <a:t>(5);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SELECT VALUE ix FROM </a:t>
            </a:r>
            <a:r>
              <a:rPr lang="en-US" dirty="0" err="1"/>
              <a:t>Metadata.`Index</a:t>
            </a:r>
            <a:r>
              <a:rPr lang="en-US" dirty="0"/>
              <a:t>` ix;</a:t>
            </a:r>
          </a:p>
          <a:p>
            <a:pPr marL="0" indent="0">
              <a:buNone/>
            </a:pPr>
            <a:r>
              <a:rPr lang="en-US" dirty="0"/>
              <a:t>(all the indexes that are available in all of the data)</a:t>
            </a:r>
          </a:p>
        </p:txBody>
      </p:sp>
    </p:spTree>
    <p:extLst>
      <p:ext uri="{BB962C8B-B14F-4D97-AF65-F5344CB8AC3E}">
        <p14:creationId xmlns:p14="http://schemas.microsoft.com/office/powerpoint/2010/main" val="208821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CAFC3-8421-4AC6-BC83-105DD03E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Keyword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2E9DB-BD09-4DDE-8283-9442AEB45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Constructed on a set of strings or sets (e.g., </a:t>
            </a:r>
            <a:r>
              <a:rPr lang="en-US" dirty="0" err="1"/>
              <a:t>OrderedList</a:t>
            </a:r>
            <a:r>
              <a:rPr lang="en-US" dirty="0"/>
              <a:t>, </a:t>
            </a:r>
            <a:r>
              <a:rPr lang="en-US" dirty="0" err="1"/>
              <a:t>UnorderedList</a:t>
            </a:r>
            <a:r>
              <a:rPr lang="en-US" dirty="0"/>
              <a:t>). </a:t>
            </a:r>
          </a:p>
          <a:p>
            <a:r>
              <a:rPr lang="en-US" dirty="0"/>
              <a:t>Instead of generating grams as in an </a:t>
            </a:r>
            <a:r>
              <a:rPr lang="en-US" dirty="0" err="1"/>
              <a:t>ngram</a:t>
            </a:r>
            <a:r>
              <a:rPr lang="en-US" dirty="0"/>
              <a:t> index, we generate tokens (e.g., words) and for each token, construct a list that includes the ids of the objects with this token.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TinySocial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CREATE INDEX </a:t>
            </a:r>
            <a:r>
              <a:rPr lang="en-US" dirty="0" err="1"/>
              <a:t>gbMessageIdx</a:t>
            </a:r>
            <a:r>
              <a:rPr lang="en-US" dirty="0"/>
              <a:t> on </a:t>
            </a:r>
            <a:r>
              <a:rPr lang="en-US" dirty="0" err="1"/>
              <a:t>GleambookMessages</a:t>
            </a:r>
            <a:r>
              <a:rPr lang="en-US" dirty="0"/>
              <a:t>(message) TYPE keyword;</a:t>
            </a:r>
          </a:p>
        </p:txBody>
      </p:sp>
    </p:spTree>
    <p:extLst>
      <p:ext uri="{BB962C8B-B14F-4D97-AF65-F5344CB8AC3E}">
        <p14:creationId xmlns:p14="http://schemas.microsoft.com/office/powerpoint/2010/main" val="546605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D154-9639-45CD-8375-96E227E9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AsterixDB</a:t>
            </a:r>
            <a:r>
              <a:rPr lang="en-US" b="1" dirty="0"/>
              <a:t>: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B71AE-3553-4268-AF9C-22A4F5FC5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USE </a:t>
            </a:r>
            <a:r>
              <a:rPr lang="en-US" dirty="0" err="1"/>
              <a:t>TinySocial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SET </a:t>
            </a:r>
            <a:r>
              <a:rPr lang="en-US" dirty="0" err="1"/>
              <a:t>simfunction</a:t>
            </a:r>
            <a:r>
              <a:rPr lang="en-US" dirty="0"/>
              <a:t> "edit-distance";</a:t>
            </a:r>
          </a:p>
          <a:p>
            <a:pPr marL="0" indent="0">
              <a:buNone/>
            </a:pPr>
            <a:r>
              <a:rPr lang="en-US" dirty="0"/>
              <a:t>    SET </a:t>
            </a:r>
            <a:r>
              <a:rPr lang="en-US" dirty="0" err="1"/>
              <a:t>simthreshold</a:t>
            </a:r>
            <a:r>
              <a:rPr lang="en-US" dirty="0"/>
              <a:t> "3";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SELECT gbu.id AS id, gbu.name AS name,</a:t>
            </a:r>
          </a:p>
          <a:p>
            <a:pPr marL="0" indent="0">
              <a:buNone/>
            </a:pPr>
            <a:r>
              <a:rPr lang="en-US" dirty="0"/>
              <a:t>           (SELECT </a:t>
            </a:r>
            <a:r>
              <a:rPr lang="en-US" dirty="0" err="1"/>
              <a:t>cm.user.screenName</a:t>
            </a:r>
            <a:r>
              <a:rPr lang="en-US" dirty="0"/>
              <a:t> AS </a:t>
            </a:r>
            <a:r>
              <a:rPr lang="en-US" dirty="0" err="1"/>
              <a:t>chirpScreenname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     cm.user.name AS </a:t>
            </a:r>
            <a:r>
              <a:rPr lang="en-US" dirty="0" err="1"/>
              <a:t>chirpName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FROM </a:t>
            </a:r>
            <a:r>
              <a:rPr lang="en-US" dirty="0" err="1"/>
              <a:t>ChirpMessages</a:t>
            </a:r>
            <a:r>
              <a:rPr lang="en-US" dirty="0"/>
              <a:t> cm</a:t>
            </a:r>
          </a:p>
          <a:p>
            <a:pPr marL="0" indent="0">
              <a:buNone/>
            </a:pPr>
            <a:r>
              <a:rPr lang="en-US" dirty="0"/>
              <a:t>            WHERE cm.user.name ~= gbu.name) AS </a:t>
            </a:r>
            <a:r>
              <a:rPr lang="en-US" dirty="0" err="1"/>
              <a:t>similarUsers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FROM </a:t>
            </a:r>
            <a:r>
              <a:rPr lang="en-US" dirty="0" err="1"/>
              <a:t>GleambookUsers</a:t>
            </a:r>
            <a:r>
              <a:rPr lang="en-US" dirty="0"/>
              <a:t> </a:t>
            </a:r>
            <a:r>
              <a:rPr lang="en-US" dirty="0" err="1"/>
              <a:t>gbu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44538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153D-D89D-4446-8652-0AFDAE810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AsterixDB</a:t>
            </a:r>
            <a:r>
              <a:rPr lang="en-US" b="1" dirty="0"/>
              <a:t>: </a:t>
            </a:r>
            <a:r>
              <a:rPr lang="en-US" b="1" dirty="0" err="1"/>
              <a:t>Jaccard</a:t>
            </a:r>
            <a:r>
              <a:rPr lang="en-US" b="1" dirty="0"/>
              <a:t>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B2C0F-46AE-43F0-8310-A6A12F260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TinySocial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SET </a:t>
            </a:r>
            <a:r>
              <a:rPr lang="en-US" dirty="0" err="1"/>
              <a:t>simfunction</a:t>
            </a:r>
            <a:r>
              <a:rPr lang="en-US" dirty="0"/>
              <a:t> "</a:t>
            </a:r>
            <a:r>
              <a:rPr lang="en-US" dirty="0" err="1"/>
              <a:t>jaccard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    SET </a:t>
            </a:r>
            <a:r>
              <a:rPr lang="en-US" dirty="0" err="1"/>
              <a:t>simthreshold</a:t>
            </a:r>
            <a:r>
              <a:rPr lang="en-US" dirty="0"/>
              <a:t> "0.3";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SELECT cm1 AS chirp,</a:t>
            </a:r>
          </a:p>
          <a:p>
            <a:pPr marL="0" indent="0">
              <a:buNone/>
            </a:pPr>
            <a:r>
              <a:rPr lang="en-US" dirty="0"/>
              <a:t>           (SELECT VALUE cm2.chirpId</a:t>
            </a:r>
          </a:p>
          <a:p>
            <a:pPr marL="0" indent="0">
              <a:buNone/>
            </a:pPr>
            <a:r>
              <a:rPr lang="en-US" dirty="0"/>
              <a:t>            FROM </a:t>
            </a:r>
            <a:r>
              <a:rPr lang="en-US" dirty="0" err="1"/>
              <a:t>ChirpMessages</a:t>
            </a:r>
            <a:r>
              <a:rPr lang="en-US" dirty="0"/>
              <a:t> cm2</a:t>
            </a:r>
          </a:p>
          <a:p>
            <a:pPr marL="0" indent="0">
              <a:buNone/>
            </a:pPr>
            <a:r>
              <a:rPr lang="en-US" dirty="0"/>
              <a:t>            WHERE cm2.referredTopics ~= cm1.referredTopics</a:t>
            </a:r>
          </a:p>
          <a:p>
            <a:pPr marL="0" indent="0">
              <a:buNone/>
            </a:pPr>
            <a:r>
              <a:rPr lang="en-US" dirty="0"/>
              <a:t>              AND cm2.chirpId &gt; cm1.chirpId) AS </a:t>
            </a:r>
            <a:r>
              <a:rPr lang="en-US" dirty="0" err="1"/>
              <a:t>similarChirps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FROM </a:t>
            </a:r>
            <a:r>
              <a:rPr lang="en-US" dirty="0" err="1"/>
              <a:t>ChirpMessages</a:t>
            </a:r>
            <a:r>
              <a:rPr lang="en-US" dirty="0"/>
              <a:t> cm1;</a:t>
            </a:r>
          </a:p>
        </p:txBody>
      </p:sp>
    </p:spTree>
    <p:extLst>
      <p:ext uri="{BB962C8B-B14F-4D97-AF65-F5344CB8AC3E}">
        <p14:creationId xmlns:p14="http://schemas.microsoft.com/office/powerpoint/2010/main" val="508720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2158</TotalTime>
  <Words>339</Words>
  <Application>Microsoft Office PowerPoint</Application>
  <PresentationFormat>Widescreen</PresentationFormat>
  <Paragraphs>51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Lecture 2: Hands-on</vt:lpstr>
      <vt:lpstr>Content</vt:lpstr>
      <vt:lpstr>N-gram Indexing</vt:lpstr>
      <vt:lpstr>N-gram Indexing</vt:lpstr>
      <vt:lpstr>Keyword Indexing</vt:lpstr>
      <vt:lpstr>AsterixDB: Edit Distance</vt:lpstr>
      <vt:lpstr>AsterixDB: Jaccard Similarity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Hands-on</dc:title>
  <dc:creator>Chetan Gandotra</dc:creator>
  <cp:lastModifiedBy>Orysya Stus</cp:lastModifiedBy>
  <cp:revision>22</cp:revision>
  <dcterms:created xsi:type="dcterms:W3CDTF">2017-10-11T17:57:24Z</dcterms:created>
  <dcterms:modified xsi:type="dcterms:W3CDTF">2017-10-13T23:47:07Z</dcterms:modified>
</cp:coreProperties>
</file>