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6" r:id="rId2"/>
  </p:sldMasterIdLst>
  <p:notesMasterIdLst>
    <p:notesMasterId r:id="rId92"/>
  </p:notesMasterIdLst>
  <p:handoutMasterIdLst>
    <p:handoutMasterId r:id="rId93"/>
  </p:handoutMasterIdLst>
  <p:sldIdLst>
    <p:sldId id="267" r:id="rId3"/>
    <p:sldId id="269" r:id="rId4"/>
    <p:sldId id="268" r:id="rId5"/>
    <p:sldId id="273" r:id="rId6"/>
    <p:sldId id="270" r:id="rId7"/>
    <p:sldId id="271"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2" r:id="rId25"/>
    <p:sldId id="289" r:id="rId26"/>
    <p:sldId id="290" r:id="rId27"/>
    <p:sldId id="291"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400"/>
    <a:srgbClr val="669900"/>
    <a:srgbClr val="8CD200"/>
    <a:srgbClr val="A2F8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0" autoAdjust="0"/>
    <p:restoredTop sz="94660"/>
  </p:normalViewPr>
  <p:slideViewPr>
    <p:cSldViewPr>
      <p:cViewPr varScale="1">
        <p:scale>
          <a:sx n="50" d="100"/>
          <a:sy n="50" d="100"/>
        </p:scale>
        <p:origin x="48" y="840"/>
      </p:cViewPr>
      <p:guideLst>
        <p:guide pos="3839"/>
        <p:guide orient="horz" pos="216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handoutMaster" Target="handoutMasters/handoutMaster1.xml"/><Relationship Id="rId98"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10/13/2017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10/13/2017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created the term frequency matrix, which we call </a:t>
            </a:r>
            <a:r>
              <a:rPr lang="en-US" dirty="0" err="1"/>
              <a:t>tf</a:t>
            </a:r>
            <a:r>
              <a:rPr lang="en-US" dirty="0"/>
              <a:t> in short,</a:t>
            </a:r>
            <a:r>
              <a:rPr lang="en-US" baseline="0" dirty="0"/>
              <a:t> we will create a new vector called the inverse document frequency for each term. </a:t>
            </a:r>
          </a:p>
          <a:p>
            <a:r>
              <a:rPr lang="en-US" baseline="0" dirty="0"/>
              <a:t>**********</a:t>
            </a:r>
          </a:p>
          <a:p>
            <a:r>
              <a:rPr lang="en-US" baseline="0" dirty="0"/>
              <a:t>The number of documents N is 3. The term “new” occurs twice in the collection is 2. So, the inverse document frequency or </a:t>
            </a:r>
            <a:r>
              <a:rPr lang="en-US" baseline="0" dirty="0" err="1"/>
              <a:t>idf</a:t>
            </a:r>
            <a:r>
              <a:rPr lang="en-US" baseline="0" dirty="0"/>
              <a:t> of the term “new” is log2(N/term-count), i.e., log2(3/2) = 0.584. We show the </a:t>
            </a:r>
            <a:r>
              <a:rPr lang="en-US" baseline="0" dirty="0" err="1"/>
              <a:t>idf</a:t>
            </a:r>
            <a:r>
              <a:rPr lang="en-US" baseline="0" dirty="0"/>
              <a:t> score for all 6 terms here.</a:t>
            </a:r>
          </a:p>
          <a:p>
            <a:r>
              <a:rPr lang="en-US" baseline="0" dirty="0"/>
              <a:t>**********</a:t>
            </a:r>
          </a:p>
          <a:p>
            <a:r>
              <a:rPr lang="en-US" baseline="0" dirty="0"/>
              <a:t>Let’s understand this number one more time. The document frequency of a term is the count of the term in the whole collection divided by the number of documents. That is the document frequency of a term. Here, we take the inverse of the document frequency so that N, the number of documents, is in the numerator. </a:t>
            </a:r>
          </a:p>
          <a:p>
            <a:r>
              <a:rPr lang="en-US" baseline="0" dirty="0"/>
              <a:t>**********</a:t>
            </a:r>
          </a:p>
        </p:txBody>
      </p:sp>
    </p:spTree>
    <p:extLst>
      <p:ext uri="{BB962C8B-B14F-4D97-AF65-F5344CB8AC3E}">
        <p14:creationId xmlns:p14="http://schemas.microsoft.com/office/powerpoint/2010/main" val="52950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multiply the </a:t>
            </a:r>
            <a:r>
              <a:rPr lang="en-US" dirty="0" err="1"/>
              <a:t>tf</a:t>
            </a:r>
            <a:r>
              <a:rPr lang="en-US" dirty="0"/>
              <a:t> numbers with the </a:t>
            </a:r>
            <a:r>
              <a:rPr lang="en-US" dirty="0" err="1"/>
              <a:t>idf</a:t>
            </a:r>
            <a:r>
              <a:rPr lang="en-US" dirty="0"/>
              <a:t> numbers,</a:t>
            </a:r>
            <a:r>
              <a:rPr lang="en-US" baseline="0" dirty="0"/>
              <a:t> giving us this.</a:t>
            </a:r>
            <a:endParaRPr lang="en-US" dirty="0"/>
          </a:p>
          <a:p>
            <a:r>
              <a:rPr lang="en-US" dirty="0"/>
              <a:t>*********</a:t>
            </a:r>
          </a:p>
        </p:txBody>
      </p:sp>
    </p:spTree>
    <p:extLst>
      <p:ext uri="{BB962C8B-B14F-4D97-AF65-F5344CB8AC3E}">
        <p14:creationId xmlns:p14="http://schemas.microsoft.com/office/powerpoint/2010/main" val="172527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perform a </a:t>
            </a:r>
            <a:r>
              <a:rPr lang="en-US" dirty="0" err="1"/>
              <a:t>columnwise</a:t>
            </a:r>
            <a:r>
              <a:rPr lang="en-US" dirty="0"/>
              <a:t> multiplication of the </a:t>
            </a:r>
            <a:r>
              <a:rPr lang="en-US" dirty="0" err="1"/>
              <a:t>tf</a:t>
            </a:r>
            <a:r>
              <a:rPr lang="en-US" dirty="0"/>
              <a:t> numbers with the </a:t>
            </a:r>
            <a:r>
              <a:rPr lang="en-US" dirty="0" err="1"/>
              <a:t>idf</a:t>
            </a:r>
            <a:r>
              <a:rPr lang="en-US" dirty="0"/>
              <a:t> numbers,</a:t>
            </a:r>
            <a:r>
              <a:rPr lang="en-US" baseline="0" dirty="0"/>
              <a:t> giving us this </a:t>
            </a:r>
            <a:r>
              <a:rPr lang="en-US" baseline="0" dirty="0" err="1"/>
              <a:t>tf-idf</a:t>
            </a:r>
            <a:r>
              <a:rPr lang="en-US" baseline="0" dirty="0"/>
              <a:t> matrix. Thus for each document, we have a vector, represented here as a row</a:t>
            </a:r>
            <a:endParaRPr lang="en-US" dirty="0"/>
          </a:p>
          <a:p>
            <a:r>
              <a:rPr lang="en-US" dirty="0"/>
              <a:t>*********</a:t>
            </a:r>
          </a:p>
          <a:p>
            <a:r>
              <a:rPr lang="en-US" dirty="0"/>
              <a:t>representing the relative importance of each term in the vocabulary,</a:t>
            </a:r>
            <a:r>
              <a:rPr lang="en-US" baseline="0" dirty="0"/>
              <a:t> i.e., the collection of all words that appear in the collection. So, if the vocabulary has 3 million entries, then the vector can get quite long. Also, if the number of documents grows to, say, 1 billion, this becomes a big data problem. The last column after each document vector is the “length” of the document vector </a:t>
            </a:r>
          </a:p>
          <a:p>
            <a:r>
              <a:rPr lang="en-US" baseline="0" dirty="0"/>
              <a:t>**********</a:t>
            </a:r>
          </a:p>
          <a:p>
            <a:r>
              <a:rPr lang="en-US" baseline="0" dirty="0"/>
              <a:t>which is really the square root of the sum of squares of the individual term scores, as shown in the formula. </a:t>
            </a:r>
          </a:p>
          <a:p>
            <a:r>
              <a:rPr lang="en-US" baseline="0" dirty="0"/>
              <a:t>**********</a:t>
            </a:r>
            <a:endParaRPr lang="en-US" dirty="0"/>
          </a:p>
        </p:txBody>
      </p:sp>
    </p:spTree>
    <p:extLst>
      <p:ext uri="{BB962C8B-B14F-4D97-AF65-F5344CB8AC3E}">
        <p14:creationId xmlns:p14="http://schemas.microsoft.com/office/powerpoint/2010/main" val="160342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a search</a:t>
            </a:r>
            <a:r>
              <a:rPr lang="en-US" baseline="0" dirty="0"/>
              <a:t> in the vector space, we write a query just like we type in terms in Google. Here the number of terms is 3, out of which the term “new” appears 2 times. In fact, this is the maximum frequency out of all terms in the query. So we take the document vector of the query and multiply each term by the number of occurrences, divided by 2, the maximum term frequency. In this case it gives us two non-zero terms, 0,584 and 0.292. Now, we compute the length of the query vector just like we did for the document vectors in the previous slide. Next, we will compute the similarity between the query vector and each document with the idea that we will measure how “far” the query vector is from each document.</a:t>
            </a:r>
          </a:p>
          <a:p>
            <a:r>
              <a:rPr lang="en-US" baseline="0" dirty="0"/>
              <a:t>**********</a:t>
            </a:r>
            <a:endParaRPr lang="en-US" dirty="0"/>
          </a:p>
        </p:txBody>
      </p:sp>
    </p:spTree>
    <p:extLst>
      <p:ext uri="{BB962C8B-B14F-4D97-AF65-F5344CB8AC3E}">
        <p14:creationId xmlns:p14="http://schemas.microsoft.com/office/powerpoint/2010/main" val="92117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many similarity functions defined and used for different purposes. A popular similarity measure is the cosine function, which measures the cosine function of the “angle” between the two vectors. The mathematical formula for computing the function is given here. The intuition is that if the vectors are identical, then the angle between them is 0 and the cosine function evaluates to 1. If they are further apart, the angle increases and so does the value of the cosine function. The way of compute the function is to multiply the corresponding elements of the two vectors, i.e., the first element of one with the first element of the other etc., and sum of these products. This sum is then divided by product of the document length and the query length that we computed earlier. Look at the result of the distance function, and notice that document 1 is much more similar to the query than the others.</a:t>
            </a:r>
          </a:p>
          <a:p>
            <a:r>
              <a:rPr lang="en-US" baseline="0" dirty="0"/>
              <a:t>********** </a:t>
            </a:r>
            <a:endParaRPr lang="en-US" dirty="0"/>
          </a:p>
        </p:txBody>
      </p:sp>
    </p:spTree>
    <p:extLst>
      <p:ext uri="{BB962C8B-B14F-4D97-AF65-F5344CB8AC3E}">
        <p14:creationId xmlns:p14="http://schemas.microsoft.com/office/powerpoint/2010/main" val="51077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the similarity scoring and the document ranking process works effectively, the method is a little cut and dry. More often than not, users would like a little more control over the ranking of terms. One way of accomplishing this is to put different weights on each query term. In this example, the query term “York” has the default weight of 1, times has a weight of 2 and post has a weight of 5. So, relatively speaking, York has a weight of 1/ (1+5+2) = 0.125, times has a weight of 0.25 and post has a weight of 0.625. Now the scoring method we showed before will change a bit. The query vector and its length are computed as before. However, now each term in the query vector is further multiplied by these relative weights. In our case, the term York now has a much higher weight. As expected, this will change the ranking of the documents and new York </a:t>
            </a:r>
            <a:r>
              <a:rPr lang="en-US" baseline="0" dirty="0" err="1"/>
              <a:t>pos</a:t>
            </a:r>
            <a:r>
              <a:rPr lang="en-US" baseline="0" dirty="0"/>
              <a:t> will have the highest rank.</a:t>
            </a:r>
          </a:p>
          <a:p>
            <a:r>
              <a:rPr lang="en-US" baseline="0"/>
              <a:t>**********</a:t>
            </a:r>
            <a:endParaRPr lang="en-US" dirty="0"/>
          </a:p>
        </p:txBody>
      </p:sp>
    </p:spTree>
    <p:extLst>
      <p:ext uri="{BB962C8B-B14F-4D97-AF65-F5344CB8AC3E}">
        <p14:creationId xmlns:p14="http://schemas.microsoft.com/office/powerpoint/2010/main" val="381518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10/13/2017</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10/13/2017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10/13/2017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10/13/2017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a:pPr/>
              <a:t>10/13/2017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10/13/2017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10/13/2017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10/13/2017</a:t>
            </a:fld>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74.png"/><Relationship Id="rId4" Type="http://schemas.openxmlformats.org/officeDocument/2006/relationships/image" Target="../media/image73.png"/></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7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a:t>Day </a:t>
            </a:r>
            <a:r>
              <a:rPr lang="en-US" sz="2800"/>
              <a:t>2</a:t>
            </a:r>
            <a:r>
              <a:rPr lang="en-US"/>
              <a:t>: </a:t>
            </a:r>
            <a:r>
              <a:rPr lang="en-US" dirty="0"/>
              <a:t>“Matching” – a fundamental construct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Edit Distance</a:t>
            </a:r>
          </a:p>
        </p:txBody>
      </p:sp>
      <p:sp>
        <p:nvSpPr>
          <p:cNvPr id="26626" name="Content Placeholder 2"/>
          <p:cNvSpPr>
            <a:spLocks noGrp="1"/>
          </p:cNvSpPr>
          <p:nvPr>
            <p:ph idx="1"/>
          </p:nvPr>
        </p:nvSpPr>
        <p:spPr/>
        <p:txBody>
          <a:bodyPr/>
          <a:lstStyle/>
          <a:p>
            <a:r>
              <a:rPr lang="en-US" altLang="en-US"/>
              <a:t>Models common editing mistakes</a:t>
            </a:r>
          </a:p>
          <a:p>
            <a:pPr lvl="1"/>
            <a:r>
              <a:rPr lang="en-US" altLang="en-US"/>
              <a:t>Inserting an extra character, swapping two characters, etc.</a:t>
            </a:r>
          </a:p>
          <a:p>
            <a:pPr lvl="1"/>
            <a:r>
              <a:rPr lang="en-US" altLang="en-US"/>
              <a:t>So smaller edit distance </a:t>
            </a:r>
            <a:r>
              <a:rPr lang="en-US" altLang="en-US">
                <a:sym typeface="Wingdings" panose="05000000000000000000" pitchFamily="2" charset="2"/>
              </a:rPr>
              <a:t> higher similarity</a:t>
            </a:r>
          </a:p>
          <a:p>
            <a:r>
              <a:rPr lang="en-US" altLang="en-US">
                <a:sym typeface="Wingdings" panose="05000000000000000000" pitchFamily="2" charset="2"/>
              </a:rPr>
              <a:t>Can be converted into a similarity measure </a:t>
            </a:r>
          </a:p>
          <a:p>
            <a:pPr lvl="1"/>
            <a:r>
              <a:rPr lang="en-US" altLang="en-US">
                <a:sym typeface="Wingdings" panose="05000000000000000000" pitchFamily="2" charset="2"/>
              </a:rPr>
              <a:t>s(x,y) = 1 - d(x,y) / [max(length(x), length(y))]</a:t>
            </a:r>
          </a:p>
          <a:p>
            <a:pPr lvl="1"/>
            <a:r>
              <a:rPr lang="en-US" altLang="en-US">
                <a:sym typeface="Wingdings" panose="05000000000000000000" pitchFamily="2" charset="2"/>
              </a:rPr>
              <a:t>Example</a:t>
            </a:r>
          </a:p>
          <a:p>
            <a:pPr lvl="2"/>
            <a:r>
              <a:rPr lang="en-US" altLang="en-US">
                <a:sym typeface="Wingdings" panose="05000000000000000000" pitchFamily="2" charset="2"/>
              </a:rPr>
              <a:t>s(David Smiths, Davidd Simth) = 1 – 4 / max(12, 12) = 0.67</a:t>
            </a:r>
            <a:endParaRPr lang="en-US" altLang="en-US"/>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A15D86C-D81E-44BD-AB63-AD389B6FA7ED}" type="slidenum">
              <a:rPr lang="en-US" altLang="en-US" sz="1000">
                <a:solidFill>
                  <a:srgbClr val="969696"/>
                </a:solidFill>
                <a:latin typeface="Arial" panose="020B0604020202020204" pitchFamily="34" charset="0"/>
              </a:rPr>
              <a:pPr/>
              <a:t>10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0498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12" y="248003"/>
            <a:ext cx="9893300" cy="1044575"/>
          </a:xfrm>
        </p:spPr>
        <p:txBody>
          <a:bodyPr>
            <a:normAutofit/>
          </a:bodyPr>
          <a:lstStyle/>
          <a:p>
            <a:pPr>
              <a:defRPr/>
            </a:pPr>
            <a:r>
              <a:rPr lang="en-US" dirty="0"/>
              <a:t>Computing Edit Distance using Dynamic Programming</a:t>
            </a:r>
          </a:p>
        </p:txBody>
      </p:sp>
      <p:sp>
        <p:nvSpPr>
          <p:cNvPr id="27650" name="Content Placeholder 2"/>
          <p:cNvSpPr>
            <a:spLocks noGrp="1"/>
          </p:cNvSpPr>
          <p:nvPr>
            <p:ph idx="1"/>
          </p:nvPr>
        </p:nvSpPr>
        <p:spPr>
          <a:xfrm>
            <a:off x="1979612" y="1463675"/>
            <a:ext cx="8178800" cy="1955800"/>
          </a:xfrm>
        </p:spPr>
        <p:txBody>
          <a:bodyPr/>
          <a:lstStyle/>
          <a:p>
            <a:r>
              <a:rPr lang="en-US" altLang="en-US"/>
              <a:t>Define x = </a:t>
            </a:r>
            <a:r>
              <a:rPr lang="en-US" altLang="en-US">
                <a:latin typeface="Franklin Gothic Medium" panose="020B0603020102020204" pitchFamily="34" charset="0"/>
              </a:rPr>
              <a:t>x</a:t>
            </a:r>
            <a:r>
              <a:rPr lang="en-US" altLang="en-US" baseline="-25000"/>
              <a:t>1</a:t>
            </a:r>
            <a:r>
              <a:rPr lang="en-US" altLang="en-US">
                <a:latin typeface="Franklin Gothic Medium" panose="020B0603020102020204" pitchFamily="34" charset="0"/>
              </a:rPr>
              <a:t>x</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x</a:t>
            </a:r>
            <a:r>
              <a:rPr lang="en-US" altLang="en-US" baseline="-25000"/>
              <a:t>n</a:t>
            </a:r>
            <a:r>
              <a:rPr lang="en-US" altLang="en-US"/>
              <a:t>, y = </a:t>
            </a:r>
            <a:r>
              <a:rPr lang="en-US" altLang="en-US">
                <a:latin typeface="Franklin Gothic Medium" panose="020B0603020102020204" pitchFamily="34" charset="0"/>
              </a:rPr>
              <a:t>y</a:t>
            </a:r>
            <a:r>
              <a:rPr lang="en-US" altLang="en-US" baseline="-25000"/>
              <a:t>1</a:t>
            </a:r>
            <a:r>
              <a:rPr lang="en-US" altLang="en-US">
                <a:latin typeface="Franklin Gothic Medium" panose="020B0603020102020204" pitchFamily="34" charset="0"/>
              </a:rPr>
              <a:t>y</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y</a:t>
            </a:r>
            <a:r>
              <a:rPr lang="en-US" altLang="en-US" baseline="-25000"/>
              <a:t>m</a:t>
            </a:r>
          </a:p>
          <a:p>
            <a:pPr lvl="1"/>
            <a:r>
              <a:rPr lang="en-US" altLang="en-US"/>
              <a:t>d(i,j) = edit distance between </a:t>
            </a:r>
            <a:r>
              <a:rPr lang="en-US" altLang="en-US">
                <a:latin typeface="Franklin Gothic Medium" panose="020B0603020102020204" pitchFamily="34" charset="0"/>
              </a:rPr>
              <a:t>x</a:t>
            </a:r>
            <a:r>
              <a:rPr lang="en-US" altLang="en-US" baseline="-25000"/>
              <a:t>1</a:t>
            </a:r>
            <a:r>
              <a:rPr lang="en-US" altLang="en-US">
                <a:latin typeface="Franklin Gothic Medium" panose="020B0603020102020204" pitchFamily="34" charset="0"/>
              </a:rPr>
              <a:t>x</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x</a:t>
            </a:r>
            <a:r>
              <a:rPr lang="en-US" altLang="en-US" baseline="-25000"/>
              <a:t>i</a:t>
            </a:r>
            <a:r>
              <a:rPr lang="en-US" altLang="en-US"/>
              <a:t> and </a:t>
            </a:r>
            <a:r>
              <a:rPr lang="en-US" altLang="en-US">
                <a:latin typeface="Franklin Gothic Medium" panose="020B0603020102020204" pitchFamily="34" charset="0"/>
              </a:rPr>
              <a:t>y</a:t>
            </a:r>
            <a:r>
              <a:rPr lang="en-US" altLang="en-US" baseline="-25000"/>
              <a:t>1</a:t>
            </a:r>
            <a:r>
              <a:rPr lang="en-US" altLang="en-US">
                <a:latin typeface="Franklin Gothic Medium" panose="020B0603020102020204" pitchFamily="34" charset="0"/>
              </a:rPr>
              <a:t>y</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y</a:t>
            </a:r>
            <a:r>
              <a:rPr lang="en-US" altLang="en-US" baseline="-25000"/>
              <a:t>j</a:t>
            </a:r>
            <a:r>
              <a:rPr lang="en-US" altLang="en-US"/>
              <a:t>, </a:t>
            </a:r>
            <a:br>
              <a:rPr lang="en-US" altLang="en-US"/>
            </a:br>
            <a:r>
              <a:rPr lang="en-US" altLang="en-US"/>
              <a:t>                                            the i-th and j-th prefixes of x and y </a:t>
            </a:r>
          </a:p>
          <a:p>
            <a:r>
              <a:rPr lang="en-US" altLang="en-US"/>
              <a:t>Recurrence equations</a:t>
            </a: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207FD27-9A78-4D3B-AC41-9B120F142ED1}" type="slidenum">
              <a:rPr lang="en-US" altLang="en-US" sz="1000">
                <a:solidFill>
                  <a:srgbClr val="969696"/>
                </a:solidFill>
                <a:latin typeface="Arial" panose="020B0604020202020204" pitchFamily="34" charset="0"/>
              </a:rPr>
              <a:pPr/>
              <a:t>11</a:t>
            </a:fld>
            <a:endParaRPr lang="en-US" altLang="en-US" sz="1000">
              <a:solidFill>
                <a:srgbClr val="969696"/>
              </a:solidFill>
              <a:latin typeface="Arial" panose="020B0604020202020204" pitchFamily="34" charset="0"/>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7" y="3027363"/>
            <a:ext cx="56769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131" y="4724400"/>
            <a:ext cx="5395912"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rrow: Down 2"/>
          <p:cNvSpPr/>
          <p:nvPr/>
        </p:nvSpPr>
        <p:spPr>
          <a:xfrm>
            <a:off x="4764087" y="4351161"/>
            <a:ext cx="304800" cy="373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50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28674" name="Content Placeholder 2"/>
          <p:cNvSpPr>
            <a:spLocks noGrp="1"/>
          </p:cNvSpPr>
          <p:nvPr>
            <p:ph idx="1"/>
          </p:nvPr>
        </p:nvSpPr>
        <p:spPr>
          <a:xfrm>
            <a:off x="1979790" y="4818065"/>
            <a:ext cx="8178800" cy="539750"/>
          </a:xfrm>
        </p:spPr>
        <p:txBody>
          <a:bodyPr/>
          <a:lstStyle/>
          <a:p>
            <a:r>
              <a:rPr lang="en-US" altLang="en-US" dirty="0"/>
              <a:t>Cost of dynamic programming is O(|x||y|)</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1A4CC6A-3D62-46C7-B35C-4AEB437D7398}" type="slidenum">
              <a:rPr lang="en-US" altLang="en-US" sz="1000">
                <a:solidFill>
                  <a:srgbClr val="969696"/>
                </a:solidFill>
                <a:latin typeface="Arial" panose="020B0604020202020204" pitchFamily="34" charset="0"/>
              </a:rPr>
              <a:pPr/>
              <a:t>12</a:t>
            </a:fld>
            <a:endParaRPr lang="en-US" altLang="en-US" sz="1000">
              <a:solidFill>
                <a:srgbClr val="969696"/>
              </a:solidFill>
              <a:latin typeface="Arial" panose="020B0604020202020204" pitchFamily="34" charset="0"/>
            </a:endParaRPr>
          </a:p>
        </p:txBody>
      </p:sp>
      <p:graphicFrame>
        <p:nvGraphicFramePr>
          <p:cNvPr id="7" name="Group 313"/>
          <p:cNvGraphicFramePr>
            <a:graphicFrameLocks noGrp="1"/>
          </p:cNvGraphicFramePr>
          <p:nvPr/>
        </p:nvGraphicFramePr>
        <p:xfrm>
          <a:off x="2324101" y="2517776"/>
          <a:ext cx="2541588" cy="1820863"/>
        </p:xfrm>
        <a:graphic>
          <a:graphicData uri="http://schemas.openxmlformats.org/drawingml/2006/table">
            <a:tbl>
              <a:tblPr/>
              <a:tblGrid>
                <a:gridCol w="423863">
                  <a:extLst>
                    <a:ext uri="{9D8B030D-6E8A-4147-A177-3AD203B41FA5}">
                      <a16:colId xmlns:a16="http://schemas.microsoft.com/office/drawing/2014/main" val="20000"/>
                    </a:ext>
                  </a:extLst>
                </a:gridCol>
                <a:gridCol w="423862">
                  <a:extLst>
                    <a:ext uri="{9D8B030D-6E8A-4147-A177-3AD203B41FA5}">
                      <a16:colId xmlns:a16="http://schemas.microsoft.com/office/drawing/2014/main" val="20001"/>
                    </a:ext>
                  </a:extLst>
                </a:gridCol>
                <a:gridCol w="423863">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5450">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tblGrid>
              <a:tr h="363601">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601">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013">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4">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4">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20" name="Text Box 191"/>
          <p:cNvSpPr txBox="1">
            <a:spLocks noChangeArrowheads="1"/>
          </p:cNvSpPr>
          <p:nvPr/>
        </p:nvSpPr>
        <p:spPr bwMode="auto">
          <a:xfrm>
            <a:off x="2811462" y="2211388"/>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y0     y1      y2     y3     y4</a:t>
            </a:r>
          </a:p>
        </p:txBody>
      </p:sp>
      <p:sp>
        <p:nvSpPr>
          <p:cNvPr id="28721" name="Text Box 193"/>
          <p:cNvSpPr txBox="1">
            <a:spLocks noChangeArrowheads="1"/>
          </p:cNvSpPr>
          <p:nvPr/>
        </p:nvSpPr>
        <p:spPr bwMode="auto">
          <a:xfrm>
            <a:off x="1960562" y="29241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x0</a:t>
            </a:r>
          </a:p>
        </p:txBody>
      </p:sp>
      <p:sp>
        <p:nvSpPr>
          <p:cNvPr id="28722" name="Text Box 194"/>
          <p:cNvSpPr txBox="1">
            <a:spLocks noChangeArrowheads="1"/>
          </p:cNvSpPr>
          <p:nvPr/>
        </p:nvSpPr>
        <p:spPr bwMode="auto">
          <a:xfrm>
            <a:off x="1960562" y="328612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x1</a:t>
            </a:r>
          </a:p>
        </p:txBody>
      </p:sp>
      <p:sp>
        <p:nvSpPr>
          <p:cNvPr id="28723" name="Text Box 195"/>
          <p:cNvSpPr txBox="1">
            <a:spLocks noChangeArrowheads="1"/>
          </p:cNvSpPr>
          <p:nvPr/>
        </p:nvSpPr>
        <p:spPr bwMode="auto">
          <a:xfrm>
            <a:off x="1960562" y="36385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x2</a:t>
            </a:r>
          </a:p>
        </p:txBody>
      </p:sp>
      <p:sp>
        <p:nvSpPr>
          <p:cNvPr id="28724" name="Text Box 196"/>
          <p:cNvSpPr txBox="1">
            <a:spLocks noChangeArrowheads="1"/>
          </p:cNvSpPr>
          <p:nvPr/>
        </p:nvSpPr>
        <p:spPr bwMode="auto">
          <a:xfrm>
            <a:off x="1960562" y="40036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x3</a:t>
            </a:r>
          </a:p>
        </p:txBody>
      </p:sp>
      <p:sp>
        <p:nvSpPr>
          <p:cNvPr id="28725" name="Line 451"/>
          <p:cNvSpPr>
            <a:spLocks noChangeShapeType="1"/>
          </p:cNvSpPr>
          <p:nvPr/>
        </p:nvSpPr>
        <p:spPr bwMode="auto">
          <a:xfrm flipH="1">
            <a:off x="3454401" y="3400425"/>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6" name="Line 453"/>
          <p:cNvSpPr>
            <a:spLocks noChangeShapeType="1"/>
          </p:cNvSpPr>
          <p:nvPr/>
        </p:nvSpPr>
        <p:spPr bwMode="auto">
          <a:xfrm flipH="1" flipV="1">
            <a:off x="3086101" y="3143251"/>
            <a:ext cx="166687"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5" name="Group 459"/>
          <p:cNvGraphicFramePr>
            <a:graphicFrameLocks noGrp="1"/>
          </p:cNvGraphicFramePr>
          <p:nvPr/>
        </p:nvGraphicFramePr>
        <p:xfrm>
          <a:off x="5778501" y="2527300"/>
          <a:ext cx="2541587" cy="1816102"/>
        </p:xfrm>
        <a:graphic>
          <a:graphicData uri="http://schemas.openxmlformats.org/drawingml/2006/table">
            <a:tbl>
              <a:tblPr/>
              <a:tblGrid>
                <a:gridCol w="423862">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5450">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tblGrid>
              <a:tr h="363538">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538">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71" name="Text Box 503"/>
          <p:cNvSpPr txBox="1">
            <a:spLocks noChangeArrowheads="1"/>
          </p:cNvSpPr>
          <p:nvPr/>
        </p:nvSpPr>
        <p:spPr bwMode="auto">
          <a:xfrm>
            <a:off x="6265862" y="2220913"/>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y0     y1      y2     y3     y4</a:t>
            </a:r>
          </a:p>
        </p:txBody>
      </p:sp>
      <p:sp>
        <p:nvSpPr>
          <p:cNvPr id="28772" name="Text Box 504"/>
          <p:cNvSpPr txBox="1">
            <a:spLocks noChangeArrowheads="1"/>
          </p:cNvSpPr>
          <p:nvPr/>
        </p:nvSpPr>
        <p:spPr bwMode="auto">
          <a:xfrm>
            <a:off x="5414962" y="293370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x0</a:t>
            </a:r>
          </a:p>
        </p:txBody>
      </p:sp>
      <p:sp>
        <p:nvSpPr>
          <p:cNvPr id="28773" name="Text Box 505"/>
          <p:cNvSpPr txBox="1">
            <a:spLocks noChangeArrowheads="1"/>
          </p:cNvSpPr>
          <p:nvPr/>
        </p:nvSpPr>
        <p:spPr bwMode="auto">
          <a:xfrm>
            <a:off x="5414962" y="32956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x1</a:t>
            </a:r>
          </a:p>
        </p:txBody>
      </p:sp>
      <p:sp>
        <p:nvSpPr>
          <p:cNvPr id="28774" name="Text Box 506"/>
          <p:cNvSpPr txBox="1">
            <a:spLocks noChangeArrowheads="1"/>
          </p:cNvSpPr>
          <p:nvPr/>
        </p:nvSpPr>
        <p:spPr bwMode="auto">
          <a:xfrm>
            <a:off x="5414962" y="36480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x2</a:t>
            </a:r>
          </a:p>
        </p:txBody>
      </p:sp>
      <p:sp>
        <p:nvSpPr>
          <p:cNvPr id="28775" name="Text Box 507"/>
          <p:cNvSpPr txBox="1">
            <a:spLocks noChangeArrowheads="1"/>
          </p:cNvSpPr>
          <p:nvPr/>
        </p:nvSpPr>
        <p:spPr bwMode="auto">
          <a:xfrm>
            <a:off x="5414962" y="401320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x3</a:t>
            </a:r>
          </a:p>
        </p:txBody>
      </p:sp>
      <p:sp>
        <p:nvSpPr>
          <p:cNvPr id="28776" name="Line 508"/>
          <p:cNvSpPr>
            <a:spLocks noChangeShapeType="1"/>
          </p:cNvSpPr>
          <p:nvPr/>
        </p:nvSpPr>
        <p:spPr bwMode="auto">
          <a:xfrm flipH="1" flipV="1">
            <a:off x="6965951" y="3868739"/>
            <a:ext cx="166687"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7" name="Line 509"/>
          <p:cNvSpPr>
            <a:spLocks noChangeShapeType="1"/>
          </p:cNvSpPr>
          <p:nvPr/>
        </p:nvSpPr>
        <p:spPr bwMode="auto">
          <a:xfrm flipH="1">
            <a:off x="7324726" y="4137025"/>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8" name="Line 510"/>
          <p:cNvSpPr>
            <a:spLocks noChangeShapeType="1"/>
          </p:cNvSpPr>
          <p:nvPr/>
        </p:nvSpPr>
        <p:spPr bwMode="auto">
          <a:xfrm flipH="1">
            <a:off x="7742238" y="3763963"/>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9" name="Line 511"/>
          <p:cNvSpPr>
            <a:spLocks noChangeShapeType="1"/>
          </p:cNvSpPr>
          <p:nvPr/>
        </p:nvSpPr>
        <p:spPr bwMode="auto">
          <a:xfrm flipH="1">
            <a:off x="6910388" y="3432175"/>
            <a:ext cx="250825"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0" name="Line 512"/>
          <p:cNvSpPr>
            <a:spLocks noChangeShapeType="1"/>
          </p:cNvSpPr>
          <p:nvPr/>
        </p:nvSpPr>
        <p:spPr bwMode="auto">
          <a:xfrm flipV="1">
            <a:off x="7694612" y="3849689"/>
            <a:ext cx="0" cy="185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1" name="Line 513"/>
          <p:cNvSpPr>
            <a:spLocks noChangeShapeType="1"/>
          </p:cNvSpPr>
          <p:nvPr/>
        </p:nvSpPr>
        <p:spPr bwMode="auto">
          <a:xfrm flipV="1">
            <a:off x="6843712" y="3486150"/>
            <a:ext cx="0" cy="185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2" name="Line 514"/>
          <p:cNvSpPr>
            <a:spLocks noChangeShapeType="1"/>
          </p:cNvSpPr>
          <p:nvPr/>
        </p:nvSpPr>
        <p:spPr bwMode="auto">
          <a:xfrm flipH="1">
            <a:off x="7324726" y="3409950"/>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3" name="Line 515"/>
          <p:cNvSpPr>
            <a:spLocks noChangeShapeType="1"/>
          </p:cNvSpPr>
          <p:nvPr/>
        </p:nvSpPr>
        <p:spPr bwMode="auto">
          <a:xfrm flipH="1" flipV="1">
            <a:off x="7391401" y="3859214"/>
            <a:ext cx="166687"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4" name="Line 516"/>
          <p:cNvSpPr>
            <a:spLocks noChangeShapeType="1"/>
          </p:cNvSpPr>
          <p:nvPr/>
        </p:nvSpPr>
        <p:spPr bwMode="auto">
          <a:xfrm flipH="1" flipV="1">
            <a:off x="6945312" y="3516314"/>
            <a:ext cx="166688"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5" name="Line 517"/>
          <p:cNvSpPr>
            <a:spLocks noChangeShapeType="1"/>
          </p:cNvSpPr>
          <p:nvPr/>
        </p:nvSpPr>
        <p:spPr bwMode="auto">
          <a:xfrm flipH="1" flipV="1">
            <a:off x="7827962" y="3868739"/>
            <a:ext cx="166688" cy="2190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6" name="Line 518"/>
          <p:cNvSpPr>
            <a:spLocks noChangeShapeType="1"/>
          </p:cNvSpPr>
          <p:nvPr/>
        </p:nvSpPr>
        <p:spPr bwMode="auto">
          <a:xfrm flipH="1" flipV="1">
            <a:off x="7391401" y="3506789"/>
            <a:ext cx="166687" cy="2190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7" name="Line 519"/>
          <p:cNvSpPr>
            <a:spLocks noChangeShapeType="1"/>
          </p:cNvSpPr>
          <p:nvPr/>
        </p:nvSpPr>
        <p:spPr bwMode="auto">
          <a:xfrm flipH="1" flipV="1">
            <a:off x="6529387" y="3141664"/>
            <a:ext cx="166688" cy="2190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8" name="Line 520"/>
          <p:cNvSpPr>
            <a:spLocks noChangeShapeType="1"/>
          </p:cNvSpPr>
          <p:nvPr/>
        </p:nvSpPr>
        <p:spPr bwMode="auto">
          <a:xfrm flipH="1">
            <a:off x="7742238" y="3400425"/>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9" name="Line 521"/>
          <p:cNvSpPr>
            <a:spLocks noChangeShapeType="1"/>
          </p:cNvSpPr>
          <p:nvPr/>
        </p:nvSpPr>
        <p:spPr bwMode="auto">
          <a:xfrm flipV="1">
            <a:off x="6832600" y="3849689"/>
            <a:ext cx="0" cy="185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90" name="Text Box 522"/>
          <p:cNvSpPr txBox="1">
            <a:spLocks noChangeArrowheads="1"/>
          </p:cNvSpPr>
          <p:nvPr/>
        </p:nvSpPr>
        <p:spPr bwMode="auto">
          <a:xfrm>
            <a:off x="8975688" y="2514600"/>
            <a:ext cx="9493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x = d – v a</a:t>
            </a:r>
          </a:p>
          <a:p>
            <a:endParaRPr lang="en-US" altLang="en-US" sz="1400" dirty="0"/>
          </a:p>
          <a:p>
            <a:r>
              <a:rPr lang="en-US" altLang="en-US" sz="1400" dirty="0"/>
              <a:t>y = d a v e</a:t>
            </a:r>
          </a:p>
        </p:txBody>
      </p:sp>
      <p:sp>
        <p:nvSpPr>
          <p:cNvPr id="28791" name="Line 523"/>
          <p:cNvSpPr>
            <a:spLocks noChangeShapeType="1"/>
          </p:cNvSpPr>
          <p:nvPr/>
        </p:nvSpPr>
        <p:spPr bwMode="auto">
          <a:xfrm>
            <a:off x="9523412"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2" name="Line 524"/>
          <p:cNvSpPr>
            <a:spLocks noChangeShapeType="1"/>
          </p:cNvSpPr>
          <p:nvPr/>
        </p:nvSpPr>
        <p:spPr bwMode="auto">
          <a:xfrm>
            <a:off x="9658350"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3" name="Line 525"/>
          <p:cNvSpPr>
            <a:spLocks noChangeShapeType="1"/>
          </p:cNvSpPr>
          <p:nvPr/>
        </p:nvSpPr>
        <p:spPr bwMode="auto">
          <a:xfrm>
            <a:off x="9782175"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4" name="Line 526"/>
          <p:cNvSpPr>
            <a:spLocks noChangeShapeType="1"/>
          </p:cNvSpPr>
          <p:nvPr/>
        </p:nvSpPr>
        <p:spPr bwMode="auto">
          <a:xfrm>
            <a:off x="9388475"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5" name="TextBox 40"/>
          <p:cNvSpPr txBox="1">
            <a:spLocks noChangeArrowheads="1"/>
          </p:cNvSpPr>
          <p:nvPr/>
        </p:nvSpPr>
        <p:spPr bwMode="auto">
          <a:xfrm>
            <a:off x="8953501" y="3471864"/>
            <a:ext cx="1489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substitute a with e</a:t>
            </a:r>
          </a:p>
          <a:p>
            <a:r>
              <a:rPr lang="en-US" altLang="en-US" sz="1400" dirty="0"/>
              <a:t>insert a (after d)</a:t>
            </a:r>
          </a:p>
        </p:txBody>
      </p:sp>
      <p:sp>
        <p:nvSpPr>
          <p:cNvPr id="28796" name="Content Placeholder 2"/>
          <p:cNvSpPr txBox="1">
            <a:spLocks/>
          </p:cNvSpPr>
          <p:nvPr/>
        </p:nvSpPr>
        <p:spPr bwMode="auto">
          <a:xfrm>
            <a:off x="1979612" y="1463676"/>
            <a:ext cx="8178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x = </a:t>
            </a:r>
            <a:r>
              <a:rPr kumimoji="1" lang="en-US" altLang="en-US" sz="2800" dirty="0" err="1">
                <a:latin typeface="Calibri" panose="020F0502020204030204" pitchFamily="34" charset="0"/>
              </a:rPr>
              <a:t>dva</a:t>
            </a:r>
            <a:r>
              <a:rPr kumimoji="1" lang="en-US" altLang="en-US" sz="2800" dirty="0">
                <a:latin typeface="Calibri" panose="020F0502020204030204" pitchFamily="34" charset="0"/>
              </a:rPr>
              <a:t>, y = </a:t>
            </a:r>
            <a:r>
              <a:rPr kumimoji="1" lang="en-US" altLang="en-US" sz="2800" dirty="0" err="1">
                <a:latin typeface="Calibri" panose="020F0502020204030204" pitchFamily="34" charset="0"/>
              </a:rPr>
              <a:t>dave</a:t>
            </a:r>
            <a:endParaRPr kumimoji="1" lang="en-US" altLang="en-US" sz="2800" dirty="0">
              <a:latin typeface="Calibri" panose="020F0502020204030204" pitchFamily="34" charset="0"/>
            </a:endParaRPr>
          </a:p>
        </p:txBody>
      </p:sp>
    </p:spTree>
    <p:extLst>
      <p:ext uri="{BB962C8B-B14F-4D97-AF65-F5344CB8AC3E}">
        <p14:creationId xmlns:p14="http://schemas.microsoft.com/office/powerpoint/2010/main" val="23290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Needleman-</a:t>
            </a:r>
            <a:r>
              <a:rPr lang="en-US" err="1"/>
              <a:t>Wunch</a:t>
            </a:r>
            <a:r>
              <a:rPr lang="en-US"/>
              <a:t> Measure</a:t>
            </a:r>
          </a:p>
        </p:txBody>
      </p:sp>
      <p:sp>
        <p:nvSpPr>
          <p:cNvPr id="29698" name="Content Placeholder 2"/>
          <p:cNvSpPr>
            <a:spLocks noGrp="1"/>
          </p:cNvSpPr>
          <p:nvPr>
            <p:ph idx="1"/>
          </p:nvPr>
        </p:nvSpPr>
        <p:spPr>
          <a:xfrm>
            <a:off x="1979612" y="1463676"/>
            <a:ext cx="8178800" cy="3363913"/>
          </a:xfrm>
        </p:spPr>
        <p:txBody>
          <a:bodyPr/>
          <a:lstStyle/>
          <a:p>
            <a:r>
              <a:rPr lang="en-US" altLang="en-US"/>
              <a:t>Generalizes Levenshtein edit distance</a:t>
            </a:r>
          </a:p>
          <a:p>
            <a:r>
              <a:rPr lang="en-US" altLang="en-US"/>
              <a:t>Basic idea</a:t>
            </a:r>
          </a:p>
          <a:p>
            <a:pPr lvl="1"/>
            <a:r>
              <a:rPr lang="en-US" altLang="en-US"/>
              <a:t>defines notion of alignment between x and y</a:t>
            </a:r>
          </a:p>
          <a:p>
            <a:pPr lvl="1"/>
            <a:r>
              <a:rPr lang="en-US" altLang="en-US"/>
              <a:t>assigns score to alignment</a:t>
            </a:r>
          </a:p>
          <a:p>
            <a:pPr lvl="1"/>
            <a:r>
              <a:rPr lang="en-US" altLang="en-US"/>
              <a:t>return the alignment with highest score</a:t>
            </a:r>
          </a:p>
          <a:p>
            <a:r>
              <a:rPr lang="en-US" altLang="en-US"/>
              <a:t>Alignment: set of correspondences between characters of x and y, allowing for gaps</a:t>
            </a:r>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E301E5F-5348-445F-A5FA-4A9E9922FE75}" type="slidenum">
              <a:rPr lang="en-US" altLang="en-US" sz="1000">
                <a:solidFill>
                  <a:srgbClr val="969696"/>
                </a:solidFill>
                <a:latin typeface="Arial" panose="020B0604020202020204" pitchFamily="34" charset="0"/>
              </a:rPr>
              <a:pPr/>
              <a:t>13</a:t>
            </a:fld>
            <a:endParaRPr lang="en-US" altLang="en-US" sz="1000">
              <a:solidFill>
                <a:srgbClr val="969696"/>
              </a:solidFill>
              <a:latin typeface="Arial" panose="020B0604020202020204" pitchFamily="34" charset="0"/>
            </a:endParaRP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187" y="4848226"/>
            <a:ext cx="1449388"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75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Scoring an Alignment</a:t>
            </a:r>
          </a:p>
        </p:txBody>
      </p:sp>
      <p:sp>
        <p:nvSpPr>
          <p:cNvPr id="30722" name="Content Placeholder 2"/>
          <p:cNvSpPr>
            <a:spLocks noGrp="1"/>
          </p:cNvSpPr>
          <p:nvPr>
            <p:ph idx="1"/>
          </p:nvPr>
        </p:nvSpPr>
        <p:spPr>
          <a:xfrm>
            <a:off x="1979612" y="1463675"/>
            <a:ext cx="8178800" cy="1023938"/>
          </a:xfrm>
        </p:spPr>
        <p:txBody>
          <a:bodyPr>
            <a:noAutofit/>
          </a:bodyPr>
          <a:lstStyle/>
          <a:p>
            <a:r>
              <a:rPr lang="en-US" altLang="en-US" dirty="0"/>
              <a:t>Use a score matrix and a gap penalty</a:t>
            </a:r>
          </a:p>
          <a:p>
            <a:r>
              <a:rPr lang="en-US" altLang="en-US" dirty="0"/>
              <a:t>Example</a:t>
            </a:r>
          </a:p>
          <a:p>
            <a:pPr lvl="1"/>
            <a:endParaRPr lang="en-US" altLang="en-US" dirty="0"/>
          </a:p>
          <a:p>
            <a:pPr lvl="1"/>
            <a:endParaRPr lang="en-US" altLang="en-US" dirty="0"/>
          </a:p>
          <a:p>
            <a:pPr lvl="1"/>
            <a:endParaRPr lang="en-US" altLang="en-US" dirty="0"/>
          </a:p>
          <a:p>
            <a:pPr lvl="1"/>
            <a:endParaRPr lang="en-US" altLang="en-US" dirty="0"/>
          </a:p>
          <a:p>
            <a:pPr lvl="1"/>
            <a:r>
              <a:rPr lang="en-US" altLang="en-US" dirty="0"/>
              <a:t>alignment score = sum of scores of all correspondences - </a:t>
            </a:r>
            <a:br>
              <a:rPr lang="en-US" altLang="en-US" dirty="0"/>
            </a:br>
            <a:r>
              <a:rPr lang="en-US" altLang="en-US" dirty="0"/>
              <a:t>                                 sum of penalties of all mismatches and gaps</a:t>
            </a:r>
          </a:p>
          <a:p>
            <a:pPr lvl="2"/>
            <a:r>
              <a:rPr lang="en-US" altLang="en-US" sz="2000" dirty="0"/>
              <a:t>e.g., for the above alignment, it is 2 (for d-d) + 2 (for v-v) -1 (for a-e) -2 (for gap) = 1</a:t>
            </a:r>
          </a:p>
          <a:p>
            <a:pPr lvl="2"/>
            <a:r>
              <a:rPr lang="en-US" altLang="en-US" sz="2000" dirty="0"/>
              <a:t>This is the alignment with the highest score, it is returned as the Needleman-Wunch score for </a:t>
            </a:r>
            <a:r>
              <a:rPr lang="en-US" altLang="en-US" sz="2000" dirty="0" err="1"/>
              <a:t>dva</a:t>
            </a:r>
            <a:r>
              <a:rPr lang="en-US" altLang="en-US" sz="2000" dirty="0"/>
              <a:t> and </a:t>
            </a:r>
            <a:r>
              <a:rPr lang="en-US" altLang="en-US" sz="2000" dirty="0" err="1"/>
              <a:t>deeve</a:t>
            </a:r>
            <a:r>
              <a:rPr lang="en-US" altLang="en-US" sz="2000" dirty="0"/>
              <a:t>. </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5A56CDC-26A3-404C-9DF8-B0DF13230586}" type="slidenum">
              <a:rPr lang="en-US" altLang="en-US" sz="1000">
                <a:solidFill>
                  <a:srgbClr val="969696"/>
                </a:solidFill>
                <a:latin typeface="Arial" panose="020B0604020202020204" pitchFamily="34" charset="0"/>
              </a:rPr>
              <a:pPr/>
              <a:t>14</a:t>
            </a:fld>
            <a:endParaRPr lang="en-US" altLang="en-US" sz="1000">
              <a:solidFill>
                <a:srgbClr val="969696"/>
              </a:solidFill>
              <a:latin typeface="Arial" panose="020B0604020202020204" pitchFamily="34" charset="0"/>
            </a:endParaRP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987" y="2559050"/>
            <a:ext cx="103822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2057400"/>
            <a:ext cx="3382963"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00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457200"/>
            <a:ext cx="8902700" cy="1044575"/>
          </a:xfrm>
        </p:spPr>
        <p:txBody>
          <a:bodyPr>
            <a:normAutofit fontScale="90000"/>
          </a:bodyPr>
          <a:lstStyle/>
          <a:p>
            <a:pPr>
              <a:defRPr/>
            </a:pPr>
            <a:r>
              <a:rPr lang="en-US" dirty="0"/>
              <a:t>Needleman-Wunch Generalizes </a:t>
            </a:r>
            <a:r>
              <a:rPr lang="en-US" dirty="0" err="1"/>
              <a:t>Levenshtein</a:t>
            </a:r>
            <a:r>
              <a:rPr lang="en-US" dirty="0"/>
              <a:t> in Three Ways</a:t>
            </a:r>
          </a:p>
        </p:txBody>
      </p:sp>
      <p:sp>
        <p:nvSpPr>
          <p:cNvPr id="31746" name="Content Placeholder 2"/>
          <p:cNvSpPr>
            <a:spLocks noGrp="1"/>
          </p:cNvSpPr>
          <p:nvPr>
            <p:ph idx="1"/>
          </p:nvPr>
        </p:nvSpPr>
        <p:spPr/>
        <p:txBody>
          <a:bodyPr/>
          <a:lstStyle/>
          <a:p>
            <a:r>
              <a:rPr lang="en-US" altLang="en-US" dirty="0"/>
              <a:t>Computes similarity scores instead of distance values</a:t>
            </a:r>
          </a:p>
          <a:p>
            <a:r>
              <a:rPr lang="en-US" altLang="en-US" dirty="0"/>
              <a:t>Generalizes edit costs into a score matrix</a:t>
            </a:r>
          </a:p>
          <a:p>
            <a:pPr lvl="1"/>
            <a:r>
              <a:rPr lang="en-US" altLang="en-US" dirty="0"/>
              <a:t>allowing for more fine-grained score modeling </a:t>
            </a:r>
          </a:p>
          <a:p>
            <a:pPr lvl="1"/>
            <a:r>
              <a:rPr lang="en-US" altLang="en-US" dirty="0"/>
              <a:t>e.g., score(o,0) &gt; score(a,0)</a:t>
            </a:r>
          </a:p>
          <a:p>
            <a:r>
              <a:rPr lang="en-US" altLang="en-US" dirty="0"/>
              <a:t>Generalizes insertion and deletion into gaps, and generalizes their costs from 1 to </a:t>
            </a:r>
            <a:r>
              <a:rPr lang="en-US" altLang="en-US" dirty="0">
                <a:latin typeface="Franklin Gothic Medium" panose="020B0603020102020204" pitchFamily="34" charset="0"/>
              </a:rPr>
              <a:t>C</a:t>
            </a:r>
            <a:r>
              <a:rPr lang="en-US" altLang="en-US" baseline="-25000" dirty="0"/>
              <a:t>g</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D5D2E01-AE01-44D6-9CAF-D970ABBDEBD9}" type="slidenum">
              <a:rPr lang="en-US" altLang="en-US" sz="1000">
                <a:solidFill>
                  <a:srgbClr val="969696"/>
                </a:solidFill>
                <a:latin typeface="Arial" panose="020B0604020202020204" pitchFamily="34" charset="0"/>
              </a:rPr>
              <a:pPr/>
              <a:t>15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9771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747" y="379414"/>
            <a:ext cx="8902700" cy="1044575"/>
          </a:xfrm>
        </p:spPr>
        <p:txBody>
          <a:bodyPr>
            <a:normAutofit fontScale="90000"/>
          </a:bodyPr>
          <a:lstStyle/>
          <a:p>
            <a:pPr>
              <a:defRPr/>
            </a:pPr>
            <a:r>
              <a:rPr lang="en-US" dirty="0"/>
              <a:t>Computing Needleman-Wunch Score with Dynamic Programming</a:t>
            </a:r>
          </a:p>
        </p:txBody>
      </p:sp>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1A9FA54-76FE-4673-B5CF-13453B5C36F2}" type="slidenum">
              <a:rPr lang="en-US" altLang="en-US" sz="1000">
                <a:solidFill>
                  <a:srgbClr val="969696"/>
                </a:solidFill>
                <a:latin typeface="Arial" panose="020B0604020202020204" pitchFamily="34" charset="0"/>
              </a:rPr>
              <a:pPr/>
              <a:t>16</a:t>
            </a:fld>
            <a:endParaRPr lang="en-US" altLang="en-US" sz="1000">
              <a:solidFill>
                <a:srgbClr val="969696"/>
              </a:solidFill>
              <a:latin typeface="Arial" panose="020B0604020202020204" pitchFamily="34" charset="0"/>
            </a:endParaRP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88" y="1682751"/>
            <a:ext cx="4011613"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888" y="1773239"/>
            <a:ext cx="38766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062" y="5186363"/>
            <a:ext cx="13287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V="1">
            <a:off x="2741612" y="2362200"/>
            <a:ext cx="30480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812" y="152401"/>
            <a:ext cx="8415338" cy="1044575"/>
          </a:xfrm>
        </p:spPr>
        <p:txBody>
          <a:bodyPr/>
          <a:lstStyle/>
          <a:p>
            <a:pPr>
              <a:defRPr/>
            </a:pPr>
            <a:r>
              <a:rPr lang="en-US"/>
              <a:t>The Affine Gap Measure: Motivation</a:t>
            </a:r>
          </a:p>
        </p:txBody>
      </p:sp>
      <p:sp>
        <p:nvSpPr>
          <p:cNvPr id="33794" name="Content Placeholder 2"/>
          <p:cNvSpPr>
            <a:spLocks noGrp="1"/>
          </p:cNvSpPr>
          <p:nvPr>
            <p:ph idx="1"/>
          </p:nvPr>
        </p:nvSpPr>
        <p:spPr/>
        <p:txBody>
          <a:bodyPr>
            <a:normAutofit lnSpcReduction="10000"/>
          </a:bodyPr>
          <a:lstStyle/>
          <a:p>
            <a:r>
              <a:rPr lang="en-US" altLang="en-US"/>
              <a:t>An extension of Needleman-Wunch that handles longer gap more gracefully</a:t>
            </a:r>
          </a:p>
          <a:p>
            <a:r>
              <a:rPr lang="en-US" altLang="en-US"/>
              <a:t>E.g., “David Smith” vs. “David R. Smith”</a:t>
            </a:r>
          </a:p>
          <a:p>
            <a:pPr lvl="1"/>
            <a:r>
              <a:rPr lang="en-US" altLang="en-US"/>
              <a:t>Needleman-Wunch well suited here</a:t>
            </a:r>
          </a:p>
          <a:p>
            <a:pPr lvl="1"/>
            <a:r>
              <a:rPr lang="en-US" altLang="en-US"/>
              <a:t>opens gap of length 2 right after “David”</a:t>
            </a:r>
          </a:p>
          <a:p>
            <a:r>
              <a:rPr lang="en-US" altLang="en-US"/>
              <a:t>E.g., </a:t>
            </a:r>
          </a:p>
          <a:p>
            <a:endParaRPr lang="en-US" altLang="en-US"/>
          </a:p>
          <a:p>
            <a:endParaRPr lang="en-US" altLang="en-US"/>
          </a:p>
          <a:p>
            <a:pPr lvl="1"/>
            <a:r>
              <a:rPr lang="en-US" altLang="en-US"/>
              <a:t>Needlement-Wunch not well suited here, gap cost is too high</a:t>
            </a:r>
          </a:p>
          <a:p>
            <a:pPr lvl="1"/>
            <a:r>
              <a:rPr lang="en-US" altLang="en-US"/>
              <a:t>If each char corrspondence  has score 2, </a:t>
            </a:r>
            <a:r>
              <a:rPr lang="en-US" altLang="en-US">
                <a:latin typeface="Franklin Gothic Medium" panose="020B0603020102020204" pitchFamily="34" charset="0"/>
              </a:rPr>
              <a:t>c</a:t>
            </a:r>
            <a:r>
              <a:rPr lang="en-US" altLang="en-US" baseline="-25000"/>
              <a:t>g</a:t>
            </a:r>
            <a:r>
              <a:rPr lang="en-US" altLang="en-US"/>
              <a:t> = 1, then the above has score 6*2 – 10 = 2</a:t>
            </a: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E27FEF43-AB27-4033-B672-D1E7C9F71D39}" type="slidenum">
              <a:rPr lang="en-US" altLang="en-US" sz="1000">
                <a:solidFill>
                  <a:srgbClr val="969696"/>
                </a:solidFill>
                <a:latin typeface="Arial" panose="020B0604020202020204" pitchFamily="34" charset="0"/>
              </a:rPr>
              <a:pPr/>
              <a:t>17</a:t>
            </a:fld>
            <a:endParaRPr lang="en-US" altLang="en-US" sz="1000">
              <a:solidFill>
                <a:srgbClr val="969696"/>
              </a:solidFill>
              <a:latin typeface="Arial" panose="020B0604020202020204" pitchFamily="34" charset="0"/>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3889376"/>
            <a:ext cx="373221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7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Affine Gap Measure: Solution</a:t>
            </a:r>
          </a:p>
        </p:txBody>
      </p:sp>
      <p:sp>
        <p:nvSpPr>
          <p:cNvPr id="34818" name="Content Placeholder 2"/>
          <p:cNvSpPr>
            <a:spLocks noGrp="1"/>
          </p:cNvSpPr>
          <p:nvPr>
            <p:ph idx="1"/>
          </p:nvPr>
        </p:nvSpPr>
        <p:spPr/>
        <p:txBody>
          <a:bodyPr/>
          <a:lstStyle/>
          <a:p>
            <a:r>
              <a:rPr lang="en-US" altLang="en-US"/>
              <a:t>In practice, gaps tend to be longer than 1 character</a:t>
            </a:r>
          </a:p>
          <a:p>
            <a:r>
              <a:rPr lang="en-US" altLang="en-US"/>
              <a:t>Assigning same penalty to each character unfairly punishes long gaps</a:t>
            </a:r>
          </a:p>
          <a:p>
            <a:r>
              <a:rPr lang="en-US" altLang="en-US"/>
              <a:t>Solution: define cost of opening a gap vs. cost of continuing the gap</a:t>
            </a:r>
          </a:p>
          <a:p>
            <a:pPr lvl="1"/>
            <a:r>
              <a:rPr lang="en-US" altLang="en-US"/>
              <a:t>cost (gap of length k) = </a:t>
            </a:r>
            <a:r>
              <a:rPr lang="en-US" altLang="en-US">
                <a:latin typeface="Franklin Gothic Medium" panose="020B0603020102020204" pitchFamily="34" charset="0"/>
              </a:rPr>
              <a:t>c</a:t>
            </a:r>
            <a:r>
              <a:rPr lang="en-US" altLang="en-US" baseline="-25000"/>
              <a:t>0</a:t>
            </a:r>
            <a:r>
              <a:rPr lang="en-US" altLang="en-US"/>
              <a:t> + (</a:t>
            </a:r>
            <a:r>
              <a:rPr lang="en-US" altLang="en-US">
                <a:latin typeface="Franklin Gothic Medium" panose="020B0603020102020204" pitchFamily="34" charset="0"/>
              </a:rPr>
              <a:t>k-1)c</a:t>
            </a:r>
            <a:r>
              <a:rPr lang="en-US" altLang="en-US" baseline="-25000"/>
              <a:t>r</a:t>
            </a:r>
          </a:p>
          <a:p>
            <a:pPr lvl="1"/>
            <a:r>
              <a:rPr lang="en-US" altLang="en-US">
                <a:latin typeface="Franklin Gothic Medium" panose="020B0603020102020204" pitchFamily="34" charset="0"/>
              </a:rPr>
              <a:t>c</a:t>
            </a:r>
            <a:r>
              <a:rPr lang="en-US" altLang="en-US" baseline="-25000"/>
              <a:t>0</a:t>
            </a:r>
            <a:r>
              <a:rPr lang="en-US" altLang="en-US"/>
              <a:t> = cost of opening gap</a:t>
            </a:r>
          </a:p>
          <a:p>
            <a:pPr lvl="1"/>
            <a:r>
              <a:rPr lang="en-US" altLang="en-US">
                <a:latin typeface="Franklin Gothic Medium" panose="020B0603020102020204" pitchFamily="34" charset="0"/>
              </a:rPr>
              <a:t>c</a:t>
            </a:r>
            <a:r>
              <a:rPr lang="en-US" altLang="en-US" baseline="-25000"/>
              <a:t>r</a:t>
            </a:r>
            <a:r>
              <a:rPr lang="en-US" altLang="en-US"/>
              <a:t> = cost of continuing gap, </a:t>
            </a:r>
            <a:r>
              <a:rPr lang="en-US" altLang="en-US">
                <a:latin typeface="Franklin Gothic Medium" panose="020B0603020102020204" pitchFamily="34" charset="0"/>
              </a:rPr>
              <a:t>c</a:t>
            </a:r>
            <a:r>
              <a:rPr lang="en-US" altLang="en-US" baseline="-25000"/>
              <a:t>0</a:t>
            </a:r>
            <a:r>
              <a:rPr lang="en-US" altLang="en-US"/>
              <a:t> &gt; </a:t>
            </a:r>
            <a:r>
              <a:rPr lang="en-US" altLang="en-US">
                <a:latin typeface="Franklin Gothic Medium" panose="020B0603020102020204" pitchFamily="34" charset="0"/>
              </a:rPr>
              <a:t>c</a:t>
            </a:r>
            <a:r>
              <a:rPr lang="en-US" altLang="en-US" baseline="-25000"/>
              <a:t>r</a:t>
            </a:r>
          </a:p>
          <a:p>
            <a:r>
              <a:rPr lang="en-US" altLang="en-US"/>
              <a:t>E.g., “David Smith” vs. “David Richardson Smith”</a:t>
            </a:r>
          </a:p>
          <a:p>
            <a:pPr lvl="1"/>
            <a:r>
              <a:rPr lang="en-US" altLang="en-US">
                <a:latin typeface="Franklin Gothic Medium" panose="020B0603020102020204" pitchFamily="34" charset="0"/>
              </a:rPr>
              <a:t>c</a:t>
            </a:r>
            <a:r>
              <a:rPr lang="en-US" altLang="en-US" baseline="-25000"/>
              <a:t>0</a:t>
            </a:r>
            <a:r>
              <a:rPr lang="en-US" altLang="en-US"/>
              <a:t> = 1, </a:t>
            </a:r>
            <a:r>
              <a:rPr lang="en-US" altLang="en-US">
                <a:latin typeface="Franklin Gothic Medium" panose="020B0603020102020204" pitchFamily="34" charset="0"/>
              </a:rPr>
              <a:t>c</a:t>
            </a:r>
            <a:r>
              <a:rPr lang="en-US" altLang="en-US" baseline="-25000"/>
              <a:t>r</a:t>
            </a:r>
            <a:r>
              <a:rPr lang="en-US" altLang="en-US"/>
              <a:t> = 0.5, alignment cost = 6*2 – 1 - 9*0.5 = 6.5</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8648090-6DA8-4CC3-86AD-C73341C18E0A}" type="slidenum">
              <a:rPr lang="en-US" altLang="en-US" sz="1000">
                <a:solidFill>
                  <a:srgbClr val="969696"/>
                </a:solidFill>
                <a:latin typeface="Arial" panose="020B0604020202020204" pitchFamily="34" charset="0"/>
              </a:rPr>
              <a:pPr/>
              <a:t>18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697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Computing Affine Gap Score using Dynamic Programming</a:t>
            </a:r>
          </a:p>
        </p:txBody>
      </p:sp>
      <p:sp>
        <p:nvSpPr>
          <p:cNvPr id="35844" name="Content Placeholder 2"/>
          <p:cNvSpPr>
            <a:spLocks noGrp="1"/>
          </p:cNvSpPr>
          <p:nvPr>
            <p:ph sz="half" idx="1"/>
          </p:nvPr>
        </p:nvSpPr>
        <p:spPr>
          <a:xfrm>
            <a:off x="1218882" y="5181600"/>
            <a:ext cx="5866130" cy="889000"/>
          </a:xfrm>
        </p:spPr>
        <p:txBody>
          <a:bodyPr>
            <a:noAutofit/>
          </a:bodyPr>
          <a:lstStyle/>
          <a:p>
            <a:r>
              <a:rPr lang="en-US" altLang="en-US" sz="2000" dirty="0"/>
              <a:t>Assumption: insertion not directly followed by deletion</a:t>
            </a:r>
          </a:p>
          <a:p>
            <a:r>
              <a:rPr lang="en-US" altLang="en-US" sz="2000" dirty="0"/>
              <a:t>The book shows how these equations are derived</a:t>
            </a:r>
          </a:p>
        </p:txBody>
      </p:sp>
      <p:sp>
        <p:nvSpPr>
          <p:cNvPr id="3" name="Content Placeholder 2"/>
          <p:cNvSpPr>
            <a:spLocks noGrp="1"/>
          </p:cNvSpPr>
          <p:nvPr>
            <p:ph sz="half" idx="2"/>
          </p:nvPr>
        </p:nvSpPr>
        <p:spPr>
          <a:xfrm>
            <a:off x="6195986" y="1803400"/>
            <a:ext cx="4773956" cy="3149600"/>
          </a:xfrm>
          <a:ln>
            <a:solidFill>
              <a:schemeClr val="accent1"/>
            </a:solidFill>
          </a:ln>
        </p:spPr>
        <p:txBody>
          <a:bodyPr>
            <a:noAutofit/>
          </a:bodyPr>
          <a:lstStyle/>
          <a:p>
            <a:r>
              <a:rPr lang="en-US" sz="1800" dirty="0"/>
              <a:t>M(</a:t>
            </a:r>
            <a:r>
              <a:rPr lang="en-US" sz="1800" dirty="0" err="1"/>
              <a:t>i,j</a:t>
            </a:r>
            <a:r>
              <a:rPr lang="en-US" sz="1800" dirty="0"/>
              <a:t>)</a:t>
            </a:r>
          </a:p>
          <a:p>
            <a:pPr lvl="1"/>
            <a:r>
              <a:rPr lang="en-US" sz="1800" dirty="0"/>
              <a:t>Best score between x</a:t>
            </a:r>
            <a:r>
              <a:rPr lang="en-US" sz="1800" baseline="-25000" dirty="0"/>
              <a:t>1</a:t>
            </a:r>
            <a:r>
              <a:rPr lang="en-US" sz="1800" dirty="0"/>
              <a:t>…x</a:t>
            </a:r>
            <a:r>
              <a:rPr lang="en-US" sz="1800" baseline="-25000" dirty="0"/>
              <a:t>i</a:t>
            </a:r>
            <a:r>
              <a:rPr lang="en-US" sz="1800" dirty="0"/>
              <a:t> and y</a:t>
            </a:r>
            <a:r>
              <a:rPr lang="en-US" sz="1800" baseline="-25000" dirty="0"/>
              <a:t>1</a:t>
            </a:r>
            <a:r>
              <a:rPr lang="en-US" sz="1800" dirty="0"/>
              <a:t>…</a:t>
            </a:r>
            <a:r>
              <a:rPr lang="en-US" sz="1800" dirty="0" err="1"/>
              <a:t>y</a:t>
            </a:r>
            <a:r>
              <a:rPr lang="en-US" sz="1800" baseline="-25000" dirty="0" err="1"/>
              <a:t>j</a:t>
            </a:r>
            <a:r>
              <a:rPr lang="en-US" sz="1800" dirty="0"/>
              <a:t> given that x</a:t>
            </a:r>
            <a:r>
              <a:rPr lang="en-US" sz="1800" baseline="-25000" dirty="0"/>
              <a:t>i</a:t>
            </a:r>
            <a:r>
              <a:rPr lang="en-US" sz="1800" dirty="0"/>
              <a:t> is aligned with </a:t>
            </a:r>
            <a:r>
              <a:rPr lang="en-US" sz="1800" dirty="0" err="1"/>
              <a:t>y</a:t>
            </a:r>
            <a:r>
              <a:rPr lang="en-US" sz="1800" baseline="-25000" dirty="0" err="1"/>
              <a:t>j</a:t>
            </a:r>
            <a:r>
              <a:rPr lang="en-US" sz="1800" dirty="0"/>
              <a:t> </a:t>
            </a:r>
          </a:p>
          <a:p>
            <a:r>
              <a:rPr lang="en-US" sz="1800" dirty="0"/>
              <a:t>I</a:t>
            </a:r>
            <a:r>
              <a:rPr lang="en-US" sz="1800" baseline="-25000" dirty="0"/>
              <a:t>x</a:t>
            </a:r>
            <a:r>
              <a:rPr lang="en-US" sz="1800" dirty="0"/>
              <a:t>(</a:t>
            </a:r>
            <a:r>
              <a:rPr lang="en-US" sz="1800" dirty="0" err="1"/>
              <a:t>i,j</a:t>
            </a:r>
            <a:r>
              <a:rPr lang="en-US" sz="1800" dirty="0"/>
              <a:t>)</a:t>
            </a:r>
          </a:p>
          <a:p>
            <a:pPr lvl="1"/>
            <a:r>
              <a:rPr lang="en-US" sz="1800" dirty="0"/>
              <a:t>Best score given that x</a:t>
            </a:r>
            <a:r>
              <a:rPr lang="en-US" sz="1800" baseline="-25000" dirty="0"/>
              <a:t>i</a:t>
            </a:r>
            <a:r>
              <a:rPr lang="en-US" sz="1800" dirty="0"/>
              <a:t> is aligned with a gap</a:t>
            </a:r>
          </a:p>
          <a:p>
            <a:r>
              <a:rPr lang="en-US" sz="1800" dirty="0" err="1"/>
              <a:t>I</a:t>
            </a:r>
            <a:r>
              <a:rPr lang="en-US" sz="1800" baseline="-25000" dirty="0" err="1"/>
              <a:t>y</a:t>
            </a:r>
            <a:r>
              <a:rPr lang="en-US" sz="1800" dirty="0"/>
              <a:t>(</a:t>
            </a:r>
            <a:r>
              <a:rPr lang="en-US" sz="1800" dirty="0" err="1"/>
              <a:t>i,j</a:t>
            </a:r>
            <a:r>
              <a:rPr lang="en-US" sz="1800" dirty="0"/>
              <a:t>)</a:t>
            </a:r>
          </a:p>
          <a:p>
            <a:pPr lvl="1"/>
            <a:r>
              <a:rPr lang="en-US" sz="1800" dirty="0"/>
              <a:t>Best score given that </a:t>
            </a:r>
            <a:r>
              <a:rPr lang="en-US" sz="1800" dirty="0" err="1"/>
              <a:t>y</a:t>
            </a:r>
            <a:r>
              <a:rPr lang="en-US" sz="1800" baseline="-25000" dirty="0" err="1"/>
              <a:t>j</a:t>
            </a:r>
            <a:r>
              <a:rPr lang="en-US" sz="1800" dirty="0"/>
              <a:t> is aligned with a gap</a:t>
            </a:r>
          </a:p>
          <a:p>
            <a:pPr lvl="1"/>
            <a:endParaRPr lang="en-US" sz="1800" dirty="0"/>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E4EA1DC-D83A-4F3D-B819-F9A482F49EEF}" type="slidenum">
              <a:rPr lang="en-US" altLang="en-US" sz="1000">
                <a:solidFill>
                  <a:srgbClr val="969696"/>
                </a:solidFill>
                <a:latin typeface="Arial" panose="020B0604020202020204" pitchFamily="34" charset="0"/>
              </a:rPr>
              <a:pPr/>
              <a:t>19</a:t>
            </a:fld>
            <a:endParaRPr lang="en-US" altLang="en-US" sz="1000">
              <a:solidFill>
                <a:srgbClr val="969696"/>
              </a:solidFill>
              <a:latin typeface="Arial" panose="020B0604020202020204" pitchFamily="34" charset="0"/>
            </a:endParaRP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665288"/>
            <a:ext cx="4215917"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75012" y="1905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36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Problem</a:t>
            </a:r>
          </a:p>
        </p:txBody>
      </p:sp>
      <p:sp>
        <p:nvSpPr>
          <p:cNvPr id="2150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A1616BB-3A98-4549-BDCC-6EB0B7E17EDB}" type="slidenum">
              <a:rPr lang="en-US" altLang="en-US" sz="1000">
                <a:solidFill>
                  <a:srgbClr val="969696"/>
                </a:solidFill>
                <a:latin typeface="Arial" panose="020B0604020202020204" pitchFamily="34" charset="0"/>
              </a:rPr>
              <a:pPr/>
              <a:t>2</a:t>
            </a:fld>
            <a:endParaRPr lang="en-US" altLang="en-US" sz="1000">
              <a:solidFill>
                <a:srgbClr val="969696"/>
              </a:solidFill>
              <a:latin typeface="Arial" panose="020B0604020202020204" pitchFamily="34" charset="0"/>
            </a:endParaRPr>
          </a:p>
        </p:txBody>
      </p:sp>
      <p:pic>
        <p:nvPicPr>
          <p:cNvPr id="2150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2" y="1600200"/>
            <a:ext cx="9144000"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Content Placeholder 2"/>
          <p:cNvSpPr txBox="1">
            <a:spLocks/>
          </p:cNvSpPr>
          <p:nvPr/>
        </p:nvSpPr>
        <p:spPr bwMode="auto">
          <a:xfrm>
            <a:off x="1687512" y="3733800"/>
            <a:ext cx="8813800" cy="217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Other variations</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Tables X and Y have different schemas – we will see this</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Match tuples within a single table X – finding near-duplicates</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The data is not relational, but XML or RDF – cross </a:t>
            </a:r>
            <a:r>
              <a:rPr kumimoji="1" lang="en-US" altLang="en-US">
                <a:latin typeface="Calibri" panose="020F0502020204030204" pitchFamily="34" charset="0"/>
              </a:rPr>
              <a:t>model matches</a:t>
            </a:r>
            <a:endParaRPr kumimoji="1" lang="en-US" altLang="en-US" dirty="0">
              <a:latin typeface="Calibri" panose="020F0502020204030204" pitchFamily="34" charset="0"/>
            </a:endParaRPr>
          </a:p>
        </p:txBody>
      </p:sp>
    </p:spTree>
    <p:extLst>
      <p:ext uri="{BB962C8B-B14F-4D97-AF65-F5344CB8AC3E}">
        <p14:creationId xmlns:p14="http://schemas.microsoft.com/office/powerpoint/2010/main" val="389509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87313"/>
            <a:ext cx="8902700" cy="1046162"/>
          </a:xfrm>
        </p:spPr>
        <p:txBody>
          <a:bodyPr/>
          <a:lstStyle/>
          <a:p>
            <a:pPr>
              <a:defRPr/>
            </a:pPr>
            <a:r>
              <a:rPr lang="en-US"/>
              <a:t>The Smith-Waterman Measure: Motivation</a:t>
            </a:r>
          </a:p>
        </p:txBody>
      </p:sp>
      <p:sp>
        <p:nvSpPr>
          <p:cNvPr id="36866" name="Content Placeholder 2"/>
          <p:cNvSpPr>
            <a:spLocks noGrp="1"/>
          </p:cNvSpPr>
          <p:nvPr>
            <p:ph idx="1"/>
          </p:nvPr>
        </p:nvSpPr>
        <p:spPr/>
        <p:txBody>
          <a:bodyPr/>
          <a:lstStyle/>
          <a:p>
            <a:r>
              <a:rPr lang="en-US" altLang="en-US"/>
              <a:t>Previous measures consider global alignments</a:t>
            </a:r>
          </a:p>
          <a:p>
            <a:pPr lvl="1"/>
            <a:r>
              <a:rPr lang="en-US" altLang="en-US"/>
              <a:t>attempt to match all characters of x with all characters of y</a:t>
            </a:r>
          </a:p>
          <a:p>
            <a:r>
              <a:rPr lang="en-US" altLang="en-US"/>
              <a:t>Not well suited for some cases</a:t>
            </a:r>
          </a:p>
          <a:p>
            <a:pPr lvl="1"/>
            <a:r>
              <a:rPr lang="en-US" altLang="en-US"/>
              <a:t>e.g., “Prof. John R. Smith, Univ of Wisconsin” and “John R. Smith, Professor”</a:t>
            </a:r>
          </a:p>
          <a:p>
            <a:pPr lvl="1"/>
            <a:r>
              <a:rPr lang="en-US" altLang="en-US"/>
              <a:t>similarity score here would be quite low</a:t>
            </a:r>
          </a:p>
          <a:p>
            <a:r>
              <a:rPr lang="en-US" altLang="en-US"/>
              <a:t>Better idea: find two substrings of x and y that are most similar</a:t>
            </a:r>
          </a:p>
          <a:p>
            <a:pPr lvl="1"/>
            <a:r>
              <a:rPr lang="en-US" altLang="en-US"/>
              <a:t>e.g., find “John R. Smith” in the above case </a:t>
            </a:r>
            <a:r>
              <a:rPr lang="en-US" altLang="en-US">
                <a:sym typeface="Wingdings" panose="05000000000000000000" pitchFamily="2" charset="2"/>
              </a:rPr>
              <a:t> local alignment</a:t>
            </a:r>
            <a:endParaRPr lang="en-US" altLang="en-US"/>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B75F2304-5870-404F-A900-18584B160341}" type="slidenum">
              <a:rPr lang="en-US" altLang="en-US" sz="1000">
                <a:solidFill>
                  <a:srgbClr val="969696"/>
                </a:solidFill>
                <a:latin typeface="Arial" panose="020B0604020202020204" pitchFamily="34" charset="0"/>
              </a:rPr>
              <a:pPr/>
              <a:t>20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739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457200"/>
            <a:ext cx="9664700" cy="1044575"/>
          </a:xfrm>
        </p:spPr>
        <p:txBody>
          <a:bodyPr>
            <a:normAutofit/>
          </a:bodyPr>
          <a:lstStyle/>
          <a:p>
            <a:pPr>
              <a:defRPr/>
            </a:pPr>
            <a:r>
              <a:rPr lang="en-US" dirty="0"/>
              <a:t>The Smith-Waterman Measure</a:t>
            </a:r>
          </a:p>
        </p:txBody>
      </p:sp>
      <p:sp>
        <p:nvSpPr>
          <p:cNvPr id="37890" name="Content Placeholder 2"/>
          <p:cNvSpPr>
            <a:spLocks noGrp="1"/>
          </p:cNvSpPr>
          <p:nvPr>
            <p:ph idx="1"/>
          </p:nvPr>
        </p:nvSpPr>
        <p:spPr/>
        <p:txBody>
          <a:bodyPr/>
          <a:lstStyle/>
          <a:p>
            <a:r>
              <a:rPr lang="en-US" altLang="en-US"/>
              <a:t>Find the best local alignment between x and y, and return its score as the score between x and y</a:t>
            </a:r>
          </a:p>
          <a:p>
            <a:r>
              <a:rPr lang="en-US" altLang="en-US"/>
              <a:t>Makes two key changes to Needleman-Wunch</a:t>
            </a:r>
          </a:p>
          <a:p>
            <a:pPr lvl="1"/>
            <a:r>
              <a:rPr lang="en-US" altLang="en-US"/>
              <a:t>allows the match to restart at any position in the strings (no longer limited to just the first position)</a:t>
            </a:r>
          </a:p>
          <a:p>
            <a:pPr lvl="2"/>
            <a:r>
              <a:rPr lang="en-US" altLang="en-US"/>
              <a:t>if global match dips below 0, then ignore prefix and restart the match</a:t>
            </a:r>
          </a:p>
          <a:p>
            <a:pPr lvl="1"/>
            <a:r>
              <a:rPr lang="en-US" altLang="en-US"/>
              <a:t>after computing matrix using recurrence equation, retracing the arrows from the largest value in matrix, rather than from lower-right corner</a:t>
            </a:r>
          </a:p>
          <a:p>
            <a:pPr lvl="2"/>
            <a:r>
              <a:rPr lang="en-US" altLang="en-US"/>
              <a:t>this effectively ignores  suffixes if the match they produce is not optimal</a:t>
            </a:r>
          </a:p>
          <a:p>
            <a:pPr lvl="2"/>
            <a:r>
              <a:rPr lang="en-US" altLang="en-US"/>
              <a:t>retracing ends when we meet a cell with value 0 </a:t>
            </a:r>
            <a:r>
              <a:rPr lang="en-US" altLang="en-US">
                <a:sym typeface="Wingdings" panose="05000000000000000000" pitchFamily="2" charset="2"/>
              </a:rPr>
              <a:t> start of alignment</a:t>
            </a:r>
            <a:endParaRPr lang="en-US" altLang="en-US"/>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E3F65665-02F7-437E-9B49-08D45D323607}" type="slidenum">
              <a:rPr lang="en-US" altLang="en-US" sz="1000">
                <a:solidFill>
                  <a:srgbClr val="969696"/>
                </a:solidFill>
                <a:latin typeface="Arial" panose="020B0604020202020204" pitchFamily="34" charset="0"/>
              </a:rPr>
              <a:pPr/>
              <a:t>21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5480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81000"/>
            <a:ext cx="10896600" cy="1044575"/>
          </a:xfrm>
        </p:spPr>
        <p:txBody>
          <a:bodyPr>
            <a:normAutofit fontScale="90000"/>
          </a:bodyPr>
          <a:lstStyle/>
          <a:p>
            <a:pPr>
              <a:defRPr/>
            </a:pPr>
            <a:r>
              <a:rPr lang="en-US"/>
              <a:t>Computing Smith-Waterman Score using Dynamic Programming</a:t>
            </a:r>
          </a:p>
        </p:txBody>
      </p:sp>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8212CA0-EE07-4C09-9F39-94761BBA4901}" type="slidenum">
              <a:rPr lang="en-US" altLang="en-US" sz="1000">
                <a:solidFill>
                  <a:srgbClr val="969696"/>
                </a:solidFill>
                <a:latin typeface="Arial" panose="020B0604020202020204" pitchFamily="34" charset="0"/>
              </a:rPr>
              <a:pPr/>
              <a:t>22</a:t>
            </a:fld>
            <a:endParaRPr lang="en-US" altLang="en-US" sz="1000">
              <a:solidFill>
                <a:srgbClr val="969696"/>
              </a:solidFill>
              <a:latin typeface="Arial" panose="020B0604020202020204" pitchFamily="34" charset="0"/>
            </a:endParaRP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2533651"/>
            <a:ext cx="43307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113" y="2006601"/>
            <a:ext cx="4283075"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04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991325"/>
          </a:xfrm>
        </p:spPr>
        <p:txBody>
          <a:bodyPr/>
          <a:lstStyle/>
          <a:p>
            <a:r>
              <a:rPr lang="en-US" dirty="0"/>
              <a:t>Example 2</a:t>
            </a:r>
          </a:p>
        </p:txBody>
      </p:sp>
      <p:sp>
        <p:nvSpPr>
          <p:cNvPr id="14" name="Rectangle 13"/>
          <p:cNvSpPr/>
          <p:nvPr/>
        </p:nvSpPr>
        <p:spPr>
          <a:xfrm>
            <a:off x="1370013" y="1600200"/>
            <a:ext cx="3657600" cy="646331"/>
          </a:xfrm>
          <a:prstGeom prst="rect">
            <a:avLst/>
          </a:prstGeom>
        </p:spPr>
        <p:txBody>
          <a:bodyPr wrap="square">
            <a:spAutoFit/>
          </a:bodyPr>
          <a:lstStyle/>
          <a:p>
            <a:r>
              <a:rPr lang="en-US" dirty="0">
                <a:solidFill>
                  <a:srgbClr val="000000"/>
                </a:solidFill>
                <a:latin typeface="Verdana" panose="020B0604030504040204" pitchFamily="34" charset="0"/>
              </a:rPr>
              <a:t>CGTGAATTCAT (sequence#1) </a:t>
            </a:r>
            <a:br>
              <a:rPr lang="en-US" dirty="0"/>
            </a:br>
            <a:r>
              <a:rPr lang="en-US" dirty="0">
                <a:solidFill>
                  <a:srgbClr val="000000"/>
                </a:solidFill>
                <a:latin typeface="Verdana" panose="020B0604030504040204" pitchFamily="34" charset="0"/>
              </a:rPr>
              <a:t>GACTTAC (sequence #2)</a:t>
            </a:r>
            <a:endParaRPr lang="en-US" dirty="0"/>
          </a:p>
        </p:txBody>
      </p:sp>
      <p:pic>
        <p:nvPicPr>
          <p:cNvPr id="15" name="Picture 14"/>
          <p:cNvPicPr>
            <a:picLocks noChangeAspect="1"/>
          </p:cNvPicPr>
          <p:nvPr/>
        </p:nvPicPr>
        <p:blipFill>
          <a:blip r:embed="rId2"/>
          <a:stretch>
            <a:fillRect/>
          </a:stretch>
        </p:blipFill>
        <p:spPr>
          <a:xfrm>
            <a:off x="863494" y="2423606"/>
            <a:ext cx="3422129" cy="2072194"/>
          </a:xfrm>
          <a:prstGeom prst="rect">
            <a:avLst/>
          </a:prstGeom>
        </p:spPr>
      </p:pic>
      <p:sp>
        <p:nvSpPr>
          <p:cNvPr id="16" name="TextBox 15"/>
          <p:cNvSpPr txBox="1"/>
          <p:nvPr/>
        </p:nvSpPr>
        <p:spPr>
          <a:xfrm>
            <a:off x="5408612" y="1371600"/>
            <a:ext cx="2439450" cy="923330"/>
          </a:xfrm>
          <a:prstGeom prst="rect">
            <a:avLst/>
          </a:prstGeom>
          <a:noFill/>
        </p:spPr>
        <p:txBody>
          <a:bodyPr wrap="none" rtlCol="0">
            <a:spAutoFit/>
          </a:bodyPr>
          <a:lstStyle/>
          <a:p>
            <a:r>
              <a:rPr lang="en-US" dirty="0"/>
              <a:t>Match score = 5</a:t>
            </a:r>
          </a:p>
          <a:p>
            <a:r>
              <a:rPr lang="en-US" dirty="0"/>
              <a:t>Mismatch score = -3</a:t>
            </a:r>
          </a:p>
          <a:p>
            <a:r>
              <a:rPr lang="en-US" dirty="0"/>
              <a:t>Gap penalty score = -4 </a:t>
            </a:r>
          </a:p>
        </p:txBody>
      </p:sp>
      <p:pic>
        <p:nvPicPr>
          <p:cNvPr id="17" name="Picture 16"/>
          <p:cNvPicPr>
            <a:picLocks noChangeAspect="1"/>
          </p:cNvPicPr>
          <p:nvPr/>
        </p:nvPicPr>
        <p:blipFill>
          <a:blip r:embed="rId3"/>
          <a:stretch>
            <a:fillRect/>
          </a:stretch>
        </p:blipFill>
        <p:spPr>
          <a:xfrm>
            <a:off x="526858" y="4667250"/>
            <a:ext cx="4286250" cy="819150"/>
          </a:xfrm>
          <a:prstGeom prst="rect">
            <a:avLst/>
          </a:prstGeom>
        </p:spPr>
      </p:pic>
      <p:pic>
        <p:nvPicPr>
          <p:cNvPr id="18" name="Picture 17"/>
          <p:cNvPicPr>
            <a:picLocks noChangeAspect="1"/>
          </p:cNvPicPr>
          <p:nvPr/>
        </p:nvPicPr>
        <p:blipFill>
          <a:blip r:embed="rId4"/>
          <a:stretch>
            <a:fillRect/>
          </a:stretch>
        </p:blipFill>
        <p:spPr>
          <a:xfrm>
            <a:off x="4418012" y="2246531"/>
            <a:ext cx="3819525" cy="2371725"/>
          </a:xfrm>
          <a:prstGeom prst="rect">
            <a:avLst/>
          </a:prstGeom>
        </p:spPr>
      </p:pic>
      <p:pic>
        <p:nvPicPr>
          <p:cNvPr id="19" name="Picture 18"/>
          <p:cNvPicPr>
            <a:picLocks noChangeAspect="1"/>
          </p:cNvPicPr>
          <p:nvPr/>
        </p:nvPicPr>
        <p:blipFill>
          <a:blip r:embed="rId5"/>
          <a:stretch>
            <a:fillRect/>
          </a:stretch>
        </p:blipFill>
        <p:spPr>
          <a:xfrm>
            <a:off x="8096602" y="990600"/>
            <a:ext cx="3724275" cy="2247900"/>
          </a:xfrm>
          <a:prstGeom prst="rect">
            <a:avLst/>
          </a:prstGeom>
        </p:spPr>
      </p:pic>
      <p:pic>
        <p:nvPicPr>
          <p:cNvPr id="20" name="Picture 19"/>
          <p:cNvPicPr>
            <a:picLocks noChangeAspect="1"/>
          </p:cNvPicPr>
          <p:nvPr/>
        </p:nvPicPr>
        <p:blipFill>
          <a:blip r:embed="rId6"/>
          <a:stretch>
            <a:fillRect/>
          </a:stretch>
        </p:blipFill>
        <p:spPr>
          <a:xfrm>
            <a:off x="8134525" y="3810000"/>
            <a:ext cx="3800475" cy="2238375"/>
          </a:xfrm>
          <a:prstGeom prst="rect">
            <a:avLst/>
          </a:prstGeom>
        </p:spPr>
      </p:pic>
      <p:pic>
        <p:nvPicPr>
          <p:cNvPr id="21" name="Picture 20"/>
          <p:cNvPicPr>
            <a:picLocks noChangeAspect="1"/>
          </p:cNvPicPr>
          <p:nvPr/>
        </p:nvPicPr>
        <p:blipFill>
          <a:blip r:embed="rId7"/>
          <a:stretch>
            <a:fillRect/>
          </a:stretch>
        </p:blipFill>
        <p:spPr>
          <a:xfrm>
            <a:off x="9599612" y="3175903"/>
            <a:ext cx="1215848" cy="623714"/>
          </a:xfrm>
          <a:prstGeom prst="rect">
            <a:avLst/>
          </a:prstGeom>
        </p:spPr>
      </p:pic>
      <p:pic>
        <p:nvPicPr>
          <p:cNvPr id="22" name="Picture 21"/>
          <p:cNvPicPr>
            <a:picLocks noChangeAspect="1"/>
          </p:cNvPicPr>
          <p:nvPr/>
        </p:nvPicPr>
        <p:blipFill>
          <a:blip r:embed="rId8"/>
          <a:stretch>
            <a:fillRect/>
          </a:stretch>
        </p:blipFill>
        <p:spPr>
          <a:xfrm>
            <a:off x="9623424" y="6048375"/>
            <a:ext cx="1161089" cy="495398"/>
          </a:xfrm>
          <a:prstGeom prst="rect">
            <a:avLst/>
          </a:prstGeom>
        </p:spPr>
      </p:pic>
    </p:spTree>
    <p:extLst>
      <p:ext uri="{BB962C8B-B14F-4D97-AF65-F5344CB8AC3E}">
        <p14:creationId xmlns:p14="http://schemas.microsoft.com/office/powerpoint/2010/main" val="29901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Jaro Measure</a:t>
            </a:r>
          </a:p>
        </p:txBody>
      </p:sp>
      <mc:AlternateContent xmlns:mc="http://schemas.openxmlformats.org/markup-compatibility/2006" xmlns:a14="http://schemas.microsoft.com/office/drawing/2010/main">
        <mc:Choice Requires="a14">
          <p:sp>
            <p:nvSpPr>
              <p:cNvPr id="39938" name="Content Placeholder 2"/>
              <p:cNvSpPr>
                <a:spLocks noGrp="1"/>
              </p:cNvSpPr>
              <p:nvPr>
                <p:ph idx="1"/>
              </p:nvPr>
            </p:nvSpPr>
            <p:spPr/>
            <p:txBody>
              <a:bodyPr/>
              <a:lstStyle/>
              <a:p>
                <a:r>
                  <a:rPr lang="en-US" altLang="en-US" dirty="0"/>
                  <a:t>Mainly for comparing short strings, e.g., first/last names</a:t>
                </a:r>
              </a:p>
              <a:p>
                <a:r>
                  <a:rPr lang="en-US" altLang="en-US" dirty="0"/>
                  <a:t>To compute </a:t>
                </a:r>
                <a:r>
                  <a:rPr lang="en-US" altLang="en-US" dirty="0" err="1"/>
                  <a:t>jaro</a:t>
                </a:r>
                <a:r>
                  <a:rPr lang="en-US" altLang="en-US" dirty="0"/>
                  <a:t>(</a:t>
                </a:r>
                <a:r>
                  <a:rPr lang="en-US" altLang="en-US" dirty="0" err="1"/>
                  <a:t>x,y</a:t>
                </a:r>
                <a:r>
                  <a:rPr lang="en-US" altLang="en-US" dirty="0"/>
                  <a:t>)</a:t>
                </a:r>
              </a:p>
              <a:p>
                <a:pPr lvl="1"/>
                <a:r>
                  <a:rPr lang="en-US" altLang="en-US" dirty="0"/>
                  <a:t>find common characters </a:t>
                </a:r>
                <a:r>
                  <a:rPr lang="en-US" altLang="en-US" dirty="0">
                    <a:latin typeface="Franklin Gothic Medium" panose="020B0603020102020204" pitchFamily="34" charset="0"/>
                  </a:rPr>
                  <a:t>x</a:t>
                </a:r>
                <a:r>
                  <a:rPr lang="en-US" altLang="en-US" baseline="-25000" dirty="0"/>
                  <a:t>i</a:t>
                </a:r>
                <a:r>
                  <a:rPr lang="en-US" altLang="en-US" dirty="0"/>
                  <a:t> and </a:t>
                </a:r>
                <a:r>
                  <a:rPr lang="en-US" altLang="en-US" dirty="0" err="1">
                    <a:latin typeface="Franklin Gothic Medium" panose="020B0603020102020204" pitchFamily="34" charset="0"/>
                  </a:rPr>
                  <a:t>y</a:t>
                </a:r>
                <a:r>
                  <a:rPr lang="en-US" altLang="en-US" baseline="-25000" dirty="0" err="1"/>
                  <a:t>j</a:t>
                </a:r>
                <a:r>
                  <a:rPr lang="en-US" altLang="en-US" dirty="0"/>
                  <a:t> such that </a:t>
                </a:r>
                <a:br>
                  <a:rPr lang="en-US" altLang="en-US" dirty="0"/>
                </a:br>
                <a:r>
                  <a:rPr lang="en-US" altLang="en-US" dirty="0">
                    <a:latin typeface="Franklin Gothic Medium" panose="020B0603020102020204" pitchFamily="34" charset="0"/>
                  </a:rPr>
                  <a:t>x</a:t>
                </a:r>
                <a:r>
                  <a:rPr lang="en-US" altLang="en-US" baseline="-25000" dirty="0"/>
                  <a:t>i</a:t>
                </a:r>
                <a:r>
                  <a:rPr lang="en-US" altLang="en-US" dirty="0"/>
                  <a:t> = </a:t>
                </a:r>
                <a:r>
                  <a:rPr lang="en-US" altLang="en-US" dirty="0" err="1">
                    <a:latin typeface="Franklin Gothic Medium" panose="020B0603020102020204" pitchFamily="34" charset="0"/>
                  </a:rPr>
                  <a:t>y</a:t>
                </a:r>
                <a:r>
                  <a:rPr lang="en-US" altLang="en-US" baseline="-25000" dirty="0" err="1"/>
                  <a:t>j</a:t>
                </a:r>
                <a:r>
                  <a:rPr lang="en-US" altLang="en-US" dirty="0"/>
                  <a:t> and |</a:t>
                </a:r>
                <a:r>
                  <a:rPr lang="en-US" altLang="en-US" dirty="0" err="1"/>
                  <a:t>i</a:t>
                </a:r>
                <a:r>
                  <a:rPr lang="en-US" altLang="en-US" dirty="0"/>
                  <a:t>-j|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min {|x|,|y|}/2</a:t>
                </a:r>
              </a:p>
              <a:p>
                <a:pPr lvl="1"/>
                <a:r>
                  <a:rPr lang="en-US" altLang="en-US" dirty="0"/>
                  <a:t>intuitively, common characters are identical and </a:t>
                </a:r>
                <a:r>
                  <a:rPr lang="en-US" altLang="en-US" dirty="0" err="1"/>
                  <a:t>positionally</a:t>
                </a:r>
                <a:r>
                  <a:rPr lang="en-US" altLang="en-US" dirty="0"/>
                  <a:t> “close to each other”</a:t>
                </a:r>
              </a:p>
              <a:p>
                <a:pPr lvl="1"/>
                <a:r>
                  <a:rPr lang="en-US" altLang="en-US" dirty="0"/>
                  <a:t>if the </a:t>
                </a:r>
                <a:r>
                  <a:rPr lang="en-US" altLang="en-US" dirty="0" err="1"/>
                  <a:t>i-th</a:t>
                </a:r>
                <a:r>
                  <a:rPr lang="en-US" altLang="en-US" dirty="0"/>
                  <a:t> common character of x does not match the </a:t>
                </a:r>
                <a:r>
                  <a:rPr lang="en-US" altLang="en-US" dirty="0" err="1"/>
                  <a:t>i-th</a:t>
                </a:r>
                <a:r>
                  <a:rPr lang="en-US" altLang="en-US" dirty="0"/>
                  <a:t> common character of y, then we have a transposition</a:t>
                </a:r>
              </a:p>
              <a:p>
                <a:pPr lvl="1"/>
                <a:r>
                  <a:rPr lang="en-US" altLang="en-US" dirty="0"/>
                  <a:t>return </a:t>
                </a:r>
                <a:r>
                  <a:rPr lang="en-US" altLang="en-US" dirty="0" err="1"/>
                  <a:t>jaro</a:t>
                </a:r>
                <a:r>
                  <a:rPr lang="en-US" altLang="en-US" dirty="0"/>
                  <a:t>(</a:t>
                </a:r>
                <a:r>
                  <a:rPr lang="en-US" altLang="en-US" dirty="0" err="1"/>
                  <a:t>x,y</a:t>
                </a:r>
                <a:r>
                  <a:rPr lang="en-US" altLang="en-US" dirty="0"/>
                  <a:t>) = 1 / 3[c/|x| + c/|y| + (c – t/2)/c], where c is the number of common characters, and t is the number of transpositions</a:t>
                </a: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blipFill>
                <a:blip r:embed="rId2"/>
                <a:stretch>
                  <a:fillRect l="-875" t="-2000" r="-1250"/>
                </a:stretch>
              </a:blipFill>
            </p:spPr>
            <p:txBody>
              <a:bodyPr/>
              <a:lstStyle/>
              <a:p>
                <a:r>
                  <a:rPr lang="en-US">
                    <a:noFill/>
                  </a:rPr>
                  <a:t> </a:t>
                </a:r>
              </a:p>
            </p:txBody>
          </p:sp>
        </mc:Fallback>
      </mc:AlternateContent>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262967D-9A02-487B-B01F-C39BD82EE026}" type="slidenum">
              <a:rPr lang="en-US" altLang="en-US" sz="1000">
                <a:solidFill>
                  <a:srgbClr val="969696"/>
                </a:solidFill>
                <a:latin typeface="Arial" panose="020B0604020202020204" pitchFamily="34" charset="0"/>
              </a:rPr>
              <a:pPr/>
              <a:t>24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642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Jaro Measure: Examples</a:t>
            </a:r>
          </a:p>
        </p:txBody>
      </p:sp>
      <p:sp>
        <p:nvSpPr>
          <p:cNvPr id="40962" name="Content Placeholder 2"/>
          <p:cNvSpPr>
            <a:spLocks noGrp="1"/>
          </p:cNvSpPr>
          <p:nvPr>
            <p:ph idx="1"/>
          </p:nvPr>
        </p:nvSpPr>
        <p:spPr/>
        <p:txBody>
          <a:bodyPr/>
          <a:lstStyle/>
          <a:p>
            <a:r>
              <a:rPr lang="en-US" altLang="en-US"/>
              <a:t>x = jon, y = john</a:t>
            </a:r>
          </a:p>
          <a:p>
            <a:pPr lvl="1"/>
            <a:r>
              <a:rPr lang="en-US" altLang="en-US"/>
              <a:t>c = 3 because the common characters are j, o, and n</a:t>
            </a:r>
          </a:p>
          <a:p>
            <a:pPr lvl="1"/>
            <a:r>
              <a:rPr lang="en-US" altLang="en-US"/>
              <a:t>t = 0</a:t>
            </a:r>
          </a:p>
          <a:p>
            <a:pPr lvl="1"/>
            <a:r>
              <a:rPr lang="en-US" altLang="en-US"/>
              <a:t>jaro(x,y) = 1 / 3(3/3 + 3/4 + 3/3) = 0.917</a:t>
            </a:r>
          </a:p>
          <a:p>
            <a:pPr lvl="1"/>
            <a:r>
              <a:rPr lang="en-US" altLang="en-US"/>
              <a:t>contrast this to 0.75, the sim score of x and y using edit distance</a:t>
            </a:r>
          </a:p>
          <a:p>
            <a:r>
              <a:rPr lang="en-US" altLang="en-US"/>
              <a:t>x = jon, y = ojhn</a:t>
            </a:r>
          </a:p>
          <a:p>
            <a:pPr lvl="1"/>
            <a:r>
              <a:rPr lang="en-US" altLang="en-US"/>
              <a:t>common char sequence in x is jon</a:t>
            </a:r>
          </a:p>
          <a:p>
            <a:pPr lvl="1"/>
            <a:r>
              <a:rPr lang="en-US" altLang="en-US"/>
              <a:t>common char sequence in y is ojn</a:t>
            </a:r>
          </a:p>
          <a:p>
            <a:pPr lvl="1"/>
            <a:r>
              <a:rPr lang="en-US" altLang="en-US"/>
              <a:t>t = 2</a:t>
            </a:r>
          </a:p>
          <a:p>
            <a:pPr lvl="1"/>
            <a:r>
              <a:rPr lang="en-US" altLang="en-US"/>
              <a:t>jaro(x,y) = 0.81 </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1A06982-AFAD-4BF5-8B5F-D79FB3CB7D6A}" type="slidenum">
              <a:rPr lang="en-US" altLang="en-US" sz="1000">
                <a:solidFill>
                  <a:srgbClr val="969696"/>
                </a:solidFill>
                <a:latin typeface="Arial" panose="020B0604020202020204" pitchFamily="34" charset="0"/>
              </a:rPr>
              <a:pPr/>
              <a:t>25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82691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Jaro-Winkler Measure</a:t>
            </a: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D10D5FD-4626-4F4B-8A30-897192936A17}" type="slidenum">
              <a:rPr lang="en-US" altLang="en-US" sz="1000">
                <a:solidFill>
                  <a:srgbClr val="969696"/>
                </a:solidFill>
                <a:latin typeface="Arial" panose="020B0604020202020204" pitchFamily="34" charset="0"/>
              </a:rPr>
              <a:pPr/>
              <a:t>26</a:t>
            </a:fld>
            <a:endParaRPr lang="en-US" altLang="en-US" sz="1000">
              <a:solidFill>
                <a:srgbClr val="969696"/>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5103813" y="1735138"/>
            <a:ext cx="6874041" cy="4081462"/>
          </a:xfrm>
          <a:prstGeom prst="rect">
            <a:avLst/>
          </a:prstGeom>
        </p:spPr>
      </p:pic>
      <p:sp>
        <p:nvSpPr>
          <p:cNvPr id="41986" name="Content Placeholder 2"/>
          <p:cNvSpPr>
            <a:spLocks noGrp="1"/>
          </p:cNvSpPr>
          <p:nvPr>
            <p:ph idx="1"/>
          </p:nvPr>
        </p:nvSpPr>
        <p:spPr>
          <a:xfrm>
            <a:off x="760413" y="1676400"/>
            <a:ext cx="4343400" cy="4267200"/>
          </a:xfrm>
        </p:spPr>
        <p:txBody>
          <a:bodyPr>
            <a:normAutofit/>
          </a:bodyPr>
          <a:lstStyle/>
          <a:p>
            <a:r>
              <a:rPr lang="en-US" altLang="en-US" sz="2000" dirty="0"/>
              <a:t>Captures cases where x and y have a low </a:t>
            </a:r>
            <a:r>
              <a:rPr lang="en-US" altLang="en-US" sz="2000" dirty="0" err="1"/>
              <a:t>Jaro</a:t>
            </a:r>
            <a:r>
              <a:rPr lang="en-US" altLang="en-US" sz="2000" dirty="0"/>
              <a:t> score, but share a prefix </a:t>
            </a:r>
            <a:r>
              <a:rPr lang="en-US" altLang="en-US" sz="2000" dirty="0">
                <a:sym typeface="Wingdings" panose="05000000000000000000" pitchFamily="2" charset="2"/>
              </a:rPr>
              <a:t> still likely to match</a:t>
            </a:r>
          </a:p>
          <a:p>
            <a:r>
              <a:rPr lang="en-US" altLang="en-US" sz="2000" dirty="0">
                <a:sym typeface="Wingdings" panose="05000000000000000000" pitchFamily="2" charset="2"/>
              </a:rPr>
              <a:t>Computed as</a:t>
            </a:r>
          </a:p>
          <a:p>
            <a:pPr lvl="1"/>
            <a:r>
              <a:rPr lang="en-US" altLang="en-US" sz="1800" dirty="0" err="1">
                <a:sym typeface="Wingdings" panose="05000000000000000000" pitchFamily="2" charset="2"/>
              </a:rPr>
              <a:t>jaro-winkler</a:t>
            </a:r>
            <a:r>
              <a:rPr lang="en-US" altLang="en-US" sz="1800" dirty="0">
                <a:sym typeface="Wingdings" panose="05000000000000000000" pitchFamily="2" charset="2"/>
              </a:rPr>
              <a:t>(</a:t>
            </a:r>
            <a:r>
              <a:rPr lang="en-US" altLang="en-US" sz="1800" dirty="0" err="1">
                <a:sym typeface="Wingdings" panose="05000000000000000000" pitchFamily="2" charset="2"/>
              </a:rPr>
              <a:t>x,y</a:t>
            </a:r>
            <a:r>
              <a:rPr lang="en-US" altLang="en-US" sz="1800" dirty="0">
                <a:sym typeface="Wingdings" panose="05000000000000000000" pitchFamily="2" charset="2"/>
              </a:rPr>
              <a:t>) = (1 – PL*PW)*</a:t>
            </a:r>
            <a:r>
              <a:rPr lang="en-US" altLang="en-US" sz="1800" dirty="0" err="1">
                <a:sym typeface="Wingdings" panose="05000000000000000000" pitchFamily="2" charset="2"/>
              </a:rPr>
              <a:t>jaro</a:t>
            </a:r>
            <a:r>
              <a:rPr lang="en-US" altLang="en-US" sz="1800" dirty="0">
                <a:sym typeface="Wingdings" panose="05000000000000000000" pitchFamily="2" charset="2"/>
              </a:rPr>
              <a:t>(</a:t>
            </a:r>
            <a:r>
              <a:rPr lang="en-US" altLang="en-US" sz="1800" dirty="0" err="1">
                <a:sym typeface="Wingdings" panose="05000000000000000000" pitchFamily="2" charset="2"/>
              </a:rPr>
              <a:t>x,y</a:t>
            </a:r>
            <a:r>
              <a:rPr lang="en-US" altLang="en-US" sz="1800" dirty="0">
                <a:sym typeface="Wingdings" panose="05000000000000000000" pitchFamily="2" charset="2"/>
              </a:rPr>
              <a:t>) + PL*PW</a:t>
            </a:r>
          </a:p>
          <a:p>
            <a:pPr lvl="1"/>
            <a:r>
              <a:rPr lang="en-US" altLang="en-US" sz="1800" dirty="0">
                <a:sym typeface="Wingdings" panose="05000000000000000000" pitchFamily="2" charset="2"/>
              </a:rPr>
              <a:t>PL = length of the longest common prefix</a:t>
            </a:r>
          </a:p>
          <a:p>
            <a:pPr lvl="1"/>
            <a:r>
              <a:rPr lang="en-US" altLang="en-US" sz="1800" dirty="0">
                <a:sym typeface="Wingdings" panose="05000000000000000000" pitchFamily="2" charset="2"/>
              </a:rPr>
              <a:t>PW is a weight given to the prefix</a:t>
            </a:r>
            <a:endParaRPr lang="en-US" altLang="en-US" sz="1800" dirty="0"/>
          </a:p>
        </p:txBody>
      </p:sp>
    </p:spTree>
    <p:extLst>
      <p:ext uri="{BB962C8B-B14F-4D97-AF65-F5344CB8AC3E}">
        <p14:creationId xmlns:p14="http://schemas.microsoft.com/office/powerpoint/2010/main" val="24937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Jaccard Measure</a:t>
            </a:r>
          </a:p>
        </p:txBody>
      </p:sp>
      <p:sp>
        <p:nvSpPr>
          <p:cNvPr id="46082" name="Content Placeholder 2"/>
          <p:cNvSpPr>
            <a:spLocks noGrp="1"/>
          </p:cNvSpPr>
          <p:nvPr>
            <p:ph idx="1"/>
          </p:nvPr>
        </p:nvSpPr>
        <p:spPr/>
        <p:txBody>
          <a:bodyPr/>
          <a:lstStyle/>
          <a:p>
            <a:r>
              <a:rPr lang="en-US" altLang="en-US"/>
              <a:t>J(x,y) = |</a:t>
            </a:r>
            <a:r>
              <a:rPr lang="en-US" altLang="en-US">
                <a:latin typeface="Franklin Gothic Medium" panose="020B0603020102020204" pitchFamily="34" charset="0"/>
              </a:rPr>
              <a:t>B</a:t>
            </a:r>
            <a:r>
              <a:rPr lang="en-US" altLang="en-US" baseline="-25000"/>
              <a:t>x</a:t>
            </a:r>
            <a:r>
              <a:rPr lang="en-US" altLang="en-US"/>
              <a:t> </a:t>
            </a:r>
            <a:r>
              <a:rPr lang="en-US" altLang="en-US">
                <a:latin typeface="cmsy10"/>
              </a:rPr>
              <a:t>Å</a:t>
            </a:r>
            <a:r>
              <a:rPr lang="en-US" altLang="en-US"/>
              <a:t> </a:t>
            </a:r>
            <a:r>
              <a:rPr lang="en-US" altLang="en-US">
                <a:latin typeface="Franklin Gothic Medium" panose="020B0603020102020204" pitchFamily="34" charset="0"/>
              </a:rPr>
              <a:t>B</a:t>
            </a:r>
            <a:r>
              <a:rPr lang="en-US" altLang="en-US" baseline="-25000"/>
              <a:t>y</a:t>
            </a:r>
            <a:r>
              <a:rPr lang="en-US" altLang="en-US"/>
              <a:t>|/|</a:t>
            </a:r>
            <a:r>
              <a:rPr lang="en-US" altLang="en-US">
                <a:latin typeface="Franklin Gothic Medium" panose="020B0603020102020204" pitchFamily="34" charset="0"/>
              </a:rPr>
              <a:t>B</a:t>
            </a:r>
            <a:r>
              <a:rPr lang="en-US" altLang="en-US" baseline="-25000"/>
              <a:t>x</a:t>
            </a:r>
            <a:r>
              <a:rPr lang="en-US" altLang="en-US"/>
              <a:t> </a:t>
            </a:r>
            <a:r>
              <a:rPr lang="en-US" altLang="en-US">
                <a:latin typeface="cmsy10"/>
              </a:rPr>
              <a:t>[</a:t>
            </a:r>
            <a:r>
              <a:rPr lang="en-US" altLang="en-US"/>
              <a:t> </a:t>
            </a:r>
            <a:r>
              <a:rPr lang="en-US" altLang="en-US">
                <a:latin typeface="Franklin Gothic Medium" panose="020B0603020102020204" pitchFamily="34" charset="0"/>
              </a:rPr>
              <a:t>B</a:t>
            </a:r>
            <a:r>
              <a:rPr lang="en-US" altLang="en-US" baseline="-25000"/>
              <a:t>y</a:t>
            </a:r>
            <a:r>
              <a:rPr lang="en-US" altLang="en-US"/>
              <a:t>|</a:t>
            </a:r>
          </a:p>
          <a:p>
            <a:r>
              <a:rPr lang="en-US" altLang="en-US"/>
              <a:t>E.g., x = dave, y = dav</a:t>
            </a:r>
          </a:p>
          <a:p>
            <a:pPr lvl="1"/>
            <a:r>
              <a:rPr lang="en-US" altLang="en-US">
                <a:latin typeface="Franklin Gothic Medium" panose="020B0603020102020204" pitchFamily="34" charset="0"/>
              </a:rPr>
              <a:t>B</a:t>
            </a:r>
            <a:r>
              <a:rPr lang="en-US" altLang="en-US" baseline="-25000"/>
              <a:t>x</a:t>
            </a:r>
            <a:r>
              <a:rPr lang="en-US" altLang="en-US"/>
              <a:t> = {#d, da, av,  ve, e#}, </a:t>
            </a:r>
            <a:r>
              <a:rPr lang="en-US" altLang="en-US">
                <a:latin typeface="Franklin Gothic Medium" panose="020B0603020102020204" pitchFamily="34" charset="0"/>
              </a:rPr>
              <a:t>B</a:t>
            </a:r>
            <a:r>
              <a:rPr lang="en-US" altLang="en-US" baseline="-25000"/>
              <a:t>y</a:t>
            </a:r>
            <a:r>
              <a:rPr lang="en-US" altLang="en-US"/>
              <a:t> = {#d, da, av, v#}</a:t>
            </a:r>
          </a:p>
          <a:p>
            <a:pPr lvl="1"/>
            <a:r>
              <a:rPr lang="en-US" altLang="en-US"/>
              <a:t>J(x,y) = 3/6</a:t>
            </a:r>
          </a:p>
          <a:p>
            <a:r>
              <a:rPr lang="en-US" altLang="en-US"/>
              <a:t>Very commonly used in practice</a:t>
            </a:r>
          </a:p>
          <a:p>
            <a:pPr lvl="1"/>
            <a:endParaRPr lang="en-US" altLang="en-US"/>
          </a:p>
        </p:txBody>
      </p:sp>
      <p:sp>
        <p:nvSpPr>
          <p:cNvPr id="460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E4519FD-8055-4EEE-B0DF-44036F2C4173}" type="slidenum">
              <a:rPr lang="en-US" altLang="en-US" sz="1000">
                <a:solidFill>
                  <a:srgbClr val="969696"/>
                </a:solidFill>
                <a:latin typeface="Arial" panose="020B0604020202020204" pitchFamily="34" charset="0"/>
              </a:rPr>
              <a:pPr/>
              <a:t>27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72239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TF/IDF Measure: Motivation</a:t>
            </a:r>
          </a:p>
        </p:txBody>
      </p:sp>
      <p:sp>
        <p:nvSpPr>
          <p:cNvPr id="47106" name="Content Placeholder 2"/>
          <p:cNvSpPr>
            <a:spLocks noGrp="1"/>
          </p:cNvSpPr>
          <p:nvPr>
            <p:ph idx="1"/>
          </p:nvPr>
        </p:nvSpPr>
        <p:spPr/>
        <p:txBody>
          <a:bodyPr/>
          <a:lstStyle/>
          <a:p>
            <a:r>
              <a:rPr lang="en-US" altLang="en-US"/>
              <a:t>uses the TF/IDF notion commonly used in IR</a:t>
            </a:r>
          </a:p>
          <a:p>
            <a:pPr lvl="1"/>
            <a:r>
              <a:rPr lang="en-US" altLang="en-US"/>
              <a:t>two strings are similar if they share distinguishing terms</a:t>
            </a:r>
          </a:p>
          <a:p>
            <a:pPr lvl="1"/>
            <a:r>
              <a:rPr lang="en-US" altLang="en-US"/>
              <a:t>e.g., x = Apple Corporation, CA</a:t>
            </a:r>
            <a:br>
              <a:rPr lang="en-US" altLang="en-US"/>
            </a:br>
            <a:r>
              <a:rPr lang="en-US" altLang="en-US"/>
              <a:t>         y = IBM Corporation, CA</a:t>
            </a:r>
            <a:br>
              <a:rPr lang="en-US" altLang="en-US"/>
            </a:br>
            <a:r>
              <a:rPr lang="en-US" altLang="en-US"/>
              <a:t>         z = Apple Corp</a:t>
            </a:r>
          </a:p>
          <a:p>
            <a:pPr lvl="1"/>
            <a:r>
              <a:rPr lang="en-US" altLang="en-US"/>
              <a:t>s(x,y) &gt; s(x,z) using edit distance or Jaccard measure, so x is matched with y </a:t>
            </a:r>
            <a:r>
              <a:rPr lang="en-US" altLang="en-US">
                <a:sym typeface="Wingdings" panose="05000000000000000000" pitchFamily="2" charset="2"/>
              </a:rPr>
              <a:t> incorrect</a:t>
            </a:r>
          </a:p>
          <a:p>
            <a:pPr lvl="1"/>
            <a:r>
              <a:rPr lang="en-US" altLang="en-US">
                <a:sym typeface="Wingdings" panose="05000000000000000000" pitchFamily="2" charset="2"/>
              </a:rPr>
              <a:t>TF/IDF measure can recognize that Apple is a distinguishing term, whereas Corporation and CA are far more common  correctly match x with z</a:t>
            </a:r>
            <a:endParaRPr lang="en-US" altLang="en-US"/>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1FB5FBF-FDA4-4C61-B1AE-3952AC98F447}" type="slidenum">
              <a:rPr lang="en-US" altLang="en-US" sz="1000">
                <a:solidFill>
                  <a:srgbClr val="969696"/>
                </a:solidFill>
                <a:latin typeface="Arial" panose="020B0604020202020204" pitchFamily="34" charset="0"/>
              </a:rPr>
              <a:pPr/>
              <a:t>28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88999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817100" cy="1044575"/>
          </a:xfrm>
        </p:spPr>
        <p:txBody>
          <a:bodyPr>
            <a:normAutofit/>
          </a:bodyPr>
          <a:lstStyle/>
          <a:p>
            <a:pPr>
              <a:defRPr/>
            </a:pPr>
            <a:r>
              <a:rPr lang="en-US" dirty="0"/>
              <a:t>Term Frequencies and Inverse Document Frequencies</a:t>
            </a:r>
          </a:p>
        </p:txBody>
      </p:sp>
      <p:sp>
        <p:nvSpPr>
          <p:cNvPr id="48130" name="Content Placeholder 2"/>
          <p:cNvSpPr>
            <a:spLocks noGrp="1"/>
          </p:cNvSpPr>
          <p:nvPr>
            <p:ph idx="1"/>
          </p:nvPr>
        </p:nvSpPr>
        <p:spPr/>
        <p:txBody>
          <a:bodyPr/>
          <a:lstStyle/>
          <a:p>
            <a:r>
              <a:rPr lang="en-US" altLang="en-US"/>
              <a:t>Assume x and y are taken from a collection of strings</a:t>
            </a:r>
          </a:p>
          <a:p>
            <a:r>
              <a:rPr lang="en-US" altLang="en-US"/>
              <a:t>Each string is coverted into a bag of terms called a document</a:t>
            </a:r>
          </a:p>
          <a:p>
            <a:r>
              <a:rPr lang="en-US" altLang="en-US"/>
              <a:t>Define term frequency tf(t,d) = number of times term t appears in document d</a:t>
            </a:r>
          </a:p>
          <a:p>
            <a:r>
              <a:rPr lang="en-US" altLang="en-US"/>
              <a:t>Define inverse document frequency idf(t) = N / </a:t>
            </a:r>
            <a:r>
              <a:rPr lang="en-US" altLang="en-US">
                <a:latin typeface="Franklin Gothic Medium" panose="020B0603020102020204" pitchFamily="34" charset="0"/>
              </a:rPr>
              <a:t>N</a:t>
            </a:r>
            <a:r>
              <a:rPr lang="en-US" altLang="en-US" baseline="-25000"/>
              <a:t>d</a:t>
            </a:r>
            <a:r>
              <a:rPr lang="en-US" altLang="en-US"/>
              <a:t>, number of documents in collection devided by number of documents that contain t</a:t>
            </a:r>
          </a:p>
          <a:p>
            <a:pPr lvl="1"/>
            <a:r>
              <a:rPr lang="en-US" altLang="en-US"/>
              <a:t>note: in practice,  idf(t) is often defined as log(N / </a:t>
            </a:r>
            <a:r>
              <a:rPr lang="en-US" altLang="en-US">
                <a:latin typeface="Franklin Gothic Medium" panose="020B0603020102020204" pitchFamily="34" charset="0"/>
              </a:rPr>
              <a:t>N</a:t>
            </a:r>
            <a:r>
              <a:rPr lang="en-US" altLang="en-US" baseline="-25000"/>
              <a:t>d</a:t>
            </a:r>
            <a:r>
              <a:rPr lang="en-US" altLang="en-US"/>
              <a:t>), here we will use the above simple formula to define idf(t)</a:t>
            </a:r>
          </a:p>
        </p:txBody>
      </p:sp>
      <p:sp>
        <p:nvSpPr>
          <p:cNvPr id="481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AF95F09-D1A3-45F9-9BBA-59EA1DF5D764}" type="slidenum">
              <a:rPr lang="en-US" altLang="en-US" sz="1000">
                <a:solidFill>
                  <a:srgbClr val="969696"/>
                </a:solidFill>
                <a:latin typeface="Arial" panose="020B0604020202020204" pitchFamily="34" charset="0"/>
              </a:rPr>
              <a:pPr/>
              <a:t>29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5061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“Matching”?</a:t>
            </a:r>
          </a:p>
        </p:txBody>
      </p:sp>
      <p:sp>
        <p:nvSpPr>
          <p:cNvPr id="3" name="Content Placeholder 2"/>
          <p:cNvSpPr>
            <a:spLocks noGrp="1"/>
          </p:cNvSpPr>
          <p:nvPr>
            <p:ph idx="1"/>
          </p:nvPr>
        </p:nvSpPr>
        <p:spPr/>
        <p:txBody>
          <a:bodyPr/>
          <a:lstStyle/>
          <a:p>
            <a:r>
              <a:rPr lang="en-US" dirty="0"/>
              <a:t>A </a:t>
            </a:r>
            <a:r>
              <a:rPr lang="en-US" b="1" i="1" dirty="0"/>
              <a:t>match</a:t>
            </a:r>
            <a:r>
              <a:rPr lang="en-US" dirty="0"/>
              <a:t> is a </a:t>
            </a:r>
            <a:r>
              <a:rPr lang="en-US" i="1" dirty="0"/>
              <a:t>correspondence or association </a:t>
            </a:r>
            <a:r>
              <a:rPr lang="en-US" dirty="0"/>
              <a:t>between individual structures in different data sources</a:t>
            </a:r>
            <a:endParaRPr lang="bn-IN" dirty="0"/>
          </a:p>
          <a:p>
            <a:pPr lvl="1"/>
            <a:r>
              <a:rPr lang="en-US" dirty="0"/>
              <a:t>Value matching</a:t>
            </a:r>
          </a:p>
          <a:p>
            <a:pPr lvl="1"/>
            <a:r>
              <a:rPr lang="en-US" dirty="0"/>
              <a:t>Tuple matching</a:t>
            </a:r>
          </a:p>
          <a:p>
            <a:pPr lvl="1"/>
            <a:r>
              <a:rPr lang="en-US" dirty="0"/>
              <a:t>Schema matching</a:t>
            </a:r>
          </a:p>
          <a:p>
            <a:r>
              <a:rPr lang="en-US" dirty="0"/>
              <a:t>The goal of matching is to find correspondences and not to “clean”/rectify</a:t>
            </a:r>
          </a:p>
        </p:txBody>
      </p:sp>
    </p:spTree>
    <p:extLst>
      <p:ext uri="{BB962C8B-B14F-4D97-AF65-F5344CB8AC3E}">
        <p14:creationId xmlns:p14="http://schemas.microsoft.com/office/powerpoint/2010/main" val="299146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1FB768A-8D0E-4486-8686-8F569B2916FA}" type="slidenum">
              <a:rPr lang="en-US" altLang="en-US" sz="1000">
                <a:solidFill>
                  <a:srgbClr val="969696"/>
                </a:solidFill>
                <a:latin typeface="Arial" panose="020B0604020202020204" pitchFamily="34" charset="0"/>
              </a:rPr>
              <a:pPr/>
              <a:t>30</a:t>
            </a:fld>
            <a:endParaRPr lang="en-US" altLang="en-US" sz="1000">
              <a:solidFill>
                <a:srgbClr val="969696"/>
              </a:solidFill>
              <a:latin typeface="Arial" panose="020B0604020202020204" pitchFamily="34" charset="0"/>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1681164"/>
            <a:ext cx="3732212"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1" y="3814764"/>
            <a:ext cx="44164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60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Feature Vectors</a:t>
            </a:r>
          </a:p>
        </p:txBody>
      </p:sp>
      <p:sp>
        <p:nvSpPr>
          <p:cNvPr id="3" name="Content Placeholder 2"/>
          <p:cNvSpPr>
            <a:spLocks noGrp="1"/>
          </p:cNvSpPr>
          <p:nvPr>
            <p:ph idx="1"/>
          </p:nvPr>
        </p:nvSpPr>
        <p:spPr/>
        <p:txBody>
          <a:bodyPr/>
          <a:lstStyle/>
          <a:p>
            <a:pPr>
              <a:defRPr/>
            </a:pPr>
            <a:r>
              <a:rPr lang="en-US"/>
              <a:t>Each document d is converted into a feature vector </a:t>
            </a:r>
            <a:r>
              <a:rPr lang="en-US">
                <a:latin typeface="Franklin Gothic Medium"/>
              </a:rPr>
              <a:t>v</a:t>
            </a:r>
            <a:r>
              <a:rPr lang="en-US" baseline="-25000">
                <a:latin typeface="Calibri"/>
              </a:rPr>
              <a:t>d</a:t>
            </a:r>
          </a:p>
          <a:p>
            <a:pPr>
              <a:defRPr/>
            </a:pPr>
            <a:r>
              <a:rPr lang="en-US">
                <a:latin typeface="Franklin Gothic Medium"/>
              </a:rPr>
              <a:t>v</a:t>
            </a:r>
            <a:r>
              <a:rPr lang="en-US" baseline="-25000">
                <a:latin typeface="Calibri"/>
              </a:rPr>
              <a:t>d</a:t>
            </a:r>
            <a:r>
              <a:rPr lang="en-US"/>
              <a:t> has a feature </a:t>
            </a:r>
            <a:r>
              <a:rPr lang="en-US">
                <a:latin typeface="Franklin Gothic Medium"/>
              </a:rPr>
              <a:t>v</a:t>
            </a:r>
            <a:r>
              <a:rPr lang="en-US" baseline="-25000">
                <a:latin typeface="Calibri"/>
              </a:rPr>
              <a:t>d</a:t>
            </a:r>
            <a:r>
              <a:rPr lang="en-US">
                <a:latin typeface="Franklin Gothic Medium"/>
              </a:rPr>
              <a:t>(t</a:t>
            </a:r>
            <a:r>
              <a:rPr lang="en-US"/>
              <a:t>) for each term t</a:t>
            </a:r>
          </a:p>
          <a:p>
            <a:pPr lvl="1">
              <a:defRPr/>
            </a:pPr>
            <a:r>
              <a:rPr lang="en-US"/>
              <a:t>value of </a:t>
            </a:r>
            <a:r>
              <a:rPr lang="en-US">
                <a:latin typeface="Franklin Gothic Medium"/>
              </a:rPr>
              <a:t>v</a:t>
            </a:r>
            <a:r>
              <a:rPr lang="en-US" baseline="-25000">
                <a:latin typeface="Calibri"/>
              </a:rPr>
              <a:t>d</a:t>
            </a:r>
            <a:r>
              <a:rPr lang="en-US">
                <a:latin typeface="Franklin Gothic Medium"/>
              </a:rPr>
              <a:t>(t</a:t>
            </a:r>
            <a:r>
              <a:rPr lang="en-US"/>
              <a:t>) is a function of TF and IDF scores</a:t>
            </a:r>
          </a:p>
          <a:p>
            <a:pPr lvl="1">
              <a:defRPr/>
            </a:pPr>
            <a:r>
              <a:rPr lang="en-US"/>
              <a:t>here we assume </a:t>
            </a:r>
            <a:r>
              <a:rPr lang="en-US">
                <a:latin typeface="Franklin Gothic Medium"/>
              </a:rPr>
              <a:t>v</a:t>
            </a:r>
            <a:r>
              <a:rPr lang="en-US" baseline="-25000">
                <a:latin typeface="Calibri"/>
              </a:rPr>
              <a:t>d</a:t>
            </a:r>
            <a:r>
              <a:rPr lang="en-US">
                <a:latin typeface="Franklin Gothic Medium"/>
              </a:rPr>
              <a:t>(t</a:t>
            </a:r>
            <a:r>
              <a:rPr lang="en-US"/>
              <a:t>) = tf(t,d) * idf(t)</a:t>
            </a:r>
          </a:p>
          <a:p>
            <a:pPr marL="0" indent="0">
              <a:buNone/>
              <a:defRPr/>
            </a:pPr>
            <a:endParaRPr lang="en-US"/>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901EEEB-E777-403B-AC07-1341CEFC20DD}" type="slidenum">
              <a:rPr lang="en-US" altLang="en-US" sz="1000">
                <a:solidFill>
                  <a:srgbClr val="969696"/>
                </a:solidFill>
                <a:latin typeface="Arial" panose="020B0604020202020204" pitchFamily="34" charset="0"/>
              </a:rPr>
              <a:pPr/>
              <a:t>31</a:t>
            </a:fld>
            <a:endParaRPr lang="en-US" altLang="en-US" sz="1000">
              <a:solidFill>
                <a:srgbClr val="969696"/>
              </a:solidFill>
              <a:latin typeface="Arial" panose="020B0604020202020204" pitchFamily="34" charset="0"/>
            </a:endParaRP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3890964"/>
            <a:ext cx="2478087"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621089"/>
            <a:ext cx="3230562"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1" y="5127626"/>
            <a:ext cx="3451225"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358874" y="4800600"/>
            <a:ext cx="256802" cy="369332"/>
          </a:xfrm>
          <a:prstGeom prst="rect">
            <a:avLst/>
          </a:prstGeom>
          <a:solidFill>
            <a:schemeClr val="bg1"/>
          </a:solidFill>
        </p:spPr>
        <p:txBody>
          <a:bodyPr wrap="none" rtlCol="0">
            <a:spAutoFit/>
          </a:bodyPr>
          <a:lstStyle/>
          <a:p>
            <a:r>
              <a:rPr lang="en-US" dirty="0"/>
              <a:t>1</a:t>
            </a:r>
          </a:p>
        </p:txBody>
      </p:sp>
      <p:sp>
        <p:nvSpPr>
          <p:cNvPr id="9" name="TextBox 8"/>
          <p:cNvSpPr txBox="1"/>
          <p:nvPr/>
        </p:nvSpPr>
        <p:spPr>
          <a:xfrm>
            <a:off x="7358874" y="5269468"/>
            <a:ext cx="256802" cy="369332"/>
          </a:xfrm>
          <a:prstGeom prst="rect">
            <a:avLst/>
          </a:prstGeom>
          <a:solidFill>
            <a:schemeClr val="bg1"/>
          </a:solidFill>
        </p:spPr>
        <p:txBody>
          <a:bodyPr wrap="none" rtlCol="0">
            <a:spAutoFit/>
          </a:bodyPr>
          <a:lstStyle/>
          <a:p>
            <a:r>
              <a:rPr lang="en-US" dirty="0"/>
              <a:t>1</a:t>
            </a:r>
          </a:p>
        </p:txBody>
      </p:sp>
    </p:spTree>
    <p:extLst>
      <p:ext uri="{BB962C8B-B14F-4D97-AF65-F5344CB8AC3E}">
        <p14:creationId xmlns:p14="http://schemas.microsoft.com/office/powerpoint/2010/main" val="8186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TF/IDF Similarity Score</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6" t="-1178" r="-2144"/>
            </a:stretch>
          </a:blipFill>
          <a:ln>
            <a:miter lim="800000"/>
            <a:headEnd/>
            <a:tailEnd/>
          </a:ln>
        </p:spPr>
        <p:txBody>
          <a:bodyPr/>
          <a:lstStyle/>
          <a:p>
            <a:pPr>
              <a:defRPr/>
            </a:pPr>
            <a:r>
              <a:rPr lang="en-US">
                <a:noFill/>
              </a:rPr>
              <a:t> </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0150E6C-2F65-43FD-BB76-F1FE02831CC2}" type="slidenum">
              <a:rPr lang="en-US" altLang="en-US" sz="1000">
                <a:solidFill>
                  <a:srgbClr val="969696"/>
                </a:solidFill>
                <a:latin typeface="Arial" panose="020B0604020202020204" pitchFamily="34" charset="0"/>
              </a:rPr>
              <a:pPr/>
              <a:t>32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526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TF/IDF Similarity Score</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6" t="-1178" r="-692" b="-11649"/>
            </a:stretch>
          </a:blipFill>
          <a:ln>
            <a:miter lim="800000"/>
            <a:headEnd/>
            <a:tailEnd/>
          </a:ln>
        </p:spPr>
        <p:txBody>
          <a:bodyPr/>
          <a:lstStyle/>
          <a:p>
            <a:pPr>
              <a:defRPr/>
            </a:pPr>
            <a:r>
              <a:rPr lang="en-US">
                <a:noFill/>
              </a:rPr>
              <a:t> </a:t>
            </a:r>
          </a:p>
        </p:txBody>
      </p:sp>
      <p:sp>
        <p:nvSpPr>
          <p:cNvPr id="522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120CD1D-DA6A-49F2-95CC-A7D2FD900FEF}" type="slidenum">
              <a:rPr lang="en-US" altLang="en-US" sz="1000">
                <a:solidFill>
                  <a:srgbClr val="969696"/>
                </a:solidFill>
                <a:latin typeface="Arial" panose="020B0604020202020204" pitchFamily="34" charset="0"/>
              </a:rPr>
              <a:pPr/>
              <a:t>33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5716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Document Vector</a:t>
            </a:r>
          </a:p>
        </p:txBody>
      </p:sp>
      <p:sp>
        <p:nvSpPr>
          <p:cNvPr id="5" name="Content Placeholder 4"/>
          <p:cNvSpPr>
            <a:spLocks noGrp="1"/>
          </p:cNvSpPr>
          <p:nvPr>
            <p:ph idx="1"/>
          </p:nvPr>
        </p:nvSpPr>
        <p:spPr>
          <a:xfrm>
            <a:off x="203146" y="2819559"/>
            <a:ext cx="8532178" cy="3029749"/>
          </a:xfrm>
        </p:spPr>
        <p:txBody>
          <a:bodyPr/>
          <a:lstStyle/>
          <a:p>
            <a:r>
              <a:rPr lang="en-US" dirty="0"/>
              <a:t>Inverse document frequency</a:t>
            </a:r>
          </a:p>
        </p:txBody>
      </p:sp>
      <p:sp>
        <p:nvSpPr>
          <p:cNvPr id="6" name="TextBox 5"/>
          <p:cNvSpPr txBox="1"/>
          <p:nvPr/>
        </p:nvSpPr>
        <p:spPr>
          <a:xfrm>
            <a:off x="3859794" y="1499103"/>
            <a:ext cx="3105722" cy="1199944"/>
          </a:xfrm>
          <a:prstGeom prst="rect">
            <a:avLst/>
          </a:prstGeom>
          <a:solidFill>
            <a:schemeClr val="tx1"/>
          </a:solidFill>
        </p:spPr>
        <p:txBody>
          <a:bodyPr wrap="none" rtlCol="0">
            <a:spAutoFit/>
          </a:bodyPr>
          <a:lstStyle/>
          <a:p>
            <a:r>
              <a:rPr lang="en-US" sz="2399" dirty="0">
                <a:solidFill>
                  <a:schemeClr val="bg1"/>
                </a:solidFill>
              </a:rPr>
              <a:t>d1: “new </a:t>
            </a:r>
            <a:r>
              <a:rPr lang="en-US" sz="2399" dirty="0" err="1">
                <a:solidFill>
                  <a:schemeClr val="bg1"/>
                </a:solidFill>
              </a:rPr>
              <a:t>york</a:t>
            </a:r>
            <a:r>
              <a:rPr lang="en-US" sz="2399" dirty="0">
                <a:solidFill>
                  <a:schemeClr val="bg1"/>
                </a:solidFill>
              </a:rPr>
              <a:t> times” </a:t>
            </a:r>
          </a:p>
          <a:p>
            <a:r>
              <a:rPr lang="en-US" sz="2399" dirty="0">
                <a:solidFill>
                  <a:schemeClr val="bg1"/>
                </a:solidFill>
              </a:rPr>
              <a:t>d2: “new </a:t>
            </a:r>
            <a:r>
              <a:rPr lang="en-US" sz="2399" dirty="0" err="1">
                <a:solidFill>
                  <a:schemeClr val="bg1"/>
                </a:solidFill>
              </a:rPr>
              <a:t>york</a:t>
            </a:r>
            <a:r>
              <a:rPr lang="en-US" sz="2399" dirty="0">
                <a:solidFill>
                  <a:schemeClr val="bg1"/>
                </a:solidFill>
              </a:rPr>
              <a:t> post” </a:t>
            </a:r>
          </a:p>
          <a:p>
            <a:r>
              <a:rPr lang="en-US" sz="2399" dirty="0">
                <a:solidFill>
                  <a:schemeClr val="bg1"/>
                </a:solidFill>
              </a:rPr>
              <a:t>d3: “</a:t>
            </a:r>
            <a:r>
              <a:rPr lang="en-US" sz="2399" dirty="0" err="1">
                <a:solidFill>
                  <a:schemeClr val="bg1"/>
                </a:solidFill>
              </a:rPr>
              <a:t>los</a:t>
            </a:r>
            <a:r>
              <a:rPr lang="en-US" sz="2399" dirty="0">
                <a:solidFill>
                  <a:schemeClr val="bg1"/>
                </a:solidFill>
              </a:rPr>
              <a:t> </a:t>
            </a:r>
            <a:r>
              <a:rPr lang="en-US" sz="2399" dirty="0" err="1">
                <a:solidFill>
                  <a:schemeClr val="bg1"/>
                </a:solidFill>
              </a:rPr>
              <a:t>angeles</a:t>
            </a:r>
            <a:r>
              <a:rPr lang="en-US" sz="2399" dirty="0">
                <a:solidFill>
                  <a:schemeClr val="bg1"/>
                </a:solidFill>
              </a:rPr>
              <a:t> times”</a:t>
            </a:r>
          </a:p>
        </p:txBody>
      </p:sp>
      <p:sp>
        <p:nvSpPr>
          <p:cNvPr id="7" name="Rectangle 6"/>
          <p:cNvSpPr/>
          <p:nvPr/>
        </p:nvSpPr>
        <p:spPr>
          <a:xfrm>
            <a:off x="711014" y="1799022"/>
            <a:ext cx="2437765" cy="5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6" dirty="0"/>
              <a:t>3 documents</a:t>
            </a:r>
          </a:p>
        </p:txBody>
      </p:sp>
      <p:sp>
        <p:nvSpPr>
          <p:cNvPr id="8" name="Right Arrow 7"/>
          <p:cNvSpPr/>
          <p:nvPr/>
        </p:nvSpPr>
        <p:spPr>
          <a:xfrm>
            <a:off x="3189411" y="1849809"/>
            <a:ext cx="670384" cy="406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mc:AlternateContent xmlns:mc="http://schemas.openxmlformats.org/markup-compatibility/2006" xmlns:a14="http://schemas.microsoft.com/office/drawing/2010/main">
        <mc:Choice Requires="a14">
          <p:sp>
            <p:nvSpPr>
              <p:cNvPr id="9" name="TextBox 8"/>
              <p:cNvSpPr txBox="1"/>
              <p:nvPr/>
            </p:nvSpPr>
            <p:spPr>
              <a:xfrm>
                <a:off x="611732" y="3530574"/>
                <a:ext cx="6496124" cy="2676758"/>
              </a:xfrm>
              <a:prstGeom prst="rect">
                <a:avLst/>
              </a:prstGeom>
              <a:solidFill>
                <a:schemeClr val="bg1"/>
              </a:solidFill>
              <a:ln>
                <a:solidFill>
                  <a:schemeClr val="accent1"/>
                </a:solidFill>
              </a:ln>
            </p:spPr>
            <p:txBody>
              <a:bodyPr wrap="square" rtlCol="0">
                <a:spAutoFit/>
              </a:bodyPr>
              <a:lstStyle/>
              <a:p>
                <a:r>
                  <a:rPr lang="en-US" sz="2399" u="sng" dirty="0"/>
                  <a:t>TERM</a:t>
                </a:r>
                <a:r>
                  <a:rPr lang="en-US" sz="2399" dirty="0"/>
                  <a:t>	</a:t>
                </a:r>
                <a:r>
                  <a:rPr lang="en-US" sz="2399" u="sng" dirty="0"/>
                  <a:t>DOC-FREQUENCY</a:t>
                </a:r>
                <a:r>
                  <a:rPr lang="en-US" sz="2399" dirty="0"/>
                  <a:t>		</a:t>
                </a:r>
                <a:r>
                  <a:rPr lang="en-US" sz="2399" u="sng" dirty="0"/>
                  <a:t>IDF</a:t>
                </a:r>
              </a:p>
              <a:p>
                <a:r>
                  <a:rPr lang="en-US" sz="2399" dirty="0" err="1"/>
                  <a:t>angeles</a:t>
                </a:r>
                <a:r>
                  <a:rPr lang="en-US" sz="2399" dirty="0"/>
                  <a:t>	1	</a:t>
                </a:r>
                <a14:m>
                  <m:oMath xmlns:m="http://schemas.openxmlformats.org/officeDocument/2006/math">
                    <m:r>
                      <m:rPr>
                        <m:sty m:val="p"/>
                      </m:rPr>
                      <a:rPr lang="en-US" sz="2399" i="1" dirty="0">
                        <a:latin typeface="Cambria Math" panose="02040503050406030204" pitchFamily="18" charset="0"/>
                      </a:rPr>
                      <m:t>log</m:t>
                    </m:r>
                    <m:r>
                      <a:rPr lang="en-US" sz="2399" i="1" baseline="-25000" dirty="0">
                        <a:latin typeface="Cambria Math" panose="02040503050406030204" pitchFamily="18" charset="0"/>
                      </a:rPr>
                      <m:t>2</m:t>
                    </m:r>
                    <m:r>
                      <a:rPr lang="en-US" sz="2399" i="1" dirty="0">
                        <a:latin typeface="Cambria Math" panose="02040503050406030204" pitchFamily="18" charset="0"/>
                      </a:rPr>
                      <m:t>(3/1)=1.584</m:t>
                    </m:r>
                  </m:oMath>
                </a14:m>
                <a:endParaRPr lang="en-US" sz="2399" dirty="0"/>
              </a:p>
              <a:p>
                <a:r>
                  <a:rPr lang="en-US" sz="2399" dirty="0" err="1"/>
                  <a:t>los</a:t>
                </a:r>
                <a:r>
                  <a:rPr lang="en-US" sz="2399" dirty="0"/>
                  <a: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new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a:t>post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times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err="1"/>
                  <a:t>york</a:t>
                </a:r>
                <a:r>
                  <a:rPr lang="en-US" sz="2399" dirty="0"/>
                  <a:t>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 </m:t>
                    </m:r>
                  </m:oMath>
                </a14:m>
                <a:r>
                  <a:rPr lang="en-US" sz="2399"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611732" y="3530574"/>
                <a:ext cx="6496124" cy="2676758"/>
              </a:xfrm>
              <a:prstGeom prst="rect">
                <a:avLst/>
              </a:prstGeom>
              <a:blipFill>
                <a:blip r:embed="rId3"/>
                <a:stretch>
                  <a:fillRect l="-1311" t="-1587" b="-4082"/>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2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The </a:t>
            </a:r>
            <a:r>
              <a:rPr lang="en-US" dirty="0" err="1"/>
              <a:t>tf-idf</a:t>
            </a:r>
            <a:r>
              <a:rPr lang="en-US" dirty="0"/>
              <a:t> matrix</a:t>
            </a:r>
          </a:p>
        </p:txBody>
      </p:sp>
      <p:sp>
        <p:nvSpPr>
          <p:cNvPr id="5" name="Content Placeholder 4"/>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14899" y="1503090"/>
                <a:ext cx="6496124" cy="2676758"/>
              </a:xfrm>
              <a:prstGeom prst="rect">
                <a:avLst/>
              </a:prstGeom>
              <a:solidFill>
                <a:schemeClr val="bg1"/>
              </a:solidFill>
              <a:ln>
                <a:solidFill>
                  <a:schemeClr val="accent1"/>
                </a:solidFill>
              </a:ln>
            </p:spPr>
            <p:txBody>
              <a:bodyPr wrap="square" rtlCol="0">
                <a:spAutoFit/>
              </a:bodyPr>
              <a:lstStyle/>
              <a:p>
                <a:r>
                  <a:rPr lang="en-US" sz="2399" u="sng" dirty="0"/>
                  <a:t>TERM</a:t>
                </a:r>
                <a:r>
                  <a:rPr lang="en-US" sz="2399" dirty="0"/>
                  <a:t>	</a:t>
                </a:r>
                <a:r>
                  <a:rPr lang="en-US" sz="2399" u="sng" dirty="0"/>
                  <a:t>DOC-FREQUENCY</a:t>
                </a:r>
                <a:r>
                  <a:rPr lang="en-US" sz="2399" dirty="0"/>
                  <a:t>		</a:t>
                </a:r>
                <a:r>
                  <a:rPr lang="en-US" sz="2399" u="sng" dirty="0"/>
                  <a:t>IDF</a:t>
                </a:r>
              </a:p>
              <a:p>
                <a:r>
                  <a:rPr lang="en-US" sz="2399" dirty="0" err="1"/>
                  <a:t>angeles</a:t>
                </a:r>
                <a:r>
                  <a:rPr lang="en-US" sz="2399" dirty="0"/>
                  <a:t>		1	</a:t>
                </a:r>
                <a14:m>
                  <m:oMath xmlns:m="http://schemas.openxmlformats.org/officeDocument/2006/math">
                    <m:r>
                      <m:rPr>
                        <m:sty m:val="p"/>
                      </m:rPr>
                      <a:rPr lang="en-US" sz="2399" i="1" dirty="0">
                        <a:latin typeface="Cambria Math" panose="02040503050406030204" pitchFamily="18" charset="0"/>
                      </a:rPr>
                      <m:t>log</m:t>
                    </m:r>
                    <m:r>
                      <a:rPr lang="en-US" sz="2399" i="1" baseline="-25000" dirty="0">
                        <a:latin typeface="Cambria Math" panose="02040503050406030204" pitchFamily="18" charset="0"/>
                      </a:rPr>
                      <m:t>2</m:t>
                    </m:r>
                    <m:r>
                      <a:rPr lang="en-US" sz="2399" i="1" dirty="0">
                        <a:latin typeface="Cambria Math" panose="02040503050406030204" pitchFamily="18" charset="0"/>
                      </a:rPr>
                      <m:t>(3/1)=1.584</m:t>
                    </m:r>
                  </m:oMath>
                </a14:m>
                <a:endParaRPr lang="en-US" sz="2399" dirty="0"/>
              </a:p>
              <a:p>
                <a:r>
                  <a:rPr lang="en-US" sz="2399" dirty="0" err="1"/>
                  <a:t>los</a:t>
                </a:r>
                <a:r>
                  <a:rPr lang="en-US" sz="2399" dirty="0"/>
                  <a: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new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a:t>post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times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err="1"/>
                  <a:t>york</a:t>
                </a:r>
                <a:r>
                  <a:rPr lang="en-US" sz="2399" dirty="0"/>
                  <a:t>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 </m:t>
                    </m:r>
                  </m:oMath>
                </a14:m>
                <a:r>
                  <a:rPr lang="en-US" sz="2399"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214899" y="1503090"/>
                <a:ext cx="6496124" cy="2676758"/>
              </a:xfrm>
              <a:prstGeom prst="rect">
                <a:avLst/>
              </a:prstGeom>
              <a:blipFill>
                <a:blip r:embed="rId3"/>
                <a:stretch>
                  <a:fillRect l="-1311" t="-1587" b="-4082"/>
                </a:stretch>
              </a:blipFill>
              <a:ln>
                <a:solidFill>
                  <a:schemeClr val="accent1"/>
                </a:solidFill>
              </a:ln>
            </p:spPr>
            <p:txBody>
              <a:bodyPr/>
              <a:lstStyle/>
              <a:p>
                <a:r>
                  <a:rPr lang="en-US">
                    <a:noFill/>
                  </a:rPr>
                  <a:t> </a:t>
                </a:r>
              </a:p>
            </p:txBody>
          </p:sp>
        </mc:Fallback>
      </mc:AlternateContent>
      <p:graphicFrame>
        <p:nvGraphicFramePr>
          <p:cNvPr id="7" name="Table 6"/>
          <p:cNvGraphicFramePr>
            <a:graphicFrameLocks noGrp="1"/>
          </p:cNvGraphicFramePr>
          <p:nvPr>
            <p:extLst/>
          </p:nvPr>
        </p:nvGraphicFramePr>
        <p:xfrm>
          <a:off x="214900" y="3997812"/>
          <a:ext cx="7873867" cy="2316352"/>
        </p:xfrm>
        <a:graphic>
          <a:graphicData uri="http://schemas.openxmlformats.org/drawingml/2006/table">
            <a:tbl>
              <a:tblPr firstRow="1" bandRow="1">
                <a:tableStyleId>{5C22544A-7EE6-4342-B048-85BDC9FD1C3A}</a:tableStyleId>
              </a:tblPr>
              <a:tblGrid>
                <a:gridCol w="984232">
                  <a:extLst>
                    <a:ext uri="{9D8B030D-6E8A-4147-A177-3AD203B41FA5}">
                      <a16:colId xmlns:a16="http://schemas.microsoft.com/office/drawing/2014/main" val="3341643492"/>
                    </a:ext>
                  </a:extLst>
                </a:gridCol>
                <a:gridCol w="1265445">
                  <a:extLst>
                    <a:ext uri="{9D8B030D-6E8A-4147-A177-3AD203B41FA5}">
                      <a16:colId xmlns:a16="http://schemas.microsoft.com/office/drawing/2014/main" val="996462996"/>
                    </a:ext>
                  </a:extLst>
                </a:gridCol>
                <a:gridCol w="1124838">
                  <a:extLst>
                    <a:ext uri="{9D8B030D-6E8A-4147-A177-3AD203B41FA5}">
                      <a16:colId xmlns:a16="http://schemas.microsoft.com/office/drawing/2014/main" val="2592772918"/>
                    </a:ext>
                  </a:extLst>
                </a:gridCol>
                <a:gridCol w="1124838">
                  <a:extLst>
                    <a:ext uri="{9D8B030D-6E8A-4147-A177-3AD203B41FA5}">
                      <a16:colId xmlns:a16="http://schemas.microsoft.com/office/drawing/2014/main" val="1692927434"/>
                    </a:ext>
                  </a:extLst>
                </a:gridCol>
                <a:gridCol w="1124838">
                  <a:extLst>
                    <a:ext uri="{9D8B030D-6E8A-4147-A177-3AD203B41FA5}">
                      <a16:colId xmlns:a16="http://schemas.microsoft.com/office/drawing/2014/main" val="2311686119"/>
                    </a:ext>
                  </a:extLst>
                </a:gridCol>
                <a:gridCol w="1124838">
                  <a:extLst>
                    <a:ext uri="{9D8B030D-6E8A-4147-A177-3AD203B41FA5}">
                      <a16:colId xmlns:a16="http://schemas.microsoft.com/office/drawing/2014/main" val="3638105894"/>
                    </a:ext>
                  </a:extLst>
                </a:gridCol>
                <a:gridCol w="1124838">
                  <a:extLst>
                    <a:ext uri="{9D8B030D-6E8A-4147-A177-3AD203B41FA5}">
                      <a16:colId xmlns:a16="http://schemas.microsoft.com/office/drawing/2014/main" val="2861925661"/>
                    </a:ext>
                  </a:extLst>
                </a:gridCol>
              </a:tblGrid>
              <a:tr h="853218">
                <a:tc>
                  <a:txBody>
                    <a:bodyPr/>
                    <a:lstStyle/>
                    <a:p>
                      <a:pPr algn="ctr"/>
                      <a:endParaRPr lang="en-US" sz="2400" dirty="0"/>
                    </a:p>
                  </a:txBody>
                  <a:tcPr marL="121888" marR="121888" marT="60944" marB="60944"/>
                </a:tc>
                <a:tc>
                  <a:txBody>
                    <a:bodyPr/>
                    <a:lstStyle/>
                    <a:p>
                      <a:pPr algn="ctr"/>
                      <a:r>
                        <a:rPr lang="en-US" sz="2400" dirty="0" err="1"/>
                        <a:t>angeles</a:t>
                      </a:r>
                      <a:endParaRPr lang="en-US" sz="2400" dirty="0"/>
                    </a:p>
                  </a:txBody>
                  <a:tcPr marL="121888" marR="121888" marT="60944" marB="60944"/>
                </a:tc>
                <a:tc>
                  <a:txBody>
                    <a:bodyPr/>
                    <a:lstStyle/>
                    <a:p>
                      <a:pPr algn="ctr"/>
                      <a:r>
                        <a:rPr lang="en-US" sz="2400" dirty="0" err="1"/>
                        <a:t>los</a:t>
                      </a:r>
                      <a:endParaRPr lang="en-US" sz="2400" dirty="0"/>
                    </a:p>
                  </a:txBody>
                  <a:tcPr marL="121888" marR="121888" marT="60944" marB="60944"/>
                </a:tc>
                <a:tc>
                  <a:txBody>
                    <a:bodyPr/>
                    <a:lstStyle/>
                    <a:p>
                      <a:pPr algn="ctr"/>
                      <a:r>
                        <a:rPr lang="en-US" sz="2400" dirty="0"/>
                        <a:t>new</a:t>
                      </a:r>
                    </a:p>
                  </a:txBody>
                  <a:tcPr marL="121888" marR="121888" marT="60944" marB="60944"/>
                </a:tc>
                <a:tc>
                  <a:txBody>
                    <a:bodyPr/>
                    <a:lstStyle/>
                    <a:p>
                      <a:pPr algn="ctr"/>
                      <a:r>
                        <a:rPr lang="en-US" sz="2400" dirty="0"/>
                        <a:t>post</a:t>
                      </a:r>
                    </a:p>
                  </a:txBody>
                  <a:tcPr marL="121888" marR="121888" marT="60944" marB="60944"/>
                </a:tc>
                <a:tc>
                  <a:txBody>
                    <a:bodyPr/>
                    <a:lstStyle/>
                    <a:p>
                      <a:pPr algn="ctr"/>
                      <a:r>
                        <a:rPr lang="en-US" sz="2400" dirty="0"/>
                        <a:t>times</a:t>
                      </a:r>
                    </a:p>
                  </a:txBody>
                  <a:tcPr marL="121888" marR="121888" marT="60944" marB="60944"/>
                </a:tc>
                <a:tc>
                  <a:txBody>
                    <a:bodyPr/>
                    <a:lstStyle/>
                    <a:p>
                      <a:pPr algn="ctr"/>
                      <a:r>
                        <a:rPr lang="en-US" sz="2400" dirty="0" err="1"/>
                        <a:t>york</a:t>
                      </a:r>
                      <a:endParaRPr lang="en-US" sz="2400" dirty="0"/>
                    </a:p>
                  </a:txBody>
                  <a:tcPr marL="121888" marR="121888" marT="60944" marB="60944"/>
                </a:tc>
                <a:extLst>
                  <a:ext uri="{0D108BD9-81ED-4DB2-BD59-A6C34878D82A}">
                    <a16:rowId xmlns:a16="http://schemas.microsoft.com/office/drawing/2014/main" val="1526156494"/>
                  </a:ext>
                </a:extLst>
              </a:tr>
              <a:tr h="487553">
                <a:tc>
                  <a:txBody>
                    <a:bodyPr/>
                    <a:lstStyle/>
                    <a:p>
                      <a:pPr algn="ctr"/>
                      <a:r>
                        <a:rPr lang="en-US" sz="2400" dirty="0"/>
                        <a:t>d1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1</a:t>
                      </a:r>
                    </a:p>
                  </a:txBody>
                  <a:tcPr marL="121888" marR="121888" marT="60944" marB="60944"/>
                </a:tc>
                <a:extLst>
                  <a:ext uri="{0D108BD9-81ED-4DB2-BD59-A6C34878D82A}">
                    <a16:rowId xmlns:a16="http://schemas.microsoft.com/office/drawing/2014/main" val="417107738"/>
                  </a:ext>
                </a:extLst>
              </a:tr>
              <a:tr h="487553">
                <a:tc>
                  <a:txBody>
                    <a:bodyPr/>
                    <a:lstStyle/>
                    <a:p>
                      <a:pPr algn="ctr"/>
                      <a:r>
                        <a:rPr lang="en-US" sz="2400" dirty="0"/>
                        <a:t>d2</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extLst>
                  <a:ext uri="{0D108BD9-81ED-4DB2-BD59-A6C34878D82A}">
                    <a16:rowId xmlns:a16="http://schemas.microsoft.com/office/drawing/2014/main" val="3705815884"/>
                  </a:ext>
                </a:extLst>
              </a:tr>
              <a:tr h="487553">
                <a:tc>
                  <a:txBody>
                    <a:bodyPr/>
                    <a:lstStyle/>
                    <a:p>
                      <a:pPr algn="ctr"/>
                      <a:r>
                        <a:rPr lang="en-US" sz="2400" dirty="0"/>
                        <a:t>d3</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extLst>
                  <a:ext uri="{0D108BD9-81ED-4DB2-BD59-A6C34878D82A}">
                    <a16:rowId xmlns:a16="http://schemas.microsoft.com/office/drawing/2014/main" val="1733717296"/>
                  </a:ext>
                </a:extLst>
              </a:tr>
            </a:tbl>
          </a:graphicData>
        </a:graphic>
      </p:graphicFrame>
    </p:spTree>
    <p:extLst>
      <p:ext uri="{BB962C8B-B14F-4D97-AF65-F5344CB8AC3E}">
        <p14:creationId xmlns:p14="http://schemas.microsoft.com/office/powerpoint/2010/main" val="400819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err="1"/>
              <a:t>tf-idf</a:t>
            </a:r>
            <a:r>
              <a:rPr lang="en-US" dirty="0"/>
              <a:t> matrix</a:t>
            </a:r>
          </a:p>
        </p:txBody>
      </p:sp>
      <p:sp>
        <p:nvSpPr>
          <p:cNvPr id="5" name="Content Placeholder 4"/>
          <p:cNvSpPr>
            <a:spLocks noGrp="1"/>
          </p:cNvSpPr>
          <p:nvPr>
            <p:ph idx="1"/>
          </p:nvPr>
        </p:nvSpPr>
        <p:spPr>
          <a:xfrm>
            <a:off x="203146" y="1357582"/>
            <a:ext cx="8532178" cy="4350206"/>
          </a:xfrm>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455612" y="1016000"/>
                <a:ext cx="6496124" cy="2676758"/>
              </a:xfrm>
              <a:prstGeom prst="rect">
                <a:avLst/>
              </a:prstGeom>
              <a:solidFill>
                <a:schemeClr val="bg1"/>
              </a:solidFill>
              <a:ln>
                <a:solidFill>
                  <a:schemeClr val="accent1"/>
                </a:solidFill>
              </a:ln>
            </p:spPr>
            <p:txBody>
              <a:bodyPr wrap="square" rtlCol="0">
                <a:spAutoFit/>
              </a:bodyPr>
              <a:lstStyle/>
              <a:p>
                <a:r>
                  <a:rPr lang="en-US" sz="2399" u="sng" dirty="0"/>
                  <a:t>TERM</a:t>
                </a:r>
                <a:r>
                  <a:rPr lang="en-US" sz="2399" dirty="0"/>
                  <a:t>	</a:t>
                </a:r>
                <a:r>
                  <a:rPr lang="en-US" sz="2399" u="sng" dirty="0"/>
                  <a:t>DOC-FREQUENCY</a:t>
                </a:r>
                <a:r>
                  <a:rPr lang="en-US" sz="2399" dirty="0"/>
                  <a:t>		</a:t>
                </a:r>
                <a:r>
                  <a:rPr lang="en-US" sz="2399" u="sng" dirty="0"/>
                  <a:t>IDF</a:t>
                </a:r>
              </a:p>
              <a:p>
                <a:r>
                  <a:rPr lang="en-US" sz="2399" dirty="0" err="1"/>
                  <a:t>angeles</a:t>
                </a:r>
                <a:r>
                  <a:rPr lang="en-US" sz="2399" dirty="0"/>
                  <a:t>		1	</a:t>
                </a:r>
                <a14:m>
                  <m:oMath xmlns:m="http://schemas.openxmlformats.org/officeDocument/2006/math">
                    <m:r>
                      <m:rPr>
                        <m:sty m:val="p"/>
                      </m:rPr>
                      <a:rPr lang="en-US" sz="2399" i="1" dirty="0">
                        <a:latin typeface="Cambria Math" panose="02040503050406030204" pitchFamily="18" charset="0"/>
                      </a:rPr>
                      <m:t>log</m:t>
                    </m:r>
                    <m:r>
                      <a:rPr lang="en-US" sz="2399" i="1" baseline="-25000" dirty="0">
                        <a:latin typeface="Cambria Math" panose="02040503050406030204" pitchFamily="18" charset="0"/>
                      </a:rPr>
                      <m:t>2</m:t>
                    </m:r>
                    <m:r>
                      <a:rPr lang="en-US" sz="2399" i="1" dirty="0">
                        <a:latin typeface="Cambria Math" panose="02040503050406030204" pitchFamily="18" charset="0"/>
                      </a:rPr>
                      <m:t>(3/1)=1.584</m:t>
                    </m:r>
                  </m:oMath>
                </a14:m>
                <a:endParaRPr lang="en-US" sz="2399" dirty="0"/>
              </a:p>
              <a:p>
                <a:r>
                  <a:rPr lang="en-US" sz="2399" dirty="0" err="1"/>
                  <a:t>los</a:t>
                </a:r>
                <a:r>
                  <a:rPr lang="en-US" sz="2399" dirty="0"/>
                  <a: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new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a:t>post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times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err="1"/>
                  <a:t>york</a:t>
                </a:r>
                <a:r>
                  <a:rPr lang="en-US" sz="2399" dirty="0"/>
                  <a:t>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 </m:t>
                    </m:r>
                  </m:oMath>
                </a14:m>
                <a:r>
                  <a:rPr lang="en-US" sz="2399"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55612" y="1016000"/>
                <a:ext cx="6496124" cy="2676758"/>
              </a:xfrm>
              <a:prstGeom prst="rect">
                <a:avLst/>
              </a:prstGeom>
              <a:blipFill>
                <a:blip r:embed="rId3"/>
                <a:stretch>
                  <a:fillRect l="-1406" t="-1587" b="-4082"/>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197344" y="3835295"/>
              <a:ext cx="9320333" cy="2316352"/>
            </p:xfrm>
            <a:graphic>
              <a:graphicData uri="http://schemas.openxmlformats.org/drawingml/2006/table">
                <a:tbl>
                  <a:tblPr firstRow="1" bandRow="1">
                    <a:tableStyleId>{5C22544A-7EE6-4342-B048-85BDC9FD1C3A}</a:tableStyleId>
                  </a:tblPr>
                  <a:tblGrid>
                    <a:gridCol w="990770">
                      <a:extLst>
                        <a:ext uri="{9D8B030D-6E8A-4147-A177-3AD203B41FA5}">
                          <a16:colId xmlns:a16="http://schemas.microsoft.com/office/drawing/2014/main" val="3341643492"/>
                        </a:ext>
                      </a:extLst>
                    </a:gridCol>
                    <a:gridCol w="1273855">
                      <a:extLst>
                        <a:ext uri="{9D8B030D-6E8A-4147-A177-3AD203B41FA5}">
                          <a16:colId xmlns:a16="http://schemas.microsoft.com/office/drawing/2014/main" val="996462996"/>
                        </a:ext>
                      </a:extLst>
                    </a:gridCol>
                    <a:gridCol w="1132314">
                      <a:extLst>
                        <a:ext uri="{9D8B030D-6E8A-4147-A177-3AD203B41FA5}">
                          <a16:colId xmlns:a16="http://schemas.microsoft.com/office/drawing/2014/main" val="2592772918"/>
                        </a:ext>
                      </a:extLst>
                    </a:gridCol>
                    <a:gridCol w="1132314">
                      <a:extLst>
                        <a:ext uri="{9D8B030D-6E8A-4147-A177-3AD203B41FA5}">
                          <a16:colId xmlns:a16="http://schemas.microsoft.com/office/drawing/2014/main" val="1692927434"/>
                        </a:ext>
                      </a:extLst>
                    </a:gridCol>
                    <a:gridCol w="1132314">
                      <a:extLst>
                        <a:ext uri="{9D8B030D-6E8A-4147-A177-3AD203B41FA5}">
                          <a16:colId xmlns:a16="http://schemas.microsoft.com/office/drawing/2014/main" val="2311686119"/>
                        </a:ext>
                      </a:extLst>
                    </a:gridCol>
                    <a:gridCol w="1132314">
                      <a:extLst>
                        <a:ext uri="{9D8B030D-6E8A-4147-A177-3AD203B41FA5}">
                          <a16:colId xmlns:a16="http://schemas.microsoft.com/office/drawing/2014/main" val="3638105894"/>
                        </a:ext>
                      </a:extLst>
                    </a:gridCol>
                    <a:gridCol w="1132314">
                      <a:extLst>
                        <a:ext uri="{9D8B030D-6E8A-4147-A177-3AD203B41FA5}">
                          <a16:colId xmlns:a16="http://schemas.microsoft.com/office/drawing/2014/main" val="2861925661"/>
                        </a:ext>
                      </a:extLst>
                    </a:gridCol>
                    <a:gridCol w="1394138">
                      <a:extLst>
                        <a:ext uri="{9D8B030D-6E8A-4147-A177-3AD203B41FA5}">
                          <a16:colId xmlns:a16="http://schemas.microsoft.com/office/drawing/2014/main" val="1938132162"/>
                        </a:ext>
                      </a:extLst>
                    </a:gridCol>
                  </a:tblGrid>
                  <a:tr h="853218">
                    <a:tc>
                      <a:txBody>
                        <a:bodyPr/>
                        <a:lstStyle/>
                        <a:p>
                          <a:pPr algn="ctr"/>
                          <a:endParaRPr lang="en-US" sz="2400" dirty="0"/>
                        </a:p>
                      </a:txBody>
                      <a:tcPr marL="121888" marR="121888" marT="60944" marB="60944"/>
                    </a:tc>
                    <a:tc>
                      <a:txBody>
                        <a:bodyPr/>
                        <a:lstStyle/>
                        <a:p>
                          <a:pPr algn="ctr"/>
                          <a:r>
                            <a:rPr lang="en-US" sz="2400" dirty="0" err="1"/>
                            <a:t>angeles</a:t>
                          </a:r>
                          <a:endParaRPr lang="en-US" sz="2400" dirty="0"/>
                        </a:p>
                      </a:txBody>
                      <a:tcPr marL="121888" marR="121888" marT="60944" marB="60944"/>
                    </a:tc>
                    <a:tc>
                      <a:txBody>
                        <a:bodyPr/>
                        <a:lstStyle/>
                        <a:p>
                          <a:pPr algn="ctr"/>
                          <a:r>
                            <a:rPr lang="en-US" sz="2400" dirty="0" err="1"/>
                            <a:t>los</a:t>
                          </a:r>
                          <a:endParaRPr lang="en-US" sz="2400" dirty="0"/>
                        </a:p>
                      </a:txBody>
                      <a:tcPr marL="121888" marR="121888" marT="60944" marB="60944"/>
                    </a:tc>
                    <a:tc>
                      <a:txBody>
                        <a:bodyPr/>
                        <a:lstStyle/>
                        <a:p>
                          <a:pPr algn="ctr"/>
                          <a:r>
                            <a:rPr lang="en-US" sz="2400" dirty="0"/>
                            <a:t>new</a:t>
                          </a:r>
                        </a:p>
                      </a:txBody>
                      <a:tcPr marL="121888" marR="121888" marT="60944" marB="60944"/>
                    </a:tc>
                    <a:tc>
                      <a:txBody>
                        <a:bodyPr/>
                        <a:lstStyle/>
                        <a:p>
                          <a:pPr algn="ctr"/>
                          <a:r>
                            <a:rPr lang="en-US" sz="2400" dirty="0"/>
                            <a:t>post</a:t>
                          </a:r>
                        </a:p>
                      </a:txBody>
                      <a:tcPr marL="121888" marR="121888" marT="60944" marB="60944"/>
                    </a:tc>
                    <a:tc>
                      <a:txBody>
                        <a:bodyPr/>
                        <a:lstStyle/>
                        <a:p>
                          <a:pPr algn="ctr"/>
                          <a:r>
                            <a:rPr lang="en-US" sz="2400" dirty="0"/>
                            <a:t>times</a:t>
                          </a:r>
                        </a:p>
                      </a:txBody>
                      <a:tcPr marL="121888" marR="121888" marT="60944" marB="60944"/>
                    </a:tc>
                    <a:tc>
                      <a:txBody>
                        <a:bodyPr/>
                        <a:lstStyle/>
                        <a:p>
                          <a:pPr algn="ctr"/>
                          <a:r>
                            <a:rPr lang="en-US" sz="2400" dirty="0" err="1"/>
                            <a:t>york</a:t>
                          </a:r>
                          <a:endParaRPr lang="en-US" sz="2400" dirty="0"/>
                        </a:p>
                      </a:txBody>
                      <a:tcPr marL="121888" marR="121888" marT="60944" marB="60944"/>
                    </a:tc>
                    <a:tc>
                      <a:txBody>
                        <a:bodyPr/>
                        <a:lstStyle/>
                        <a:p>
                          <a:pPr algn="ctr"/>
                          <a:r>
                            <a:rPr lang="en-US" sz="2400" b="1" dirty="0">
                              <a:solidFill>
                                <a:srgbClr val="00246E"/>
                              </a:solidFill>
                            </a:rPr>
                            <a:t>Length</a:t>
                          </a:r>
                        </a:p>
                      </a:txBody>
                      <a:tcPr marL="121888" marR="121888" marT="60944" marB="60944"/>
                    </a:tc>
                    <a:extLst>
                      <a:ext uri="{0D108BD9-81ED-4DB2-BD59-A6C34878D82A}">
                        <a16:rowId xmlns:a16="http://schemas.microsoft.com/office/drawing/2014/main" val="1526156494"/>
                      </a:ext>
                    </a:extLst>
                  </a:tr>
                  <a:tr h="487553">
                    <a:tc>
                      <a:txBody>
                        <a:bodyPr/>
                        <a:lstStyle/>
                        <a:p>
                          <a:pPr algn="ctr"/>
                          <a:r>
                            <a:rPr lang="en-US" sz="2400" dirty="0"/>
                            <a:t>d1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b="1" dirty="0">
                              <a:solidFill>
                                <a:srgbClr val="00246E"/>
                              </a:solidFill>
                            </a:rPr>
                            <a:t>1.011</a:t>
                          </a:r>
                        </a:p>
                      </a:txBody>
                      <a:tcPr marL="121888" marR="121888" marT="60944" marB="60944"/>
                    </a:tc>
                    <a:extLst>
                      <a:ext uri="{0D108BD9-81ED-4DB2-BD59-A6C34878D82A}">
                        <a16:rowId xmlns:a16="http://schemas.microsoft.com/office/drawing/2014/main" val="417107738"/>
                      </a:ext>
                    </a:extLst>
                  </a:tr>
                  <a:tr h="487553">
                    <a:tc>
                      <a:txBody>
                        <a:bodyPr/>
                        <a:lstStyle/>
                        <a:p>
                          <a:pPr algn="ctr"/>
                          <a:r>
                            <a:rPr lang="en-US" sz="2400" dirty="0"/>
                            <a:t>d2</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b="1" dirty="0">
                              <a:solidFill>
                                <a:srgbClr val="00246E"/>
                              </a:solidFill>
                            </a:rPr>
                            <a:t>1.786</a:t>
                          </a:r>
                        </a:p>
                      </a:txBody>
                      <a:tcPr marL="121888" marR="121888" marT="60944" marB="60944"/>
                    </a:tc>
                    <a:extLst>
                      <a:ext uri="{0D108BD9-81ED-4DB2-BD59-A6C34878D82A}">
                        <a16:rowId xmlns:a16="http://schemas.microsoft.com/office/drawing/2014/main" val="3705815884"/>
                      </a:ext>
                    </a:extLst>
                  </a:tr>
                  <a:tr h="487553">
                    <a:tc>
                      <a:txBody>
                        <a:bodyPr/>
                        <a:lstStyle/>
                        <a:p>
                          <a:pPr algn="ctr"/>
                          <a:r>
                            <a:rPr lang="en-US" sz="2400" dirty="0"/>
                            <a:t>d3</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b="1" dirty="0">
                              <a:solidFill>
                                <a:srgbClr val="00246E"/>
                              </a:solidFill>
                            </a:rPr>
                            <a:t>2.316</a:t>
                          </a:r>
                        </a:p>
                      </a:txBody>
                      <a:tcPr marL="121888" marR="121888" marT="60944" marB="60944"/>
                    </a:tc>
                    <a:extLst>
                      <a:ext uri="{0D108BD9-81ED-4DB2-BD59-A6C34878D82A}">
                        <a16:rowId xmlns:a16="http://schemas.microsoft.com/office/drawing/2014/main" val="1733717296"/>
                      </a:ext>
                    </a:extLst>
                  </a:tr>
                </a:tbl>
              </a:graphicData>
            </a:graphic>
          </p:graphicFrame>
        </mc:Choice>
        <mc:Fallback xmlns="">
          <p:graphicFrame>
            <p:nvGraphicFramePr>
              <p:cNvPr id="7" name="Table 6"/>
              <p:cNvGraphicFramePr>
                <a:graphicFrameLocks noGrp="1"/>
              </p:cNvGraphicFramePr>
              <p:nvPr>
                <p:extLst/>
              </p:nvPr>
            </p:nvGraphicFramePr>
            <p:xfrm>
              <a:off x="197344" y="3835295"/>
              <a:ext cx="9320333" cy="2316352"/>
            </p:xfrm>
            <a:graphic>
              <a:graphicData uri="http://schemas.openxmlformats.org/drawingml/2006/table">
                <a:tbl>
                  <a:tblPr firstRow="1" bandRow="1">
                    <a:tableStyleId>{5C22544A-7EE6-4342-B048-85BDC9FD1C3A}</a:tableStyleId>
                  </a:tblPr>
                  <a:tblGrid>
                    <a:gridCol w="990770">
                      <a:extLst>
                        <a:ext uri="{9D8B030D-6E8A-4147-A177-3AD203B41FA5}">
                          <a16:colId xmlns:a16="http://schemas.microsoft.com/office/drawing/2014/main" val="3341643492"/>
                        </a:ext>
                      </a:extLst>
                    </a:gridCol>
                    <a:gridCol w="1273855">
                      <a:extLst>
                        <a:ext uri="{9D8B030D-6E8A-4147-A177-3AD203B41FA5}">
                          <a16:colId xmlns:a16="http://schemas.microsoft.com/office/drawing/2014/main" val="996462996"/>
                        </a:ext>
                      </a:extLst>
                    </a:gridCol>
                    <a:gridCol w="1132314">
                      <a:extLst>
                        <a:ext uri="{9D8B030D-6E8A-4147-A177-3AD203B41FA5}">
                          <a16:colId xmlns:a16="http://schemas.microsoft.com/office/drawing/2014/main" val="2592772918"/>
                        </a:ext>
                      </a:extLst>
                    </a:gridCol>
                    <a:gridCol w="1132314">
                      <a:extLst>
                        <a:ext uri="{9D8B030D-6E8A-4147-A177-3AD203B41FA5}">
                          <a16:colId xmlns:a16="http://schemas.microsoft.com/office/drawing/2014/main" val="1692927434"/>
                        </a:ext>
                      </a:extLst>
                    </a:gridCol>
                    <a:gridCol w="1132314">
                      <a:extLst>
                        <a:ext uri="{9D8B030D-6E8A-4147-A177-3AD203B41FA5}">
                          <a16:colId xmlns:a16="http://schemas.microsoft.com/office/drawing/2014/main" val="2311686119"/>
                        </a:ext>
                      </a:extLst>
                    </a:gridCol>
                    <a:gridCol w="1132314">
                      <a:extLst>
                        <a:ext uri="{9D8B030D-6E8A-4147-A177-3AD203B41FA5}">
                          <a16:colId xmlns:a16="http://schemas.microsoft.com/office/drawing/2014/main" val="3638105894"/>
                        </a:ext>
                      </a:extLst>
                    </a:gridCol>
                    <a:gridCol w="1132314">
                      <a:extLst>
                        <a:ext uri="{9D8B030D-6E8A-4147-A177-3AD203B41FA5}">
                          <a16:colId xmlns:a16="http://schemas.microsoft.com/office/drawing/2014/main" val="2861925661"/>
                        </a:ext>
                      </a:extLst>
                    </a:gridCol>
                    <a:gridCol w="1394138">
                      <a:extLst>
                        <a:ext uri="{9D8B030D-6E8A-4147-A177-3AD203B41FA5}">
                          <a16:colId xmlns:a16="http://schemas.microsoft.com/office/drawing/2014/main" val="1938132162"/>
                        </a:ext>
                      </a:extLst>
                    </a:gridCol>
                  </a:tblGrid>
                  <a:tr h="853408">
                    <a:tc>
                      <a:txBody>
                        <a:bodyPr/>
                        <a:lstStyle/>
                        <a:p>
                          <a:pPr algn="ctr"/>
                          <a:endParaRPr lang="en-US" sz="2400" dirty="0"/>
                        </a:p>
                      </a:txBody>
                      <a:tcPr marL="121888" marR="121888" marT="60944" marB="60944"/>
                    </a:tc>
                    <a:tc>
                      <a:txBody>
                        <a:bodyPr/>
                        <a:lstStyle/>
                        <a:p>
                          <a:pPr algn="ctr"/>
                          <a:r>
                            <a:rPr lang="en-US" sz="2400" dirty="0" err="1"/>
                            <a:t>angeles</a:t>
                          </a:r>
                          <a:endParaRPr lang="en-US" sz="2400" dirty="0"/>
                        </a:p>
                      </a:txBody>
                      <a:tcPr marL="121888" marR="121888" marT="60944" marB="60944"/>
                    </a:tc>
                    <a:tc>
                      <a:txBody>
                        <a:bodyPr/>
                        <a:lstStyle/>
                        <a:p>
                          <a:pPr algn="ctr"/>
                          <a:r>
                            <a:rPr lang="en-US" sz="2400" dirty="0" err="1"/>
                            <a:t>los</a:t>
                          </a:r>
                          <a:endParaRPr lang="en-US" sz="2400" dirty="0"/>
                        </a:p>
                      </a:txBody>
                      <a:tcPr marL="121888" marR="121888" marT="60944" marB="60944"/>
                    </a:tc>
                    <a:tc>
                      <a:txBody>
                        <a:bodyPr/>
                        <a:lstStyle/>
                        <a:p>
                          <a:pPr algn="ctr"/>
                          <a:r>
                            <a:rPr lang="en-US" sz="2400" dirty="0"/>
                            <a:t>new</a:t>
                          </a:r>
                        </a:p>
                      </a:txBody>
                      <a:tcPr marL="121888" marR="121888" marT="60944" marB="60944"/>
                    </a:tc>
                    <a:tc>
                      <a:txBody>
                        <a:bodyPr/>
                        <a:lstStyle/>
                        <a:p>
                          <a:pPr algn="ctr"/>
                          <a:r>
                            <a:rPr lang="en-US" sz="2400" dirty="0"/>
                            <a:t>post</a:t>
                          </a:r>
                        </a:p>
                      </a:txBody>
                      <a:tcPr marL="121888" marR="121888" marT="60944" marB="60944"/>
                    </a:tc>
                    <a:tc>
                      <a:txBody>
                        <a:bodyPr/>
                        <a:lstStyle/>
                        <a:p>
                          <a:pPr algn="ctr"/>
                          <a:r>
                            <a:rPr lang="en-US" sz="2400" dirty="0"/>
                            <a:t>times</a:t>
                          </a:r>
                        </a:p>
                      </a:txBody>
                      <a:tcPr marL="121888" marR="121888" marT="60944" marB="60944"/>
                    </a:tc>
                    <a:tc>
                      <a:txBody>
                        <a:bodyPr/>
                        <a:lstStyle/>
                        <a:p>
                          <a:pPr algn="ctr"/>
                          <a:r>
                            <a:rPr lang="en-US" sz="2400" dirty="0" err="1"/>
                            <a:t>york</a:t>
                          </a:r>
                          <a:endParaRPr lang="en-US" sz="2400" dirty="0"/>
                        </a:p>
                      </a:txBody>
                      <a:tcPr marL="121888" marR="121888" marT="60944" marB="60944"/>
                    </a:tc>
                    <a:tc>
                      <a:txBody>
                        <a:bodyPr/>
                        <a:lstStyle/>
                        <a:p>
                          <a:pPr algn="ctr"/>
                          <a:r>
                            <a:rPr lang="en-US" sz="2400" b="1" dirty="0">
                              <a:solidFill>
                                <a:srgbClr val="00246E"/>
                              </a:solidFill>
                            </a:rPr>
                            <a:t>Length</a:t>
                          </a:r>
                        </a:p>
                      </a:txBody>
                      <a:tcPr marL="121888" marR="121888" marT="60944" marB="60944"/>
                    </a:tc>
                    <a:extLst>
                      <a:ext uri="{0D108BD9-81ED-4DB2-BD59-A6C34878D82A}">
                        <a16:rowId xmlns:a16="http://schemas.microsoft.com/office/drawing/2014/main" val="1526156494"/>
                      </a:ext>
                    </a:extLst>
                  </a:tr>
                  <a:tr h="487648">
                    <a:tc>
                      <a:txBody>
                        <a:bodyPr/>
                        <a:lstStyle/>
                        <a:p>
                          <a:pPr algn="ctr"/>
                          <a:r>
                            <a:rPr lang="en-US" sz="2400" dirty="0"/>
                            <a:t>d1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300538" t="-179012" r="-424731" b="-222222"/>
                          </a:stretch>
                        </a:blipFill>
                      </a:tcPr>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500000" t="-179012" r="-225269" b="-222222"/>
                          </a:stretch>
                        </a:blipFill>
                      </a:tcPr>
                    </a:tc>
                    <a:tc>
                      <a:txBody>
                        <a:bodyPr/>
                        <a:lstStyle/>
                        <a:p>
                          <a:endParaRPr lang="en-US"/>
                        </a:p>
                      </a:txBody>
                      <a:tcPr marL="121888" marR="121888" marT="60944" marB="60944">
                        <a:blipFill>
                          <a:blip r:embed="rId4"/>
                          <a:stretch>
                            <a:fillRect l="-600000" t="-179012" r="-125269" b="-222222"/>
                          </a:stretch>
                        </a:blipFill>
                      </a:tcPr>
                    </a:tc>
                    <a:tc>
                      <a:txBody>
                        <a:bodyPr/>
                        <a:lstStyle/>
                        <a:p>
                          <a:pPr algn="ctr"/>
                          <a:r>
                            <a:rPr lang="en-US" sz="2400" b="1" dirty="0">
                              <a:solidFill>
                                <a:srgbClr val="00246E"/>
                              </a:solidFill>
                            </a:rPr>
                            <a:t>1.011</a:t>
                          </a:r>
                        </a:p>
                      </a:txBody>
                      <a:tcPr marL="121888" marR="121888" marT="60944" marB="60944"/>
                    </a:tc>
                    <a:extLst>
                      <a:ext uri="{0D108BD9-81ED-4DB2-BD59-A6C34878D82A}">
                        <a16:rowId xmlns:a16="http://schemas.microsoft.com/office/drawing/2014/main" val="417107738"/>
                      </a:ext>
                    </a:extLst>
                  </a:tr>
                  <a:tr h="487648">
                    <a:tc>
                      <a:txBody>
                        <a:bodyPr/>
                        <a:lstStyle/>
                        <a:p>
                          <a:pPr algn="ctr"/>
                          <a:r>
                            <a:rPr lang="en-US" sz="2400" dirty="0"/>
                            <a:t>d2</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300538" t="-282500" r="-424731" b="-125000"/>
                          </a:stretch>
                        </a:blipFill>
                      </a:tcPr>
                    </a:tc>
                    <a:tc>
                      <a:txBody>
                        <a:bodyPr/>
                        <a:lstStyle/>
                        <a:p>
                          <a:endParaRPr lang="en-US"/>
                        </a:p>
                      </a:txBody>
                      <a:tcPr marL="121888" marR="121888" marT="60944" marB="60944">
                        <a:blipFill>
                          <a:blip r:embed="rId4"/>
                          <a:stretch>
                            <a:fillRect l="-402703" t="-282500" r="-327027" b="-125000"/>
                          </a:stretch>
                        </a:blipFill>
                      </a:tcPr>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600000" t="-282500" r="-125269" b="-125000"/>
                          </a:stretch>
                        </a:blipFill>
                      </a:tcPr>
                    </a:tc>
                    <a:tc>
                      <a:txBody>
                        <a:bodyPr/>
                        <a:lstStyle/>
                        <a:p>
                          <a:pPr algn="ctr"/>
                          <a:r>
                            <a:rPr lang="en-US" sz="2400" b="1" dirty="0">
                              <a:solidFill>
                                <a:srgbClr val="00246E"/>
                              </a:solidFill>
                            </a:rPr>
                            <a:t>1.786</a:t>
                          </a:r>
                        </a:p>
                      </a:txBody>
                      <a:tcPr marL="121888" marR="121888" marT="60944" marB="60944"/>
                    </a:tc>
                    <a:extLst>
                      <a:ext uri="{0D108BD9-81ED-4DB2-BD59-A6C34878D82A}">
                        <a16:rowId xmlns:a16="http://schemas.microsoft.com/office/drawing/2014/main" val="3705815884"/>
                      </a:ext>
                    </a:extLst>
                  </a:tr>
                  <a:tr h="487648">
                    <a:tc>
                      <a:txBody>
                        <a:bodyPr/>
                        <a:lstStyle/>
                        <a:p>
                          <a:pPr algn="ctr"/>
                          <a:r>
                            <a:rPr lang="en-US" sz="2400" dirty="0"/>
                            <a:t>d3</a:t>
                          </a:r>
                        </a:p>
                      </a:txBody>
                      <a:tcPr marL="121888" marR="121888" marT="60944" marB="60944"/>
                    </a:tc>
                    <a:tc>
                      <a:txBody>
                        <a:bodyPr/>
                        <a:lstStyle/>
                        <a:p>
                          <a:endParaRPr lang="en-US"/>
                        </a:p>
                      </a:txBody>
                      <a:tcPr marL="121888" marR="121888" marT="60944" marB="60944">
                        <a:blipFill>
                          <a:blip r:embed="rId4"/>
                          <a:stretch>
                            <a:fillRect l="-78469" t="-382500" r="-555981" b="-25000"/>
                          </a:stretch>
                        </a:blipFill>
                      </a:tcPr>
                    </a:tc>
                    <a:tc>
                      <a:txBody>
                        <a:bodyPr/>
                        <a:lstStyle/>
                        <a:p>
                          <a:endParaRPr lang="en-US"/>
                        </a:p>
                      </a:txBody>
                      <a:tcPr marL="121888" marR="121888" marT="60944" marB="60944">
                        <a:blipFill>
                          <a:blip r:embed="rId4"/>
                          <a:stretch>
                            <a:fillRect l="-200538" t="-382500" r="-524731" b="-25000"/>
                          </a:stretch>
                        </a:blipFill>
                      </a:tcPr>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500000" t="-382500" r="-225269" b="-25000"/>
                          </a:stretch>
                        </a:blipFill>
                      </a:tcPr>
                    </a:tc>
                    <a:tc>
                      <a:txBody>
                        <a:bodyPr/>
                        <a:lstStyle/>
                        <a:p>
                          <a:pPr algn="ctr"/>
                          <a:r>
                            <a:rPr lang="en-US" sz="2400" dirty="0"/>
                            <a:t>0</a:t>
                          </a:r>
                        </a:p>
                      </a:txBody>
                      <a:tcPr marL="121888" marR="121888" marT="60944" marB="60944"/>
                    </a:tc>
                    <a:tc>
                      <a:txBody>
                        <a:bodyPr/>
                        <a:lstStyle/>
                        <a:p>
                          <a:pPr algn="ctr"/>
                          <a:r>
                            <a:rPr lang="en-US" sz="2400" b="1" dirty="0">
                              <a:solidFill>
                                <a:srgbClr val="00246E"/>
                              </a:solidFill>
                            </a:rPr>
                            <a:t>2.316</a:t>
                          </a:r>
                        </a:p>
                      </a:txBody>
                      <a:tcPr marL="121888" marR="121888" marT="60944" marB="60944"/>
                    </a:tc>
                    <a:extLst>
                      <a:ext uri="{0D108BD9-81ED-4DB2-BD59-A6C34878D82A}">
                        <a16:rowId xmlns:a16="http://schemas.microsoft.com/office/drawing/2014/main" val="1733717296"/>
                      </a:ext>
                    </a:extLst>
                  </a:tr>
                </a:tbl>
              </a:graphicData>
            </a:graphic>
          </p:graphicFrame>
        </mc:Fallback>
      </mc:AlternateContent>
      <p:sp>
        <p:nvSpPr>
          <p:cNvPr id="2" name="Rectangle 1"/>
          <p:cNvSpPr/>
          <p:nvPr/>
        </p:nvSpPr>
        <p:spPr>
          <a:xfrm>
            <a:off x="1218882" y="4699750"/>
            <a:ext cx="6856730" cy="4062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 name="TextBox 2"/>
          <p:cNvSpPr txBox="1"/>
          <p:nvPr/>
        </p:nvSpPr>
        <p:spPr>
          <a:xfrm>
            <a:off x="812588" y="6034184"/>
            <a:ext cx="7101816" cy="461537"/>
          </a:xfrm>
          <a:prstGeom prst="rect">
            <a:avLst/>
          </a:prstGeom>
          <a:noFill/>
        </p:spPr>
        <p:txBody>
          <a:bodyPr wrap="none" rtlCol="0">
            <a:spAutoFit/>
          </a:bodyPr>
          <a:lstStyle/>
          <a:p>
            <a:r>
              <a:rPr lang="en-US" sz="2399" dirty="0"/>
              <a:t>Length of d1 = </a:t>
            </a:r>
            <a:r>
              <a:rPr lang="en-US" sz="2399" dirty="0" err="1"/>
              <a:t>sqrt</a:t>
            </a:r>
            <a:r>
              <a:rPr lang="en-US" sz="2399" dirty="0"/>
              <a:t>(0.584^2+0.584^2+0.584^2)=1.011 </a:t>
            </a:r>
          </a:p>
        </p:txBody>
      </p:sp>
    </p:spTree>
    <p:extLst>
      <p:ext uri="{BB962C8B-B14F-4D97-AF65-F5344CB8AC3E}">
        <p14:creationId xmlns:p14="http://schemas.microsoft.com/office/powerpoint/2010/main" val="190631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Searching in Vector Space</a:t>
            </a:r>
          </a:p>
        </p:txBody>
      </p:sp>
      <p:sp>
        <p:nvSpPr>
          <p:cNvPr id="5" name="Content Placeholder 4"/>
          <p:cNvSpPr>
            <a:spLocks noGrp="1"/>
          </p:cNvSpPr>
          <p:nvPr>
            <p:ph idx="1"/>
          </p:nvPr>
        </p:nvSpPr>
        <p:spPr/>
        <p:txBody>
          <a:bodyPr>
            <a:normAutofit/>
          </a:bodyPr>
          <a:lstStyle/>
          <a:p>
            <a:endParaRPr lang="en-US" dirty="0"/>
          </a:p>
          <a:p>
            <a:r>
              <a:rPr lang="en-US" dirty="0"/>
              <a:t>Max frequency of a term (“new”) = 2</a:t>
            </a:r>
          </a:p>
          <a:p>
            <a:r>
              <a:rPr lang="en-US" dirty="0"/>
              <a:t>Create the query vector</a:t>
            </a:r>
          </a:p>
          <a:p>
            <a:endParaRPr lang="en-US" dirty="0"/>
          </a:p>
        </p:txBody>
      </p:sp>
      <p:sp>
        <p:nvSpPr>
          <p:cNvPr id="6" name="TextBox 5"/>
          <p:cNvSpPr txBox="1"/>
          <p:nvPr/>
        </p:nvSpPr>
        <p:spPr>
          <a:xfrm>
            <a:off x="3047206" y="1509998"/>
            <a:ext cx="2333139" cy="461537"/>
          </a:xfrm>
          <a:prstGeom prst="rect">
            <a:avLst/>
          </a:prstGeom>
          <a:solidFill>
            <a:schemeClr val="tx1"/>
          </a:solidFill>
        </p:spPr>
        <p:txBody>
          <a:bodyPr wrap="none" rtlCol="0">
            <a:spAutoFit/>
          </a:bodyPr>
          <a:lstStyle/>
          <a:p>
            <a:r>
              <a:rPr lang="en-US" sz="2399" dirty="0">
                <a:solidFill>
                  <a:schemeClr val="bg1"/>
                </a:solidFill>
              </a:rPr>
              <a:t>q: new </a:t>
            </a:r>
            <a:r>
              <a:rPr lang="en-US" sz="2399" dirty="0" err="1">
                <a:solidFill>
                  <a:schemeClr val="bg1"/>
                </a:solidFill>
              </a:rPr>
              <a:t>new</a:t>
            </a:r>
            <a:r>
              <a:rPr lang="en-US" sz="2399" dirty="0">
                <a:solidFill>
                  <a:schemeClr val="bg1"/>
                </a:solidFill>
              </a:rPr>
              <a:t> </a:t>
            </a:r>
            <a:r>
              <a:rPr lang="en-US" sz="2399" dirty="0" err="1">
                <a:solidFill>
                  <a:schemeClr val="bg1"/>
                </a:solidFill>
              </a:rPr>
              <a:t>york</a:t>
            </a:r>
            <a:endParaRPr lang="en-US" sz="2399" dirty="0">
              <a:solidFill>
                <a:schemeClr val="bg1"/>
              </a:solidFill>
            </a:endParaRPr>
          </a:p>
        </p:txBody>
      </p:sp>
      <p:sp>
        <p:nvSpPr>
          <p:cNvPr id="7" name="Rectangle 6"/>
          <p:cNvSpPr/>
          <p:nvPr/>
        </p:nvSpPr>
        <p:spPr>
          <a:xfrm>
            <a:off x="853219" y="1499103"/>
            <a:ext cx="1523603" cy="5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6" dirty="0"/>
              <a:t>query</a:t>
            </a:r>
          </a:p>
        </p:txBody>
      </p:sp>
      <p:sp>
        <p:nvSpPr>
          <p:cNvPr id="8" name="Right Arrow 7"/>
          <p:cNvSpPr/>
          <p:nvPr/>
        </p:nvSpPr>
        <p:spPr>
          <a:xfrm>
            <a:off x="2376822" y="1563674"/>
            <a:ext cx="670384" cy="406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9" name="TextBox 8"/>
          <p:cNvSpPr txBox="1"/>
          <p:nvPr/>
        </p:nvSpPr>
        <p:spPr>
          <a:xfrm>
            <a:off x="1898701" y="3733800"/>
            <a:ext cx="8391423" cy="830740"/>
          </a:xfrm>
          <a:prstGeom prst="rect">
            <a:avLst/>
          </a:prstGeom>
          <a:noFill/>
        </p:spPr>
        <p:txBody>
          <a:bodyPr wrap="square" rtlCol="0">
            <a:spAutoFit/>
          </a:bodyPr>
          <a:lstStyle/>
          <a:p>
            <a:r>
              <a:rPr lang="fr-FR" sz="2399" dirty="0"/>
              <a:t>Q [0 0 (2/2)*0.584=0.584 0 (1/2)*0.584=0.292 0 ]	</a:t>
            </a:r>
            <a:r>
              <a:rPr lang="fr-FR" sz="2399" b="1" dirty="0" err="1"/>
              <a:t>length</a:t>
            </a:r>
            <a:r>
              <a:rPr lang="fr-FR" sz="2399" b="1" dirty="0"/>
              <a:t>(q)=0.652</a:t>
            </a:r>
            <a:endParaRPr lang="en-US" sz="2399" b="1" dirty="0"/>
          </a:p>
        </p:txBody>
      </p:sp>
    </p:spTree>
    <p:extLst>
      <p:ext uri="{BB962C8B-B14F-4D97-AF65-F5344CB8AC3E}">
        <p14:creationId xmlns:p14="http://schemas.microsoft.com/office/powerpoint/2010/main" val="387538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Similarity Function </a:t>
            </a:r>
          </a:p>
        </p:txBody>
      </p:sp>
      <p:sp>
        <p:nvSpPr>
          <p:cNvPr id="5" name="Content Placeholder 4"/>
          <p:cNvSpPr>
            <a:spLocks noGrp="1"/>
          </p:cNvSpPr>
          <p:nvPr>
            <p:ph idx="1"/>
          </p:nvPr>
        </p:nvSpPr>
        <p:spPr/>
        <p:txBody>
          <a:bodyPr/>
          <a:lstStyle/>
          <a:p>
            <a:r>
              <a:rPr lang="en-US" dirty="0"/>
              <a:t>Many possible functions</a:t>
            </a:r>
          </a:p>
          <a:p>
            <a:r>
              <a:rPr lang="en-US" dirty="0"/>
              <a:t>Cosine distance</a:t>
            </a:r>
          </a:p>
        </p:txBody>
      </p:sp>
      <p:pic>
        <p:nvPicPr>
          <p:cNvPr id="6" name="Picture 2" descr="http://upload.wikimedia.org/wikipedia/commons/thumb/3/3e/Dot_Product.svg/200px-Dot_Produc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35" y="2819560"/>
            <a:ext cx="2291726" cy="1833382"/>
          </a:xfrm>
          <a:prstGeom prst="rect">
            <a:avLst/>
          </a:prstGeom>
          <a:solidFill>
            <a:schemeClr val="lt1"/>
          </a:solidFill>
        </p:spPr>
      </p:pic>
      <p:sp>
        <p:nvSpPr>
          <p:cNvPr id="7" name="TextBox 6"/>
          <p:cNvSpPr txBox="1"/>
          <p:nvPr/>
        </p:nvSpPr>
        <p:spPr>
          <a:xfrm>
            <a:off x="681602" y="4920648"/>
            <a:ext cx="8261749" cy="1199944"/>
          </a:xfrm>
          <a:prstGeom prst="rect">
            <a:avLst/>
          </a:prstGeom>
          <a:noFill/>
        </p:spPr>
        <p:txBody>
          <a:bodyPr wrap="none" rtlCol="0">
            <a:spAutoFit/>
          </a:bodyPr>
          <a:lstStyle/>
          <a:p>
            <a:r>
              <a:rPr lang="pt-BR" sz="2399" dirty="0"/>
              <a:t>cos (d1,q) = (0.584*0.584+0.584*0.292) / (1.011*0.652) = 0.776 </a:t>
            </a:r>
          </a:p>
          <a:p>
            <a:r>
              <a:rPr lang="pt-BR" sz="2399" dirty="0"/>
              <a:t>cos (d2,q) = (0.584*0.584) / (1.786*0.652) = 0.292 </a:t>
            </a:r>
          </a:p>
          <a:p>
            <a:r>
              <a:rPr lang="pt-BR" sz="2399" dirty="0"/>
              <a:t>cos (d3,q) = (0.584*0.292) / (2.316*0.652) = 0.112 </a:t>
            </a:r>
            <a:endParaRPr lang="en-US" sz="2399" dirty="0"/>
          </a:p>
        </p:txBody>
      </p:sp>
      <p:pic>
        <p:nvPicPr>
          <p:cNvPr id="2050" name="Picture 2" descr="https://bionicspirit.com/assets/img/cosine-similar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07" y="3004714"/>
            <a:ext cx="4106005" cy="14400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22030" y="6123414"/>
            <a:ext cx="7219733" cy="461537"/>
          </a:xfrm>
          <a:prstGeom prst="rect">
            <a:avLst/>
          </a:prstGeom>
          <a:noFill/>
        </p:spPr>
        <p:txBody>
          <a:bodyPr wrap="none" rtlCol="0">
            <a:spAutoFit/>
          </a:bodyPr>
          <a:lstStyle/>
          <a:p>
            <a:r>
              <a:rPr lang="en-US" sz="2399" dirty="0"/>
              <a:t>Documents can now be sorted according to this score</a:t>
            </a:r>
          </a:p>
        </p:txBody>
      </p:sp>
    </p:spTree>
    <p:extLst>
      <p:ext uri="{BB962C8B-B14F-4D97-AF65-F5344CB8AC3E}">
        <p14:creationId xmlns:p14="http://schemas.microsoft.com/office/powerpoint/2010/main" val="10119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 Term Weighting</a:t>
            </a:r>
          </a:p>
        </p:txBody>
      </p:sp>
      <p:sp>
        <p:nvSpPr>
          <p:cNvPr id="5" name="Content Placeholder 4"/>
          <p:cNvSpPr>
            <a:spLocks noGrp="1"/>
          </p:cNvSpPr>
          <p:nvPr>
            <p:ph idx="1"/>
          </p:nvPr>
        </p:nvSpPr>
        <p:spPr>
          <a:xfrm>
            <a:off x="203146" y="1499103"/>
            <a:ext cx="8532178" cy="4773956"/>
          </a:xfrm>
        </p:spPr>
        <p:txBody>
          <a:bodyPr>
            <a:normAutofit/>
          </a:bodyPr>
          <a:lstStyle/>
          <a:p>
            <a:r>
              <a:rPr lang="en-US" dirty="0"/>
              <a:t>Every query term may optionally be associated with a weighting term</a:t>
            </a:r>
          </a:p>
          <a:p>
            <a:pPr lvl="1"/>
            <a:r>
              <a:rPr lang="en-US" dirty="0"/>
              <a:t>Q= York times^2 post^5</a:t>
            </a:r>
          </a:p>
          <a:p>
            <a:pPr lvl="2"/>
            <a:r>
              <a:rPr lang="en-US" dirty="0" err="1"/>
              <a:t>wt</a:t>
            </a:r>
            <a:r>
              <a:rPr lang="en-US" dirty="0"/>
              <a:t>(York) = 1/(1+5+2)=1/8= 0.125</a:t>
            </a:r>
          </a:p>
          <a:p>
            <a:pPr lvl="2"/>
            <a:r>
              <a:rPr lang="en-US" dirty="0" err="1"/>
              <a:t>wt</a:t>
            </a:r>
            <a:r>
              <a:rPr lang="en-US" dirty="0"/>
              <a:t>(times) = 2/8 = 0.25</a:t>
            </a:r>
          </a:p>
          <a:p>
            <a:pPr lvl="2"/>
            <a:r>
              <a:rPr lang="en-US" dirty="0" err="1"/>
              <a:t>wt</a:t>
            </a:r>
            <a:r>
              <a:rPr lang="en-US" dirty="0"/>
              <a:t>(post)= 5/8 = 0.625</a:t>
            </a:r>
          </a:p>
          <a:p>
            <a:pPr lvl="1"/>
            <a:r>
              <a:rPr lang="en-US" dirty="0"/>
              <a:t>Multiply the query vector with these weights</a:t>
            </a:r>
          </a:p>
          <a:p>
            <a:pPr lvl="1"/>
            <a:r>
              <a:rPr lang="en-US" dirty="0"/>
              <a:t>“new </a:t>
            </a:r>
            <a:r>
              <a:rPr lang="en-US" dirty="0" err="1"/>
              <a:t>york</a:t>
            </a:r>
            <a:r>
              <a:rPr lang="en-US" dirty="0"/>
              <a:t> post” ranks first</a:t>
            </a:r>
          </a:p>
        </p:txBody>
      </p:sp>
    </p:spTree>
    <p:extLst>
      <p:ext uri="{BB962C8B-B14F-4D97-AF65-F5344CB8AC3E}">
        <p14:creationId xmlns:p14="http://schemas.microsoft.com/office/powerpoint/2010/main" val="346345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Problem Description</a:t>
            </a:r>
          </a:p>
        </p:txBody>
      </p:sp>
      <p:sp>
        <p:nvSpPr>
          <p:cNvPr id="20482" name="Content Placeholder 2"/>
          <p:cNvSpPr>
            <a:spLocks noGrp="1"/>
          </p:cNvSpPr>
          <p:nvPr>
            <p:ph idx="1"/>
          </p:nvPr>
        </p:nvSpPr>
        <p:spPr>
          <a:xfrm>
            <a:off x="1979612" y="5892801"/>
            <a:ext cx="8178800" cy="576263"/>
          </a:xfrm>
        </p:spPr>
        <p:txBody>
          <a:bodyPr/>
          <a:lstStyle/>
          <a:p>
            <a:r>
              <a:rPr lang="en-US" altLang="en-US"/>
              <a:t>Two major challenges: accuracy &amp; scalability</a:t>
            </a:r>
          </a:p>
        </p:txBody>
      </p:sp>
      <mc:AlternateContent xmlns:mc="http://schemas.openxmlformats.org/markup-compatibility/2006" xmlns:a14="http://schemas.microsoft.com/office/drawing/2010/main">
        <mc:Choice Requires="a14">
          <p:sp>
            <p:nvSpPr>
              <p:cNvPr id="20483" name="Content Placeholder 2"/>
              <p:cNvSpPr txBox="1">
                <a:spLocks/>
              </p:cNvSpPr>
              <p:nvPr/>
            </p:nvSpPr>
            <p:spPr bwMode="auto">
              <a:xfrm>
                <a:off x="1979612" y="1463675"/>
                <a:ext cx="8178800" cy="1543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Given two sets of strings X and Y</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Find all pairs x </a:t>
                </a:r>
                <a14:m>
                  <m:oMath xmlns:m="http://schemas.openxmlformats.org/officeDocument/2006/math">
                    <m:r>
                      <a:rPr kumimoji="1" lang="en-US" altLang="en-US" i="1" dirty="0" smtClean="0">
                        <a:latin typeface="Cambria Math" panose="02040503050406030204" pitchFamily="18" charset="0"/>
                        <a:ea typeface="Cambria Math" panose="02040503050406030204" pitchFamily="18" charset="0"/>
                      </a:rPr>
                      <m:t>∈</m:t>
                    </m:r>
                  </m:oMath>
                </a14:m>
                <a:r>
                  <a:rPr kumimoji="1" lang="en-US" altLang="en-US" dirty="0">
                    <a:latin typeface="Calibri" panose="020F0502020204030204" pitchFamily="34" charset="0"/>
                  </a:rPr>
                  <a:t> X and y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kumimoji="1" lang="en-US" altLang="en-US" dirty="0">
                    <a:latin typeface="Calibri" panose="020F0502020204030204" pitchFamily="34" charset="0"/>
                  </a:rPr>
                  <a:t> Y that refer to the same </a:t>
                </a:r>
                <a:br>
                  <a:rPr kumimoji="1" lang="en-US" altLang="en-US" dirty="0">
                    <a:latin typeface="Calibri" panose="020F0502020204030204" pitchFamily="34" charset="0"/>
                  </a:rPr>
                </a:br>
                <a:r>
                  <a:rPr kumimoji="1" lang="en-US" altLang="en-US" dirty="0">
                    <a:latin typeface="Calibri" panose="020F0502020204030204" pitchFamily="34" charset="0"/>
                  </a:rPr>
                  <a:t>real-world entity</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We refer to (</a:t>
                </a:r>
                <a:r>
                  <a:rPr kumimoji="1" lang="en-US" altLang="en-US" dirty="0" err="1">
                    <a:latin typeface="Calibri" panose="020F0502020204030204" pitchFamily="34" charset="0"/>
                  </a:rPr>
                  <a:t>x,y</a:t>
                </a:r>
                <a:r>
                  <a:rPr kumimoji="1" lang="en-US" altLang="en-US" dirty="0">
                    <a:latin typeface="Calibri" panose="020F0502020204030204" pitchFamily="34" charset="0"/>
                  </a:rPr>
                  <a:t>) as a match</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Example</a:t>
                </a:r>
              </a:p>
            </p:txBody>
          </p:sp>
        </mc:Choice>
        <mc:Fallback xmlns="">
          <p:sp>
            <p:nvSpPr>
              <p:cNvPr id="20483" name="Content Placeholder 2"/>
              <p:cNvSpPr txBox="1">
                <a:spLocks noRot="1" noChangeAspect="1" noMove="1" noResize="1" noEditPoints="1" noAdjustHandles="1" noChangeArrowheads="1" noChangeShapeType="1" noTextEdit="1"/>
              </p:cNvSpPr>
              <p:nvPr/>
            </p:nvSpPr>
            <p:spPr bwMode="auto">
              <a:xfrm>
                <a:off x="1979612" y="1463675"/>
                <a:ext cx="8178800" cy="1543050"/>
              </a:xfrm>
              <a:prstGeom prst="rect">
                <a:avLst/>
              </a:prstGeom>
              <a:blipFill>
                <a:blip r:embed="rId2"/>
                <a:stretch>
                  <a:fillRect l="-1342" t="-3557" b="-517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484"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97302A8-E5EA-45E1-A1C3-8BE17976E775}" type="slidenum">
              <a:rPr lang="en-US" altLang="en-US" sz="1000">
                <a:solidFill>
                  <a:srgbClr val="969696"/>
                </a:solidFill>
                <a:latin typeface="Arial" panose="020B0604020202020204" pitchFamily="34" charset="0"/>
              </a:rPr>
              <a:pPr/>
              <a:t>4</a:t>
            </a:fld>
            <a:endParaRPr lang="en-US" altLang="en-US" sz="1000">
              <a:solidFill>
                <a:srgbClr val="969696"/>
              </a:solidFill>
              <a:latin typeface="Arial" panose="020B0604020202020204" pitchFamily="34" charset="0"/>
            </a:endParaRPr>
          </a:p>
        </p:txBody>
      </p:sp>
      <p:pic>
        <p:nvPicPr>
          <p:cNvPr id="2048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3762376"/>
            <a:ext cx="743585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26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Soft TF/IDF Measure</a:t>
            </a:r>
          </a:p>
        </p:txBody>
      </p:sp>
      <mc:AlternateContent xmlns:mc="http://schemas.openxmlformats.org/markup-compatibility/2006" xmlns:a14="http://schemas.microsoft.com/office/drawing/2010/main">
        <mc:Choice Requires="a14">
          <p:sp>
            <p:nvSpPr>
              <p:cNvPr id="57346" name="Content Placeholder 2"/>
              <p:cNvSpPr>
                <a:spLocks noGrp="1"/>
              </p:cNvSpPr>
              <p:nvPr>
                <p:ph idx="1"/>
              </p:nvPr>
            </p:nvSpPr>
            <p:spPr>
              <a:xfrm>
                <a:off x="1687512" y="1447801"/>
                <a:ext cx="8813800" cy="5197475"/>
              </a:xfrm>
            </p:spPr>
            <p:txBody>
              <a:bodyPr/>
              <a:lstStyle/>
              <a:p>
                <a:r>
                  <a:rPr lang="en-US" altLang="en-US" dirty="0"/>
                  <a:t>Similar to generalized </a:t>
                </a:r>
                <a:r>
                  <a:rPr lang="en-US" altLang="en-US" dirty="0" err="1"/>
                  <a:t>Jaccard</a:t>
                </a:r>
                <a:r>
                  <a:rPr lang="en-US" altLang="en-US" dirty="0"/>
                  <a:t> measure, except that it uses TF/IDF measure as the “higher-level” sim measure</a:t>
                </a:r>
              </a:p>
              <a:p>
                <a:pPr lvl="1"/>
                <a:r>
                  <a:rPr lang="en-US" altLang="en-US" dirty="0"/>
                  <a:t>e.g., “Apple Corporation, CA”, “IBM Corporation, CA”, and “</a:t>
                </a:r>
                <a:r>
                  <a:rPr lang="en-US" altLang="en-US" dirty="0" err="1"/>
                  <a:t>Aple</a:t>
                </a:r>
                <a:r>
                  <a:rPr lang="en-US" altLang="en-US" dirty="0"/>
                  <a:t> Corp”, </a:t>
                </a:r>
              </a:p>
              <a:p>
                <a:pPr lvl="2"/>
                <a:r>
                  <a:rPr lang="en-US" altLang="en-US" dirty="0"/>
                  <a:t>Apple misspelt in the last string</a:t>
                </a:r>
              </a:p>
              <a:p>
                <a:r>
                  <a:rPr lang="en-US" altLang="en-US" dirty="0"/>
                  <a:t>Step 1: compute close(</a:t>
                </a:r>
                <a:r>
                  <a:rPr lang="en-US" altLang="en-US" dirty="0" err="1"/>
                  <a:t>x,y,k</a:t>
                </a:r>
                <a:r>
                  <a:rPr lang="en-US" altLang="en-US" dirty="0"/>
                  <a:t>): set of all terms t</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a:t>
                </a:r>
                <a:r>
                  <a:rPr lang="en-US" altLang="en-US" dirty="0" err="1">
                    <a:latin typeface="Franklin Gothic Medium" panose="020B0603020102020204" pitchFamily="34" charset="0"/>
                  </a:rPr>
                  <a:t>B</a:t>
                </a:r>
                <a:r>
                  <a:rPr lang="en-US" altLang="en-US" baseline="-25000" dirty="0" err="1"/>
                  <a:t>x</a:t>
                </a:r>
                <a:r>
                  <a:rPr lang="en-US" altLang="en-US" dirty="0"/>
                  <a:t> that have at least one close term u</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a:t>
                </a:r>
                <a:r>
                  <a:rPr lang="en-US" altLang="en-US" dirty="0">
                    <a:latin typeface="Franklin Gothic Medium" panose="020B0603020102020204" pitchFamily="34" charset="0"/>
                  </a:rPr>
                  <a:t>B</a:t>
                </a:r>
                <a:r>
                  <a:rPr lang="en-US" altLang="en-US" baseline="-25000" dirty="0"/>
                  <a:t>y</a:t>
                </a:r>
                <a:r>
                  <a:rPr lang="en-US" altLang="en-US" dirty="0"/>
                  <a:t>, i.e., s’(</a:t>
                </a:r>
                <a:r>
                  <a:rPr lang="en-US" altLang="en-US" dirty="0" err="1"/>
                  <a:t>t,u</a:t>
                </a:r>
                <a:r>
                  <a:rPr lang="en-US" altLang="en-US" dirty="0"/>
                  <a:t>)</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 k</a:t>
                </a:r>
              </a:p>
              <a:p>
                <a:pPr lvl="1"/>
                <a:r>
                  <a:rPr lang="en-US" altLang="en-US" dirty="0"/>
                  <a:t>s’ is a basic sim measure (e.g., </a:t>
                </a:r>
                <a:r>
                  <a:rPr lang="en-US" altLang="en-US" dirty="0" err="1"/>
                  <a:t>Jaro</a:t>
                </a:r>
                <a:r>
                  <a:rPr lang="en-US" altLang="en-US" dirty="0"/>
                  <a:t>-Winkler), k prespecified</a:t>
                </a:r>
              </a:p>
              <a:p>
                <a:r>
                  <a:rPr lang="en-US" altLang="en-US" dirty="0"/>
                  <a:t>Step 2: compute s(</a:t>
                </a:r>
                <a:r>
                  <a:rPr lang="en-US" altLang="en-US" dirty="0" err="1"/>
                  <a:t>x,y</a:t>
                </a:r>
                <a:r>
                  <a:rPr lang="en-US" altLang="en-US" dirty="0"/>
                  <a:t>) as in traditional TF/IDF score, but weighing each TF/IDF component using s’</a:t>
                </a:r>
              </a:p>
              <a:p>
                <a:pPr lvl="1"/>
                <a:r>
                  <a:rPr lang="en-US" altLang="en-US" dirty="0"/>
                  <a:t>s(</a:t>
                </a:r>
                <a:r>
                  <a:rPr lang="en-US" altLang="en-US" dirty="0" err="1"/>
                  <a:t>x,y</a:t>
                </a:r>
                <a:r>
                  <a:rPr lang="en-US" altLang="en-US" dirty="0"/>
                  <a:t>) = </a:t>
                </a:r>
                <a:r>
                  <a:rPr lang="en-US" altLang="en-US" dirty="0">
                    <a:latin typeface="Symbol" panose="05050102010706020507" pitchFamily="18" charset="2"/>
                    <a:sym typeface="Symbol" panose="05050102010706020507" pitchFamily="18" charset="2"/>
                  </a:rPr>
                  <a:t></a:t>
                </a:r>
                <a:r>
                  <a:rPr lang="en-US" altLang="en-US" dirty="0"/>
                  <a:t> </a:t>
                </a:r>
                <a:r>
                  <a:rPr lang="en-US" altLang="en-US" baseline="-25000" dirty="0"/>
                  <a:t>t</a:t>
                </a:r>
                <a14:m>
                  <m:oMath xmlns:m="http://schemas.openxmlformats.org/officeDocument/2006/math">
                    <m:r>
                      <a:rPr lang="en-US" altLang="en-US" i="1" baseline="-25000" smtClean="0">
                        <a:latin typeface="Cambria Math" panose="02040503050406030204" pitchFamily="18" charset="0"/>
                        <a:ea typeface="Cambria Math" panose="02040503050406030204" pitchFamily="18" charset="0"/>
                      </a:rPr>
                      <m:t>∈</m:t>
                    </m:r>
                  </m:oMath>
                </a14:m>
                <a:r>
                  <a:rPr lang="en-US" altLang="en-US" dirty="0">
                    <a:ea typeface="Cambria Math" panose="02040503050406030204" pitchFamily="18" charset="0"/>
                  </a:rPr>
                  <a:t> </a:t>
                </a:r>
                <a:r>
                  <a:rPr lang="en-US" altLang="en-US" baseline="-25000" dirty="0"/>
                  <a:t>close(</a:t>
                </a:r>
                <a:r>
                  <a:rPr lang="en-US" altLang="en-US" baseline="-25000" dirty="0" err="1"/>
                  <a:t>x,y,k</a:t>
                </a:r>
                <a:r>
                  <a:rPr lang="en-US" altLang="en-US" baseline="-25000" dirty="0"/>
                  <a:t>) </a:t>
                </a:r>
                <a:r>
                  <a:rPr lang="en-US" altLang="en-US" dirty="0" err="1">
                    <a:latin typeface="Franklin Gothic Medium" panose="020B0603020102020204" pitchFamily="34" charset="0"/>
                  </a:rPr>
                  <a:t>v</a:t>
                </a:r>
                <a:r>
                  <a:rPr lang="en-US" altLang="en-US" baseline="-25000" dirty="0" err="1"/>
                  <a:t>x</a:t>
                </a:r>
                <a:r>
                  <a:rPr lang="en-US" altLang="en-US" dirty="0">
                    <a:latin typeface="Franklin Gothic Medium" panose="020B0603020102020204" pitchFamily="34" charset="0"/>
                  </a:rPr>
                  <a:t>(t</a:t>
                </a:r>
                <a:r>
                  <a:rPr lang="en-US" altLang="en-US" dirty="0"/>
                  <a:t>) * </a:t>
                </a:r>
                <a:r>
                  <a:rPr lang="en-US" altLang="en-US" dirty="0" err="1">
                    <a:latin typeface="Franklin Gothic Medium" panose="020B0603020102020204" pitchFamily="34" charset="0"/>
                  </a:rPr>
                  <a:t>v</a:t>
                </a:r>
                <a:r>
                  <a:rPr lang="en-US" altLang="en-US" baseline="-25000" dirty="0" err="1"/>
                  <a:t>y</a:t>
                </a:r>
                <a:r>
                  <a:rPr lang="en-US" altLang="en-US" dirty="0">
                    <a:latin typeface="Franklin Gothic Medium" panose="020B0603020102020204" pitchFamily="34" charset="0"/>
                  </a:rPr>
                  <a:t>(u</a:t>
                </a:r>
                <a:r>
                  <a:rPr lang="en-US" altLang="en-US" dirty="0"/>
                  <a:t>*) * s’(</a:t>
                </a:r>
                <a:r>
                  <a:rPr lang="en-US" altLang="en-US" dirty="0" err="1"/>
                  <a:t>t,u</a:t>
                </a:r>
                <a:r>
                  <a:rPr lang="en-US" altLang="en-US" dirty="0"/>
                  <a:t>*)</a:t>
                </a:r>
              </a:p>
              <a:p>
                <a:pPr lvl="1"/>
                <a:r>
                  <a:rPr lang="en-US" altLang="en-US" dirty="0"/>
                  <a:t>u*</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a:t>
                </a:r>
                <a:r>
                  <a:rPr lang="en-US" altLang="en-US" dirty="0">
                    <a:latin typeface="Franklin Gothic Medium" panose="020B0603020102020204" pitchFamily="34" charset="0"/>
                  </a:rPr>
                  <a:t>B</a:t>
                </a:r>
                <a:r>
                  <a:rPr lang="en-US" altLang="en-US" baseline="-25000" dirty="0"/>
                  <a:t>y</a:t>
                </a:r>
                <a:r>
                  <a:rPr lang="en-US" altLang="en-US" dirty="0"/>
                  <a:t> maximizes s’(</a:t>
                </a:r>
                <a:r>
                  <a:rPr lang="en-US" altLang="en-US" dirty="0" err="1"/>
                  <a:t>t,u</a:t>
                </a:r>
                <a:r>
                  <a:rPr lang="en-US" altLang="en-US" dirty="0"/>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u</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a:t>
                </a:r>
                <a:r>
                  <a:rPr lang="en-US" altLang="en-US" dirty="0">
                    <a:latin typeface="Franklin Gothic Medium" panose="020B0603020102020204" pitchFamily="34" charset="0"/>
                  </a:rPr>
                  <a:t>B</a:t>
                </a:r>
                <a:r>
                  <a:rPr lang="en-US" altLang="en-US" baseline="-25000" dirty="0"/>
                  <a:t>y</a:t>
                </a:r>
              </a:p>
              <a:p>
                <a:pPr lvl="1"/>
                <a:endParaRPr lang="en-US" altLang="en-US" dirty="0"/>
              </a:p>
            </p:txBody>
          </p:sp>
        </mc:Choice>
        <mc:Fallback xmlns="">
          <p:sp>
            <p:nvSpPr>
              <p:cNvPr id="57346" name="Content Placeholder 2"/>
              <p:cNvSpPr>
                <a:spLocks noGrp="1" noRot="1" noChangeAspect="1" noMove="1" noResize="1" noEditPoints="1" noAdjustHandles="1" noChangeArrowheads="1" noChangeShapeType="1" noTextEdit="1"/>
              </p:cNvSpPr>
              <p:nvPr>
                <p:ph idx="1"/>
              </p:nvPr>
            </p:nvSpPr>
            <p:spPr>
              <a:xfrm>
                <a:off x="1687512" y="1447801"/>
                <a:ext cx="8813800" cy="5197475"/>
              </a:xfrm>
              <a:blipFill>
                <a:blip r:embed="rId2"/>
                <a:stretch>
                  <a:fillRect l="-968" t="-1643"/>
                </a:stretch>
              </a:blipFill>
            </p:spPr>
            <p:txBody>
              <a:bodyPr/>
              <a:lstStyle/>
              <a:p>
                <a:r>
                  <a:rPr lang="en-US">
                    <a:noFill/>
                  </a:rPr>
                  <a:t> </a:t>
                </a:r>
              </a:p>
            </p:txBody>
          </p:sp>
        </mc:Fallback>
      </mc:AlternateContent>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6F81B58-6094-4039-A16C-27D4A365D0FB}" type="slidenum">
              <a:rPr lang="en-US" altLang="en-US" sz="1000">
                <a:solidFill>
                  <a:srgbClr val="969696"/>
                </a:solidFill>
                <a:latin typeface="Arial" panose="020B0604020202020204" pitchFamily="34" charset="0"/>
              </a:rPr>
              <a:pPr/>
              <a:t>40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361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An Example</a:t>
            </a:r>
          </a:p>
        </p:txBody>
      </p:sp>
      <p:sp>
        <p:nvSpPr>
          <p:cNvPr id="5837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4871709-B0AC-45E0-82E4-BA5629F643CC}" type="slidenum">
              <a:rPr lang="en-US" altLang="en-US" sz="1000">
                <a:solidFill>
                  <a:srgbClr val="969696"/>
                </a:solidFill>
                <a:latin typeface="Arial" panose="020B0604020202020204" pitchFamily="34" charset="0"/>
              </a:rPr>
              <a:pPr/>
              <a:t>41</a:t>
            </a:fld>
            <a:endParaRPr lang="en-US" altLang="en-US" sz="1000">
              <a:solidFill>
                <a:srgbClr val="969696"/>
              </a:solidFill>
              <a:latin typeface="Arial" panose="020B0604020202020204" pitchFamily="34" charset="0"/>
            </a:endParaRPr>
          </a:p>
        </p:txBody>
      </p:sp>
      <p:pic>
        <p:nvPicPr>
          <p:cNvPr id="583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2390775"/>
            <a:ext cx="87280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3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Scalability Challenges</a:t>
            </a:r>
          </a:p>
        </p:txBody>
      </p:sp>
      <mc:AlternateContent xmlns:mc="http://schemas.openxmlformats.org/markup-compatibility/2006" xmlns:a14="http://schemas.microsoft.com/office/drawing/2010/main">
        <mc:Choice Requires="a14">
          <p:sp>
            <p:nvSpPr>
              <p:cNvPr id="65538" name="Content Placeholder 2"/>
              <p:cNvSpPr>
                <a:spLocks noGrp="1"/>
              </p:cNvSpPr>
              <p:nvPr>
                <p:ph idx="1"/>
              </p:nvPr>
            </p:nvSpPr>
            <p:spPr>
              <a:xfrm>
                <a:off x="1687512" y="1357313"/>
                <a:ext cx="8813800" cy="4660900"/>
              </a:xfrm>
            </p:spPr>
            <p:txBody>
              <a:bodyPr/>
              <a:lstStyle/>
              <a:p>
                <a:r>
                  <a:rPr lang="en-US" altLang="en-US" dirty="0"/>
                  <a:t>Applying s(</a:t>
                </a:r>
                <a:r>
                  <a:rPr lang="en-US" altLang="en-US" dirty="0" err="1"/>
                  <a:t>x,y</a:t>
                </a:r>
                <a:r>
                  <a:rPr lang="en-US" altLang="en-US" dirty="0"/>
                  <a:t>) to all pairs is impractical	</a:t>
                </a:r>
              </a:p>
              <a:p>
                <a:pPr lvl="1"/>
                <a:r>
                  <a:rPr lang="en-US" altLang="en-US" dirty="0"/>
                  <a:t>Quadratic in size of data</a:t>
                </a:r>
              </a:p>
              <a:p>
                <a:r>
                  <a:rPr lang="en-US" altLang="en-US" dirty="0"/>
                  <a:t>Solution: apply s(</a:t>
                </a:r>
                <a:r>
                  <a:rPr lang="en-US" altLang="en-US" dirty="0" err="1"/>
                  <a:t>x,y</a:t>
                </a:r>
                <a:r>
                  <a:rPr lang="en-US" altLang="en-US" dirty="0"/>
                  <a:t>) to only most promising pairs, using a method </a:t>
                </a:r>
                <a:r>
                  <a:rPr lang="en-US" altLang="en-US" dirty="0" err="1"/>
                  <a:t>FindCands</a:t>
                </a:r>
                <a:endParaRPr lang="en-US" altLang="en-US" dirty="0"/>
              </a:p>
              <a:p>
                <a:pPr lvl="1"/>
                <a:r>
                  <a:rPr lang="en-US" altLang="en-US" dirty="0"/>
                  <a:t>For each string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a:t>
                </a:r>
                <a:br>
                  <a:rPr lang="en-US" altLang="en-US" dirty="0"/>
                </a:br>
                <a:r>
                  <a:rPr lang="en-US" altLang="en-US" dirty="0"/>
                  <a:t>       use method </a:t>
                </a:r>
                <a:r>
                  <a:rPr lang="en-US" altLang="en-US" dirty="0" err="1"/>
                  <a:t>FindCands</a:t>
                </a:r>
                <a:r>
                  <a:rPr lang="en-US" altLang="en-US" dirty="0"/>
                  <a:t> to find a candidate set Z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 Y</a:t>
                </a:r>
                <a:br>
                  <a:rPr lang="en-US" altLang="en-US" dirty="0"/>
                </a:br>
                <a:r>
                  <a:rPr lang="en-US" altLang="en-US" dirty="0"/>
                  <a:t>       for each string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Z</a:t>
                </a:r>
                <a:br>
                  <a:rPr lang="en-US" altLang="en-US" dirty="0"/>
                </a:br>
                <a:r>
                  <a:rPr lang="en-US" altLang="en-US" dirty="0"/>
                  <a:t>              if s(</a:t>
                </a:r>
                <a:r>
                  <a:rPr lang="en-US" altLang="en-US" dirty="0" err="1"/>
                  <a:t>x,y</a:t>
                </a:r>
                <a:r>
                  <a:rPr lang="en-US" altLang="en-US" dirty="0"/>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t then return (</a:t>
                </a:r>
                <a:r>
                  <a:rPr lang="en-US" altLang="en-US" dirty="0" err="1"/>
                  <a:t>x,y</a:t>
                </a:r>
                <a:r>
                  <a:rPr lang="en-US" altLang="en-US" dirty="0"/>
                  <a:t>) as a matched pair</a:t>
                </a:r>
              </a:p>
              <a:p>
                <a:pPr lvl="1"/>
                <a:r>
                  <a:rPr lang="en-US" altLang="en-US" dirty="0"/>
                  <a:t>This is often called a blocking solution</a:t>
                </a:r>
              </a:p>
              <a:p>
                <a:pPr lvl="1"/>
                <a:r>
                  <a:rPr lang="en-US" altLang="en-US" dirty="0"/>
                  <a:t>Set Z is often called the umbrella set of x</a:t>
                </a:r>
              </a:p>
              <a:p>
                <a:r>
                  <a:rPr lang="en-US" altLang="en-US" dirty="0"/>
                  <a:t>We now discuss ways to implement </a:t>
                </a:r>
                <a:r>
                  <a:rPr lang="en-US" altLang="en-US" dirty="0" err="1"/>
                  <a:t>FindCands</a:t>
                </a:r>
                <a:r>
                  <a:rPr lang="en-US" altLang="en-US" dirty="0"/>
                  <a:t> </a:t>
                </a:r>
              </a:p>
              <a:p>
                <a:pPr lvl="1"/>
                <a:r>
                  <a:rPr lang="en-US" altLang="en-US" dirty="0"/>
                  <a:t>using </a:t>
                </a:r>
                <a:r>
                  <a:rPr lang="en-US" altLang="en-US" dirty="0" err="1"/>
                  <a:t>Jaccard</a:t>
                </a:r>
                <a:r>
                  <a:rPr lang="en-US" altLang="en-US" dirty="0"/>
                  <a:t> measure</a:t>
                </a:r>
              </a:p>
            </p:txBody>
          </p:sp>
        </mc:Choice>
        <mc:Fallback xmlns="">
          <p:sp>
            <p:nvSpPr>
              <p:cNvPr id="65538" name="Content Placeholder 2"/>
              <p:cNvSpPr>
                <a:spLocks noGrp="1" noRot="1" noChangeAspect="1" noMove="1" noResize="1" noEditPoints="1" noAdjustHandles="1" noChangeArrowheads="1" noChangeShapeType="1" noTextEdit="1"/>
              </p:cNvSpPr>
              <p:nvPr>
                <p:ph idx="1"/>
              </p:nvPr>
            </p:nvSpPr>
            <p:spPr>
              <a:xfrm>
                <a:off x="1687512" y="1357313"/>
                <a:ext cx="8813800" cy="4660900"/>
              </a:xfrm>
              <a:blipFill>
                <a:blip r:embed="rId2"/>
                <a:stretch>
                  <a:fillRect l="-968" t="-1832" b="-393"/>
                </a:stretch>
              </a:blipFill>
            </p:spPr>
            <p:txBody>
              <a:bodyPr/>
              <a:lstStyle/>
              <a:p>
                <a:r>
                  <a:rPr lang="en-US">
                    <a:noFill/>
                  </a:rPr>
                  <a:t> </a:t>
                </a:r>
              </a:p>
            </p:txBody>
          </p:sp>
        </mc:Fallback>
      </mc:AlternateContent>
      <p:sp>
        <p:nvSpPr>
          <p:cNvPr id="655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B98A481-8A87-413C-BDF9-384284763675}" type="slidenum">
              <a:rPr lang="en-US" altLang="en-US" sz="1000">
                <a:solidFill>
                  <a:srgbClr val="969696"/>
                </a:solidFill>
                <a:latin typeface="Arial" panose="020B0604020202020204" pitchFamily="34" charset="0"/>
              </a:rPr>
              <a:pPr/>
              <a:t>42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6708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Inverted Index over Strings</a:t>
            </a:r>
          </a:p>
        </p:txBody>
      </p:sp>
      <mc:AlternateContent xmlns:mc="http://schemas.openxmlformats.org/markup-compatibility/2006" xmlns:a14="http://schemas.microsoft.com/office/drawing/2010/main">
        <mc:Choice Requires="a14">
          <p:sp>
            <p:nvSpPr>
              <p:cNvPr id="66562" name="Content Placeholder 2"/>
              <p:cNvSpPr>
                <a:spLocks noGrp="1"/>
              </p:cNvSpPr>
              <p:nvPr>
                <p:ph idx="1"/>
              </p:nvPr>
            </p:nvSpPr>
            <p:spPr/>
            <p:txBody>
              <a:bodyPr/>
              <a:lstStyle/>
              <a:p>
                <a:r>
                  <a:rPr lang="en-US" altLang="en-US" dirty="0"/>
                  <a:t>Converts each string y</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 into a document, builds an inverted index over these documents</a:t>
                </a:r>
              </a:p>
              <a:p>
                <a:r>
                  <a:rPr lang="en-US" altLang="en-US" dirty="0"/>
                  <a:t>Given term t, use the index to quickly find documents of Y that contain t</a:t>
                </a:r>
              </a:p>
            </p:txBody>
          </p:sp>
        </mc:Choice>
        <mc:Fallback xmlns="">
          <p:sp>
            <p:nvSpPr>
              <p:cNvPr id="66562" name="Content Placeholder 2"/>
              <p:cNvSpPr>
                <a:spLocks noGrp="1" noRot="1" noChangeAspect="1" noMove="1" noResize="1" noEditPoints="1" noAdjustHandles="1" noChangeArrowheads="1" noChangeShapeType="1" noTextEdit="1"/>
              </p:cNvSpPr>
              <p:nvPr>
                <p:ph idx="1"/>
              </p:nvPr>
            </p:nvSpPr>
            <p:spPr>
              <a:blipFill>
                <a:blip r:embed="rId2"/>
                <a:stretch>
                  <a:fillRect l="-875" t="-2000" r="-1125"/>
                </a:stretch>
              </a:blipFill>
            </p:spPr>
            <p:txBody>
              <a:bodyPr/>
              <a:lstStyle/>
              <a:p>
                <a:r>
                  <a:rPr lang="en-US">
                    <a:noFill/>
                  </a:rPr>
                  <a:t> </a:t>
                </a:r>
              </a:p>
            </p:txBody>
          </p:sp>
        </mc:Fallback>
      </mc:AlternateContent>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B5EB3F-466C-4E60-8007-582081109478}" type="slidenum">
              <a:rPr lang="en-US" altLang="en-US" sz="1000">
                <a:solidFill>
                  <a:srgbClr val="969696"/>
                </a:solidFill>
                <a:latin typeface="Arial" panose="020B0604020202020204" pitchFamily="34" charset="0"/>
              </a:rPr>
              <a:pPr/>
              <a:t>43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33977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Example</a:t>
            </a:r>
          </a:p>
        </p:txBody>
      </p:sp>
      <p:sp>
        <p:nvSpPr>
          <p:cNvPr id="6758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5FB40DC-31BF-48B3-8E55-AC8EB3E7BDFB}" type="slidenum">
              <a:rPr lang="en-US" altLang="en-US" sz="1000">
                <a:solidFill>
                  <a:srgbClr val="969696"/>
                </a:solidFill>
                <a:latin typeface="Arial" panose="020B0604020202020204" pitchFamily="34" charset="0"/>
              </a:rPr>
              <a:pPr/>
              <a:t>44</a:t>
            </a:fld>
            <a:endParaRPr lang="en-US" altLang="en-US" sz="1000">
              <a:solidFill>
                <a:srgbClr val="969696"/>
              </a:solidFill>
              <a:latin typeface="Arial" panose="020B0604020202020204" pitchFamily="34" charset="0"/>
            </a:endParaRPr>
          </a:p>
        </p:txBody>
      </p:sp>
      <p:pic>
        <p:nvPicPr>
          <p:cNvPr id="675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8487" y="1709738"/>
            <a:ext cx="8707438"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97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Limitations</a:t>
            </a:r>
          </a:p>
        </p:txBody>
      </p:sp>
      <p:sp>
        <p:nvSpPr>
          <p:cNvPr id="68610" name="Content Placeholder 2"/>
          <p:cNvSpPr>
            <a:spLocks noGrp="1"/>
          </p:cNvSpPr>
          <p:nvPr>
            <p:ph idx="1"/>
          </p:nvPr>
        </p:nvSpPr>
        <p:spPr/>
        <p:txBody>
          <a:bodyPr/>
          <a:lstStyle/>
          <a:p>
            <a:r>
              <a:rPr lang="en-US" altLang="en-US"/>
              <a:t>The inverted list of some terms (e.g., stop words) can be very long </a:t>
            </a:r>
            <a:r>
              <a:rPr lang="en-US" altLang="en-US">
                <a:sym typeface="Wingdings" panose="05000000000000000000" pitchFamily="2" charset="2"/>
              </a:rPr>
              <a:t> costly to build and manipulate such lists</a:t>
            </a:r>
          </a:p>
          <a:p>
            <a:r>
              <a:rPr lang="en-US" altLang="en-US">
                <a:sym typeface="Wingdings" panose="05000000000000000000" pitchFamily="2" charset="2"/>
              </a:rPr>
              <a:t>Requires enumerating all pairs of strings that share at least one term. This set can still be very large in practice. </a:t>
            </a:r>
            <a:endParaRPr lang="en-US" altLang="en-US"/>
          </a:p>
        </p:txBody>
      </p:sp>
      <p:sp>
        <p:nvSpPr>
          <p:cNvPr id="6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F6DA41B-8FAE-424B-91D2-15B54E59F55A}" type="slidenum">
              <a:rPr lang="en-US" altLang="en-US" sz="1000">
                <a:solidFill>
                  <a:srgbClr val="969696"/>
                </a:solidFill>
                <a:latin typeface="Arial" panose="020B0604020202020204" pitchFamily="34" charset="0"/>
              </a:rPr>
              <a:pPr/>
              <a:t>45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99428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Size Filtering</a:t>
            </a:r>
          </a:p>
        </p:txBody>
      </p:sp>
      <mc:AlternateContent xmlns:mc="http://schemas.openxmlformats.org/markup-compatibility/2006" xmlns:a14="http://schemas.microsoft.com/office/drawing/2010/main">
        <mc:Choice Requires="a14">
          <p:sp>
            <p:nvSpPr>
              <p:cNvPr id="69634" name="Content Placeholder 2"/>
              <p:cNvSpPr>
                <a:spLocks noGrp="1"/>
              </p:cNvSpPr>
              <p:nvPr>
                <p:ph idx="1"/>
              </p:nvPr>
            </p:nvSpPr>
            <p:spPr/>
            <p:txBody>
              <a:bodyPr/>
              <a:lstStyle/>
              <a:p>
                <a:r>
                  <a:rPr lang="en-US" altLang="en-US" dirty="0"/>
                  <a:t>Retrieves only strings in Y whose sizes make them match candidates</a:t>
                </a:r>
              </a:p>
              <a:p>
                <a:pPr lvl="1"/>
                <a:r>
                  <a:rPr lang="en-US" altLang="en-US" dirty="0"/>
                  <a:t>given a string x</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infer a constraint on the size of strings in Y that can possibly match x</a:t>
                </a:r>
              </a:p>
              <a:p>
                <a:pPr lvl="1"/>
                <a:r>
                  <a:rPr lang="en-US" altLang="en-US" dirty="0"/>
                  <a:t>uses a B-tree index to retrieve only strings that satisfy size constraints</a:t>
                </a:r>
              </a:p>
              <a:p>
                <a:r>
                  <a:rPr lang="en-US" altLang="en-US" dirty="0"/>
                  <a:t>E.g., for </a:t>
                </a:r>
                <a:r>
                  <a:rPr lang="en-US" altLang="en-US" dirty="0" err="1"/>
                  <a:t>Jaccard</a:t>
                </a:r>
                <a:r>
                  <a:rPr lang="en-US" altLang="en-US" dirty="0"/>
                  <a:t> measure J(</a:t>
                </a:r>
                <a:r>
                  <a:rPr lang="en-US" altLang="en-US" dirty="0" err="1"/>
                  <a:t>x,y</a:t>
                </a:r>
                <a:r>
                  <a:rPr lang="en-US" altLang="en-US" dirty="0"/>
                  <a:t>) = |x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 / |x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a:t>
                </a:r>
              </a:p>
              <a:p>
                <a:pPr lvl="1"/>
                <a:r>
                  <a:rPr lang="en-US" altLang="en-US" dirty="0"/>
                  <a:t>assume two strings x and y match if J(</a:t>
                </a:r>
                <a:r>
                  <a:rPr lang="en-US" altLang="en-US" dirty="0" err="1"/>
                  <a:t>x,y</a:t>
                </a:r>
                <a:r>
                  <a:rPr lang="en-US" altLang="en-US" dirty="0"/>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t</a:t>
                </a:r>
              </a:p>
              <a:p>
                <a:pPr lvl="1"/>
                <a:r>
                  <a:rPr lang="en-US" altLang="en-US" dirty="0"/>
                  <a:t>can show that given a string x</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only strings y such that </a:t>
                </a:r>
                <a:br>
                  <a:rPr lang="en-US" altLang="en-US" dirty="0"/>
                </a:br>
                <a:r>
                  <a:rPr lang="en-US" altLang="en-US" dirty="0"/>
                  <a:t>|x|/t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|x|*t can possibly match x</a:t>
                </a:r>
              </a:p>
              <a:p>
                <a:pPr lvl="2"/>
                <a:r>
                  <a:rPr lang="en-US" altLang="en-US" dirty="0"/>
                  <a:t>|x| is the number of tokens in x</a:t>
                </a:r>
              </a:p>
            </p:txBody>
          </p:sp>
        </mc:Choice>
        <mc:Fallback xmlns="">
          <p:sp>
            <p:nvSpPr>
              <p:cNvPr id="69634"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3DDC5F-15B6-4DEC-BBF7-46D7B9299B42}" type="slidenum">
              <a:rPr lang="en-US" altLang="en-US" sz="1000">
                <a:solidFill>
                  <a:srgbClr val="969696"/>
                </a:solidFill>
                <a:latin typeface="Arial" panose="020B0604020202020204" pitchFamily="34" charset="0"/>
              </a:rPr>
              <a:pPr/>
              <a:t>46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2025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mc:AlternateContent xmlns:mc="http://schemas.openxmlformats.org/markup-compatibility/2006" xmlns:a14="http://schemas.microsoft.com/office/drawing/2010/main">
        <mc:Choice Requires="a14">
          <p:sp>
            <p:nvSpPr>
              <p:cNvPr id="70658" name="Content Placeholder 2"/>
              <p:cNvSpPr>
                <a:spLocks noGrp="1"/>
              </p:cNvSpPr>
              <p:nvPr>
                <p:ph idx="1"/>
              </p:nvPr>
            </p:nvSpPr>
            <p:spPr>
              <a:xfrm>
                <a:off x="1712912" y="4378326"/>
                <a:ext cx="8813800" cy="1331913"/>
              </a:xfrm>
            </p:spPr>
            <p:txBody>
              <a:bodyPr>
                <a:normAutofit fontScale="85000" lnSpcReduction="20000"/>
              </a:bodyPr>
              <a:lstStyle/>
              <a:p>
                <a:r>
                  <a:rPr lang="en-US" altLang="en-US" dirty="0"/>
                  <a:t>Consider x = {lake, </a:t>
                </a:r>
                <a:r>
                  <a:rPr lang="en-US" altLang="en-US" dirty="0" err="1"/>
                  <a:t>mendota</a:t>
                </a:r>
                <a:r>
                  <a:rPr lang="en-US" altLang="en-US" dirty="0"/>
                  <a:t>}. Suppose t = 0.8</a:t>
                </a:r>
              </a:p>
              <a:p>
                <a:r>
                  <a:rPr lang="en-US" altLang="en-US" dirty="0"/>
                  <a:t>If y</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matches x, we must have </a:t>
                </a:r>
              </a:p>
              <a:p>
                <a:pPr lvl="1"/>
                <a:r>
                  <a:rPr lang="en-US" altLang="en-US" dirty="0"/>
                  <a:t>2/0.8 = 2.5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a:t>
                </a:r>
                <a14:m>
                  <m:oMath xmlns:m="http://schemas.openxmlformats.org/officeDocument/2006/math">
                    <m:r>
                      <a:rPr lang="en-US" altLang="en-US" i="1" dirty="0">
                        <a:latin typeface="Cambria Math" panose="02040503050406030204" pitchFamily="18" charset="0"/>
                        <a:ea typeface="Cambria Math" panose="02040503050406030204" pitchFamily="18" charset="0"/>
                      </a:rPr>
                      <m:t>≥ </m:t>
                    </m:r>
                  </m:oMath>
                </a14:m>
                <a:r>
                  <a:rPr lang="en-US" altLang="en-US" dirty="0"/>
                  <a:t> 2* 0.8 = 1.6</a:t>
                </a:r>
              </a:p>
              <a:p>
                <a:pPr lvl="1"/>
                <a:r>
                  <a:rPr lang="en-US" altLang="en-US" dirty="0"/>
                  <a:t>no string in Set Y satisfies this constraint </a:t>
                </a:r>
                <a:r>
                  <a:rPr lang="en-US" altLang="en-US" dirty="0">
                    <a:sym typeface="Wingdings" panose="05000000000000000000" pitchFamily="2" charset="2"/>
                  </a:rPr>
                  <a:t> no match</a:t>
                </a:r>
                <a:endParaRPr lang="en-US" altLang="en-US" dirty="0"/>
              </a:p>
            </p:txBody>
          </p:sp>
        </mc:Choice>
        <mc:Fallback xmlns="">
          <p:sp>
            <p:nvSpPr>
              <p:cNvPr id="70658" name="Content Placeholder 2"/>
              <p:cNvSpPr>
                <a:spLocks noGrp="1" noRot="1" noChangeAspect="1" noMove="1" noResize="1" noEditPoints="1" noAdjustHandles="1" noChangeArrowheads="1" noChangeShapeType="1" noTextEdit="1"/>
              </p:cNvSpPr>
              <p:nvPr>
                <p:ph idx="1"/>
              </p:nvPr>
            </p:nvSpPr>
            <p:spPr>
              <a:xfrm>
                <a:off x="1712912" y="4378326"/>
                <a:ext cx="8813800" cy="1331913"/>
              </a:xfrm>
              <a:blipFill>
                <a:blip r:embed="rId2"/>
                <a:stretch>
                  <a:fillRect l="-622" t="-8219" b="-5479"/>
                </a:stretch>
              </a:blipFill>
            </p:spPr>
            <p:txBody>
              <a:bodyPr/>
              <a:lstStyle/>
              <a:p>
                <a:r>
                  <a:rPr lang="en-US">
                    <a:noFill/>
                  </a:rPr>
                  <a:t> </a:t>
                </a:r>
              </a:p>
            </p:txBody>
          </p:sp>
        </mc:Fallback>
      </mc:AlternateContent>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9A02F2B-108D-4037-ACB1-F6D6E826160D}" type="slidenum">
              <a:rPr lang="en-US" altLang="en-US" sz="1000">
                <a:solidFill>
                  <a:srgbClr val="969696"/>
                </a:solidFill>
                <a:latin typeface="Arial" panose="020B0604020202020204" pitchFamily="34" charset="0"/>
              </a:rPr>
              <a:pPr/>
              <a:t>47</a:t>
            </a:fld>
            <a:endParaRPr lang="en-US" altLang="en-US" sz="1000">
              <a:solidFill>
                <a:srgbClr val="969696"/>
              </a:solidFill>
              <a:latin typeface="Arial" panose="020B0604020202020204" pitchFamily="34" charset="0"/>
            </a:endParaRPr>
          </a:p>
        </p:txBody>
      </p:sp>
      <p:pic>
        <p:nvPicPr>
          <p:cNvPr id="706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1465263"/>
            <a:ext cx="58356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47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Prefix Filtering</a:t>
            </a:r>
          </a:p>
        </p:txBody>
      </p:sp>
      <mc:AlternateContent xmlns:mc="http://schemas.openxmlformats.org/markup-compatibility/2006" xmlns:a14="http://schemas.microsoft.com/office/drawing/2010/main">
        <mc:Choice Requires="a14">
          <p:sp>
            <p:nvSpPr>
              <p:cNvPr id="71682" name="Content Placeholder 2"/>
              <p:cNvSpPr>
                <a:spLocks noGrp="1"/>
              </p:cNvSpPr>
              <p:nvPr>
                <p:ph idx="1"/>
              </p:nvPr>
            </p:nvSpPr>
            <p:spPr/>
            <p:txBody>
              <a:bodyPr/>
              <a:lstStyle/>
              <a:p>
                <a:r>
                  <a:rPr lang="en-US" altLang="en-US" dirty="0"/>
                  <a:t>Key idea: if two sets share many terms </a:t>
                </a:r>
                <a:r>
                  <a:rPr lang="en-US" altLang="en-US" dirty="0">
                    <a:sym typeface="Wingdings" panose="05000000000000000000" pitchFamily="2" charset="2"/>
                  </a:rPr>
                  <a:t> large subsets of them also share terms</a:t>
                </a:r>
              </a:p>
              <a:p>
                <a:r>
                  <a:rPr lang="en-US" altLang="en-US" dirty="0">
                    <a:sym typeface="Wingdings" panose="05000000000000000000" pitchFamily="2" charset="2"/>
                  </a:rPr>
                  <a:t>Consider overlap measure O(</a:t>
                </a:r>
                <a:r>
                  <a:rPr lang="en-US" altLang="en-US" dirty="0" err="1">
                    <a:sym typeface="Wingdings" panose="05000000000000000000" pitchFamily="2" charset="2"/>
                  </a:rPr>
                  <a:t>x,y</a:t>
                </a:r>
                <a:r>
                  <a:rPr lang="en-US" altLang="en-US" dirty="0">
                    <a:sym typeface="Wingdings" panose="05000000000000000000" pitchFamily="2" charset="2"/>
                  </a:rPr>
                  <a:t>) =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y|</a:t>
                </a:r>
              </a:p>
              <a:p>
                <a:pPr lvl="1"/>
                <a:r>
                  <a:rPr lang="en-US" altLang="en-US" dirty="0">
                    <a:sym typeface="Wingdings" panose="05000000000000000000" pitchFamily="2" charset="2"/>
                  </a:rPr>
                  <a:t>if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y| </a:t>
                </a:r>
                <a:r>
                  <a:rPr lang="en-US" altLang="en-US" dirty="0">
                    <a:latin typeface="cmsy10"/>
                    <a:sym typeface="Wingdings" panose="05000000000000000000" pitchFamily="2" charset="2"/>
                  </a:rPr>
                  <a:t>¸</a:t>
                </a:r>
                <a:r>
                  <a:rPr lang="en-US" altLang="en-US" dirty="0">
                    <a:sym typeface="Wingdings" panose="05000000000000000000" pitchFamily="2" charset="2"/>
                  </a:rPr>
                  <a:t> k  any subset x’ </a:t>
                </a:r>
                <a14:m>
                  <m:oMath xmlns:m="http://schemas.openxmlformats.org/officeDocument/2006/math">
                    <m:r>
                      <a:rPr lang="en-US" altLang="en-US" i="1">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x of size at least |x| - (k – 1) must overlap y</a:t>
                </a:r>
              </a:p>
              <a:p>
                <a:r>
                  <a:rPr lang="en-US" altLang="en-US" dirty="0">
                    <a:sym typeface="Wingdings" panose="05000000000000000000" pitchFamily="2" charset="2"/>
                  </a:rPr>
                  <a:t>To exploit this idea to find pairs (</a:t>
                </a:r>
                <a:r>
                  <a:rPr lang="en-US" altLang="en-US" dirty="0" err="1">
                    <a:sym typeface="Wingdings" panose="05000000000000000000" pitchFamily="2" charset="2"/>
                  </a:rPr>
                  <a:t>x,y</a:t>
                </a:r>
                <a:r>
                  <a:rPr lang="en-US" altLang="en-US" dirty="0">
                    <a:sym typeface="Wingdings" panose="05000000000000000000" pitchFamily="2" charset="2"/>
                  </a:rPr>
                  <a:t>) such that </a:t>
                </a:r>
                <a:br>
                  <a:rPr lang="en-US" altLang="en-US" dirty="0">
                    <a:sym typeface="Wingdings" panose="05000000000000000000" pitchFamily="2" charset="2"/>
                  </a:rPr>
                </a:br>
                <a:r>
                  <a:rPr lang="en-US" altLang="en-US" dirty="0">
                    <a:sym typeface="Wingdings" panose="05000000000000000000" pitchFamily="2" charset="2"/>
                  </a:rPr>
                  <a:t>O(</a:t>
                </a:r>
                <a:r>
                  <a:rPr lang="en-US" altLang="en-US" dirty="0" err="1">
                    <a:sym typeface="Wingdings" panose="05000000000000000000" pitchFamily="2" charset="2"/>
                  </a:rPr>
                  <a:t>x,y</a:t>
                </a:r>
                <a:r>
                  <a:rPr lang="en-US" altLang="en-US" dirty="0">
                    <a:sym typeface="Wingdings" panose="05000000000000000000" pitchFamily="2" charset="2"/>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k</a:t>
                </a:r>
              </a:p>
              <a:p>
                <a:pPr lvl="1"/>
                <a:r>
                  <a:rPr lang="en-US" altLang="en-US" dirty="0">
                    <a:sym typeface="Wingdings" panose="05000000000000000000" pitchFamily="2" charset="2"/>
                  </a:rPr>
                  <a:t>given x, construct subset x’ of size |x| - (k – 1)</a:t>
                </a:r>
              </a:p>
              <a:p>
                <a:pPr lvl="1"/>
                <a:r>
                  <a:rPr lang="en-US" altLang="en-US" dirty="0">
                    <a:sym typeface="Wingdings" panose="05000000000000000000" pitchFamily="2" charset="2"/>
                  </a:rPr>
                  <a:t>use an inverted index to find all y that overlap x’</a:t>
                </a:r>
                <a:endParaRPr lang="en-US" altLang="en-US" dirty="0"/>
              </a:p>
            </p:txBody>
          </p:sp>
        </mc:Choice>
        <mc:Fallback xmlns="">
          <p:sp>
            <p:nvSpPr>
              <p:cNvPr id="71682" name="Content Placeholder 2"/>
              <p:cNvSpPr>
                <a:spLocks noGrp="1" noRot="1" noChangeAspect="1" noMove="1" noResize="1" noEditPoints="1" noAdjustHandles="1" noChangeArrowheads="1" noChangeShapeType="1" noTextEdit="1"/>
              </p:cNvSpPr>
              <p:nvPr>
                <p:ph idx="1"/>
              </p:nvPr>
            </p:nvSpPr>
            <p:spPr>
              <a:blipFill>
                <a:blip r:embed="rId2"/>
                <a:stretch>
                  <a:fillRect l="-875" t="-2143"/>
                </a:stretch>
              </a:blipFill>
            </p:spPr>
            <p:txBody>
              <a:bodyPr/>
              <a:lstStyle/>
              <a:p>
                <a:r>
                  <a:rPr lang="en-US">
                    <a:noFill/>
                  </a:rPr>
                  <a:t> </a:t>
                </a:r>
              </a:p>
            </p:txBody>
          </p:sp>
        </mc:Fallback>
      </mc:AlternateContent>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DE02F6E-25D9-48C0-A362-4BE5213DCBB5}" type="slidenum">
              <a:rPr lang="en-US" altLang="en-US" sz="1000">
                <a:solidFill>
                  <a:srgbClr val="969696"/>
                </a:solidFill>
                <a:latin typeface="Arial" panose="020B0604020202020204" pitchFamily="34" charset="0"/>
              </a:rPr>
              <a:pPr/>
              <a:t>48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91720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pic>
        <p:nvPicPr>
          <p:cNvPr id="7270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24013" y="1352550"/>
            <a:ext cx="8753475" cy="3348038"/>
          </a:xfrm>
        </p:spPr>
      </p:pic>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CFEFF38-C4D4-4925-AAFE-174785E340AF}" type="slidenum">
              <a:rPr lang="en-US" altLang="en-US" sz="1000">
                <a:solidFill>
                  <a:srgbClr val="969696"/>
                </a:solidFill>
                <a:latin typeface="Arial" panose="020B0604020202020204" pitchFamily="34" charset="0"/>
              </a:rPr>
              <a:pPr/>
              <a:t>49</a:t>
            </a:fld>
            <a:endParaRPr lang="en-US" altLang="en-US" sz="1000">
              <a:solidFill>
                <a:srgbClr val="969696"/>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2708" name="Content Placeholder 2"/>
              <p:cNvSpPr txBox="1">
                <a:spLocks/>
              </p:cNvSpPr>
              <p:nvPr/>
            </p:nvSpPr>
            <p:spPr bwMode="auto">
              <a:xfrm>
                <a:off x="1687512" y="4572000"/>
                <a:ext cx="8813800" cy="20812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Consider matching using O(</a:t>
                </a:r>
                <a:r>
                  <a:rPr kumimoji="1" lang="en-US" altLang="en-US" dirty="0" err="1">
                    <a:latin typeface="Calibri" panose="020F0502020204030204" pitchFamily="34" charset="0"/>
                  </a:rPr>
                  <a:t>x,y</a:t>
                </a:r>
                <a:r>
                  <a:rPr kumimoji="1" lang="en-US" altLang="en-US" dirty="0">
                    <a:latin typeface="Calibri" panose="020F0502020204030204" pitchFamily="34"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kumimoji="1" lang="en-US" altLang="en-US" dirty="0">
                    <a:latin typeface="Calibri" panose="020F0502020204030204" pitchFamily="34" charset="0"/>
                  </a:rPr>
                  <a:t> 2</a:t>
                </a:r>
              </a:p>
              <a:p>
                <a:pPr algn="l" eaLnBrk="1" hangingPunct="1">
                  <a:spcBef>
                    <a:spcPct val="20000"/>
                  </a:spcBef>
                  <a:buClr>
                    <a:srgbClr val="800000"/>
                  </a:buClr>
                  <a:buFont typeface="Wingdings" panose="05000000000000000000" pitchFamily="2" charset="2"/>
                  <a:buChar char="§"/>
                </a:pPr>
                <a:r>
                  <a:rPr kumimoji="1" lang="en-US" altLang="en-US" dirty="0">
                    <a:latin typeface="Franklin Gothic Medium" panose="020B0603020102020204" pitchFamily="34" charset="0"/>
                  </a:rPr>
                  <a:t>x</a:t>
                </a:r>
                <a:r>
                  <a:rPr kumimoji="1" lang="en-US" altLang="en-US" baseline="-25000" dirty="0">
                    <a:latin typeface="Calibri" panose="020F0502020204030204" pitchFamily="34" charset="0"/>
                  </a:rPr>
                  <a:t>1</a:t>
                </a:r>
                <a:r>
                  <a:rPr kumimoji="1" lang="en-US" altLang="en-US" dirty="0">
                    <a:latin typeface="Calibri" panose="020F0502020204030204" pitchFamily="34" charset="0"/>
                  </a:rPr>
                  <a:t> = {lake, </a:t>
                </a:r>
                <a:r>
                  <a:rPr kumimoji="1" lang="en-US" altLang="en-US" dirty="0" err="1">
                    <a:latin typeface="Calibri" panose="020F0502020204030204" pitchFamily="34" charset="0"/>
                  </a:rPr>
                  <a:t>mendota</a:t>
                </a:r>
                <a:r>
                  <a:rPr kumimoji="1" lang="en-US" altLang="en-US" dirty="0">
                    <a:latin typeface="Calibri" panose="020F0502020204030204" pitchFamily="34" charset="0"/>
                  </a:rPr>
                  <a:t>}, let </a:t>
                </a:r>
                <a:r>
                  <a:rPr kumimoji="1" lang="en-US" altLang="en-US" dirty="0">
                    <a:latin typeface="Franklin Gothic Medium" panose="020B0603020102020204" pitchFamily="34" charset="0"/>
                  </a:rPr>
                  <a:t>x</a:t>
                </a:r>
                <a:r>
                  <a:rPr kumimoji="1" lang="en-US" altLang="en-US" baseline="-25000" dirty="0">
                    <a:latin typeface="Calibri" panose="020F0502020204030204" pitchFamily="34" charset="0"/>
                  </a:rPr>
                  <a:t>1</a:t>
                </a:r>
                <a:r>
                  <a:rPr kumimoji="1" lang="en-US" altLang="en-US" dirty="0">
                    <a:latin typeface="Calibri" panose="020F0502020204030204" pitchFamily="34" charset="0"/>
                  </a:rPr>
                  <a:t>’ = {lake}</a:t>
                </a:r>
              </a:p>
              <a:p>
                <a:pPr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Use inverted index to find {</a:t>
                </a:r>
                <a:r>
                  <a:rPr kumimoji="1" lang="en-US" altLang="en-US" dirty="0">
                    <a:latin typeface="Franklin Gothic Medium" panose="020B0603020102020204" pitchFamily="34" charset="0"/>
                  </a:rPr>
                  <a:t>y</a:t>
                </a:r>
                <a:r>
                  <a:rPr kumimoji="1" lang="en-US" altLang="en-US" baseline="-25000" dirty="0">
                    <a:latin typeface="Calibri" panose="020F0502020204030204" pitchFamily="34" charset="0"/>
                  </a:rPr>
                  <a:t>4</a:t>
                </a:r>
                <a:r>
                  <a:rPr kumimoji="1" lang="en-US" altLang="en-US" dirty="0">
                    <a:latin typeface="Calibri" panose="020F0502020204030204" pitchFamily="34" charset="0"/>
                  </a:rPr>
                  <a:t>, </a:t>
                </a:r>
                <a:r>
                  <a:rPr kumimoji="1" lang="en-US" altLang="en-US" dirty="0">
                    <a:latin typeface="Franklin Gothic Medium" panose="020B0603020102020204" pitchFamily="34" charset="0"/>
                  </a:rPr>
                  <a:t>y</a:t>
                </a:r>
                <a:r>
                  <a:rPr kumimoji="1" lang="en-US" altLang="en-US" baseline="-25000" dirty="0">
                    <a:latin typeface="Calibri" panose="020F0502020204030204" pitchFamily="34" charset="0"/>
                  </a:rPr>
                  <a:t>6</a:t>
                </a:r>
                <a:r>
                  <a:rPr kumimoji="1" lang="en-US" altLang="en-US" dirty="0">
                    <a:latin typeface="Calibri" panose="020F0502020204030204" pitchFamily="34" charset="0"/>
                  </a:rPr>
                  <a:t>} which contain at least one token in </a:t>
                </a:r>
                <a:r>
                  <a:rPr kumimoji="1" lang="en-US" altLang="en-US" dirty="0">
                    <a:latin typeface="Franklin Gothic Medium" panose="020B0603020102020204" pitchFamily="34" charset="0"/>
                  </a:rPr>
                  <a:t>x</a:t>
                </a:r>
                <a:r>
                  <a:rPr kumimoji="1" lang="en-US" altLang="en-US" baseline="-25000" dirty="0">
                    <a:latin typeface="Calibri" panose="020F0502020204030204" pitchFamily="34" charset="0"/>
                  </a:rPr>
                  <a:t>1</a:t>
                </a:r>
                <a:r>
                  <a:rPr kumimoji="1" lang="en-US" altLang="en-US" dirty="0">
                    <a:latin typeface="Calibri" panose="020F0502020204030204" pitchFamily="34" charset="0"/>
                  </a:rPr>
                  <a:t>’</a:t>
                </a:r>
              </a:p>
            </p:txBody>
          </p:sp>
        </mc:Choice>
        <mc:Fallback xmlns="">
          <p:sp>
            <p:nvSpPr>
              <p:cNvPr id="72708" name="Content Placeholder 2"/>
              <p:cNvSpPr txBox="1">
                <a:spLocks noRot="1" noChangeAspect="1" noMove="1" noResize="1" noEditPoints="1" noAdjustHandles="1" noChangeArrowheads="1" noChangeShapeType="1" noTextEdit="1"/>
              </p:cNvSpPr>
              <p:nvPr/>
            </p:nvSpPr>
            <p:spPr bwMode="auto">
              <a:xfrm>
                <a:off x="1687512" y="4572000"/>
                <a:ext cx="8813800" cy="2081213"/>
              </a:xfrm>
              <a:prstGeom prst="rect">
                <a:avLst/>
              </a:prstGeom>
              <a:blipFill>
                <a:blip r:embed="rId3"/>
                <a:stretch>
                  <a:fillRect l="-968" t="-2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76541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Accuracy Challenges</a:t>
            </a:r>
          </a:p>
        </p:txBody>
      </p:sp>
      <p:sp>
        <p:nvSpPr>
          <p:cNvPr id="21506" name="Content Placeholder 2"/>
          <p:cNvSpPr>
            <a:spLocks noGrp="1"/>
          </p:cNvSpPr>
          <p:nvPr>
            <p:ph idx="1"/>
          </p:nvPr>
        </p:nvSpPr>
        <p:spPr/>
        <p:txBody>
          <a:bodyPr/>
          <a:lstStyle/>
          <a:p>
            <a:r>
              <a:rPr lang="en-US" altLang="en-US" dirty="0"/>
              <a:t>Matching strings often appear quite differently</a:t>
            </a:r>
          </a:p>
          <a:p>
            <a:pPr lvl="1"/>
            <a:r>
              <a:rPr lang="en-US" altLang="en-US" dirty="0"/>
              <a:t>Typing and OCR errors: David Smith vs. </a:t>
            </a:r>
            <a:r>
              <a:rPr lang="en-US" altLang="en-US" dirty="0" err="1"/>
              <a:t>Davod</a:t>
            </a:r>
            <a:r>
              <a:rPr lang="en-US" altLang="en-US" dirty="0"/>
              <a:t> Smith</a:t>
            </a:r>
          </a:p>
          <a:p>
            <a:pPr lvl="1"/>
            <a:r>
              <a:rPr lang="en-US" altLang="en-US" dirty="0"/>
              <a:t>Different formatting conventions: 10/8 vs. Oct 8</a:t>
            </a:r>
          </a:p>
          <a:p>
            <a:pPr lvl="1"/>
            <a:r>
              <a:rPr lang="en-US" altLang="en-US" dirty="0"/>
              <a:t>Custom abbreviation, shortening, or omission: </a:t>
            </a:r>
            <a:br>
              <a:rPr lang="en-US" altLang="en-US" dirty="0"/>
            </a:br>
            <a:r>
              <a:rPr lang="en-US" altLang="en-US" dirty="0"/>
              <a:t>Daniel Walker Herbert Smith vs. Dan W. Smith</a:t>
            </a:r>
          </a:p>
          <a:p>
            <a:pPr lvl="1"/>
            <a:r>
              <a:rPr lang="en-US" altLang="en-US" dirty="0"/>
              <a:t>Different names, nick names: William Smith vs. Bill Smith</a:t>
            </a:r>
          </a:p>
          <a:p>
            <a:pPr lvl="1"/>
            <a:r>
              <a:rPr lang="en-US" altLang="en-US" dirty="0"/>
              <a:t>Shuffling parts of strings: Dept. of Computer Science, UW-Madison vs. Computer Science Dept., UW-Madison</a:t>
            </a:r>
          </a:p>
          <a:p>
            <a:pPr>
              <a:buFont typeface="Wingdings" panose="05000000000000000000" pitchFamily="2" charset="2"/>
              <a:buNone/>
            </a:pPr>
            <a:endParaRPr lang="en-US" altLang="en-US" dirty="0"/>
          </a:p>
          <a:p>
            <a:endParaRPr lang="en-US" altLang="en-US" dirty="0"/>
          </a:p>
          <a:p>
            <a:pPr>
              <a:buFont typeface="Wingdings" panose="05000000000000000000" pitchFamily="2" charset="2"/>
              <a:buNone/>
            </a:pPr>
            <a:endParaRPr lang="en-US" altLang="en-US" dirty="0"/>
          </a:p>
        </p:txBody>
      </p:sp>
      <p:sp>
        <p:nvSpPr>
          <p:cNvPr id="215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494BCA5-43F7-4A0B-84EE-7988282633A1}" type="slidenum">
              <a:rPr lang="en-US" altLang="en-US" sz="1000">
                <a:solidFill>
                  <a:srgbClr val="969696"/>
                </a:solidFill>
                <a:latin typeface="Arial" panose="020B0604020202020204" pitchFamily="34" charset="0"/>
              </a:rPr>
              <a:pPr/>
              <a:t>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407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Selecting the Subset Intelligently</a:t>
            </a:r>
          </a:p>
        </p:txBody>
      </p:sp>
      <mc:AlternateContent xmlns:mc="http://schemas.openxmlformats.org/markup-compatibility/2006" xmlns:a14="http://schemas.microsoft.com/office/drawing/2010/main">
        <mc:Choice Requires="a14">
          <p:sp>
            <p:nvSpPr>
              <p:cNvPr id="73730" name="Content Placeholder 2"/>
              <p:cNvSpPr>
                <a:spLocks noGrp="1"/>
              </p:cNvSpPr>
              <p:nvPr>
                <p:ph idx="1"/>
              </p:nvPr>
            </p:nvSpPr>
            <p:spPr/>
            <p:txBody>
              <a:bodyPr/>
              <a:lstStyle/>
              <a:p>
                <a:r>
                  <a:rPr lang="en-US" altLang="en-US" dirty="0"/>
                  <a:t>Recall that we select a subset x’ of x and check its overlap with the entire set y</a:t>
                </a:r>
              </a:p>
              <a:p>
                <a:r>
                  <a:rPr lang="en-US" altLang="en-US" dirty="0"/>
                  <a:t>We can do better by selecting a particular subset x’ and checking its overlap with only a particular subset y’ of y</a:t>
                </a:r>
              </a:p>
              <a:p>
                <a:r>
                  <a:rPr lang="en-US" altLang="en-US" dirty="0"/>
                  <a:t>How? </a:t>
                </a:r>
              </a:p>
              <a:p>
                <a:pPr lvl="1"/>
                <a:r>
                  <a:rPr lang="en-US" altLang="en-US" dirty="0"/>
                  <a:t>impose an ordering O over the universe of all possible terms</a:t>
                </a:r>
              </a:p>
              <a:p>
                <a:pPr lvl="2"/>
                <a:r>
                  <a:rPr lang="en-US" altLang="en-US" dirty="0"/>
                  <a:t>e.g., in increasing frequency</a:t>
                </a:r>
              </a:p>
              <a:p>
                <a:pPr lvl="1"/>
                <a:r>
                  <a:rPr lang="en-US" altLang="en-US" dirty="0"/>
                  <a:t>reorder the terms in each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and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according to O</a:t>
                </a:r>
              </a:p>
              <a:p>
                <a:pPr lvl="1"/>
                <a:r>
                  <a:rPr lang="en-US" altLang="en-US" dirty="0"/>
                  <a:t>refer to subset x’ that contains the first n terms of x as the prefix of size n of x</a:t>
                </a:r>
              </a:p>
            </p:txBody>
          </p:sp>
        </mc:Choice>
        <mc:Fallback xmlns="">
          <p:sp>
            <p:nvSpPr>
              <p:cNvPr id="73730"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70EF754-1A56-4507-8D39-7CEAE86D8CD2}" type="slidenum">
              <a:rPr lang="en-US" altLang="en-US" sz="1000">
                <a:solidFill>
                  <a:srgbClr val="969696"/>
                </a:solidFill>
                <a:latin typeface="Arial" panose="020B0604020202020204" pitchFamily="34" charset="0"/>
              </a:rPr>
              <a:pPr/>
              <a:t>50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52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Selecting the Subset Intelligently</a:t>
            </a:r>
          </a:p>
        </p:txBody>
      </p:sp>
      <mc:AlternateContent xmlns:mc="http://schemas.openxmlformats.org/markup-compatibility/2006" xmlns:a14="http://schemas.microsoft.com/office/drawing/2010/main">
        <mc:Choice Requires="a14">
          <p:sp>
            <p:nvSpPr>
              <p:cNvPr id="74754" name="Content Placeholder 2"/>
              <p:cNvSpPr>
                <a:spLocks noGrp="1"/>
              </p:cNvSpPr>
              <p:nvPr>
                <p:ph idx="1"/>
              </p:nvPr>
            </p:nvSpPr>
            <p:spPr/>
            <p:txBody>
              <a:bodyPr/>
              <a:lstStyle/>
              <a:p>
                <a:r>
                  <a:rPr lang="en-US" altLang="en-US" dirty="0"/>
                  <a:t>How? (continued)</a:t>
                </a:r>
              </a:p>
              <a:p>
                <a:pPr lvl="1"/>
                <a:r>
                  <a:rPr lang="en-US" altLang="en-US" dirty="0"/>
                  <a:t>We can prove that if |x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k, then x’ and y’ must overlap, where x’ is the prefix of size |x| - (k – 1) of x and y’ is the prefix of size |y| - (k – 1) of y </a:t>
                </a:r>
              </a:p>
              <a:p>
                <a:pPr lvl="1"/>
                <a:r>
                  <a:rPr lang="en-US" altLang="en-US" dirty="0"/>
                  <a:t>Algorithm</a:t>
                </a:r>
              </a:p>
              <a:p>
                <a:pPr lvl="2"/>
                <a:r>
                  <a:rPr lang="en-US" altLang="en-US" dirty="0"/>
                  <a:t>reorder terms in each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and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in increasing order of their frequencies</a:t>
                </a:r>
              </a:p>
              <a:p>
                <a:pPr lvl="2"/>
                <a:r>
                  <a:rPr lang="en-US" altLang="en-US" dirty="0"/>
                  <a:t>for each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create y’, the prefix of size |y| - (k – 1) of y</a:t>
                </a:r>
              </a:p>
              <a:p>
                <a:pPr lvl="2"/>
                <a:r>
                  <a:rPr lang="en-US" altLang="en-US" dirty="0"/>
                  <a:t>build an inverted index over all prefixes y’</a:t>
                </a:r>
              </a:p>
              <a:p>
                <a:pPr lvl="2"/>
                <a:r>
                  <a:rPr lang="en-US" altLang="en-US" dirty="0"/>
                  <a:t>for each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create x’, the prefix of size |x| - (k – 1) of x, then use above index to find all y such that x’ overlaps with y’</a:t>
                </a:r>
              </a:p>
            </p:txBody>
          </p:sp>
        </mc:Choice>
        <mc:Fallback xmlns="">
          <p:sp>
            <p:nvSpPr>
              <p:cNvPr id="74754" name="Content Placeholder 2"/>
              <p:cNvSpPr>
                <a:spLocks noGrp="1" noRot="1" noChangeAspect="1" noMove="1" noResize="1" noEditPoints="1" noAdjustHandles="1" noChangeArrowheads="1" noChangeShapeType="1" noTextEdit="1"/>
              </p:cNvSpPr>
              <p:nvPr>
                <p:ph idx="1"/>
              </p:nvPr>
            </p:nvSpPr>
            <p:spPr>
              <a:blipFill>
                <a:blip r:embed="rId2"/>
                <a:stretch>
                  <a:fillRect l="-875" t="-2000" r="-125"/>
                </a:stretch>
              </a:blipFill>
            </p:spPr>
            <p:txBody>
              <a:bodyPr/>
              <a:lstStyle/>
              <a:p>
                <a:r>
                  <a:rPr lang="en-US">
                    <a:noFill/>
                  </a:rPr>
                  <a:t> </a:t>
                </a:r>
              </a:p>
            </p:txBody>
          </p:sp>
        </mc:Fallback>
      </mc:AlternateContent>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D04CEB7-FB32-4F14-920E-15611F54910C}" type="slidenum">
              <a:rPr lang="en-US" altLang="en-US" sz="1000">
                <a:solidFill>
                  <a:srgbClr val="969696"/>
                </a:solidFill>
                <a:latin typeface="Arial" panose="020B0604020202020204" pitchFamily="34" charset="0"/>
              </a:rPr>
              <a:pPr/>
              <a:t>51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7959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Example</a:t>
            </a:r>
          </a:p>
        </p:txBody>
      </p:sp>
      <p:sp>
        <p:nvSpPr>
          <p:cNvPr id="7577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6870DC6-1FBE-4832-9951-E5928A8072D1}" type="slidenum">
              <a:rPr lang="en-US" altLang="en-US" sz="1000">
                <a:solidFill>
                  <a:srgbClr val="969696"/>
                </a:solidFill>
                <a:latin typeface="Arial" panose="020B0604020202020204" pitchFamily="34" charset="0"/>
              </a:rPr>
              <a:pPr/>
              <a:t>52</a:t>
            </a:fld>
            <a:endParaRPr lang="en-US" altLang="en-US" sz="1000">
              <a:solidFill>
                <a:srgbClr val="969696"/>
              </a:solidFill>
              <a:latin typeface="Arial" panose="020B0604020202020204" pitchFamily="34" charset="0"/>
            </a:endParaRPr>
          </a:p>
        </p:txBody>
      </p:sp>
      <p:pic>
        <p:nvPicPr>
          <p:cNvPr id="757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539876"/>
            <a:ext cx="884237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Content Placeholder 2"/>
          <p:cNvSpPr txBox="1">
            <a:spLocks/>
          </p:cNvSpPr>
          <p:nvPr/>
        </p:nvSpPr>
        <p:spPr bwMode="auto">
          <a:xfrm>
            <a:off x="1687512" y="5575301"/>
            <a:ext cx="8813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x = {</a:t>
            </a:r>
            <a:r>
              <a:rPr kumimoji="1" lang="en-US" altLang="en-US" sz="2800" dirty="0" err="1">
                <a:latin typeface="Calibri" panose="020F0502020204030204" pitchFamily="34" charset="0"/>
              </a:rPr>
              <a:t>mendota</a:t>
            </a:r>
            <a:r>
              <a:rPr kumimoji="1" lang="en-US" altLang="en-US" sz="2800" dirty="0">
                <a:latin typeface="Calibri" panose="020F0502020204030204" pitchFamily="34" charset="0"/>
              </a:rPr>
              <a:t>, lake} </a:t>
            </a:r>
            <a:r>
              <a:rPr kumimoji="1" lang="en-US" altLang="en-US" sz="2800" dirty="0">
                <a:latin typeface="Calibri" panose="020F0502020204030204" pitchFamily="34" charset="0"/>
                <a:sym typeface="Wingdings" panose="05000000000000000000" pitchFamily="2" charset="2"/>
              </a:rPr>
              <a:t> x’ = {</a:t>
            </a:r>
            <a:r>
              <a:rPr kumimoji="1" lang="en-US" altLang="en-US" sz="2800" dirty="0" err="1">
                <a:latin typeface="Calibri" panose="020F0502020204030204" pitchFamily="34" charset="0"/>
                <a:sym typeface="Wingdings" panose="05000000000000000000" pitchFamily="2" charset="2"/>
              </a:rPr>
              <a:t>mendota</a:t>
            </a:r>
            <a:r>
              <a:rPr kumimoji="1" lang="en-US" altLang="en-US" sz="2800" dirty="0">
                <a:latin typeface="Calibri" panose="020F0502020204030204" pitchFamily="34" charset="0"/>
                <a:sym typeface="Wingdings" panose="05000000000000000000" pitchFamily="2" charset="2"/>
              </a:rPr>
              <a:t>}</a:t>
            </a:r>
            <a:endParaRPr kumimoji="1" lang="en-US" altLang="en-US" sz="2800" dirty="0">
              <a:latin typeface="Calibri" panose="020F0502020204030204" pitchFamily="34" charset="0"/>
            </a:endParaRPr>
          </a:p>
        </p:txBody>
      </p:sp>
    </p:spTree>
    <p:extLst>
      <p:ext uri="{BB962C8B-B14F-4D97-AF65-F5344CB8AC3E}">
        <p14:creationId xmlns:p14="http://schemas.microsoft.com/office/powerpoint/2010/main" val="399726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Example</a:t>
            </a:r>
          </a:p>
        </p:txBody>
      </p:sp>
      <p:sp>
        <p:nvSpPr>
          <p:cNvPr id="7680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B8B4733-9912-45BA-AC1A-DCB6024F5AF4}" type="slidenum">
              <a:rPr lang="en-US" altLang="en-US" sz="1000">
                <a:solidFill>
                  <a:srgbClr val="969696"/>
                </a:solidFill>
                <a:latin typeface="Arial" panose="020B0604020202020204" pitchFamily="34" charset="0"/>
              </a:rPr>
              <a:pPr/>
              <a:t>53</a:t>
            </a:fld>
            <a:endParaRPr lang="en-US" altLang="en-US" sz="1000">
              <a:solidFill>
                <a:srgbClr val="969696"/>
              </a:solidFill>
              <a:latin typeface="Arial" panose="020B0604020202020204" pitchFamily="34" charset="0"/>
            </a:endParaRPr>
          </a:p>
        </p:txBody>
      </p:sp>
      <p:pic>
        <p:nvPicPr>
          <p:cNvPr id="768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2826" y="1493839"/>
            <a:ext cx="6103937"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6804" name="Content Placeholder 2"/>
              <p:cNvSpPr txBox="1">
                <a:spLocks/>
              </p:cNvSpPr>
              <p:nvPr/>
            </p:nvSpPr>
            <p:spPr bwMode="auto">
              <a:xfrm>
                <a:off x="1800635" y="4822826"/>
                <a:ext cx="8813800" cy="650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For </a:t>
                </a:r>
                <a:r>
                  <a:rPr kumimoji="1" lang="en-US" altLang="en-US" sz="2800" dirty="0" err="1">
                    <a:latin typeface="Calibri" panose="020F0502020204030204" pitchFamily="34" charset="0"/>
                  </a:rPr>
                  <a:t>Jaccard</a:t>
                </a:r>
                <a:r>
                  <a:rPr kumimoji="1" lang="en-US" altLang="en-US" sz="2800" dirty="0">
                    <a:latin typeface="Calibri" panose="020F0502020204030204" pitchFamily="34" charset="0"/>
                  </a:rPr>
                  <a:t> measure</a:t>
                </a:r>
              </a:p>
              <a:p>
                <a:pPr lvl="1" algn="l" eaLnBrk="1" hangingPunct="1">
                  <a:spcBef>
                    <a:spcPct val="20000"/>
                  </a:spcBef>
                  <a:buClr>
                    <a:srgbClr val="800000"/>
                  </a:buClr>
                  <a:buFont typeface="Wingdings" panose="05000000000000000000" pitchFamily="2" charset="2"/>
                  <a:buChar char="§"/>
                </a:pPr>
                <a14:m>
                  <m:oMath xmlns:m="http://schemas.openxmlformats.org/officeDocument/2006/math">
                    <m:r>
                      <a:rPr kumimoji="1" lang="en-US" altLang="en-US" sz="2800" b="0" i="1" smtClean="0">
                        <a:latin typeface="Cambria Math" panose="02040503050406030204" pitchFamily="18" charset="0"/>
                      </a:rPr>
                      <m:t>𝐽</m:t>
                    </m:r>
                    <m:d>
                      <m:dPr>
                        <m:ctrlPr>
                          <a:rPr kumimoji="1" lang="en-US" altLang="en-US" sz="2800" b="0" i="1" smtClean="0">
                            <a:latin typeface="Cambria Math" panose="02040503050406030204" pitchFamily="18" charset="0"/>
                          </a:rPr>
                        </m:ctrlPr>
                      </m:dPr>
                      <m:e>
                        <m:r>
                          <a:rPr kumimoji="1" lang="en-US" altLang="en-US" sz="2800" b="0" i="1" smtClean="0">
                            <a:latin typeface="Cambria Math" panose="02040503050406030204" pitchFamily="18" charset="0"/>
                          </a:rPr>
                          <m:t>𝑥</m:t>
                        </m:r>
                        <m:r>
                          <a:rPr kumimoji="1" lang="en-US" altLang="en-US" sz="2800" b="0" i="1" smtClean="0">
                            <a:latin typeface="Cambria Math" panose="02040503050406030204" pitchFamily="18" charset="0"/>
                          </a:rPr>
                          <m:t>,</m:t>
                        </m:r>
                        <m:r>
                          <a:rPr kumimoji="1" lang="en-US" altLang="en-US" sz="2800" b="0" i="1" smtClean="0">
                            <a:latin typeface="Cambria Math" panose="02040503050406030204" pitchFamily="18" charset="0"/>
                          </a:rPr>
                          <m:t>𝑦</m:t>
                        </m:r>
                      </m:e>
                    </m:d>
                    <m:r>
                      <a:rPr kumimoji="1" lang="en-US" altLang="en-US" sz="2800" b="0" i="1" smtClean="0">
                        <a:latin typeface="Cambria Math" panose="02040503050406030204" pitchFamily="18" charset="0"/>
                        <a:ea typeface="Cambria Math" panose="02040503050406030204" pitchFamily="18" charset="0"/>
                      </a:rPr>
                      <m:t>≥</m:t>
                    </m:r>
                    <m:r>
                      <a:rPr kumimoji="1" lang="en-US" altLang="en-US" sz="2800" b="0" i="1" smtClean="0">
                        <a:latin typeface="Cambria Math" panose="02040503050406030204" pitchFamily="18" charset="0"/>
                        <a:ea typeface="Cambria Math" panose="02040503050406030204" pitchFamily="18" charset="0"/>
                      </a:rPr>
                      <m:t>𝑡</m:t>
                    </m:r>
                    <m:r>
                      <a:rPr kumimoji="1" lang="en-US" altLang="en-US" sz="2800" b="0" i="1" smtClean="0">
                        <a:latin typeface="Cambria Math" panose="02040503050406030204" pitchFamily="18" charset="0"/>
                        <a:ea typeface="Cambria Math" panose="02040503050406030204" pitchFamily="18" charset="0"/>
                      </a:rPr>
                      <m:t> ⇔</m:t>
                    </m:r>
                    <m:r>
                      <a:rPr kumimoji="1" lang="en-US" altLang="en-US" sz="2800" b="0" i="1" smtClean="0">
                        <a:latin typeface="Cambria Math" panose="02040503050406030204" pitchFamily="18" charset="0"/>
                        <a:ea typeface="Cambria Math" panose="02040503050406030204" pitchFamily="18" charset="0"/>
                      </a:rPr>
                      <m:t>𝑂</m:t>
                    </m:r>
                    <m:d>
                      <m:dPr>
                        <m:ctrlPr>
                          <a:rPr kumimoji="1" lang="en-US" altLang="en-US" sz="2800" b="0" i="1" smtClean="0">
                            <a:latin typeface="Cambria Math" panose="02040503050406030204" pitchFamily="18" charset="0"/>
                            <a:ea typeface="Cambria Math" panose="02040503050406030204" pitchFamily="18" charset="0"/>
                          </a:rPr>
                        </m:ctrlPr>
                      </m:dPr>
                      <m:e>
                        <m:r>
                          <a:rPr kumimoji="1" lang="en-US" altLang="en-US" sz="2800" b="0" i="1" smtClean="0">
                            <a:latin typeface="Cambria Math" panose="02040503050406030204" pitchFamily="18" charset="0"/>
                            <a:ea typeface="Cambria Math" panose="02040503050406030204" pitchFamily="18" charset="0"/>
                          </a:rPr>
                          <m:t>𝑥</m:t>
                        </m:r>
                        <m:r>
                          <a:rPr kumimoji="1" lang="en-US" altLang="en-US" sz="2800" b="0" i="1" smtClean="0">
                            <a:latin typeface="Cambria Math" panose="02040503050406030204" pitchFamily="18" charset="0"/>
                            <a:ea typeface="Cambria Math" panose="02040503050406030204" pitchFamily="18" charset="0"/>
                          </a:rPr>
                          <m:t>,</m:t>
                        </m:r>
                        <m:r>
                          <a:rPr kumimoji="1" lang="en-US" altLang="en-US" sz="2800" b="0" i="1" smtClean="0">
                            <a:latin typeface="Cambria Math" panose="02040503050406030204" pitchFamily="18" charset="0"/>
                            <a:ea typeface="Cambria Math" panose="02040503050406030204" pitchFamily="18" charset="0"/>
                          </a:rPr>
                          <m:t>𝑦</m:t>
                        </m:r>
                      </m:e>
                    </m:d>
                    <m:r>
                      <a:rPr kumimoji="1" lang="en-US" altLang="en-US" sz="2800" b="0" i="1" smtClean="0">
                        <a:latin typeface="Cambria Math" panose="02040503050406030204" pitchFamily="18" charset="0"/>
                        <a:ea typeface="Cambria Math" panose="02040503050406030204" pitchFamily="18" charset="0"/>
                      </a:rPr>
                      <m:t>≥ </m:t>
                    </m:r>
                    <m:r>
                      <a:rPr kumimoji="1" lang="en-US" altLang="en-US" sz="2800" b="0" i="1" smtClean="0">
                        <a:latin typeface="Cambria Math" panose="02040503050406030204" pitchFamily="18" charset="0"/>
                        <a:ea typeface="Cambria Math" panose="02040503050406030204" pitchFamily="18" charset="0"/>
                      </a:rPr>
                      <m:t>𝛼</m:t>
                    </m:r>
                    <m:r>
                      <a:rPr kumimoji="1" lang="en-US" altLang="en-US" sz="2800" b="0" i="1" smtClean="0">
                        <a:latin typeface="Cambria Math" panose="02040503050406030204" pitchFamily="18" charset="0"/>
                        <a:ea typeface="Cambria Math" panose="02040503050406030204" pitchFamily="18" charset="0"/>
                      </a:rPr>
                      <m:t>= </m:t>
                    </m:r>
                    <m:f>
                      <m:fPr>
                        <m:ctrlPr>
                          <a:rPr kumimoji="1" lang="en-US" altLang="en-US" sz="2800" b="0" i="1" smtClean="0">
                            <a:latin typeface="Cambria Math" panose="02040503050406030204" pitchFamily="18" charset="0"/>
                            <a:ea typeface="Cambria Math" panose="02040503050406030204" pitchFamily="18" charset="0"/>
                          </a:rPr>
                        </m:ctrlPr>
                      </m:fPr>
                      <m:num>
                        <m:r>
                          <a:rPr kumimoji="1" lang="en-US" altLang="en-US" sz="2800" b="0" i="1" smtClean="0">
                            <a:latin typeface="Cambria Math" panose="02040503050406030204" pitchFamily="18" charset="0"/>
                            <a:ea typeface="Cambria Math" panose="02040503050406030204" pitchFamily="18" charset="0"/>
                          </a:rPr>
                          <m:t>𝑡</m:t>
                        </m:r>
                      </m:num>
                      <m:den>
                        <m:r>
                          <a:rPr kumimoji="1" lang="en-US" altLang="en-US" sz="2800" b="0" i="1" smtClean="0">
                            <a:latin typeface="Cambria Math" panose="02040503050406030204" pitchFamily="18" charset="0"/>
                            <a:ea typeface="Cambria Math" panose="02040503050406030204" pitchFamily="18" charset="0"/>
                          </a:rPr>
                          <m:t>1+</m:t>
                        </m:r>
                        <m:r>
                          <a:rPr kumimoji="1" lang="en-US" altLang="en-US" sz="2800" b="0" i="1" smtClean="0">
                            <a:latin typeface="Cambria Math" panose="02040503050406030204" pitchFamily="18" charset="0"/>
                            <a:ea typeface="Cambria Math" panose="02040503050406030204" pitchFamily="18" charset="0"/>
                          </a:rPr>
                          <m:t>𝑡</m:t>
                        </m:r>
                      </m:den>
                    </m:f>
                    <m:r>
                      <a:rPr kumimoji="1" lang="en-US" altLang="en-US" sz="2800" b="0" i="0" smtClean="0">
                        <a:latin typeface="Cambria Math" panose="02040503050406030204" pitchFamily="18" charset="0"/>
                        <a:ea typeface="Cambria Math" panose="02040503050406030204" pitchFamily="18" charset="0"/>
                      </a:rPr>
                      <m:t> (</m:t>
                    </m:r>
                    <m:d>
                      <m:dPr>
                        <m:begChr m:val="|"/>
                        <m:endChr m:val="|"/>
                        <m:ctrlPr>
                          <a:rPr kumimoji="1" lang="en-US" altLang="en-US" sz="2800" b="0" i="1" smtClean="0">
                            <a:latin typeface="Cambria Math" panose="02040503050406030204" pitchFamily="18" charset="0"/>
                            <a:ea typeface="Cambria Math" panose="02040503050406030204" pitchFamily="18" charset="0"/>
                          </a:rPr>
                        </m:ctrlPr>
                      </m:dPr>
                      <m:e>
                        <m:r>
                          <m:rPr>
                            <m:sty m:val="p"/>
                          </m:rPr>
                          <a:rPr kumimoji="1" lang="en-US" altLang="en-US" sz="2800" b="0" i="0" smtClean="0">
                            <a:latin typeface="Cambria Math" panose="02040503050406030204" pitchFamily="18" charset="0"/>
                            <a:ea typeface="Cambria Math" panose="02040503050406030204" pitchFamily="18" charset="0"/>
                          </a:rPr>
                          <m:t>x</m:t>
                        </m:r>
                      </m:e>
                    </m:d>
                    <m:r>
                      <a:rPr kumimoji="1" lang="en-US" altLang="en-US" sz="2800" b="0" i="0" smtClean="0">
                        <a:latin typeface="Cambria Math" panose="02040503050406030204" pitchFamily="18" charset="0"/>
                        <a:ea typeface="Cambria Math" panose="02040503050406030204" pitchFamily="18" charset="0"/>
                      </a:rPr>
                      <m:t>+</m:t>
                    </m:r>
                    <m:d>
                      <m:dPr>
                        <m:begChr m:val="|"/>
                        <m:endChr m:val="|"/>
                        <m:ctrlPr>
                          <a:rPr kumimoji="1" lang="en-US" altLang="en-US" sz="2800" b="0" i="1" smtClean="0">
                            <a:latin typeface="Cambria Math" panose="02040503050406030204" pitchFamily="18" charset="0"/>
                            <a:ea typeface="Cambria Math" panose="02040503050406030204" pitchFamily="18" charset="0"/>
                          </a:rPr>
                        </m:ctrlPr>
                      </m:dPr>
                      <m:e>
                        <m:r>
                          <m:rPr>
                            <m:sty m:val="p"/>
                          </m:rPr>
                          <a:rPr kumimoji="1" lang="en-US" altLang="en-US" sz="2800" b="0" i="0" smtClean="0">
                            <a:latin typeface="Cambria Math" panose="02040503050406030204" pitchFamily="18" charset="0"/>
                            <a:ea typeface="Cambria Math" panose="02040503050406030204" pitchFamily="18" charset="0"/>
                          </a:rPr>
                          <m:t>y</m:t>
                        </m:r>
                      </m:e>
                    </m:d>
                    <m:r>
                      <a:rPr kumimoji="1" lang="en-US" altLang="en-US" sz="2800" b="0" i="0" smtClean="0">
                        <a:latin typeface="Cambria Math" panose="02040503050406030204" pitchFamily="18" charset="0"/>
                        <a:ea typeface="Cambria Math" panose="02040503050406030204" pitchFamily="18" charset="0"/>
                      </a:rPr>
                      <m:t>)</m:t>
                    </m:r>
                  </m:oMath>
                </a14:m>
                <a:endParaRPr kumimoji="1" lang="en-US" altLang="en-US" sz="2800" dirty="0">
                  <a:latin typeface="Calibri" panose="020F0502020204030204" pitchFamily="34" charset="0"/>
                </a:endParaRPr>
              </a:p>
            </p:txBody>
          </p:sp>
        </mc:Choice>
        <mc:Fallback xmlns="">
          <p:sp>
            <p:nvSpPr>
              <p:cNvPr id="76804" name="Content Placeholder 2"/>
              <p:cNvSpPr txBox="1">
                <a:spLocks noRot="1" noChangeAspect="1" noMove="1" noResize="1" noEditPoints="1" noAdjustHandles="1" noChangeArrowheads="1" noChangeShapeType="1" noTextEdit="1"/>
              </p:cNvSpPr>
              <p:nvPr/>
            </p:nvSpPr>
            <p:spPr bwMode="auto">
              <a:xfrm>
                <a:off x="1800635" y="4822826"/>
                <a:ext cx="8813800" cy="650875"/>
              </a:xfrm>
              <a:prstGeom prst="rect">
                <a:avLst/>
              </a:prstGeom>
              <a:blipFill>
                <a:blip r:embed="rId3"/>
                <a:stretch>
                  <a:fillRect l="-1176" t="-8411" b="-831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462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Position Filtering</a:t>
            </a:r>
          </a:p>
        </p:txBody>
      </p:sp>
      <mc:AlternateContent xmlns:mc="http://schemas.openxmlformats.org/markup-compatibility/2006" xmlns:a14="http://schemas.microsoft.com/office/drawing/2010/main">
        <mc:Choice Requires="a14">
          <p:sp>
            <p:nvSpPr>
              <p:cNvPr id="77826" name="Content Placeholder 2"/>
              <p:cNvSpPr>
                <a:spLocks noGrp="1"/>
              </p:cNvSpPr>
              <p:nvPr>
                <p:ph idx="1"/>
              </p:nvPr>
            </p:nvSpPr>
            <p:spPr/>
            <p:txBody>
              <a:bodyPr/>
              <a:lstStyle/>
              <a:p>
                <a:r>
                  <a:rPr lang="en-US" altLang="en-US" dirty="0"/>
                  <a:t>Further limits the set of candidate matches by deriving an upper bound on the size of overlap between x and y</a:t>
                </a:r>
              </a:p>
              <a:p>
                <a:r>
                  <a:rPr lang="en-US" altLang="en-US" dirty="0"/>
                  <a:t>e.g., x = {</a:t>
                </a:r>
                <a:r>
                  <a:rPr lang="en-US" altLang="en-US" dirty="0" err="1"/>
                  <a:t>dane</a:t>
                </a:r>
                <a:r>
                  <a:rPr lang="en-US" altLang="en-US" dirty="0"/>
                  <a:t>, area, </a:t>
                </a:r>
                <a:r>
                  <a:rPr lang="en-US" altLang="en-US" dirty="0" err="1"/>
                  <a:t>mendota</a:t>
                </a:r>
                <a:r>
                  <a:rPr lang="en-US" altLang="en-US" dirty="0"/>
                  <a:t>, </a:t>
                </a:r>
                <a:r>
                  <a:rPr lang="en-US" altLang="en-US" dirty="0" err="1"/>
                  <a:t>monona</a:t>
                </a:r>
                <a:r>
                  <a:rPr lang="en-US" altLang="en-US" dirty="0"/>
                  <a:t>, lake}</a:t>
                </a:r>
                <a:br>
                  <a:rPr lang="en-US" altLang="en-US" dirty="0"/>
                </a:br>
                <a:r>
                  <a:rPr lang="en-US" altLang="en-US" dirty="0"/>
                  <a:t>         y = {research, </a:t>
                </a:r>
                <a:r>
                  <a:rPr lang="en-US" altLang="en-US" dirty="0" err="1"/>
                  <a:t>dane</a:t>
                </a:r>
                <a:r>
                  <a:rPr lang="en-US" altLang="en-US" dirty="0"/>
                  <a:t>, </a:t>
                </a:r>
                <a:r>
                  <a:rPr lang="en-US" altLang="en-US" dirty="0" err="1"/>
                  <a:t>mendota</a:t>
                </a:r>
                <a:r>
                  <a:rPr lang="en-US" altLang="en-US" dirty="0"/>
                  <a:t>, </a:t>
                </a:r>
                <a:r>
                  <a:rPr lang="en-US" altLang="en-US" dirty="0" err="1"/>
                  <a:t>monona</a:t>
                </a:r>
                <a:r>
                  <a:rPr lang="en-US" altLang="en-US" dirty="0"/>
                  <a:t>, lake}</a:t>
                </a:r>
              </a:p>
              <a:p>
                <a:r>
                  <a:rPr lang="en-US" altLang="en-US" dirty="0"/>
                  <a:t>Suppose we consider </a:t>
                </a:r>
                <a14:m>
                  <m:oMath xmlns:m="http://schemas.openxmlformats.org/officeDocument/2006/math">
                    <m:r>
                      <a:rPr lang="en-US" altLang="en-US" b="0" i="1" dirty="0" smtClean="0">
                        <a:latin typeface="Cambria Math" panose="02040503050406030204" pitchFamily="18" charset="0"/>
                      </a:rPr>
                      <m:t>𝐽</m:t>
                    </m:r>
                    <m:r>
                      <a:rPr lang="en-US" altLang="en-US" i="1" dirty="0">
                        <a:latin typeface="Cambria Math" panose="02040503050406030204" pitchFamily="18" charset="0"/>
                      </a:rPr>
                      <m:t>(</m:t>
                    </m:r>
                    <m:r>
                      <a:rPr lang="en-US" altLang="en-US" i="1" dirty="0" err="1">
                        <a:latin typeface="Cambria Math" panose="02040503050406030204" pitchFamily="18" charset="0"/>
                      </a:rPr>
                      <m:t>𝑥</m:t>
                    </m:r>
                    <m:r>
                      <a:rPr lang="en-US" altLang="en-US" i="1" dirty="0" err="1">
                        <a:latin typeface="Cambria Math" panose="02040503050406030204" pitchFamily="18" charset="0"/>
                      </a:rPr>
                      <m:t>,</m:t>
                    </m:r>
                    <m:r>
                      <a:rPr lang="en-US" altLang="en-US" i="1" dirty="0" err="1">
                        <a:latin typeface="Cambria Math" panose="02040503050406030204" pitchFamily="18" charset="0"/>
                      </a:rPr>
                      <m:t>𝑦</m:t>
                    </m:r>
                    <m:r>
                      <a:rPr lang="en-US" altLang="en-US" i="1" dirty="0">
                        <a:latin typeface="Cambria Math" panose="02040503050406030204" pitchFamily="18" charset="0"/>
                      </a:rPr>
                      <m:t>)</m:t>
                    </m:r>
                  </m:oMath>
                </a14:m>
                <a:r>
                  <a:rPr lang="en-US" altLang="en-US"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0.8</a:t>
                </a:r>
              </a:p>
              <a:p>
                <a:pPr lvl="1"/>
                <a:r>
                  <a:rPr lang="en-US" altLang="en-US" dirty="0"/>
                  <a:t>in prefix filtering we consider x’ = {</a:t>
                </a:r>
                <a:r>
                  <a:rPr lang="en-US" altLang="en-US" dirty="0" err="1"/>
                  <a:t>dane</a:t>
                </a:r>
                <a:r>
                  <a:rPr lang="en-US" altLang="en-US" dirty="0"/>
                  <a:t>, area} and y’ = {research, </a:t>
                </a:r>
                <a:r>
                  <a:rPr lang="en-US" altLang="en-US" dirty="0" err="1"/>
                  <a:t>dane</a:t>
                </a:r>
                <a:r>
                  <a:rPr lang="en-US" altLang="en-US" dirty="0"/>
                  <a:t>}</a:t>
                </a:r>
              </a:p>
              <a:p>
                <a:r>
                  <a:rPr lang="en-US" altLang="en-US" dirty="0"/>
                  <a:t>If </a:t>
                </a:r>
                <a14:m>
                  <m:oMath xmlns:m="http://schemas.openxmlformats.org/officeDocument/2006/math">
                    <m:r>
                      <a:rPr lang="en-US" altLang="en-US" i="1">
                        <a:latin typeface="Cambria Math" panose="02040503050406030204" pitchFamily="18" charset="0"/>
                        <a:ea typeface="Cambria Math" panose="02040503050406030204" pitchFamily="18" charset="0"/>
                      </a:rPr>
                      <m:t>𝑥</m:t>
                    </m:r>
                    <m:r>
                      <m:rPr>
                        <m:nor/>
                      </m:rPr>
                      <a:rPr lang="en-US" altLang="en-US">
                        <a:latin typeface="Cambria Math" panose="02040503050406030204" pitchFamily="18" charset="0"/>
                        <a:ea typeface="Cambria Math" panose="02040503050406030204" pitchFamily="18" charset="0"/>
                      </a:rPr>
                      <m:t>"</m:t>
                    </m:r>
                  </m:oMath>
                </a14:m>
                <a:r>
                  <a:rPr lang="en-US" altLang="en-US" dirty="0"/>
                  <a:t> is the rest of x after x’ (similarly </a:t>
                </a:r>
                <a14:m>
                  <m:oMath xmlns:m="http://schemas.openxmlformats.org/officeDocument/2006/math">
                    <m:r>
                      <m:rPr>
                        <m:nor/>
                      </m:rPr>
                      <a:rPr lang="en-US" altLang="en-US">
                        <a:latin typeface="Cambria Math" panose="02040503050406030204" pitchFamily="18" charset="0"/>
                        <a:ea typeface="Cambria Math" panose="02040503050406030204" pitchFamily="18" charset="0"/>
                      </a:rPr>
                      <m:t>y</m:t>
                    </m:r>
                    <m:r>
                      <m:rPr>
                        <m:nor/>
                      </m:rPr>
                      <a:rPr lang="en-US" altLang="en-US">
                        <a:latin typeface="Cambria Math" panose="02040503050406030204" pitchFamily="18" charset="0"/>
                        <a:ea typeface="Cambria Math" panose="02040503050406030204" pitchFamily="18" charset="0"/>
                      </a:rPr>
                      <m:t>"</m:t>
                    </m:r>
                  </m:oMath>
                </a14:m>
                <a:r>
                  <a:rPr lang="en-US" altLang="en-US" dirty="0"/>
                  <a:t>)</a:t>
                </a:r>
              </a:p>
              <a:p>
                <a:pPr lvl="1"/>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𝑥</m:t>
                    </m:r>
                    <m:r>
                      <a:rPr lang="en-US" altLang="en-US" i="1" dirty="0" err="1" smtClean="0">
                        <a:latin typeface="Cambria Math" panose="02040503050406030204" pitchFamily="18" charset="0"/>
                      </a:rPr>
                      <m:t>,</m:t>
                    </m:r>
                    <m:r>
                      <a:rPr lang="en-US" altLang="en-US" i="1" dirty="0" err="1" smtClean="0">
                        <a:latin typeface="Cambria Math" panose="02040503050406030204" pitchFamily="18" charset="0"/>
                      </a:rPr>
                      <m:t>𝑦</m:t>
                    </m:r>
                    <m:r>
                      <a:rPr lang="en-US" altLang="en-US" i="1" dirty="0" smtClean="0">
                        <a:latin typeface="Cambria Math" panose="02040503050406030204" pitchFamily="18" charset="0"/>
                      </a:rPr>
                      <m:t>)</m:t>
                    </m:r>
                  </m:oMath>
                </a14:m>
                <a:r>
                  <a:rPr lang="en-US" altLang="en-US" dirty="0"/>
                  <a:t>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d>
                      <m:dPr>
                        <m:begChr m:val="|"/>
                        <m:endChr m:val="|"/>
                        <m:ctrlPr>
                          <a:rPr lang="en-US" altLang="en-US" b="0" i="1" smtClean="0">
                            <a:latin typeface="Cambria Math" panose="02040503050406030204" pitchFamily="18" charset="0"/>
                            <a:ea typeface="Cambria Math" panose="02040503050406030204" pitchFamily="18" charset="0"/>
                          </a:rPr>
                        </m:ctrlPr>
                      </m:dPr>
                      <m:e>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𝑥</m:t>
                            </m:r>
                          </m:e>
                          <m:sup>
                            <m:r>
                              <a:rPr lang="en-US" altLang="en-US" b="0" i="1" smtClean="0">
                                <a:latin typeface="Cambria Math" panose="02040503050406030204" pitchFamily="18" charset="0"/>
                                <a:ea typeface="Cambria Math" panose="02040503050406030204" pitchFamily="18" charset="0"/>
                              </a:rPr>
                              <m:t>′</m:t>
                            </m:r>
                          </m:sup>
                        </m:sSup>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𝑦</m:t>
                            </m:r>
                          </m:e>
                          <m:sup>
                            <m:r>
                              <a:rPr lang="en-US" altLang="en-US" b="0" i="1" smtClean="0">
                                <a:latin typeface="Cambria Math" panose="02040503050406030204" pitchFamily="18" charset="0"/>
                                <a:ea typeface="Cambria Math" panose="02040503050406030204" pitchFamily="18" charset="0"/>
                              </a:rPr>
                              <m:t>′</m:t>
                            </m:r>
                          </m:sup>
                        </m:sSup>
                      </m:e>
                    </m:d>
                    <m:r>
                      <a:rPr lang="en-US" altLang="en-US" b="0" i="1" smtClean="0">
                        <a:latin typeface="Cambria Math" panose="02040503050406030204" pitchFamily="18" charset="0"/>
                        <a:ea typeface="Cambria Math" panose="02040503050406030204" pitchFamily="18" charset="0"/>
                      </a:rPr>
                      <m:t>+</m:t>
                    </m:r>
                    <m:func>
                      <m:funcPr>
                        <m:ctrlPr>
                          <a:rPr lang="en-US" altLang="en-US" b="0" i="1" smtClean="0">
                            <a:latin typeface="Cambria Math" panose="02040503050406030204" pitchFamily="18" charset="0"/>
                            <a:ea typeface="Cambria Math" panose="02040503050406030204" pitchFamily="18" charset="0"/>
                          </a:rPr>
                        </m:ctrlPr>
                      </m:funcPr>
                      <m:fName>
                        <m:r>
                          <m:rPr>
                            <m:sty m:val="p"/>
                          </m:rPr>
                          <a:rPr lang="en-US" altLang="en-US" b="0" i="0" smtClean="0">
                            <a:latin typeface="Cambria Math" panose="02040503050406030204" pitchFamily="18" charset="0"/>
                            <a:ea typeface="Cambria Math" panose="02040503050406030204" pitchFamily="18" charset="0"/>
                          </a:rPr>
                          <m:t>min</m:t>
                        </m:r>
                      </m:fName>
                      <m:e>
                        <m:d>
                          <m:dPr>
                            <m:ctrlPr>
                              <a:rPr lang="en-US" altLang="en-US" b="0" i="1" smtClean="0">
                                <a:latin typeface="Cambria Math" panose="02040503050406030204" pitchFamily="18" charset="0"/>
                                <a:ea typeface="Cambria Math" panose="02040503050406030204" pitchFamily="18" charset="0"/>
                              </a:rPr>
                            </m:ctrlPr>
                          </m:dPr>
                          <m:e>
                            <m:d>
                              <m:dPr>
                                <m:begChr m:val="|"/>
                                <m:endChr m:val="|"/>
                                <m:ctrlPr>
                                  <a:rPr lang="en-US" altLang="en-US" b="0" i="1" smtClean="0">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𝑥</m:t>
                                </m:r>
                                <m:r>
                                  <m:rPr>
                                    <m:nor/>
                                  </m:rPr>
                                  <a:rPr lang="en-US" altLang="en-US" b="0" i="0" smtClean="0">
                                    <a:latin typeface="Cambria Math" panose="02040503050406030204" pitchFamily="18" charset="0"/>
                                    <a:ea typeface="Cambria Math" panose="02040503050406030204" pitchFamily="18" charset="0"/>
                                  </a:rPr>
                                  <m:t>"|, |</m:t>
                                </m:r>
                                <m:r>
                                  <m:rPr>
                                    <m:nor/>
                                  </m:rPr>
                                  <a:rPr lang="en-US" altLang="en-US" b="0" i="0" smtClean="0">
                                    <a:latin typeface="Cambria Math" panose="02040503050406030204" pitchFamily="18" charset="0"/>
                                    <a:ea typeface="Cambria Math" panose="02040503050406030204" pitchFamily="18" charset="0"/>
                                  </a:rPr>
                                  <m:t>y</m:t>
                                </m:r>
                                <m:r>
                                  <m:rPr>
                                    <m:nor/>
                                  </m:rPr>
                                  <a:rPr lang="en-US" altLang="en-US" b="0" i="0" smtClean="0">
                                    <a:latin typeface="Cambria Math" panose="02040503050406030204" pitchFamily="18" charset="0"/>
                                    <a:ea typeface="Cambria Math" panose="02040503050406030204" pitchFamily="18" charset="0"/>
                                  </a:rPr>
                                  <m:t>"</m:t>
                                </m:r>
                              </m:e>
                            </m:d>
                          </m:e>
                        </m:d>
                      </m:e>
                    </m:func>
                  </m:oMath>
                </a14:m>
                <a:endParaRPr lang="en-US" altLang="en-US" dirty="0"/>
              </a:p>
              <a:p>
                <a:pPr lvl="1"/>
                <a:r>
                  <a:rPr lang="en-US" altLang="en-US" dirty="0"/>
                  <a:t>In this case O(</a:t>
                </a:r>
                <a:r>
                  <a:rPr lang="en-US" altLang="en-US" dirty="0" err="1"/>
                  <a:t>x,y</a:t>
                </a:r>
                <a:r>
                  <a:rPr lang="en-US" altLang="en-US" dirty="0"/>
                  <a:t>) = 4.44</a:t>
                </a:r>
              </a:p>
            </p:txBody>
          </p:sp>
        </mc:Choice>
        <mc:Fallback xmlns="">
          <p:sp>
            <p:nvSpPr>
              <p:cNvPr id="77826" name="Content Placeholder 2"/>
              <p:cNvSpPr>
                <a:spLocks noGrp="1" noRot="1" noChangeAspect="1" noMove="1" noResize="1" noEditPoints="1" noAdjustHandles="1" noChangeArrowheads="1" noChangeShapeType="1" noTextEdit="1"/>
              </p:cNvSpPr>
              <p:nvPr>
                <p:ph idx="1"/>
              </p:nvPr>
            </p:nvSpPr>
            <p:spPr>
              <a:blipFill>
                <a:blip r:embed="rId2"/>
                <a:stretch>
                  <a:fillRect l="-875" t="-2000" r="-1563"/>
                </a:stretch>
              </a:blipFill>
            </p:spPr>
            <p:txBody>
              <a:bodyPr/>
              <a:lstStyle/>
              <a:p>
                <a:r>
                  <a:rPr lang="en-US">
                    <a:noFill/>
                  </a:rPr>
                  <a:t> </a:t>
                </a:r>
              </a:p>
            </p:txBody>
          </p:sp>
        </mc:Fallback>
      </mc:AlternateContent>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DC15E54-8CED-4A39-A22D-905981994767}" type="slidenum">
              <a:rPr lang="en-US" altLang="en-US" sz="1000">
                <a:solidFill>
                  <a:srgbClr val="969696"/>
                </a:solidFill>
                <a:latin typeface="Arial" panose="020B0604020202020204" pitchFamily="34" charset="0"/>
              </a:rPr>
              <a:pPr/>
              <a:t>54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815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533400"/>
            <a:ext cx="8902700" cy="1044575"/>
          </a:xfrm>
        </p:spPr>
        <p:txBody>
          <a:bodyPr/>
          <a:lstStyle/>
          <a:p>
            <a:pPr>
              <a:defRPr/>
            </a:pPr>
            <a:r>
              <a:rPr lang="en-US" dirty="0"/>
              <a:t>Tuple Matching</a:t>
            </a:r>
          </a:p>
        </p:txBody>
      </p:sp>
      <p:sp>
        <p:nvSpPr>
          <p:cNvPr id="24578" name="Content Placeholder 2"/>
          <p:cNvSpPr>
            <a:spLocks noGrp="1"/>
          </p:cNvSpPr>
          <p:nvPr>
            <p:ph idx="1"/>
          </p:nvPr>
        </p:nvSpPr>
        <p:spPr/>
        <p:txBody>
          <a:bodyPr/>
          <a:lstStyle/>
          <a:p>
            <a:r>
              <a:rPr lang="en-US" altLang="en-US" dirty="0"/>
              <a:t>Problem definition</a:t>
            </a:r>
          </a:p>
          <a:p>
            <a:r>
              <a:rPr lang="en-US" altLang="en-US" dirty="0"/>
              <a:t>Rule-based matching</a:t>
            </a:r>
          </a:p>
          <a:p>
            <a:r>
              <a:rPr lang="en-US" altLang="en-US" dirty="0"/>
              <a:t>Learning- based matching</a:t>
            </a:r>
          </a:p>
          <a:p>
            <a:r>
              <a:rPr lang="en-US" altLang="en-US" dirty="0"/>
              <a:t>Matching by clustering</a:t>
            </a:r>
          </a:p>
          <a:p>
            <a:r>
              <a:rPr lang="en-US" altLang="en-US" dirty="0">
                <a:solidFill>
                  <a:schemeClr val="bg1">
                    <a:lumMod val="50000"/>
                  </a:schemeClr>
                </a:solidFill>
              </a:rPr>
              <a:t>Probabilistic approaches to matching</a:t>
            </a:r>
          </a:p>
          <a:p>
            <a:r>
              <a:rPr lang="en-US" altLang="en-US" dirty="0"/>
              <a:t>Collective matching</a:t>
            </a:r>
          </a:p>
          <a:p>
            <a:r>
              <a:rPr lang="en-US" altLang="en-US" dirty="0"/>
              <a:t>Scaling up data matching</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413CE7D-ECBB-4902-AAE6-3B68F35F9BB1}" type="slidenum">
              <a:rPr lang="en-US" altLang="en-US" sz="1000">
                <a:solidFill>
                  <a:srgbClr val="969696"/>
                </a:solidFill>
                <a:latin typeface="Arial" panose="020B0604020202020204" pitchFamily="34" charset="0"/>
              </a:rPr>
              <a:pPr/>
              <a:t>55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1373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Rule-based Matching</a:t>
            </a:r>
          </a:p>
        </p:txBody>
      </p:sp>
      <p:sp>
        <p:nvSpPr>
          <p:cNvPr id="25602" name="Content Placeholder 2"/>
          <p:cNvSpPr>
            <a:spLocks noGrp="1"/>
          </p:cNvSpPr>
          <p:nvPr>
            <p:ph idx="1"/>
          </p:nvPr>
        </p:nvSpPr>
        <p:spPr/>
        <p:txBody>
          <a:bodyPr/>
          <a:lstStyle/>
          <a:p>
            <a:r>
              <a:rPr lang="en-US" altLang="en-US" dirty="0"/>
              <a:t>The developer writes rules that specify when two tuples match</a:t>
            </a:r>
          </a:p>
          <a:p>
            <a:pPr lvl="1"/>
            <a:r>
              <a:rPr lang="en-US" altLang="en-US" dirty="0"/>
              <a:t>typically after examining many matching and non-matching tuple pairs, using a development set of tuple pairs</a:t>
            </a:r>
          </a:p>
          <a:p>
            <a:pPr lvl="1"/>
            <a:r>
              <a:rPr lang="en-US" altLang="en-US" dirty="0"/>
              <a:t>rules are then tested and refined, using the same development set or a test set</a:t>
            </a:r>
          </a:p>
          <a:p>
            <a:r>
              <a:rPr lang="en-US" altLang="en-US" dirty="0"/>
              <a:t>Many types of rules exist</a:t>
            </a:r>
          </a:p>
          <a:p>
            <a:pPr lvl="1"/>
            <a:r>
              <a:rPr lang="en-US" altLang="en-US" dirty="0"/>
              <a:t>linearly weighted combination of individual similarity scores</a:t>
            </a:r>
          </a:p>
          <a:p>
            <a:pPr lvl="1"/>
            <a:r>
              <a:rPr lang="en-US" altLang="en-US" dirty="0"/>
              <a:t>logistic regression combination</a:t>
            </a:r>
          </a:p>
          <a:p>
            <a:pPr lvl="1"/>
            <a:r>
              <a:rPr lang="en-US" altLang="en-US" dirty="0"/>
              <a:t>more complex rules</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D5E500D-6188-489B-A81E-40F4F6DD3B88}" type="slidenum">
              <a:rPr lang="en-US" altLang="en-US" sz="1000">
                <a:solidFill>
                  <a:srgbClr val="969696"/>
                </a:solidFill>
                <a:latin typeface="Arial" panose="020B0604020202020204" pitchFamily="34" charset="0"/>
              </a:rPr>
              <a:pPr/>
              <a:t>56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90573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Linearly Weighted Combination Rules</a:t>
            </a:r>
          </a:p>
        </p:txBody>
      </p:sp>
      <p:sp>
        <p:nvSpPr>
          <p:cNvPr id="3" name="Content Placeholder 2"/>
          <p:cNvSpPr>
            <a:spLocks noGrp="1" noRot="1" noChangeAspect="1" noMove="1" noResize="1" noEditPoints="1" noAdjustHandles="1" noChangeArrowheads="1" noChangeShapeType="1" noTextEdit="1"/>
          </p:cNvSpPr>
          <p:nvPr>
            <p:ph idx="1"/>
          </p:nvPr>
        </p:nvSpPr>
        <p:spPr>
          <a:xfrm>
            <a:off x="1687512" y="1267494"/>
            <a:ext cx="8813800" cy="4660900"/>
          </a:xfrm>
          <a:blipFill rotWithShape="1">
            <a:blip r:embed="rId2" cstate="print"/>
            <a:stretch>
              <a:fillRect l="-1176" t="-1176" r="-1107" b="-13987"/>
            </a:stretch>
          </a:blipFill>
          <a:ln>
            <a:miter lim="800000"/>
            <a:headEnd/>
            <a:tailEnd/>
          </a:ln>
        </p:spPr>
        <p:txBody>
          <a:bodyPr/>
          <a:lstStyle/>
          <a:p>
            <a:pPr>
              <a:defRPr/>
            </a:pPr>
            <a:r>
              <a:rPr lang="en-US">
                <a:noFill/>
              </a:rPr>
              <a:t> </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CF283D4-A493-4DA3-8AF2-F54B3DF46933}" type="slidenum">
              <a:rPr lang="en-US" altLang="en-US" sz="1000">
                <a:solidFill>
                  <a:srgbClr val="969696"/>
                </a:solidFill>
                <a:latin typeface="Arial" panose="020B0604020202020204" pitchFamily="34" charset="0"/>
              </a:rPr>
              <a:pPr/>
              <a:t>57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09401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27650" name="Content Placeholder 2"/>
          <p:cNvSpPr>
            <a:spLocks noGrp="1"/>
          </p:cNvSpPr>
          <p:nvPr>
            <p:ph idx="1"/>
          </p:nvPr>
        </p:nvSpPr>
        <p:spPr>
          <a:xfrm>
            <a:off x="1687512" y="3260726"/>
            <a:ext cx="8813800" cy="3165475"/>
          </a:xfrm>
        </p:spPr>
        <p:txBody>
          <a:bodyPr/>
          <a:lstStyle/>
          <a:p>
            <a:r>
              <a:rPr lang="en-US" altLang="en-US"/>
              <a:t>sim(x,y) = </a:t>
            </a:r>
            <a:br>
              <a:rPr lang="en-US" altLang="en-US"/>
            </a:br>
            <a:r>
              <a:rPr lang="en-US" altLang="en-US"/>
              <a:t>  </a:t>
            </a:r>
            <a:r>
              <a:rPr lang="en-US" altLang="en-US">
                <a:latin typeface="Franklin Gothic Medium" panose="020B0603020102020204" pitchFamily="34" charset="0"/>
              </a:rPr>
              <a:t>0.3s</a:t>
            </a:r>
            <a:r>
              <a:rPr lang="en-US" altLang="en-US" baseline="-25000"/>
              <a:t>name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phone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0.1s</a:t>
            </a:r>
            <a:r>
              <a:rPr lang="en-US" altLang="en-US" baseline="-25000"/>
              <a:t>city</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state</a:t>
            </a:r>
            <a:r>
              <a:rPr lang="en-US" altLang="en-US">
                <a:latin typeface="Franklin Gothic Medium" panose="020B0603020102020204" pitchFamily="34" charset="0"/>
              </a:rPr>
              <a:t>(x,y</a:t>
            </a:r>
            <a:r>
              <a:rPr lang="en-US" altLang="en-US"/>
              <a:t>)</a:t>
            </a:r>
          </a:p>
          <a:p>
            <a:pPr lvl="1"/>
            <a:r>
              <a:rPr lang="en-US" altLang="en-US">
                <a:latin typeface="Franklin Gothic Medium" panose="020B0603020102020204" pitchFamily="34" charset="0"/>
              </a:rPr>
              <a:t>s</a:t>
            </a:r>
            <a:r>
              <a:rPr lang="en-US" altLang="en-US" baseline="-25000"/>
              <a:t>name</a:t>
            </a:r>
            <a:r>
              <a:rPr lang="en-US" altLang="en-US">
                <a:latin typeface="Franklin Gothic Medium" panose="020B0603020102020204" pitchFamily="34" charset="0"/>
              </a:rPr>
              <a:t>(x,y</a:t>
            </a:r>
            <a:r>
              <a:rPr lang="en-US" altLang="en-US"/>
              <a:t>): based on Jaro-Winkler</a:t>
            </a:r>
          </a:p>
          <a:p>
            <a:pPr lvl="1"/>
            <a:r>
              <a:rPr lang="en-US" altLang="en-US">
                <a:latin typeface="Franklin Gothic Medium" panose="020B0603020102020204" pitchFamily="34" charset="0"/>
              </a:rPr>
              <a:t>s</a:t>
            </a:r>
            <a:r>
              <a:rPr lang="en-US" altLang="en-US" baseline="-25000"/>
              <a:t>phone</a:t>
            </a:r>
            <a:r>
              <a:rPr lang="en-US" altLang="en-US">
                <a:latin typeface="Franklin Gothic Medium" panose="020B0603020102020204" pitchFamily="34" charset="0"/>
              </a:rPr>
              <a:t>(x,y</a:t>
            </a:r>
            <a:r>
              <a:rPr lang="en-US" altLang="en-US"/>
              <a:t>): based on edit distance between x’s phone (after removing area code) and y’s phone</a:t>
            </a:r>
          </a:p>
          <a:p>
            <a:pPr lvl="1"/>
            <a:r>
              <a:rPr lang="en-US" altLang="en-US">
                <a:latin typeface="Franklin Gothic Medium" panose="020B0603020102020204" pitchFamily="34" charset="0"/>
              </a:rPr>
              <a:t>s</a:t>
            </a:r>
            <a:r>
              <a:rPr lang="en-US" altLang="en-US" baseline="-25000"/>
              <a:t>city</a:t>
            </a:r>
            <a:r>
              <a:rPr lang="en-US" altLang="en-US">
                <a:latin typeface="Franklin Gothic Medium" panose="020B0603020102020204" pitchFamily="34" charset="0"/>
              </a:rPr>
              <a:t>(x,y</a:t>
            </a:r>
            <a:r>
              <a:rPr lang="en-US" altLang="en-US"/>
              <a:t>): based on edit distance</a:t>
            </a:r>
          </a:p>
          <a:p>
            <a:pPr lvl="1"/>
            <a:r>
              <a:rPr lang="en-US" altLang="en-US">
                <a:latin typeface="Franklin Gothic Medium" panose="020B0603020102020204" pitchFamily="34" charset="0"/>
              </a:rPr>
              <a:t>s</a:t>
            </a:r>
            <a:r>
              <a:rPr lang="en-US" altLang="en-US" baseline="-25000"/>
              <a:t>state</a:t>
            </a:r>
            <a:r>
              <a:rPr lang="en-US" altLang="en-US">
                <a:latin typeface="Franklin Gothic Medium" panose="020B0603020102020204" pitchFamily="34" charset="0"/>
              </a:rPr>
              <a:t>(x,y</a:t>
            </a:r>
            <a:r>
              <a:rPr lang="en-US" altLang="en-US"/>
              <a:t>): based on exact match; yes </a:t>
            </a:r>
            <a:r>
              <a:rPr lang="en-US" altLang="en-US">
                <a:sym typeface="Wingdings" panose="05000000000000000000" pitchFamily="2" charset="2"/>
              </a:rPr>
              <a:t> 1, no  0</a:t>
            </a:r>
            <a:endParaRPr lang="en-US" altLang="en-US"/>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1E92DB2-F1A0-49CF-B622-0371DDF2E96E}" type="slidenum">
              <a:rPr lang="en-US" altLang="en-US" sz="1000">
                <a:solidFill>
                  <a:srgbClr val="969696"/>
                </a:solidFill>
                <a:latin typeface="Arial" panose="020B0604020202020204" pitchFamily="34" charset="0"/>
              </a:rPr>
              <a:pPr/>
              <a:t>58</a:t>
            </a:fld>
            <a:endParaRPr lang="en-US" altLang="en-US" sz="1000">
              <a:solidFill>
                <a:srgbClr val="969696"/>
              </a:solidFill>
              <a:latin typeface="Arial" panose="020B0604020202020204" pitchFamily="34" charset="0"/>
            </a:endParaRPr>
          </a:p>
        </p:txBody>
      </p:sp>
      <p:pic>
        <p:nvPicPr>
          <p:cNvPr id="2765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2" y="1252539"/>
            <a:ext cx="914400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99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Pros and Cons</a:t>
            </a:r>
          </a:p>
        </p:txBody>
      </p:sp>
      <mc:AlternateContent xmlns:mc="http://schemas.openxmlformats.org/markup-compatibility/2006" xmlns:a14="http://schemas.microsoft.com/office/drawing/2010/main">
        <mc:Choice Requires="a14">
          <p:sp>
            <p:nvSpPr>
              <p:cNvPr id="28674" name="Content Placeholder 2"/>
              <p:cNvSpPr>
                <a:spLocks noGrp="1"/>
              </p:cNvSpPr>
              <p:nvPr>
                <p:ph idx="1"/>
              </p:nvPr>
            </p:nvSpPr>
            <p:spPr>
              <a:xfrm>
                <a:off x="1687512" y="1228725"/>
                <a:ext cx="8813800" cy="4660900"/>
              </a:xfrm>
            </p:spPr>
            <p:txBody>
              <a:bodyPr/>
              <a:lstStyle/>
              <a:p>
                <a:r>
                  <a:rPr lang="en-US" altLang="en-US" dirty="0"/>
                  <a:t>Pros</a:t>
                </a:r>
              </a:p>
              <a:p>
                <a:pPr lvl="1"/>
                <a:r>
                  <a:rPr lang="en-US" altLang="en-US" dirty="0"/>
                  <a:t>conceptually simple, easy to implement</a:t>
                </a:r>
              </a:p>
              <a:p>
                <a:pPr lvl="1"/>
                <a:r>
                  <a:rPr lang="en-US" altLang="en-US" dirty="0"/>
                  <a:t>can learn weights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𝛼</m:t>
                    </m:r>
                    <m:r>
                      <a:rPr lang="en-US" altLang="en-US" i="1" baseline="-25000" dirty="0" smtClean="0">
                        <a:latin typeface="Cambria Math" panose="02040503050406030204" pitchFamily="18" charset="0"/>
                      </a:rPr>
                      <m:t>𝑖</m:t>
                    </m:r>
                  </m:oMath>
                </a14:m>
                <a:r>
                  <a:rPr lang="en-US" altLang="en-US" dirty="0"/>
                  <a:t> from training data</a:t>
                </a:r>
              </a:p>
              <a:p>
                <a:r>
                  <a:rPr lang="en-US" altLang="en-US" dirty="0"/>
                  <a:t>Cons</a:t>
                </a:r>
              </a:p>
              <a:p>
                <a:pPr lvl="1"/>
                <a:r>
                  <a:rPr lang="en-US" altLang="en-US" dirty="0"/>
                  <a:t>an increase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𝛿</m:t>
                    </m:r>
                  </m:oMath>
                </a14:m>
                <a:r>
                  <a:rPr lang="en-US" altLang="en-US" dirty="0"/>
                  <a:t> in the value of any </a:t>
                </a:r>
                <a:r>
                  <a:rPr lang="en-US" altLang="en-US" dirty="0" err="1">
                    <a:latin typeface="Franklin Gothic Medium" panose="020B0603020102020204" pitchFamily="34" charset="0"/>
                  </a:rPr>
                  <a:t>s</a:t>
                </a:r>
                <a:r>
                  <a:rPr lang="en-US" altLang="en-US" baseline="-25000" dirty="0" err="1"/>
                  <a:t>i</a:t>
                </a:r>
                <a:r>
                  <a:rPr lang="en-US" altLang="en-US" dirty="0"/>
                  <a:t> will cause a linear increase </a:t>
                </a:r>
                <a:br>
                  <a:rPr lang="en-US" altLang="en-US" dirty="0"/>
                </a:br>
                <a14:m>
                  <m:oMath xmlns:m="http://schemas.openxmlformats.org/officeDocument/2006/math">
                    <m:r>
                      <a:rPr lang="en-US" altLang="en-US" i="1" dirty="0">
                        <a:latin typeface="Cambria Math" panose="02040503050406030204" pitchFamily="18" charset="0"/>
                        <a:ea typeface="Cambria Math" panose="02040503050406030204" pitchFamily="18" charset="0"/>
                      </a:rPr>
                      <m:t>𝛼</m:t>
                    </m:r>
                    <m:r>
                      <a:rPr lang="en-US" altLang="en-US" i="1" baseline="-25000" dirty="0">
                        <a:latin typeface="Cambria Math" panose="02040503050406030204" pitchFamily="18" charset="0"/>
                      </a:rPr>
                      <m:t>𝑖</m:t>
                    </m:r>
                  </m:oMath>
                </a14:m>
                <a:r>
                  <a:rPr lang="en-US" altLang="en-US" dirty="0"/>
                  <a:t> * </a:t>
                </a:r>
                <a14:m>
                  <m:oMath xmlns:m="http://schemas.openxmlformats.org/officeDocument/2006/math">
                    <m:r>
                      <a:rPr lang="en-US" altLang="en-US" i="1" dirty="0">
                        <a:latin typeface="Cambria Math" panose="02040503050406030204" pitchFamily="18" charset="0"/>
                        <a:ea typeface="Cambria Math" panose="02040503050406030204" pitchFamily="18" charset="0"/>
                      </a:rPr>
                      <m:t>𝛿</m:t>
                    </m:r>
                  </m:oMath>
                </a14:m>
                <a:r>
                  <a:rPr lang="en-US" altLang="en-US" dirty="0"/>
                  <a:t> in the value of s</a:t>
                </a:r>
              </a:p>
              <a:p>
                <a:pPr lvl="1"/>
                <a:r>
                  <a:rPr lang="en-US" altLang="en-US" dirty="0"/>
                  <a:t>in certain scenarios this is not desirable, </a:t>
                </a:r>
              </a:p>
              <a:p>
                <a:pPr lvl="1"/>
                <a:r>
                  <a:rPr lang="en-US" altLang="en-US" dirty="0"/>
                  <a:t>after a certain threshold, an increase in </a:t>
                </a:r>
                <a:r>
                  <a:rPr lang="en-US" altLang="en-US" dirty="0" err="1">
                    <a:latin typeface="Franklin Gothic Medium" panose="020B0603020102020204" pitchFamily="34" charset="0"/>
                  </a:rPr>
                  <a:t>s</a:t>
                </a:r>
                <a:r>
                  <a:rPr lang="en-US" altLang="en-US" baseline="-25000" dirty="0" err="1"/>
                  <a:t>i</a:t>
                </a:r>
                <a:r>
                  <a:rPr lang="en-US" altLang="en-US" dirty="0"/>
                  <a:t> should count less (i.e., “diminishing returns” should kick in)</a:t>
                </a:r>
              </a:p>
              <a:p>
                <a:pPr lvl="1"/>
                <a:r>
                  <a:rPr lang="en-US" altLang="en-US" dirty="0"/>
                  <a:t>e.g., if </a:t>
                </a:r>
                <a:r>
                  <a:rPr lang="en-US" altLang="en-US" dirty="0" err="1">
                    <a:latin typeface="Franklin Gothic Medium" panose="020B0603020102020204" pitchFamily="34" charset="0"/>
                  </a:rPr>
                  <a:t>s</a:t>
                </a:r>
                <a:r>
                  <a:rPr lang="en-US" altLang="en-US" baseline="-25000" dirty="0" err="1"/>
                  <a:t>name</a:t>
                </a:r>
                <a:r>
                  <a:rPr lang="en-US" altLang="en-US" dirty="0">
                    <a:latin typeface="Franklin Gothic Medium" panose="020B0603020102020204" pitchFamily="34" charset="0"/>
                  </a:rPr>
                  <a:t>(</a:t>
                </a:r>
                <a:r>
                  <a:rPr lang="en-US" altLang="en-US" dirty="0" err="1">
                    <a:latin typeface="Franklin Gothic Medium" panose="020B0603020102020204" pitchFamily="34" charset="0"/>
                  </a:rPr>
                  <a:t>x,y</a:t>
                </a:r>
                <a:r>
                  <a:rPr lang="en-US" altLang="en-US" dirty="0"/>
                  <a:t>) is already 0.95 then the two names already very closely match</a:t>
                </a:r>
              </a:p>
              <a:p>
                <a:pPr lvl="2"/>
                <a:r>
                  <a:rPr lang="en-US" altLang="en-US" dirty="0"/>
                  <a:t>so any increase in </a:t>
                </a:r>
                <a:r>
                  <a:rPr lang="en-US" altLang="en-US" dirty="0" err="1">
                    <a:latin typeface="Franklin Gothic Medium" panose="020B0603020102020204" pitchFamily="34" charset="0"/>
                  </a:rPr>
                  <a:t>s</a:t>
                </a:r>
                <a:r>
                  <a:rPr lang="en-US" altLang="en-US" baseline="-25000" dirty="0" err="1"/>
                  <a:t>name</a:t>
                </a:r>
                <a:r>
                  <a:rPr lang="en-US" altLang="en-US" dirty="0">
                    <a:latin typeface="Franklin Gothic Medium" panose="020B0603020102020204" pitchFamily="34" charset="0"/>
                  </a:rPr>
                  <a:t>(</a:t>
                </a:r>
                <a:r>
                  <a:rPr lang="en-US" altLang="en-US" dirty="0" err="1">
                    <a:latin typeface="Franklin Gothic Medium" panose="020B0603020102020204" pitchFamily="34" charset="0"/>
                  </a:rPr>
                  <a:t>x,y</a:t>
                </a:r>
                <a:r>
                  <a:rPr lang="en-US" altLang="en-US" dirty="0"/>
                  <a:t>) should contribute only minimally</a:t>
                </a:r>
              </a:p>
            </p:txBody>
          </p:sp>
        </mc:Choice>
        <mc:Fallback xmlns="">
          <p:sp>
            <p:nvSpPr>
              <p:cNvPr id="28674" name="Content Placeholder 2"/>
              <p:cNvSpPr>
                <a:spLocks noGrp="1" noRot="1" noChangeAspect="1" noMove="1" noResize="1" noEditPoints="1" noAdjustHandles="1" noChangeArrowheads="1" noChangeShapeType="1" noTextEdit="1"/>
              </p:cNvSpPr>
              <p:nvPr>
                <p:ph idx="1"/>
              </p:nvPr>
            </p:nvSpPr>
            <p:spPr>
              <a:xfrm>
                <a:off x="1687512" y="1228725"/>
                <a:ext cx="8813800" cy="4660900"/>
              </a:xfrm>
              <a:blipFill>
                <a:blip r:embed="rId2"/>
                <a:stretch>
                  <a:fillRect l="-968" t="-1832"/>
                </a:stretch>
              </a:blipFill>
            </p:spPr>
            <p:txBody>
              <a:bodyPr/>
              <a:lstStyle/>
              <a:p>
                <a:r>
                  <a:rPr lang="en-US">
                    <a:noFill/>
                  </a:rPr>
                  <a:t> </a:t>
                </a:r>
              </a:p>
            </p:txBody>
          </p:sp>
        </mc:Fallback>
      </mc:AlternateContent>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0695E86-FE78-4872-938C-5B212E6F84EA}" type="slidenum">
              <a:rPr lang="en-US" altLang="en-US" sz="1000">
                <a:solidFill>
                  <a:srgbClr val="969696"/>
                </a:solidFill>
                <a:latin typeface="Arial" panose="020B0604020202020204" pitchFamily="34" charset="0"/>
              </a:rPr>
              <a:pPr/>
              <a:t>59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4750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Accuracy Challenges</a:t>
            </a:r>
          </a:p>
        </p:txBody>
      </p:sp>
      <mc:AlternateContent xmlns:mc="http://schemas.openxmlformats.org/markup-compatibility/2006" xmlns:a14="http://schemas.microsoft.com/office/drawing/2010/main">
        <mc:Choice Requires="a14">
          <p:sp>
            <p:nvSpPr>
              <p:cNvPr id="22530" name="Content Placeholder 2"/>
              <p:cNvSpPr>
                <a:spLocks noGrp="1"/>
              </p:cNvSpPr>
              <p:nvPr>
                <p:ph idx="1"/>
              </p:nvPr>
            </p:nvSpPr>
            <p:spPr/>
            <p:txBody>
              <a:bodyPr/>
              <a:lstStyle/>
              <a:p>
                <a:r>
                  <a:rPr lang="en-US" altLang="en-US" dirty="0"/>
                  <a:t>Solution: </a:t>
                </a:r>
              </a:p>
              <a:p>
                <a:pPr lvl="1"/>
                <a:r>
                  <a:rPr lang="en-US" altLang="en-US" dirty="0"/>
                  <a:t>Use a similarity measure s(</a:t>
                </a:r>
                <a:r>
                  <a:rPr lang="en-US" altLang="en-US" dirty="0" err="1"/>
                  <a:t>x,y</a:t>
                </a:r>
                <a:r>
                  <a:rPr lang="en-US" altLang="en-US" dirty="0"/>
                  <a:t>)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lang="en-US" altLang="en-US" dirty="0"/>
                  <a:t> [0,1]</a:t>
                </a:r>
              </a:p>
              <a:p>
                <a:pPr lvl="2"/>
                <a:r>
                  <a:rPr lang="en-US" altLang="en-US" dirty="0"/>
                  <a:t>The higher s(</a:t>
                </a:r>
                <a:r>
                  <a:rPr lang="en-US" altLang="en-US" dirty="0" err="1"/>
                  <a:t>x,y</a:t>
                </a:r>
                <a:r>
                  <a:rPr lang="en-US" altLang="en-US" dirty="0"/>
                  <a:t>), the more likely that x and y match</a:t>
                </a:r>
              </a:p>
              <a:p>
                <a:pPr lvl="1"/>
                <a:r>
                  <a:rPr lang="en-US" altLang="en-US" dirty="0"/>
                  <a:t>Declare x and y matched if s(</a:t>
                </a:r>
                <a:r>
                  <a:rPr lang="en-US" altLang="en-US" dirty="0" err="1"/>
                  <a:t>x,y</a:t>
                </a:r>
                <a:r>
                  <a:rPr lang="en-US" altLang="en-US" dirty="0"/>
                  <a:t>) ≥ t   </a:t>
                </a:r>
              </a:p>
              <a:p>
                <a:pPr lvl="1"/>
                <a:r>
                  <a:rPr lang="en-US" altLang="en-US" dirty="0"/>
                  <a:t>Distance measure/cost measure have also been used</a:t>
                </a:r>
              </a:p>
              <a:p>
                <a:pPr lvl="2"/>
                <a:r>
                  <a:rPr lang="en-US" altLang="en-US" dirty="0"/>
                  <a:t>Same concept</a:t>
                </a:r>
              </a:p>
              <a:p>
                <a:pPr lvl="2"/>
                <a:r>
                  <a:rPr lang="en-US" altLang="en-US" dirty="0"/>
                  <a:t>But smaller values </a:t>
                </a:r>
                <a:r>
                  <a:rPr lang="en-US" altLang="en-US" dirty="0">
                    <a:sym typeface="Wingdings" panose="05000000000000000000" pitchFamily="2" charset="2"/>
                  </a:rPr>
                  <a:t> higher similarities</a:t>
                </a:r>
                <a:endParaRPr lang="en-US" altLang="en-US" dirty="0"/>
              </a:p>
              <a:p>
                <a:endParaRPr lang="en-US" altLang="en-US" dirty="0"/>
              </a:p>
              <a:p>
                <a:pPr>
                  <a:buFont typeface="Wingdings" panose="05000000000000000000" pitchFamily="2" charset="2"/>
                  <a:buNone/>
                </a:pPr>
                <a:endParaRPr lang="en-US" altLang="en-US" dirty="0"/>
              </a:p>
            </p:txBody>
          </p:sp>
        </mc:Choice>
        <mc:Fallback xmlns="">
          <p:sp>
            <p:nvSpPr>
              <p:cNvPr id="22530"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1CC03B2-F7B4-4ACA-91FB-BF84AF23D2E5}" type="slidenum">
              <a:rPr lang="en-US" altLang="en-US" sz="1000">
                <a:solidFill>
                  <a:srgbClr val="969696"/>
                </a:solidFill>
                <a:latin typeface="Arial" panose="020B0604020202020204" pitchFamily="34" charset="0"/>
              </a:rPr>
              <a:pPr/>
              <a:t>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465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Logistic Regression Rules</a:t>
            </a:r>
          </a:p>
        </p:txBody>
      </p:sp>
      <p:sp>
        <p:nvSpPr>
          <p:cNvPr id="3" name="Content Placeholder 2"/>
          <p:cNvSpPr>
            <a:spLocks noGrp="1" noRot="1" noChangeAspect="1" noMove="1" noResize="1" noEditPoints="1" noAdjustHandles="1" noChangeArrowheads="1" noChangeShapeType="1" noTextEdit="1"/>
          </p:cNvSpPr>
          <p:nvPr>
            <p:ph idx="1"/>
          </p:nvPr>
        </p:nvSpPr>
        <p:spPr>
          <a:xfrm>
            <a:off x="1687512" y="1319010"/>
            <a:ext cx="8813800" cy="2737834"/>
          </a:xfrm>
          <a:blipFill rotWithShape="1">
            <a:blip r:embed="rId2" cstate="print"/>
            <a:stretch>
              <a:fillRect l="-1176" t="-2004" r="-968" b="-1559"/>
            </a:stretch>
          </a:blipFill>
          <a:ln>
            <a:miter lim="800000"/>
            <a:headEnd/>
            <a:tailEnd/>
          </a:ln>
        </p:spPr>
        <p:txBody>
          <a:bodyPr/>
          <a:lstStyle/>
          <a:p>
            <a:pPr>
              <a:defRPr/>
            </a:pPr>
            <a:r>
              <a:rPr lang="en-US">
                <a:noFill/>
              </a:rPr>
              <a:t> </a:t>
            </a:r>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1449536-ACCE-4912-B050-EE0BC9ED8A86}" type="slidenum">
              <a:rPr lang="en-US" altLang="en-US" sz="1000">
                <a:solidFill>
                  <a:srgbClr val="969696"/>
                </a:solidFill>
                <a:latin typeface="Arial" panose="020B0604020202020204" pitchFamily="34" charset="0"/>
              </a:rPr>
              <a:pPr/>
              <a:t>60</a:t>
            </a:fld>
            <a:endParaRPr lang="en-US" altLang="en-US" sz="1000">
              <a:solidFill>
                <a:srgbClr val="969696"/>
              </a:solidFill>
              <a:latin typeface="Arial" panose="020B0604020202020204" pitchFamily="34" charset="0"/>
            </a:endParaRPr>
          </a:p>
        </p:txBody>
      </p:sp>
      <p:pic>
        <p:nvPicPr>
          <p:cNvPr id="297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5888" y="4127500"/>
            <a:ext cx="52927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69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Logistic Regression Rules</a:t>
            </a:r>
          </a:p>
        </p:txBody>
      </p:sp>
      <p:sp>
        <p:nvSpPr>
          <p:cNvPr id="30722" name="Content Placeholder 2"/>
          <p:cNvSpPr>
            <a:spLocks noGrp="1"/>
          </p:cNvSpPr>
          <p:nvPr>
            <p:ph idx="1"/>
          </p:nvPr>
        </p:nvSpPr>
        <p:spPr/>
        <p:txBody>
          <a:bodyPr/>
          <a:lstStyle/>
          <a:p>
            <a:r>
              <a:rPr lang="en-US" altLang="en-US"/>
              <a:t>Are also very useful in situations where</a:t>
            </a:r>
          </a:p>
          <a:p>
            <a:pPr lvl="1"/>
            <a:r>
              <a:rPr lang="en-US" altLang="en-US"/>
              <a:t>there are many  “signals” (e.g., 10-20) that can contribute to whether two tuples match</a:t>
            </a:r>
          </a:p>
          <a:p>
            <a:pPr lvl="1"/>
            <a:r>
              <a:rPr lang="en-US" altLang="en-US"/>
              <a:t>we don’t need all of these signals to “fire” in order to conclude that the tuples match</a:t>
            </a:r>
          </a:p>
          <a:p>
            <a:pPr lvl="1"/>
            <a:r>
              <a:rPr lang="en-US" altLang="en-US"/>
              <a:t>as long as a reasonable number of them fire, we have sufficient confidence</a:t>
            </a:r>
          </a:p>
          <a:p>
            <a:r>
              <a:rPr lang="en-US" altLang="en-US"/>
              <a:t>Logistic regression is a natural fit for such cases</a:t>
            </a:r>
          </a:p>
          <a:p>
            <a:r>
              <a:rPr lang="en-US" altLang="en-US"/>
              <a:t>Hence is quite popular as a first matching method to try</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0C31F0C-8092-4505-BA53-AE7772F22089}" type="slidenum">
              <a:rPr lang="en-US" altLang="en-US" sz="1000">
                <a:solidFill>
                  <a:srgbClr val="969696"/>
                </a:solidFill>
                <a:latin typeface="Arial" panose="020B0604020202020204" pitchFamily="34" charset="0"/>
              </a:rPr>
              <a:pPr/>
              <a:t>61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9259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More Complex Rules</a:t>
            </a:r>
          </a:p>
        </p:txBody>
      </p:sp>
      <p:sp>
        <p:nvSpPr>
          <p:cNvPr id="3" name="Content Placeholder 2"/>
          <p:cNvSpPr>
            <a:spLocks noGrp="1"/>
          </p:cNvSpPr>
          <p:nvPr>
            <p:ph idx="1"/>
          </p:nvPr>
        </p:nvSpPr>
        <p:spPr/>
        <p:txBody>
          <a:bodyPr/>
          <a:lstStyle/>
          <a:p>
            <a:pPr>
              <a:defRPr/>
            </a:pPr>
            <a:r>
              <a:rPr lang="en-US"/>
              <a:t>Appropriate when we want to encode more complex matching knowledge</a:t>
            </a:r>
          </a:p>
          <a:p>
            <a:pPr lvl="1">
              <a:defRPr/>
            </a:pPr>
            <a:r>
              <a:rPr lang="en-US"/>
              <a:t>e.g., two persons match if names match approximately and either phones match exactly or addresses match exactly</a:t>
            </a:r>
          </a:p>
          <a:p>
            <a:pPr marL="914400" lvl="1" indent="-457200">
              <a:buFont typeface="Wingdings" panose="05000000000000000000" pitchFamily="2" charset="2"/>
              <a:buAutoNum type="arabicPeriod"/>
              <a:defRPr/>
            </a:pPr>
            <a:r>
              <a:rPr lang="en-US"/>
              <a:t>If </a:t>
            </a:r>
            <a:r>
              <a:rPr lang="en-US">
                <a:latin typeface="Franklin Gothic Medium"/>
              </a:rPr>
              <a:t>s</a:t>
            </a:r>
            <a:r>
              <a:rPr lang="en-US" baseline="-25000">
                <a:latin typeface="Calibri"/>
              </a:rPr>
              <a:t>name</a:t>
            </a:r>
            <a:r>
              <a:rPr lang="en-US">
                <a:latin typeface="Franklin Gothic Medium"/>
              </a:rPr>
              <a:t>(x,y</a:t>
            </a:r>
            <a:r>
              <a:rPr lang="en-US"/>
              <a:t>) &lt; 0.8 then return “not matched”</a:t>
            </a:r>
          </a:p>
          <a:p>
            <a:pPr marL="914400" lvl="1" indent="-457200">
              <a:buFont typeface="Wingdings" panose="05000000000000000000" pitchFamily="2" charset="2"/>
              <a:buAutoNum type="arabicPeriod"/>
              <a:defRPr/>
            </a:pPr>
            <a:r>
              <a:rPr lang="en-US"/>
              <a:t>Otherwise if </a:t>
            </a:r>
            <a:r>
              <a:rPr lang="en-US">
                <a:latin typeface="Franklin Gothic Medium"/>
              </a:rPr>
              <a:t>e</a:t>
            </a:r>
            <a:r>
              <a:rPr lang="en-US" baseline="-25000">
                <a:latin typeface="Calibri"/>
              </a:rPr>
              <a:t>phone</a:t>
            </a:r>
            <a:r>
              <a:rPr lang="en-US">
                <a:latin typeface="Franklin Gothic Medium"/>
              </a:rPr>
              <a:t>(x,y</a:t>
            </a:r>
            <a:r>
              <a:rPr lang="en-US"/>
              <a:t>) = true then return “matched”</a:t>
            </a:r>
          </a:p>
          <a:p>
            <a:pPr marL="914400" lvl="1" indent="-457200">
              <a:buFont typeface="Wingdings" panose="05000000000000000000" pitchFamily="2" charset="2"/>
              <a:buAutoNum type="arabicPeriod"/>
              <a:defRPr/>
            </a:pPr>
            <a:r>
              <a:rPr lang="en-US"/>
              <a:t>Otherwise if </a:t>
            </a:r>
            <a:r>
              <a:rPr lang="en-US">
                <a:latin typeface="Franklin Gothic Medium"/>
              </a:rPr>
              <a:t>e</a:t>
            </a:r>
            <a:r>
              <a:rPr lang="en-US" baseline="-25000">
                <a:latin typeface="Calibri"/>
              </a:rPr>
              <a:t>city</a:t>
            </a:r>
            <a:r>
              <a:rPr lang="en-US">
                <a:latin typeface="Franklin Gothic Medium"/>
              </a:rPr>
              <a:t>(x,y</a:t>
            </a:r>
            <a:r>
              <a:rPr lang="en-US"/>
              <a:t>) = true and </a:t>
            </a:r>
            <a:r>
              <a:rPr lang="en-US">
                <a:latin typeface="Franklin Gothic Medium"/>
              </a:rPr>
              <a:t>e</a:t>
            </a:r>
            <a:r>
              <a:rPr lang="en-US" baseline="-25000">
                <a:latin typeface="Calibri"/>
              </a:rPr>
              <a:t>state</a:t>
            </a:r>
            <a:r>
              <a:rPr lang="en-US">
                <a:latin typeface="Franklin Gothic Medium"/>
              </a:rPr>
              <a:t>(x,y</a:t>
            </a:r>
            <a:r>
              <a:rPr lang="en-US"/>
              <a:t>) = true then return “matched”</a:t>
            </a:r>
          </a:p>
          <a:p>
            <a:pPr marL="914400" lvl="1" indent="-457200">
              <a:buFont typeface="Wingdings" panose="05000000000000000000" pitchFamily="2" charset="2"/>
              <a:buAutoNum type="arabicPeriod"/>
              <a:defRPr/>
            </a:pPr>
            <a:r>
              <a:rPr lang="en-US"/>
              <a:t>Otherwise return “not matched”</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B479C4-868F-4EC7-831E-DC33B35D23F5}" type="slidenum">
              <a:rPr lang="en-US" altLang="en-US" sz="1000">
                <a:solidFill>
                  <a:srgbClr val="969696"/>
                </a:solidFill>
                <a:latin typeface="Arial" panose="020B0604020202020204" pitchFamily="34" charset="0"/>
              </a:rPr>
              <a:pPr/>
              <a:t>62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37542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63" y="381000"/>
            <a:ext cx="8902700" cy="1044575"/>
          </a:xfrm>
        </p:spPr>
        <p:txBody>
          <a:bodyPr>
            <a:normAutofit/>
          </a:bodyPr>
          <a:lstStyle/>
          <a:p>
            <a:pPr>
              <a:defRPr/>
            </a:pPr>
            <a:r>
              <a:rPr lang="en-US" dirty="0"/>
              <a:t>Pros and Cons of Rule-Based Approaches</a:t>
            </a:r>
          </a:p>
        </p:txBody>
      </p:sp>
      <p:sp>
        <p:nvSpPr>
          <p:cNvPr id="32770" name="Content Placeholder 2"/>
          <p:cNvSpPr>
            <a:spLocks noGrp="1"/>
          </p:cNvSpPr>
          <p:nvPr>
            <p:ph idx="1"/>
          </p:nvPr>
        </p:nvSpPr>
        <p:spPr/>
        <p:txBody>
          <a:bodyPr/>
          <a:lstStyle/>
          <a:p>
            <a:r>
              <a:rPr lang="en-US" altLang="en-US"/>
              <a:t>Pros</a:t>
            </a:r>
          </a:p>
          <a:p>
            <a:pPr lvl="1"/>
            <a:r>
              <a:rPr lang="en-US" altLang="en-US"/>
              <a:t>easy to start, conceptually relatively easy to understand, implement, debug</a:t>
            </a:r>
          </a:p>
          <a:p>
            <a:pPr lvl="1"/>
            <a:r>
              <a:rPr lang="en-US" altLang="en-US"/>
              <a:t>typically run fast</a:t>
            </a:r>
          </a:p>
          <a:p>
            <a:pPr lvl="1"/>
            <a:r>
              <a:rPr lang="en-US" altLang="en-US"/>
              <a:t>can encode complex matching knowledge</a:t>
            </a:r>
          </a:p>
          <a:p>
            <a:r>
              <a:rPr lang="en-US" altLang="en-US"/>
              <a:t>Cons</a:t>
            </a:r>
          </a:p>
          <a:p>
            <a:pPr lvl="1"/>
            <a:r>
              <a:rPr lang="en-US" altLang="en-US"/>
              <a:t>can be labor intensive, it takes a lot of time to write good rules</a:t>
            </a:r>
          </a:p>
          <a:p>
            <a:pPr lvl="1"/>
            <a:r>
              <a:rPr lang="en-US" altLang="en-US"/>
              <a:t>can be difficult to set appropriate weights</a:t>
            </a:r>
          </a:p>
          <a:p>
            <a:pPr lvl="1"/>
            <a:r>
              <a:rPr lang="en-US" altLang="en-US"/>
              <a:t>in certain cases it is not even clear how to write rules</a:t>
            </a:r>
          </a:p>
          <a:p>
            <a:pPr lvl="1"/>
            <a:r>
              <a:rPr lang="en-US" altLang="en-US"/>
              <a:t>learning-based approaches address these issues</a:t>
            </a:r>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A5BEC95-B768-40C1-A903-A50C277F4C8F}" type="slidenum">
              <a:rPr lang="en-US" altLang="en-US" sz="1000">
                <a:solidFill>
                  <a:srgbClr val="969696"/>
                </a:solidFill>
                <a:latin typeface="Arial" panose="020B0604020202020204" pitchFamily="34" charset="0"/>
              </a:rPr>
              <a:pPr/>
              <a:t>63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1212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Learning-based Matching</a:t>
            </a:r>
          </a:p>
        </p:txBody>
      </p:sp>
      <p:sp>
        <p:nvSpPr>
          <p:cNvPr id="3" name="Content Placeholder 2"/>
          <p:cNvSpPr>
            <a:spLocks noGrp="1"/>
          </p:cNvSpPr>
          <p:nvPr>
            <p:ph idx="1"/>
          </p:nvPr>
        </p:nvSpPr>
        <p:spPr/>
        <p:txBody>
          <a:bodyPr/>
          <a:lstStyle/>
          <a:p>
            <a:pPr>
              <a:defRPr/>
            </a:pPr>
            <a:r>
              <a:rPr lang="en-US" dirty="0"/>
              <a:t>Here we consider supervised learning</a:t>
            </a:r>
          </a:p>
          <a:p>
            <a:pPr lvl="1">
              <a:defRPr/>
            </a:pPr>
            <a:r>
              <a:rPr lang="en-US" dirty="0"/>
              <a:t>learn a matching model M from training data, then apply M to match new </a:t>
            </a:r>
            <a:r>
              <a:rPr lang="en-US" dirty="0" err="1"/>
              <a:t>tuple</a:t>
            </a:r>
            <a:r>
              <a:rPr lang="en-US" dirty="0"/>
              <a:t> pairs</a:t>
            </a:r>
          </a:p>
          <a:p>
            <a:pPr lvl="1">
              <a:defRPr/>
            </a:pPr>
            <a:r>
              <a:rPr lang="en-US" dirty="0"/>
              <a:t>will consider unsupervised learning later</a:t>
            </a:r>
          </a:p>
          <a:p>
            <a:pPr>
              <a:defRPr/>
            </a:pPr>
            <a:r>
              <a:rPr lang="en-US" dirty="0"/>
              <a:t>Learning a matching model M (the training phase)</a:t>
            </a:r>
          </a:p>
          <a:p>
            <a:pPr lvl="1">
              <a:defRPr/>
            </a:pPr>
            <a:r>
              <a:rPr lang="en-US" dirty="0"/>
              <a:t>start with training data:  T = {(</a:t>
            </a:r>
            <a:r>
              <a:rPr lang="en-US" dirty="0">
                <a:latin typeface="Franklin Gothic Medium"/>
              </a:rPr>
              <a:t>x</a:t>
            </a:r>
            <a:r>
              <a:rPr lang="en-US" baseline="-25000" dirty="0">
                <a:latin typeface="Franklin Gothic Medium"/>
              </a:rPr>
              <a:t>1</a:t>
            </a:r>
            <a:r>
              <a:rPr lang="en-US" dirty="0">
                <a:latin typeface="Franklin Gothic Medium"/>
              </a:rPr>
              <a:t>,y</a:t>
            </a:r>
            <a:r>
              <a:rPr lang="en-US" baseline="-25000" dirty="0">
                <a:latin typeface="Franklin Gothic Medium"/>
              </a:rPr>
              <a:t>1</a:t>
            </a:r>
            <a:r>
              <a:rPr lang="en-US" dirty="0">
                <a:latin typeface="Franklin Gothic Medium"/>
              </a:rPr>
              <a:t>,l</a:t>
            </a:r>
            <a:r>
              <a:rPr lang="en-US" baseline="-25000" dirty="0">
                <a:latin typeface="Calibri"/>
              </a:rPr>
              <a:t>1</a:t>
            </a:r>
            <a:r>
              <a:rPr lang="en-US" dirty="0"/>
              <a:t>), … (</a:t>
            </a:r>
            <a:r>
              <a:rPr lang="en-US" dirty="0" err="1">
                <a:latin typeface="Franklin Gothic Medium"/>
              </a:rPr>
              <a:t>x</a:t>
            </a:r>
            <a:r>
              <a:rPr lang="en-US" baseline="-25000" dirty="0" err="1">
                <a:latin typeface="Franklin Gothic Medium"/>
              </a:rPr>
              <a:t>n</a:t>
            </a:r>
            <a:r>
              <a:rPr lang="en-US" dirty="0" err="1">
                <a:latin typeface="Franklin Gothic Medium"/>
              </a:rPr>
              <a:t>,y</a:t>
            </a:r>
            <a:r>
              <a:rPr lang="en-US" baseline="-25000" dirty="0" err="1">
                <a:latin typeface="Franklin Gothic Medium"/>
              </a:rPr>
              <a:t>n</a:t>
            </a:r>
            <a:r>
              <a:rPr lang="en-US" dirty="0" err="1">
                <a:latin typeface="Franklin Gothic Medium"/>
              </a:rPr>
              <a:t>,l</a:t>
            </a:r>
            <a:r>
              <a:rPr lang="en-US" baseline="-25000" dirty="0" err="1">
                <a:latin typeface="Calibri"/>
              </a:rPr>
              <a:t>n</a:t>
            </a:r>
            <a:r>
              <a:rPr lang="en-US" dirty="0"/>
              <a:t>)}, where each (</a:t>
            </a:r>
            <a:r>
              <a:rPr lang="en-US" dirty="0" err="1">
                <a:latin typeface="Franklin Gothic Medium"/>
              </a:rPr>
              <a:t>x</a:t>
            </a:r>
            <a:r>
              <a:rPr lang="en-US" baseline="-25000" dirty="0" err="1">
                <a:latin typeface="Franklin Gothic Medium"/>
              </a:rPr>
              <a:t>i</a:t>
            </a:r>
            <a:r>
              <a:rPr lang="en-US" dirty="0" err="1">
                <a:latin typeface="Franklin Gothic Medium"/>
              </a:rPr>
              <a:t>,y</a:t>
            </a:r>
            <a:r>
              <a:rPr lang="en-US" baseline="-25000" dirty="0" err="1">
                <a:latin typeface="Calibri"/>
              </a:rPr>
              <a:t>i</a:t>
            </a:r>
            <a:r>
              <a:rPr lang="en-US" dirty="0"/>
              <a:t>) is a </a:t>
            </a:r>
            <a:r>
              <a:rPr lang="en-US" dirty="0" err="1"/>
              <a:t>tuple</a:t>
            </a:r>
            <a:r>
              <a:rPr lang="en-US" dirty="0"/>
              <a:t> pair and </a:t>
            </a:r>
            <a:r>
              <a:rPr lang="en-US" dirty="0" err="1">
                <a:latin typeface="Franklin Gothic Medium"/>
              </a:rPr>
              <a:t>l</a:t>
            </a:r>
            <a:r>
              <a:rPr lang="en-US" baseline="-25000" dirty="0" err="1">
                <a:latin typeface="Calibri"/>
              </a:rPr>
              <a:t>i</a:t>
            </a:r>
            <a:r>
              <a:rPr lang="en-US" dirty="0"/>
              <a:t> is a label: “yes” if </a:t>
            </a:r>
            <a:r>
              <a:rPr lang="en-US" dirty="0">
                <a:latin typeface="Franklin Gothic Medium"/>
              </a:rPr>
              <a:t>x</a:t>
            </a:r>
            <a:r>
              <a:rPr lang="en-US" baseline="-25000" dirty="0">
                <a:latin typeface="Calibri"/>
              </a:rPr>
              <a:t>i</a:t>
            </a:r>
            <a:r>
              <a:rPr lang="en-US" dirty="0"/>
              <a:t> matches </a:t>
            </a:r>
            <a:r>
              <a:rPr lang="en-US" dirty="0" err="1">
                <a:latin typeface="Franklin Gothic Medium"/>
              </a:rPr>
              <a:t>y</a:t>
            </a:r>
            <a:r>
              <a:rPr lang="en-US" baseline="-25000" dirty="0" err="1">
                <a:latin typeface="Calibri"/>
              </a:rPr>
              <a:t>i</a:t>
            </a:r>
            <a:r>
              <a:rPr lang="en-US" dirty="0"/>
              <a:t> and “no” otherwise</a:t>
            </a:r>
          </a:p>
          <a:p>
            <a:pPr lvl="1">
              <a:defRPr/>
            </a:pPr>
            <a:r>
              <a:rPr lang="en-US" dirty="0"/>
              <a:t>define a set of features </a:t>
            </a:r>
            <a:r>
              <a:rPr lang="en-US" dirty="0">
                <a:latin typeface="Franklin Gothic Medium"/>
              </a:rPr>
              <a:t>f</a:t>
            </a:r>
            <a:r>
              <a:rPr lang="en-US" baseline="-25000" dirty="0">
                <a:latin typeface="Calibri"/>
              </a:rPr>
              <a:t>1</a:t>
            </a:r>
            <a:r>
              <a:rPr lang="en-US" dirty="0"/>
              <a:t>, …, </a:t>
            </a:r>
            <a:r>
              <a:rPr lang="en-US" dirty="0">
                <a:latin typeface="Franklin Gothic Medium"/>
              </a:rPr>
              <a:t>f</a:t>
            </a:r>
            <a:r>
              <a:rPr lang="en-US" baseline="-25000" dirty="0">
                <a:latin typeface="Calibri"/>
              </a:rPr>
              <a:t>m</a:t>
            </a:r>
            <a:r>
              <a:rPr lang="en-US" dirty="0"/>
              <a:t>, each quantifying one aspect of the domain judged possibly relevant to matching the </a:t>
            </a:r>
            <a:r>
              <a:rPr lang="en-US" dirty="0" err="1"/>
              <a:t>tuples</a:t>
            </a:r>
            <a:endParaRPr lang="en-US" dirty="0"/>
          </a:p>
          <a:p>
            <a:pPr marL="457200" lvl="1" indent="0">
              <a:buNone/>
              <a:defRPr/>
            </a:pPr>
            <a:endParaRPr lang="en-US" dirty="0"/>
          </a:p>
          <a:p>
            <a:pPr lvl="1">
              <a:defRPr/>
            </a:pPr>
            <a:endParaRPr lang="en-US" dirty="0"/>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297438B-E7B1-4FB6-BA95-43FB6824F894}" type="slidenum">
              <a:rPr lang="en-US" altLang="en-US" sz="1000">
                <a:solidFill>
                  <a:srgbClr val="969696"/>
                </a:solidFill>
                <a:latin typeface="Arial" panose="020B0604020202020204" pitchFamily="34" charset="0"/>
              </a:rPr>
              <a:pPr/>
              <a:t>64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08255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Learning-based Matching</a:t>
            </a:r>
          </a:p>
        </p:txBody>
      </p:sp>
      <p:sp>
        <p:nvSpPr>
          <p:cNvPr id="3" name="Content Placeholder 2"/>
          <p:cNvSpPr>
            <a:spLocks noGrp="1"/>
          </p:cNvSpPr>
          <p:nvPr>
            <p:ph idx="1"/>
          </p:nvPr>
        </p:nvSpPr>
        <p:spPr/>
        <p:txBody>
          <a:bodyPr/>
          <a:lstStyle/>
          <a:p>
            <a:pPr>
              <a:defRPr/>
            </a:pPr>
            <a:r>
              <a:rPr lang="en-US"/>
              <a:t> Learning a matching model M (continued)</a:t>
            </a:r>
          </a:p>
          <a:p>
            <a:pPr lvl="1">
              <a:defRPr/>
            </a:pPr>
            <a:r>
              <a:rPr lang="en-US"/>
              <a:t>convert each training example (</a:t>
            </a:r>
            <a:r>
              <a:rPr lang="en-US">
                <a:latin typeface="Franklin Gothic Medium"/>
              </a:rPr>
              <a:t>x</a:t>
            </a:r>
            <a:r>
              <a:rPr lang="en-US" baseline="-25000">
                <a:latin typeface="Franklin Gothic Medium"/>
              </a:rPr>
              <a:t>i</a:t>
            </a:r>
            <a:r>
              <a:rPr lang="en-US">
                <a:latin typeface="Franklin Gothic Medium"/>
              </a:rPr>
              <a:t>,y</a:t>
            </a:r>
            <a:r>
              <a:rPr lang="en-US" baseline="-25000">
                <a:latin typeface="Franklin Gothic Medium"/>
              </a:rPr>
              <a:t>i</a:t>
            </a:r>
            <a:r>
              <a:rPr lang="en-US">
                <a:latin typeface="Franklin Gothic Medium"/>
              </a:rPr>
              <a:t>,l</a:t>
            </a:r>
            <a:r>
              <a:rPr lang="en-US" baseline="-25000">
                <a:latin typeface="Calibri"/>
              </a:rPr>
              <a:t>i</a:t>
            </a:r>
            <a:r>
              <a:rPr lang="en-US"/>
              <a:t>) in T to a pair </a:t>
            </a:r>
            <a:br>
              <a:rPr lang="en-US"/>
            </a:br>
            <a:r>
              <a:rPr lang="en-US"/>
              <a:t>(&lt;</a:t>
            </a:r>
            <a:r>
              <a:rPr lang="en-US">
                <a:latin typeface="Franklin Gothic Medium"/>
              </a:rPr>
              <a:t>f</a:t>
            </a:r>
            <a:r>
              <a:rPr lang="en-US" baseline="-25000">
                <a:latin typeface="Franklin Gothic Medium"/>
              </a:rPr>
              <a:t>1</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 …, </a:t>
            </a:r>
            <a:r>
              <a:rPr lang="en-US">
                <a:latin typeface="Franklin Gothic Medium"/>
              </a:rPr>
              <a:t>f</a:t>
            </a:r>
            <a:r>
              <a:rPr lang="en-US" baseline="-25000">
                <a:latin typeface="Franklin Gothic Medium"/>
              </a:rPr>
              <a:t>m</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)&gt;, </a:t>
            </a:r>
            <a:r>
              <a:rPr lang="en-US">
                <a:latin typeface="Franklin Gothic Medium"/>
              </a:rPr>
              <a:t>c</a:t>
            </a:r>
            <a:r>
              <a:rPr lang="en-US" baseline="-25000">
                <a:latin typeface="Calibri"/>
              </a:rPr>
              <a:t>i</a:t>
            </a:r>
            <a:r>
              <a:rPr lang="en-US"/>
              <a:t>)</a:t>
            </a:r>
          </a:p>
          <a:p>
            <a:pPr lvl="2">
              <a:defRPr/>
            </a:pPr>
            <a:r>
              <a:rPr lang="en-US">
                <a:latin typeface="Franklin Gothic Medium"/>
              </a:rPr>
              <a:t>v</a:t>
            </a:r>
            <a:r>
              <a:rPr lang="en-US" baseline="-25000">
                <a:latin typeface="Calibri"/>
              </a:rPr>
              <a:t>i</a:t>
            </a:r>
            <a:r>
              <a:rPr lang="en-US"/>
              <a:t> = &lt;</a:t>
            </a:r>
            <a:r>
              <a:rPr lang="en-US">
                <a:latin typeface="Franklin Gothic Medium"/>
              </a:rPr>
              <a:t>f</a:t>
            </a:r>
            <a:r>
              <a:rPr lang="en-US" baseline="-25000">
                <a:latin typeface="Franklin Gothic Medium"/>
              </a:rPr>
              <a:t>1</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 …, </a:t>
            </a:r>
            <a:r>
              <a:rPr lang="en-US">
                <a:latin typeface="Franklin Gothic Medium"/>
              </a:rPr>
              <a:t>f</a:t>
            </a:r>
            <a:r>
              <a:rPr lang="en-US" baseline="-25000">
                <a:latin typeface="Franklin Gothic Medium"/>
              </a:rPr>
              <a:t>m</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)&gt; is a feature vector that encodes (</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 in terms of the features</a:t>
            </a:r>
          </a:p>
          <a:p>
            <a:pPr lvl="2">
              <a:defRPr/>
            </a:pPr>
            <a:r>
              <a:rPr lang="en-US">
                <a:latin typeface="Franklin Gothic Medium"/>
              </a:rPr>
              <a:t>c</a:t>
            </a:r>
            <a:r>
              <a:rPr lang="en-US" baseline="-25000">
                <a:latin typeface="Calibri"/>
              </a:rPr>
              <a:t>i</a:t>
            </a:r>
            <a:r>
              <a:rPr lang="en-US"/>
              <a:t> is an appropriately transformed version of label l_i (e.g., yes/no or 1/0, depending on what matching model we want to learn)</a:t>
            </a:r>
          </a:p>
          <a:p>
            <a:pPr lvl="1">
              <a:defRPr/>
            </a:pPr>
            <a:r>
              <a:rPr lang="en-US"/>
              <a:t>thus T is transformed into T’ = {(</a:t>
            </a:r>
            <a:r>
              <a:rPr lang="en-US">
                <a:latin typeface="Franklin Gothic Medium"/>
              </a:rPr>
              <a:t>v</a:t>
            </a:r>
            <a:r>
              <a:rPr lang="en-US" baseline="-25000">
                <a:latin typeface="Franklin Gothic Medium"/>
              </a:rPr>
              <a:t>1</a:t>
            </a:r>
            <a:r>
              <a:rPr lang="en-US">
                <a:latin typeface="Franklin Gothic Medium"/>
              </a:rPr>
              <a:t>,c</a:t>
            </a:r>
            <a:r>
              <a:rPr lang="en-US" baseline="-25000">
                <a:latin typeface="Calibri"/>
              </a:rPr>
              <a:t>1</a:t>
            </a:r>
            <a:r>
              <a:rPr lang="en-US"/>
              <a:t>), …, (</a:t>
            </a:r>
            <a:r>
              <a:rPr lang="en-US">
                <a:latin typeface="Franklin Gothic Medium"/>
              </a:rPr>
              <a:t>v</a:t>
            </a:r>
            <a:r>
              <a:rPr lang="en-US" baseline="-25000">
                <a:latin typeface="Franklin Gothic Medium"/>
              </a:rPr>
              <a:t>n</a:t>
            </a:r>
            <a:r>
              <a:rPr lang="en-US">
                <a:latin typeface="Franklin Gothic Medium"/>
              </a:rPr>
              <a:t>,c</a:t>
            </a:r>
            <a:r>
              <a:rPr lang="en-US" baseline="-25000">
                <a:latin typeface="Calibri"/>
              </a:rPr>
              <a:t>n</a:t>
            </a:r>
            <a:r>
              <a:rPr lang="en-US"/>
              <a:t>)}</a:t>
            </a:r>
          </a:p>
          <a:p>
            <a:pPr lvl="1">
              <a:defRPr/>
            </a:pPr>
            <a:r>
              <a:rPr lang="en-US"/>
              <a:t>apply a learning algorithm (e.g. decision trees, SVMs) to T’ to learn a matching model M</a:t>
            </a:r>
          </a:p>
          <a:p>
            <a:pPr marL="457200" lvl="1" indent="0">
              <a:buNone/>
              <a:defRPr/>
            </a:pPr>
            <a:endParaRPr lang="en-US"/>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1D85E10-0B05-4BA2-9549-79F9B49A4B66}" type="slidenum">
              <a:rPr lang="en-US" altLang="en-US" sz="1000">
                <a:solidFill>
                  <a:srgbClr val="969696"/>
                </a:solidFill>
                <a:latin typeface="Arial" panose="020B0604020202020204" pitchFamily="34" charset="0"/>
              </a:rPr>
              <a:pPr/>
              <a:t>65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6890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Learning-based Matching</a:t>
            </a:r>
          </a:p>
        </p:txBody>
      </p:sp>
      <p:sp>
        <p:nvSpPr>
          <p:cNvPr id="36866" name="Content Placeholder 2"/>
          <p:cNvSpPr>
            <a:spLocks noGrp="1"/>
          </p:cNvSpPr>
          <p:nvPr>
            <p:ph idx="1"/>
          </p:nvPr>
        </p:nvSpPr>
        <p:spPr/>
        <p:txBody>
          <a:bodyPr/>
          <a:lstStyle/>
          <a:p>
            <a:r>
              <a:rPr lang="en-US" altLang="en-US"/>
              <a:t>Applying model M to match new tuple pairs</a:t>
            </a:r>
          </a:p>
          <a:p>
            <a:pPr lvl="1"/>
            <a:r>
              <a:rPr lang="en-US" altLang="en-US"/>
              <a:t>given pair (x,y), transform it into a feature vector</a:t>
            </a:r>
          </a:p>
          <a:p>
            <a:pPr lvl="2"/>
            <a:r>
              <a:rPr lang="en-US" altLang="en-US"/>
              <a:t>v = &lt;</a:t>
            </a:r>
            <a:r>
              <a:rPr lang="en-US" altLang="en-US">
                <a:latin typeface="Franklin Gothic Medium" panose="020B0603020102020204" pitchFamily="34" charset="0"/>
              </a:rPr>
              <a:t>f</a:t>
            </a:r>
            <a:r>
              <a:rPr lang="en-US" altLang="en-US" baseline="-25000"/>
              <a:t>1</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f</a:t>
            </a:r>
            <a:r>
              <a:rPr lang="en-US" altLang="en-US" baseline="-25000"/>
              <a:t>m</a:t>
            </a:r>
            <a:r>
              <a:rPr lang="en-US" altLang="en-US">
                <a:latin typeface="Franklin Gothic Medium" panose="020B0603020102020204" pitchFamily="34" charset="0"/>
              </a:rPr>
              <a:t>(x,y</a:t>
            </a:r>
            <a:r>
              <a:rPr lang="en-US" altLang="en-US"/>
              <a:t>)&gt;</a:t>
            </a:r>
          </a:p>
          <a:p>
            <a:pPr lvl="1"/>
            <a:r>
              <a:rPr lang="en-US" altLang="en-US"/>
              <a:t>apply M to v to predict whether x matches y</a:t>
            </a: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859FB1C-F4FD-46C1-9F18-6CC0734740AF}" type="slidenum">
              <a:rPr lang="en-US" altLang="en-US" sz="1000">
                <a:solidFill>
                  <a:srgbClr val="969696"/>
                </a:solidFill>
                <a:latin typeface="Arial" panose="020B0604020202020204" pitchFamily="34" charset="0"/>
              </a:rPr>
              <a:pPr/>
              <a:t>66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3123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250825"/>
            <a:ext cx="8902700" cy="1044575"/>
          </a:xfrm>
        </p:spPr>
        <p:txBody>
          <a:bodyPr>
            <a:normAutofit fontScale="90000"/>
          </a:bodyPr>
          <a:lstStyle/>
          <a:p>
            <a:pPr>
              <a:defRPr/>
            </a:pPr>
            <a:r>
              <a:rPr lang="en-US" dirty="0"/>
              <a:t>Example: </a:t>
            </a:r>
            <a:br>
              <a:rPr lang="en-US" dirty="0"/>
            </a:br>
            <a:r>
              <a:rPr lang="en-US" dirty="0"/>
              <a:t>Learning a Linearly Weighted Rule</a:t>
            </a:r>
          </a:p>
        </p:txBody>
      </p:sp>
      <p:sp>
        <p:nvSpPr>
          <p:cNvPr id="37890" name="Content Placeholder 2"/>
          <p:cNvSpPr>
            <a:spLocks noGrp="1"/>
          </p:cNvSpPr>
          <p:nvPr>
            <p:ph idx="1"/>
          </p:nvPr>
        </p:nvSpPr>
        <p:spPr>
          <a:xfrm>
            <a:off x="1687512" y="4570413"/>
            <a:ext cx="8813800" cy="1847850"/>
          </a:xfrm>
        </p:spPr>
        <p:txBody>
          <a:bodyPr>
            <a:normAutofit fontScale="92500" lnSpcReduction="20000"/>
          </a:bodyPr>
          <a:lstStyle/>
          <a:p>
            <a:r>
              <a:rPr lang="en-US" altLang="en-US">
                <a:latin typeface="Franklin Gothic Medium" panose="020B0603020102020204" pitchFamily="34" charset="0"/>
              </a:rPr>
              <a:t>s</a:t>
            </a:r>
            <a:r>
              <a:rPr lang="en-US" altLang="en-US" baseline="-25000"/>
              <a:t>1</a:t>
            </a:r>
            <a:r>
              <a:rPr lang="en-US" altLang="en-US"/>
              <a:t> and </a:t>
            </a:r>
            <a:r>
              <a:rPr lang="en-US" altLang="en-US">
                <a:latin typeface="Franklin Gothic Medium" panose="020B0603020102020204" pitchFamily="34" charset="0"/>
              </a:rPr>
              <a:t>s</a:t>
            </a:r>
            <a:r>
              <a:rPr lang="en-US" altLang="en-US" baseline="-25000"/>
              <a:t>2</a:t>
            </a:r>
            <a:r>
              <a:rPr lang="en-US" altLang="en-US"/>
              <a:t> use Jaro-Winkler and edit distance</a:t>
            </a:r>
          </a:p>
          <a:p>
            <a:r>
              <a:rPr lang="en-US" altLang="en-US">
                <a:latin typeface="Franklin Gothic Medium" panose="020B0603020102020204" pitchFamily="34" charset="0"/>
              </a:rPr>
              <a:t>s</a:t>
            </a:r>
            <a:r>
              <a:rPr lang="en-US" altLang="en-US" baseline="-25000"/>
              <a:t>3</a:t>
            </a:r>
            <a:r>
              <a:rPr lang="en-US" altLang="en-US"/>
              <a:t> uses edit distance (ignoring area code of a)</a:t>
            </a:r>
          </a:p>
          <a:p>
            <a:r>
              <a:rPr lang="en-US" altLang="en-US">
                <a:latin typeface="Franklin Gothic Medium" panose="020B0603020102020204" pitchFamily="34" charset="0"/>
              </a:rPr>
              <a:t>s</a:t>
            </a:r>
            <a:r>
              <a:rPr lang="en-US" altLang="en-US" baseline="-25000"/>
              <a:t>4</a:t>
            </a:r>
            <a:r>
              <a:rPr lang="en-US" altLang="en-US"/>
              <a:t> and </a:t>
            </a:r>
            <a:r>
              <a:rPr lang="en-US" altLang="en-US">
                <a:latin typeface="Franklin Gothic Medium" panose="020B0603020102020204" pitchFamily="34" charset="0"/>
              </a:rPr>
              <a:t>s</a:t>
            </a:r>
            <a:r>
              <a:rPr lang="en-US" altLang="en-US" baseline="-25000"/>
              <a:t>5</a:t>
            </a:r>
            <a:r>
              <a:rPr lang="en-US" altLang="en-US"/>
              <a:t> return 1 if exact match, 0 otherwise</a:t>
            </a:r>
          </a:p>
          <a:p>
            <a:r>
              <a:rPr lang="en-US" altLang="en-US">
                <a:latin typeface="Franklin Gothic Medium" panose="020B0603020102020204" pitchFamily="34" charset="0"/>
              </a:rPr>
              <a:t>s</a:t>
            </a:r>
            <a:r>
              <a:rPr lang="en-US" altLang="en-US" baseline="-25000"/>
              <a:t>6</a:t>
            </a:r>
            <a:r>
              <a:rPr lang="en-US" altLang="en-US"/>
              <a:t> encodes a heuristic constraint </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24D1A59-4B5C-44D3-8741-9A88B41A3F37}" type="slidenum">
              <a:rPr lang="en-US" altLang="en-US" sz="1000">
                <a:solidFill>
                  <a:srgbClr val="969696"/>
                </a:solidFill>
                <a:latin typeface="Arial" panose="020B0604020202020204" pitchFamily="34" charset="0"/>
              </a:rPr>
              <a:pPr/>
              <a:t>67</a:t>
            </a:fld>
            <a:endParaRPr lang="en-US" altLang="en-US" sz="1000">
              <a:solidFill>
                <a:srgbClr val="969696"/>
              </a:solidFill>
              <a:latin typeface="Arial" panose="020B0604020202020204" pitchFamily="34" charset="0"/>
            </a:endParaRP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1443038"/>
            <a:ext cx="9147175"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25" y="2506663"/>
            <a:ext cx="922655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75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250825"/>
            <a:ext cx="8902700" cy="1044575"/>
          </a:xfrm>
        </p:spPr>
        <p:txBody>
          <a:bodyPr>
            <a:normAutofit fontScale="90000"/>
          </a:bodyPr>
          <a:lstStyle/>
          <a:p>
            <a:pPr>
              <a:defRPr/>
            </a:pPr>
            <a:r>
              <a:rPr lang="en-US" dirty="0"/>
              <a:t>Example: </a:t>
            </a:r>
            <a:br>
              <a:rPr lang="en-US" dirty="0"/>
            </a:br>
            <a:r>
              <a:rPr lang="en-US" dirty="0"/>
              <a:t>Learning a Linearly Weighted Rule</a:t>
            </a:r>
          </a:p>
        </p:txBody>
      </p:sp>
      <p:sp>
        <p:nvSpPr>
          <p:cNvPr id="3" name="Content Placeholder 2"/>
          <p:cNvSpPr>
            <a:spLocks noGrp="1" noRot="1" noChangeAspect="1" noMove="1" noResize="1" noEditPoints="1" noAdjustHandles="1" noChangeArrowheads="1" noChangeShapeType="1" noTextEdit="1"/>
          </p:cNvSpPr>
          <p:nvPr>
            <p:ph idx="1"/>
          </p:nvPr>
        </p:nvSpPr>
        <p:spPr>
          <a:xfrm>
            <a:off x="1687512" y="1357647"/>
            <a:ext cx="8813800" cy="4660900"/>
          </a:xfrm>
          <a:blipFill rotWithShape="1">
            <a:blip r:embed="rId2"/>
            <a:stretch>
              <a:fillRect l="-1176" t="-654" r="-899" b="-17147"/>
            </a:stretch>
          </a:blipFill>
          <a:ln>
            <a:miter lim="800000"/>
            <a:headEnd/>
            <a:tailEnd/>
          </a:ln>
        </p:spPr>
        <p:txBody>
          <a:bodyPr/>
          <a:lstStyle/>
          <a:p>
            <a:pPr>
              <a:defRPr/>
            </a:pPr>
            <a:r>
              <a:rPr lang="en-US" dirty="0">
                <a:noFill/>
              </a:rPr>
              <a:t> </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C8F46E5-C098-4256-BF43-A22D440651E9}" type="slidenum">
              <a:rPr lang="en-US" altLang="en-US" sz="1000">
                <a:solidFill>
                  <a:srgbClr val="969696"/>
                </a:solidFill>
                <a:latin typeface="Arial" panose="020B0604020202020204" pitchFamily="34" charset="0"/>
              </a:rPr>
              <a:pPr/>
              <a:t>68</a:t>
            </a:fld>
            <a:endParaRPr lang="en-US" altLang="en-US" sz="1000">
              <a:solidFill>
                <a:srgbClr val="969696"/>
              </a:solidFill>
              <a:latin typeface="Arial" panose="020B0604020202020204" pitchFamily="34" charset="0"/>
            </a:endParaRP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463800"/>
            <a:ext cx="70088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30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 Learning a Decision Tree</a:t>
            </a:r>
          </a:p>
        </p:txBody>
      </p:sp>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E3D41B5-8308-4C03-835D-680D9A09D2EA}" type="slidenum">
              <a:rPr lang="en-US" altLang="en-US" sz="1000">
                <a:solidFill>
                  <a:srgbClr val="969696"/>
                </a:solidFill>
                <a:latin typeface="Arial" panose="020B0604020202020204" pitchFamily="34" charset="0"/>
              </a:rPr>
              <a:pPr/>
              <a:t>69</a:t>
            </a:fld>
            <a:endParaRPr lang="en-US" altLang="en-US" sz="1000">
              <a:solidFill>
                <a:srgbClr val="969696"/>
              </a:solidFill>
              <a:latin typeface="Arial" panose="020B0604020202020204" pitchFamily="34" charset="0"/>
            </a:endParaRP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287" y="1422401"/>
            <a:ext cx="80200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7" y="3090864"/>
            <a:ext cx="28448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bwMode="auto">
          <a:xfrm>
            <a:off x="7421562" y="3540127"/>
            <a:ext cx="2871788" cy="727074"/>
          </a:xfrm>
          <a:prstGeom prst="wedgeRoundRectCallout">
            <a:avLst>
              <a:gd name="adj1" fmla="val -46958"/>
              <a:gd name="adj2" fmla="val -145225"/>
              <a:gd name="adj3" fmla="val 16667"/>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dirty="0"/>
              <a:t>Now the labels are yes/no, not 1/0</a:t>
            </a:r>
          </a:p>
        </p:txBody>
      </p:sp>
    </p:spTree>
    <p:extLst>
      <p:ext uri="{BB962C8B-B14F-4D97-AF65-F5344CB8AC3E}">
        <p14:creationId xmlns:p14="http://schemas.microsoft.com/office/powerpoint/2010/main" val="570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Scalability Challenges</a:t>
            </a:r>
          </a:p>
        </p:txBody>
      </p:sp>
      <mc:AlternateContent xmlns:mc="http://schemas.openxmlformats.org/markup-compatibility/2006" xmlns:a14="http://schemas.microsoft.com/office/drawing/2010/main">
        <mc:Choice Requires="a14">
          <p:sp>
            <p:nvSpPr>
              <p:cNvPr id="23554" name="Content Placeholder 2"/>
              <p:cNvSpPr>
                <a:spLocks noGrp="1"/>
              </p:cNvSpPr>
              <p:nvPr>
                <p:ph idx="1"/>
              </p:nvPr>
            </p:nvSpPr>
            <p:spPr/>
            <p:txBody>
              <a:bodyPr/>
              <a:lstStyle/>
              <a:p>
                <a:r>
                  <a:rPr lang="en-US" altLang="en-US" dirty="0"/>
                  <a:t>Applying s(</a:t>
                </a:r>
                <a:r>
                  <a:rPr lang="en-US" altLang="en-US" dirty="0" err="1"/>
                  <a:t>x,y</a:t>
                </a:r>
                <a:r>
                  <a:rPr lang="en-US" altLang="en-US" dirty="0"/>
                  <a:t>) to all pairs is impractical	</a:t>
                </a:r>
              </a:p>
              <a:p>
                <a:pPr lvl="1"/>
                <a:r>
                  <a:rPr lang="en-US" altLang="en-US" dirty="0"/>
                  <a:t>Quadratic in size of data</a:t>
                </a:r>
              </a:p>
              <a:p>
                <a:r>
                  <a:rPr lang="en-US" altLang="en-US" dirty="0"/>
                  <a:t>Solution: apply s(</a:t>
                </a:r>
                <a:r>
                  <a:rPr lang="en-US" altLang="en-US" dirty="0" err="1"/>
                  <a:t>x,y</a:t>
                </a:r>
                <a:r>
                  <a:rPr lang="en-US" altLang="en-US" dirty="0"/>
                  <a:t>) to only most promising pairs, using a method </a:t>
                </a:r>
                <a:r>
                  <a:rPr lang="en-US" altLang="en-US" dirty="0" err="1"/>
                  <a:t>FindCands</a:t>
                </a:r>
                <a:endParaRPr lang="en-US" altLang="en-US" dirty="0"/>
              </a:p>
              <a:p>
                <a:pPr lvl="1"/>
                <a:r>
                  <a:rPr lang="en-US" altLang="en-US" dirty="0"/>
                  <a:t>For each string x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lang="en-US" altLang="en-US" dirty="0"/>
                  <a:t> X </a:t>
                </a:r>
                <a:br>
                  <a:rPr lang="en-US" altLang="en-US" dirty="0"/>
                </a:br>
                <a:r>
                  <a:rPr lang="en-US" altLang="en-US" dirty="0"/>
                  <a:t>       use method </a:t>
                </a:r>
                <a:r>
                  <a:rPr lang="en-US" altLang="en-US" dirty="0" err="1"/>
                  <a:t>FindCands</a:t>
                </a:r>
                <a:r>
                  <a:rPr lang="en-US" altLang="en-US" dirty="0"/>
                  <a:t> to find a candidate set Z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a:t>
                </a:r>
                <a:br>
                  <a:rPr lang="en-US" altLang="en-US" dirty="0"/>
                </a:br>
                <a:r>
                  <a:rPr lang="en-US" altLang="en-US" dirty="0"/>
                  <a:t>       for each string y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lang="en-US" altLang="en-US" dirty="0"/>
                  <a:t> Z</a:t>
                </a:r>
                <a:br>
                  <a:rPr lang="en-US" altLang="en-US" dirty="0"/>
                </a:br>
                <a:r>
                  <a:rPr lang="en-US" altLang="en-US" dirty="0"/>
                  <a:t>              if s(</a:t>
                </a:r>
                <a:r>
                  <a:rPr lang="en-US" altLang="en-US" dirty="0" err="1"/>
                  <a:t>x,y</a:t>
                </a:r>
                <a:r>
                  <a:rPr lang="en-US" altLang="en-US" dirty="0"/>
                  <a:t>)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 </m:t>
                    </m:r>
                  </m:oMath>
                </a14:m>
                <a:r>
                  <a:rPr lang="en-US" altLang="en-US" dirty="0"/>
                  <a:t>t then return (</a:t>
                </a:r>
                <a:r>
                  <a:rPr lang="en-US" altLang="en-US" dirty="0" err="1"/>
                  <a:t>x,y</a:t>
                </a:r>
                <a:r>
                  <a:rPr lang="en-US" altLang="en-US" dirty="0"/>
                  <a:t>) as a matched pair</a:t>
                </a:r>
              </a:p>
              <a:p>
                <a:pPr lvl="1"/>
                <a:r>
                  <a:rPr lang="en-US" altLang="en-US" dirty="0"/>
                  <a:t>We discuss ways to implement </a:t>
                </a:r>
                <a:r>
                  <a:rPr lang="en-US" altLang="en-US" dirty="0" err="1"/>
                  <a:t>FindCands</a:t>
                </a:r>
                <a:r>
                  <a:rPr lang="en-US" altLang="en-US" dirty="0"/>
                  <a:t> later</a:t>
                </a:r>
              </a:p>
            </p:txBody>
          </p:sp>
        </mc:Choice>
        <mc:Fallback xmlns="">
          <p:sp>
            <p:nvSpPr>
              <p:cNvPr id="23554"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02741C6-0BDE-4514-9237-093B3B58B32C}" type="slidenum">
              <a:rPr lang="en-US" altLang="en-US" sz="1000">
                <a:solidFill>
                  <a:srgbClr val="969696"/>
                </a:solidFill>
                <a:latin typeface="Arial" panose="020B0604020202020204" pitchFamily="34" charset="0"/>
              </a:rPr>
              <a:pPr/>
              <a:t>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403354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8902700" cy="1044575"/>
          </a:xfrm>
        </p:spPr>
        <p:txBody>
          <a:bodyPr>
            <a:normAutofit/>
          </a:bodyPr>
          <a:lstStyle/>
          <a:p>
            <a:pPr>
              <a:defRPr/>
            </a:pPr>
            <a:r>
              <a:rPr lang="en-US" dirty="0"/>
              <a:t>The Pros and Cons of Learning-based Approach</a:t>
            </a:r>
          </a:p>
        </p:txBody>
      </p:sp>
      <p:sp>
        <p:nvSpPr>
          <p:cNvPr id="40962" name="Content Placeholder 2"/>
          <p:cNvSpPr>
            <a:spLocks noGrp="1"/>
          </p:cNvSpPr>
          <p:nvPr>
            <p:ph idx="1"/>
          </p:nvPr>
        </p:nvSpPr>
        <p:spPr/>
        <p:txBody>
          <a:bodyPr/>
          <a:lstStyle/>
          <a:p>
            <a:r>
              <a:rPr lang="en-US" altLang="en-US"/>
              <a:t>Pros compared to rule-based approaches</a:t>
            </a:r>
          </a:p>
          <a:p>
            <a:pPr lvl="1"/>
            <a:r>
              <a:rPr lang="en-US" altLang="en-US"/>
              <a:t>in rule-based approaches must manually decide if a particular feature is useful </a:t>
            </a:r>
            <a:r>
              <a:rPr lang="en-US" altLang="en-US">
                <a:sym typeface="Wingdings" panose="05000000000000000000" pitchFamily="2" charset="2"/>
              </a:rPr>
              <a:t> labor intensive and limit the number of features we can consider</a:t>
            </a:r>
          </a:p>
          <a:p>
            <a:pPr lvl="1"/>
            <a:r>
              <a:rPr lang="en-US" altLang="en-US">
                <a:sym typeface="Wingdings" panose="05000000000000000000" pitchFamily="2" charset="2"/>
              </a:rPr>
              <a:t>learning-based ones can automatically examine a large number of features</a:t>
            </a:r>
          </a:p>
          <a:p>
            <a:pPr lvl="1"/>
            <a:r>
              <a:rPr lang="en-US" altLang="en-US">
                <a:sym typeface="Wingdings" panose="05000000000000000000" pitchFamily="2" charset="2"/>
              </a:rPr>
              <a:t>learning-based approaches can construct very complex “rules”</a:t>
            </a:r>
            <a:endParaRPr lang="en-US" altLang="en-US"/>
          </a:p>
          <a:p>
            <a:r>
              <a:rPr lang="en-US" altLang="en-US"/>
              <a:t>Cons</a:t>
            </a:r>
          </a:p>
          <a:p>
            <a:pPr lvl="1"/>
            <a:r>
              <a:rPr lang="en-US" altLang="en-US"/>
              <a:t>still require training examples, in many cases a large number of them, which can be hard to obtain</a:t>
            </a:r>
          </a:p>
          <a:p>
            <a:pPr lvl="1"/>
            <a:r>
              <a:rPr lang="en-US" altLang="en-US"/>
              <a:t>clustering addresses this problem</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4EE13E3-3B51-4EDE-B03A-92D3C8EF5CC5}" type="slidenum">
              <a:rPr lang="en-US" altLang="en-US" sz="1000">
                <a:solidFill>
                  <a:srgbClr val="969696"/>
                </a:solidFill>
                <a:latin typeface="Arial" panose="020B0604020202020204" pitchFamily="34" charset="0"/>
              </a:rPr>
              <a:pPr/>
              <a:t>70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8033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Matching by Clustering</a:t>
            </a:r>
          </a:p>
        </p:txBody>
      </p:sp>
      <p:sp>
        <p:nvSpPr>
          <p:cNvPr id="43010" name="Content Placeholder 2"/>
          <p:cNvSpPr>
            <a:spLocks noGrp="1"/>
          </p:cNvSpPr>
          <p:nvPr>
            <p:ph idx="1"/>
          </p:nvPr>
        </p:nvSpPr>
        <p:spPr>
          <a:xfrm>
            <a:off x="1687512" y="1241425"/>
            <a:ext cx="8813800" cy="4660900"/>
          </a:xfrm>
        </p:spPr>
        <p:txBody>
          <a:bodyPr/>
          <a:lstStyle/>
          <a:p>
            <a:r>
              <a:rPr lang="en-US" altLang="en-US"/>
              <a:t>Many common clustering techniques have been used</a:t>
            </a:r>
          </a:p>
          <a:p>
            <a:pPr lvl="1"/>
            <a:r>
              <a:rPr lang="en-US" altLang="en-US"/>
              <a:t>agglomerative hierarchical clustering (AHC), k-means, graph-theoretic, … </a:t>
            </a:r>
          </a:p>
          <a:p>
            <a:pPr lvl="1"/>
            <a:r>
              <a:rPr lang="en-US" altLang="en-US"/>
              <a:t>here we focus on AHC, a simple yet very commonly used one</a:t>
            </a:r>
          </a:p>
          <a:p>
            <a:r>
              <a:rPr lang="en-US" altLang="en-US"/>
              <a:t>AHC</a:t>
            </a:r>
          </a:p>
          <a:p>
            <a:pPr lvl="1"/>
            <a:r>
              <a:rPr lang="en-US" altLang="en-US"/>
              <a:t>partitions a given set of tuples D into a set of clusters</a:t>
            </a:r>
          </a:p>
          <a:p>
            <a:pPr lvl="2"/>
            <a:r>
              <a:rPr lang="en-US" altLang="en-US"/>
              <a:t>all tuples in a cluster refer to the same real-world entity, tuples in different clusters refer to different entities</a:t>
            </a:r>
          </a:p>
          <a:p>
            <a:pPr lvl="1"/>
            <a:r>
              <a:rPr lang="en-US" altLang="en-US"/>
              <a:t>begins by putting each tuple in D into a single cluster</a:t>
            </a:r>
          </a:p>
          <a:p>
            <a:pPr lvl="1"/>
            <a:r>
              <a:rPr lang="en-US" altLang="en-US"/>
              <a:t>iteratively merges the two most similar clusters</a:t>
            </a:r>
          </a:p>
          <a:p>
            <a:pPr lvl="1"/>
            <a:r>
              <a:rPr lang="en-US" altLang="en-US"/>
              <a:t>stops when a desired number of clusters has been reached, or until the similarity between two closest clusters falls below a pre-specified threshold</a:t>
            </a:r>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52222BE-31D3-4731-B20A-988CF131BA12}" type="slidenum">
              <a:rPr lang="en-US" altLang="en-US" sz="1000">
                <a:solidFill>
                  <a:srgbClr val="969696"/>
                </a:solidFill>
                <a:latin typeface="Arial" panose="020B0604020202020204" pitchFamily="34" charset="0"/>
              </a:rPr>
              <a:pPr/>
              <a:t>71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8836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44034" name="Content Placeholder 2"/>
          <p:cNvSpPr>
            <a:spLocks noGrp="1"/>
          </p:cNvSpPr>
          <p:nvPr>
            <p:ph idx="1"/>
          </p:nvPr>
        </p:nvSpPr>
        <p:spPr>
          <a:xfrm>
            <a:off x="1687512" y="5164138"/>
            <a:ext cx="8813800" cy="927100"/>
          </a:xfrm>
        </p:spPr>
        <p:txBody>
          <a:bodyPr/>
          <a:lstStyle/>
          <a:p>
            <a:r>
              <a:rPr lang="en-US" altLang="en-US"/>
              <a:t>sim(x,y) = </a:t>
            </a:r>
            <a:br>
              <a:rPr lang="en-US" altLang="en-US"/>
            </a:br>
            <a:r>
              <a:rPr lang="en-US" altLang="en-US">
                <a:latin typeface="Franklin Gothic Medium" panose="020B0603020102020204" pitchFamily="34" charset="0"/>
              </a:rPr>
              <a:t>0.3s</a:t>
            </a:r>
            <a:r>
              <a:rPr lang="en-US" altLang="en-US" baseline="-25000"/>
              <a:t>name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phone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0.1s</a:t>
            </a:r>
            <a:r>
              <a:rPr lang="en-US" altLang="en-US" baseline="-25000"/>
              <a:t>city</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state</a:t>
            </a:r>
            <a:r>
              <a:rPr lang="en-US" altLang="en-US">
                <a:latin typeface="Franklin Gothic Medium" panose="020B0603020102020204" pitchFamily="34" charset="0"/>
              </a:rPr>
              <a:t>(x,y</a:t>
            </a:r>
            <a:r>
              <a:rPr lang="en-US" altLang="en-US"/>
              <a:t>)</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C57AA14-9710-43AD-A02B-D383711E6691}" type="slidenum">
              <a:rPr lang="en-US" altLang="en-US" sz="1000">
                <a:solidFill>
                  <a:srgbClr val="969696"/>
                </a:solidFill>
                <a:latin typeface="Arial" panose="020B0604020202020204" pitchFamily="34" charset="0"/>
              </a:rPr>
              <a:pPr/>
              <a:t>72</a:t>
            </a:fld>
            <a:endParaRPr lang="en-US" altLang="en-US" sz="1000">
              <a:solidFill>
                <a:srgbClr val="969696"/>
              </a:solidFill>
              <a:latin typeface="Arial" panose="020B0604020202020204" pitchFamily="34" charset="0"/>
            </a:endParaRP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1317626"/>
            <a:ext cx="3959225"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87" y="2092326"/>
            <a:ext cx="34036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4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8902700" cy="1044575"/>
          </a:xfrm>
        </p:spPr>
        <p:txBody>
          <a:bodyPr>
            <a:normAutofit fontScale="90000"/>
          </a:bodyPr>
          <a:lstStyle/>
          <a:p>
            <a:pPr>
              <a:defRPr/>
            </a:pPr>
            <a:r>
              <a:rPr lang="en-US" dirty="0"/>
              <a:t>Computing a Similarity Score between Two Clusters</a:t>
            </a:r>
          </a:p>
        </p:txBody>
      </p:sp>
      <mc:AlternateContent xmlns:mc="http://schemas.openxmlformats.org/markup-compatibility/2006" xmlns:a14="http://schemas.microsoft.com/office/drawing/2010/main">
        <mc:Choice Requires="a14">
          <p:sp>
            <p:nvSpPr>
              <p:cNvPr id="45058" name="Content Placeholder 2"/>
              <p:cNvSpPr>
                <a:spLocks noGrp="1"/>
              </p:cNvSpPr>
              <p:nvPr>
                <p:ph idx="1"/>
              </p:nvPr>
            </p:nvSpPr>
            <p:spPr/>
            <p:txBody>
              <a:bodyPr>
                <a:normAutofit fontScale="92500" lnSpcReduction="10000"/>
              </a:bodyPr>
              <a:lstStyle/>
              <a:p>
                <a:r>
                  <a:rPr lang="en-US" altLang="en-US" dirty="0"/>
                  <a:t>Let c and d be two clusters</a:t>
                </a:r>
              </a:p>
              <a:p>
                <a:r>
                  <a:rPr lang="en-US" altLang="en-US" dirty="0"/>
                  <a:t>Single link:        s(</a:t>
                </a:r>
                <a:r>
                  <a:rPr lang="en-US" altLang="en-US" dirty="0" err="1"/>
                  <a:t>c,d</a:t>
                </a:r>
                <a:r>
                  <a:rPr lang="en-US" altLang="en-US" dirty="0"/>
                  <a:t>) = </a:t>
                </a:r>
                <a:r>
                  <a:rPr lang="en-US" altLang="en-US" dirty="0">
                    <a:latin typeface="Franklin Gothic Medium" panose="020B0603020102020204" pitchFamily="34" charset="0"/>
                  </a:rPr>
                  <a:t>min</a:t>
                </a:r>
                <a:r>
                  <a:rPr lang="en-US" altLang="en-US" baseline="-25000" dirty="0">
                    <a:latin typeface="Franklin Gothic Medium" panose="020B0603020102020204" pitchFamily="34" charset="0"/>
                  </a:rPr>
                  <a:t>x</a:t>
                </a:r>
                <a:r>
                  <a:rPr lang="en-US" altLang="en-US" baseline="-25000" dirty="0"/>
                  <a:t>i</a:t>
                </a:r>
                <a14:m>
                  <m:oMath xmlns:m="http://schemas.openxmlformats.org/officeDocument/2006/math">
                    <m:r>
                      <a:rPr lang="en-US" altLang="en-US" i="1" baseline="-25000" dirty="0" smtClean="0">
                        <a:latin typeface="Cambria Math" panose="02040503050406030204" pitchFamily="18" charset="0"/>
                        <a:ea typeface="Cambria Math" panose="02040503050406030204" pitchFamily="18" charset="0"/>
                      </a:rPr>
                      <m:t>∈</m:t>
                    </m:r>
                  </m:oMath>
                </a14:m>
                <a:r>
                  <a:rPr lang="en-US" altLang="en-US" baseline="-25000" dirty="0"/>
                  <a:t>c, </a:t>
                </a:r>
                <a:r>
                  <a:rPr lang="en-US" altLang="en-US" baseline="-25000" dirty="0">
                    <a:latin typeface="Franklin Gothic Medium" panose="020B0603020102020204" pitchFamily="34" charset="0"/>
                  </a:rPr>
                  <a:t>y</a:t>
                </a:r>
                <a:r>
                  <a:rPr lang="en-US" altLang="en-US" baseline="-25000" dirty="0"/>
                  <a:t>j</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d  </a:t>
                </a:r>
                <a:r>
                  <a:rPr lang="en-US" altLang="en-US" dirty="0">
                    <a:latin typeface="Franklin Gothic Medium" panose="020B0603020102020204" pitchFamily="34" charset="0"/>
                  </a:rPr>
                  <a:t>sim(x</a:t>
                </a:r>
                <a:r>
                  <a:rPr lang="en-US" altLang="en-US" baseline="-25000" dirty="0"/>
                  <a:t>i</a:t>
                </a:r>
                <a:r>
                  <a:rPr lang="en-US" altLang="en-US" dirty="0"/>
                  <a:t>, </a:t>
                </a:r>
                <a:r>
                  <a:rPr lang="en-US" altLang="en-US" dirty="0" err="1">
                    <a:latin typeface="Franklin Gothic Medium" panose="020B0603020102020204" pitchFamily="34" charset="0"/>
                  </a:rPr>
                  <a:t>y</a:t>
                </a:r>
                <a:r>
                  <a:rPr lang="en-US" altLang="en-US" baseline="-25000" dirty="0" err="1"/>
                  <a:t>j</a:t>
                </a:r>
                <a:r>
                  <a:rPr lang="en-US" altLang="en-US" dirty="0"/>
                  <a:t>)</a:t>
                </a:r>
              </a:p>
              <a:p>
                <a:r>
                  <a:rPr lang="en-US" altLang="en-US" dirty="0"/>
                  <a:t>Complete link:  s(</a:t>
                </a:r>
                <a:r>
                  <a:rPr lang="en-US" altLang="en-US" dirty="0" err="1"/>
                  <a:t>c,d</a:t>
                </a:r>
                <a:r>
                  <a:rPr lang="en-US" altLang="en-US" dirty="0"/>
                  <a:t>) = </a:t>
                </a:r>
                <a:r>
                  <a:rPr lang="en-US" altLang="en-US" dirty="0">
                    <a:latin typeface="Franklin Gothic Medium" panose="020B0603020102020204" pitchFamily="34" charset="0"/>
                  </a:rPr>
                  <a:t>max</a:t>
                </a:r>
                <a:r>
                  <a:rPr lang="en-US" altLang="en-US" baseline="-25000" dirty="0">
                    <a:latin typeface="Franklin Gothic Medium" panose="020B0603020102020204" pitchFamily="34" charset="0"/>
                  </a:rPr>
                  <a:t>x</a:t>
                </a:r>
                <a:r>
                  <a:rPr lang="en-US" altLang="en-US" baseline="-25000" dirty="0"/>
                  <a:t>i</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c, </a:t>
                </a:r>
                <a:r>
                  <a:rPr lang="en-US" altLang="en-US" baseline="-25000" dirty="0">
                    <a:latin typeface="Franklin Gothic Medium" panose="020B0603020102020204" pitchFamily="34" charset="0"/>
                  </a:rPr>
                  <a:t>y</a:t>
                </a:r>
                <a:r>
                  <a:rPr lang="en-US" altLang="en-US" baseline="-25000" dirty="0"/>
                  <a:t>j</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d  </a:t>
                </a:r>
                <a:r>
                  <a:rPr lang="en-US" altLang="en-US" dirty="0">
                    <a:latin typeface="Franklin Gothic Medium" panose="020B0603020102020204" pitchFamily="34" charset="0"/>
                  </a:rPr>
                  <a:t>sim(x</a:t>
                </a:r>
                <a:r>
                  <a:rPr lang="en-US" altLang="en-US" baseline="-25000" dirty="0"/>
                  <a:t>i</a:t>
                </a:r>
                <a:r>
                  <a:rPr lang="en-US" altLang="en-US" dirty="0"/>
                  <a:t>, </a:t>
                </a:r>
                <a:r>
                  <a:rPr lang="en-US" altLang="en-US" dirty="0" err="1">
                    <a:latin typeface="Franklin Gothic Medium" panose="020B0603020102020204" pitchFamily="34" charset="0"/>
                  </a:rPr>
                  <a:t>y</a:t>
                </a:r>
                <a:r>
                  <a:rPr lang="en-US" altLang="en-US" baseline="-25000" dirty="0" err="1"/>
                  <a:t>j</a:t>
                </a:r>
                <a:r>
                  <a:rPr lang="en-US" altLang="en-US" dirty="0"/>
                  <a:t>)</a:t>
                </a:r>
              </a:p>
              <a:p>
                <a:r>
                  <a:rPr lang="en-US" altLang="en-US" dirty="0"/>
                  <a:t>Average link:     s(</a:t>
                </a:r>
                <a:r>
                  <a:rPr lang="en-US" altLang="en-US" dirty="0" err="1"/>
                  <a:t>c,d</a:t>
                </a:r>
                <a:r>
                  <a:rPr lang="en-US" altLang="en-US" dirty="0"/>
                  <a:t>) = [</a:t>
                </a:r>
                <a:r>
                  <a:rPr lang="en-US" altLang="en-US" dirty="0">
                    <a:latin typeface="Symbol" panose="05050102010706020507" pitchFamily="18" charset="2"/>
                    <a:sym typeface="Symbol" panose="05050102010706020507" pitchFamily="18" charset="2"/>
                  </a:rPr>
                  <a:t></a:t>
                </a:r>
                <a:r>
                  <a:rPr lang="en-US" altLang="en-US" baseline="-25000" dirty="0">
                    <a:latin typeface="Franklin Gothic Medium" panose="020B0603020102020204" pitchFamily="34" charset="0"/>
                  </a:rPr>
                  <a:t>x</a:t>
                </a:r>
                <a:r>
                  <a:rPr lang="en-US" altLang="en-US" baseline="-25000" dirty="0"/>
                  <a:t>i</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c, </a:t>
                </a:r>
                <a:r>
                  <a:rPr lang="en-US" altLang="en-US" baseline="-25000" dirty="0">
                    <a:latin typeface="Franklin Gothic Medium" panose="020B0603020102020204" pitchFamily="34" charset="0"/>
                  </a:rPr>
                  <a:t>y</a:t>
                </a:r>
                <a:r>
                  <a:rPr lang="en-US" altLang="en-US" baseline="-25000" dirty="0"/>
                  <a:t>j</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d  </a:t>
                </a:r>
                <a:r>
                  <a:rPr lang="en-US" altLang="en-US" dirty="0">
                    <a:latin typeface="Franklin Gothic Medium" panose="020B0603020102020204" pitchFamily="34" charset="0"/>
                  </a:rPr>
                  <a:t>sim(x</a:t>
                </a:r>
                <a:r>
                  <a:rPr lang="en-US" altLang="en-US" baseline="-25000" dirty="0"/>
                  <a:t>i</a:t>
                </a:r>
                <a:r>
                  <a:rPr lang="en-US" altLang="en-US" dirty="0"/>
                  <a:t>, </a:t>
                </a:r>
                <a:r>
                  <a:rPr lang="en-US" altLang="en-US" dirty="0" err="1">
                    <a:latin typeface="Franklin Gothic Medium" panose="020B0603020102020204" pitchFamily="34" charset="0"/>
                  </a:rPr>
                  <a:t>y</a:t>
                </a:r>
                <a:r>
                  <a:rPr lang="en-US" altLang="en-US" baseline="-25000" dirty="0" err="1"/>
                  <a:t>j</a:t>
                </a:r>
                <a:r>
                  <a:rPr lang="en-US" altLang="en-US" dirty="0"/>
                  <a:t>)] / </a:t>
                </a:r>
                <a:br>
                  <a:rPr lang="en-US" altLang="en-US" dirty="0"/>
                </a:br>
                <a:r>
                  <a:rPr lang="en-US" altLang="en-US" dirty="0"/>
                  <a:t>                                                                [# of (</a:t>
                </a:r>
                <a:r>
                  <a:rPr lang="en-US" altLang="en-US" dirty="0" err="1">
                    <a:latin typeface="Franklin Gothic Medium" panose="020B0603020102020204" pitchFamily="34" charset="0"/>
                  </a:rPr>
                  <a:t>x</a:t>
                </a:r>
                <a:r>
                  <a:rPr lang="en-US" altLang="en-US" baseline="-25000" dirty="0" err="1">
                    <a:latin typeface="Franklin Gothic Medium" panose="020B0603020102020204" pitchFamily="34" charset="0"/>
                  </a:rPr>
                  <a:t>i</a:t>
                </a:r>
                <a:r>
                  <a:rPr lang="en-US" altLang="en-US" dirty="0" err="1">
                    <a:latin typeface="Franklin Gothic Medium" panose="020B0603020102020204" pitchFamily="34" charset="0"/>
                  </a:rPr>
                  <a:t>,y</a:t>
                </a:r>
                <a:r>
                  <a:rPr lang="en-US" altLang="en-US" baseline="-25000" dirty="0" err="1"/>
                  <a:t>j</a:t>
                </a:r>
                <a:r>
                  <a:rPr lang="en-US" altLang="en-US" dirty="0"/>
                  <a:t>) pairs]</a:t>
                </a:r>
              </a:p>
              <a:p>
                <a:r>
                  <a:rPr lang="en-US" altLang="en-US" dirty="0"/>
                  <a:t>Canonical tuple</a:t>
                </a:r>
              </a:p>
              <a:p>
                <a:pPr lvl="1"/>
                <a:r>
                  <a:rPr lang="en-US" altLang="en-US" dirty="0"/>
                  <a:t>create a canonical tuple that represents each cluster</a:t>
                </a:r>
              </a:p>
              <a:p>
                <a:pPr lvl="1"/>
                <a:r>
                  <a:rPr lang="en-US" altLang="en-US" dirty="0"/>
                  <a:t>sim between c and d is the sim between their canonical tuples</a:t>
                </a:r>
              </a:p>
              <a:p>
                <a:pPr lvl="1"/>
                <a:r>
                  <a:rPr lang="en-US" altLang="en-US" dirty="0"/>
                  <a:t>canonical tuple is created from attribute values of the tuples</a:t>
                </a:r>
              </a:p>
              <a:p>
                <a:pPr lvl="2"/>
                <a:r>
                  <a:rPr lang="en-US" altLang="en-US" dirty="0"/>
                  <a:t>e.g., “Mike Williams” and “M. J. Williams” </a:t>
                </a:r>
                <a:r>
                  <a:rPr lang="en-US" altLang="en-US" dirty="0">
                    <a:sym typeface="Wingdings" panose="05000000000000000000" pitchFamily="2" charset="2"/>
                  </a:rPr>
                  <a:t> “Mike J. Williams”</a:t>
                </a:r>
              </a:p>
              <a:p>
                <a:pPr lvl="2"/>
                <a:r>
                  <a:rPr lang="en-US" altLang="en-US" dirty="0">
                    <a:sym typeface="Wingdings" panose="05000000000000000000" pitchFamily="2" charset="2"/>
                  </a:rPr>
                  <a:t>(425) 247 4893 and 247 4893  (425) 247 4893</a:t>
                </a:r>
                <a:endParaRPr lang="en-US" altLang="en-US" dirty="0"/>
              </a:p>
              <a:p>
                <a:endParaRPr lang="en-US" altLang="en-US" dirty="0"/>
              </a:p>
              <a:p>
                <a:endParaRPr lang="en-US" altLang="en-US" dirty="0"/>
              </a:p>
            </p:txBody>
          </p:sp>
        </mc:Choice>
        <mc:Fallback xmlns="">
          <p:sp>
            <p:nvSpPr>
              <p:cNvPr id="45058" name="Content Placeholder 2"/>
              <p:cNvSpPr>
                <a:spLocks noGrp="1" noRot="1" noChangeAspect="1" noMove="1" noResize="1" noEditPoints="1" noAdjustHandles="1" noChangeArrowheads="1" noChangeShapeType="1" noTextEdit="1"/>
              </p:cNvSpPr>
              <p:nvPr>
                <p:ph idx="1"/>
              </p:nvPr>
            </p:nvSpPr>
            <p:spPr>
              <a:blipFill>
                <a:blip r:embed="rId2"/>
                <a:stretch>
                  <a:fillRect l="-750" t="-2429" b="-1286"/>
                </a:stretch>
              </a:blipFill>
            </p:spPr>
            <p:txBody>
              <a:bodyPr/>
              <a:lstStyle/>
              <a:p>
                <a:r>
                  <a:rPr lang="en-US">
                    <a:noFill/>
                  </a:rPr>
                  <a:t> </a:t>
                </a:r>
              </a:p>
            </p:txBody>
          </p:sp>
        </mc:Fallback>
      </mc:AlternateContent>
      <p:sp>
        <p:nvSpPr>
          <p:cNvPr id="450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3DCFC10-D1BB-48E4-832B-1BB093CEB816}" type="slidenum">
              <a:rPr lang="en-US" altLang="en-US" sz="1000">
                <a:solidFill>
                  <a:srgbClr val="969696"/>
                </a:solidFill>
                <a:latin typeface="Arial" panose="020B0604020202020204" pitchFamily="34" charset="0"/>
              </a:rPr>
              <a:pPr/>
              <a:t>73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00296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63" y="381000"/>
            <a:ext cx="8902700" cy="1044575"/>
          </a:xfrm>
        </p:spPr>
        <p:txBody>
          <a:bodyPr>
            <a:normAutofit/>
          </a:bodyPr>
          <a:lstStyle/>
          <a:p>
            <a:pPr>
              <a:defRPr/>
            </a:pPr>
            <a:r>
              <a:rPr lang="en-US" dirty="0"/>
              <a:t>Key Ideas underlying the Clustering Approach</a:t>
            </a:r>
          </a:p>
        </p:txBody>
      </p:sp>
      <p:sp>
        <p:nvSpPr>
          <p:cNvPr id="46082" name="Content Placeholder 2"/>
          <p:cNvSpPr>
            <a:spLocks noGrp="1"/>
          </p:cNvSpPr>
          <p:nvPr>
            <p:ph idx="1"/>
          </p:nvPr>
        </p:nvSpPr>
        <p:spPr/>
        <p:txBody>
          <a:bodyPr/>
          <a:lstStyle/>
          <a:p>
            <a:r>
              <a:rPr lang="en-US" altLang="en-US"/>
              <a:t>View matching tuples as the problem of constructing entities (i.e., clusters)</a:t>
            </a:r>
          </a:p>
          <a:p>
            <a:r>
              <a:rPr lang="en-US" altLang="en-US"/>
              <a:t>The process is iterative</a:t>
            </a:r>
          </a:p>
          <a:p>
            <a:pPr lvl="1"/>
            <a:r>
              <a:rPr lang="en-US" altLang="en-US"/>
              <a:t>leverage what we have known so far to build “better” entities</a:t>
            </a:r>
          </a:p>
          <a:p>
            <a:r>
              <a:rPr lang="en-US" altLang="en-US"/>
              <a:t>In each iteration merge all matching tuples within a cluster to build an “entity profile”, then use it to match other tuples </a:t>
            </a:r>
            <a:r>
              <a:rPr lang="en-US" altLang="en-US">
                <a:sym typeface="Wingdings" panose="05000000000000000000" pitchFamily="2" charset="2"/>
              </a:rPr>
              <a:t> </a:t>
            </a:r>
            <a:r>
              <a:rPr lang="en-US" altLang="en-US">
                <a:solidFill>
                  <a:srgbClr val="FF0000"/>
                </a:solidFill>
                <a:sym typeface="Wingdings" panose="05000000000000000000" pitchFamily="2" charset="2"/>
              </a:rPr>
              <a:t>merging then exploiting the merged information to help matching</a:t>
            </a:r>
          </a:p>
          <a:p>
            <a:r>
              <a:rPr lang="en-US" altLang="en-US">
                <a:sym typeface="Wingdings" panose="05000000000000000000" pitchFamily="2" charset="2"/>
              </a:rPr>
              <a:t>These same ideas appear in subsequent approaches that we will cover</a:t>
            </a:r>
            <a:endParaRPr lang="en-US" altLang="en-US"/>
          </a:p>
        </p:txBody>
      </p:sp>
      <p:sp>
        <p:nvSpPr>
          <p:cNvPr id="460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F5F8297-51AD-4284-83EF-92B324B59ACF}" type="slidenum">
              <a:rPr lang="en-US" altLang="en-US" sz="1000">
                <a:solidFill>
                  <a:srgbClr val="969696"/>
                </a:solidFill>
                <a:latin typeface="Arial" panose="020B0604020202020204" pitchFamily="34" charset="0"/>
              </a:rPr>
              <a:pPr/>
              <a:t>74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9227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Collective Matching</a:t>
            </a:r>
          </a:p>
        </p:txBody>
      </p:sp>
      <p:sp>
        <p:nvSpPr>
          <p:cNvPr id="73730" name="Content Placeholder 2"/>
          <p:cNvSpPr>
            <a:spLocks noGrp="1"/>
          </p:cNvSpPr>
          <p:nvPr>
            <p:ph idx="1"/>
          </p:nvPr>
        </p:nvSpPr>
        <p:spPr/>
        <p:txBody>
          <a:bodyPr/>
          <a:lstStyle/>
          <a:p>
            <a:r>
              <a:rPr lang="en-US" altLang="en-US"/>
              <a:t>Matching approaches discussed so far make independent matching decisions</a:t>
            </a:r>
          </a:p>
          <a:p>
            <a:pPr lvl="1"/>
            <a:r>
              <a:rPr lang="en-US" altLang="en-US"/>
              <a:t>decide whether a and b match independently of whether any two other tuples c and d match</a:t>
            </a:r>
          </a:p>
          <a:p>
            <a:r>
              <a:rPr lang="en-US" altLang="en-US"/>
              <a:t>Matching decisions hower are often correlated</a:t>
            </a:r>
          </a:p>
          <a:p>
            <a:pPr lvl="1"/>
            <a:r>
              <a:rPr lang="en-US" altLang="en-US"/>
              <a:t>exploiting such correlations can improve matching accuracy</a:t>
            </a:r>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D1058B9-302A-42E9-8E1A-A9A5AC9CD73C}" type="slidenum">
              <a:rPr lang="en-US" altLang="en-US" sz="1000">
                <a:solidFill>
                  <a:srgbClr val="969696"/>
                </a:solidFill>
                <a:latin typeface="Arial" panose="020B0604020202020204" pitchFamily="34" charset="0"/>
              </a:rPr>
              <a:pPr/>
              <a:t>75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33277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An Example</a:t>
            </a:r>
          </a:p>
        </p:txBody>
      </p:sp>
      <p:sp>
        <p:nvSpPr>
          <p:cNvPr id="7475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5132500-5D98-4D3C-AD2B-5373912AB121}" type="slidenum">
              <a:rPr lang="en-US" altLang="en-US" sz="1000">
                <a:solidFill>
                  <a:srgbClr val="969696"/>
                </a:solidFill>
                <a:latin typeface="Arial" panose="020B0604020202020204" pitchFamily="34" charset="0"/>
              </a:rPr>
              <a:pPr/>
              <a:t>76</a:t>
            </a:fld>
            <a:endParaRPr lang="en-US" altLang="en-US" sz="1000">
              <a:solidFill>
                <a:srgbClr val="969696"/>
              </a:solidFill>
              <a:latin typeface="Arial" panose="020B0604020202020204" pitchFamily="34" charset="0"/>
            </a:endParaRPr>
          </a:p>
        </p:txBody>
      </p:sp>
      <p:pic>
        <p:nvPicPr>
          <p:cNvPr id="747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1" y="1463675"/>
            <a:ext cx="53181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426" y="1649414"/>
            <a:ext cx="350837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Content Placeholder 2"/>
          <p:cNvSpPr txBox="1">
            <a:spLocks/>
          </p:cNvSpPr>
          <p:nvPr/>
        </p:nvSpPr>
        <p:spPr bwMode="auto">
          <a:xfrm>
            <a:off x="1687513" y="4191000"/>
            <a:ext cx="88138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Goal: match authors of the four papers listed above</a:t>
            </a:r>
          </a:p>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Solution</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extract their names to create the table above</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apply current approaches to match tuples in table</a:t>
            </a:r>
          </a:p>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This fails to exploit co-author relationships in the data</a:t>
            </a:r>
          </a:p>
        </p:txBody>
      </p:sp>
    </p:spTree>
    <p:extLst>
      <p:ext uri="{BB962C8B-B14F-4D97-AF65-F5344CB8AC3E}">
        <p14:creationId xmlns:p14="http://schemas.microsoft.com/office/powerpoint/2010/main" val="87727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(cont.)</a:t>
            </a:r>
          </a:p>
        </p:txBody>
      </p:sp>
      <p:sp>
        <p:nvSpPr>
          <p:cNvPr id="75778" name="Content Placeholder 2"/>
          <p:cNvSpPr>
            <a:spLocks noGrp="1"/>
          </p:cNvSpPr>
          <p:nvPr>
            <p:ph idx="1"/>
          </p:nvPr>
        </p:nvSpPr>
        <p:spPr>
          <a:xfrm>
            <a:off x="1687512" y="4365625"/>
            <a:ext cx="8813800" cy="1944688"/>
          </a:xfrm>
        </p:spPr>
        <p:txBody>
          <a:bodyPr>
            <a:normAutofit lnSpcReduction="10000"/>
          </a:bodyPr>
          <a:lstStyle/>
          <a:p>
            <a:r>
              <a:rPr lang="en-US" altLang="en-US"/>
              <a:t>nodes = authors, hyperedges  connect co-authors</a:t>
            </a:r>
          </a:p>
          <a:p>
            <a:r>
              <a:rPr lang="en-US" altLang="en-US"/>
              <a:t>Suppose we have matched </a:t>
            </a:r>
            <a:r>
              <a:rPr lang="en-US" altLang="en-US">
                <a:latin typeface="Franklin Gothic Medium" panose="020B0603020102020204" pitchFamily="34" charset="0"/>
              </a:rPr>
              <a:t>a</a:t>
            </a:r>
            <a:r>
              <a:rPr lang="en-US" altLang="en-US" baseline="-25000"/>
              <a:t>3</a:t>
            </a:r>
            <a:r>
              <a:rPr lang="en-US" altLang="en-US"/>
              <a:t> and </a:t>
            </a:r>
            <a:r>
              <a:rPr lang="en-US" altLang="en-US">
                <a:latin typeface="Franklin Gothic Medium" panose="020B0603020102020204" pitchFamily="34" charset="0"/>
              </a:rPr>
              <a:t>a</a:t>
            </a:r>
            <a:r>
              <a:rPr lang="en-US" altLang="en-US" baseline="-25000"/>
              <a:t>5</a:t>
            </a:r>
          </a:p>
          <a:p>
            <a:pPr lvl="1"/>
            <a:r>
              <a:rPr lang="en-US" altLang="en-US"/>
              <a:t>then intuitively </a:t>
            </a:r>
            <a:r>
              <a:rPr lang="en-US" altLang="en-US">
                <a:latin typeface="Franklin Gothic Medium" panose="020B0603020102020204" pitchFamily="34" charset="0"/>
              </a:rPr>
              <a:t>a</a:t>
            </a:r>
            <a:r>
              <a:rPr lang="en-US" altLang="en-US" baseline="-25000"/>
              <a:t>1</a:t>
            </a:r>
            <a:r>
              <a:rPr lang="en-US" altLang="en-US"/>
              <a:t> and </a:t>
            </a:r>
            <a:r>
              <a:rPr lang="en-US" altLang="en-US">
                <a:latin typeface="Franklin Gothic Medium" panose="020B0603020102020204" pitchFamily="34" charset="0"/>
              </a:rPr>
              <a:t>a</a:t>
            </a:r>
            <a:r>
              <a:rPr lang="en-US" altLang="en-US" baseline="-25000"/>
              <a:t>4</a:t>
            </a:r>
            <a:r>
              <a:rPr lang="en-US" altLang="en-US"/>
              <a:t> should be more likely to match</a:t>
            </a:r>
          </a:p>
          <a:p>
            <a:pPr lvl="1"/>
            <a:r>
              <a:rPr lang="en-US" altLang="en-US"/>
              <a:t>they share the same name and same co-author relationship to the same author</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186E394-4C0A-4A56-A7F3-B0BDF0F47ED0}" type="slidenum">
              <a:rPr lang="en-US" altLang="en-US" sz="1000">
                <a:solidFill>
                  <a:srgbClr val="969696"/>
                </a:solidFill>
                <a:latin typeface="Arial" panose="020B0604020202020204" pitchFamily="34" charset="0"/>
              </a:rPr>
              <a:pPr/>
              <a:t>77</a:t>
            </a:fld>
            <a:endParaRPr lang="en-US" altLang="en-US" sz="1000">
              <a:solidFill>
                <a:srgbClr val="969696"/>
              </a:solidFill>
              <a:latin typeface="Arial" panose="020B0604020202020204" pitchFamily="34" charset="0"/>
            </a:endParaRPr>
          </a:p>
        </p:txBody>
      </p:sp>
      <p:pic>
        <p:nvPicPr>
          <p:cNvPr id="757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486026"/>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3441701"/>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2686050"/>
            <a:ext cx="287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3278189"/>
            <a:ext cx="3063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951" y="1217614"/>
            <a:ext cx="500538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96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(cont.)</a:t>
            </a:r>
          </a:p>
        </p:txBody>
      </p:sp>
      <p:sp>
        <p:nvSpPr>
          <p:cNvPr id="3" name="Content Placeholder 2"/>
          <p:cNvSpPr>
            <a:spLocks noGrp="1"/>
          </p:cNvSpPr>
          <p:nvPr>
            <p:ph idx="1"/>
          </p:nvPr>
        </p:nvSpPr>
        <p:spPr>
          <a:xfrm>
            <a:off x="1687512" y="3619500"/>
            <a:ext cx="8813800" cy="2859088"/>
          </a:xfrm>
        </p:spPr>
        <p:txBody>
          <a:bodyPr/>
          <a:lstStyle/>
          <a:p>
            <a:pPr>
              <a:defRPr/>
            </a:pPr>
            <a:r>
              <a:rPr lang="en-US"/>
              <a:t>First solution: </a:t>
            </a:r>
          </a:p>
          <a:p>
            <a:pPr lvl="1">
              <a:defRPr/>
            </a:pPr>
            <a:r>
              <a:rPr lang="en-US"/>
              <a:t>add coAuthors attribute to the tuples</a:t>
            </a:r>
          </a:p>
          <a:p>
            <a:pPr lvl="2">
              <a:defRPr/>
            </a:pPr>
            <a:r>
              <a:rPr lang="en-US"/>
              <a:t>e.g., tuple a_1 has coAuthors = {C. Chen, A. Ansari}</a:t>
            </a:r>
          </a:p>
          <a:p>
            <a:pPr lvl="2">
              <a:defRPr/>
            </a:pPr>
            <a:r>
              <a:rPr lang="en-US"/>
              <a:t>tuple a_4 has coAuthors = {A. Ansari}</a:t>
            </a:r>
          </a:p>
          <a:p>
            <a:pPr lvl="1">
              <a:defRPr/>
            </a:pPr>
            <a:r>
              <a:rPr lang="en-US"/>
              <a:t>apply current methods, use say Jaccard measure for coAuthors</a:t>
            </a:r>
          </a:p>
          <a:p>
            <a:pPr marL="0" indent="0">
              <a:buNone/>
              <a:defRPr/>
            </a:pPr>
            <a:endParaRPr lang="en-US"/>
          </a:p>
        </p:txBody>
      </p:sp>
      <p:sp>
        <p:nvSpPr>
          <p:cNvPr id="768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F21BFD9-DFDC-44EF-9580-96F5F9A99CFA}" type="slidenum">
              <a:rPr lang="en-US" altLang="en-US" sz="1000">
                <a:solidFill>
                  <a:srgbClr val="969696"/>
                </a:solidFill>
                <a:latin typeface="Arial" panose="020B0604020202020204" pitchFamily="34" charset="0"/>
              </a:rPr>
              <a:pPr/>
              <a:t>78</a:t>
            </a:fld>
            <a:endParaRPr lang="en-US" altLang="en-US" sz="1000">
              <a:solidFill>
                <a:srgbClr val="969696"/>
              </a:solidFill>
              <a:latin typeface="Arial" panose="020B0604020202020204" pitchFamily="34" charset="0"/>
            </a:endParaRPr>
          </a:p>
        </p:txBody>
      </p:sp>
      <p:pic>
        <p:nvPicPr>
          <p:cNvPr id="768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430339"/>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386014"/>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1630363"/>
            <a:ext cx="287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2222500"/>
            <a:ext cx="30638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32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(cont.)</a:t>
            </a:r>
          </a:p>
        </p:txBody>
      </p:sp>
      <p:sp>
        <p:nvSpPr>
          <p:cNvPr id="77826" name="Content Placeholder 2"/>
          <p:cNvSpPr>
            <a:spLocks noGrp="1"/>
          </p:cNvSpPr>
          <p:nvPr>
            <p:ph idx="1"/>
          </p:nvPr>
        </p:nvSpPr>
        <p:spPr>
          <a:xfrm>
            <a:off x="1687512" y="2924175"/>
            <a:ext cx="8813800" cy="3824288"/>
          </a:xfrm>
        </p:spPr>
        <p:txBody>
          <a:bodyPr/>
          <a:lstStyle/>
          <a:p>
            <a:r>
              <a:rPr lang="en-US" altLang="en-US" dirty="0"/>
              <a:t>Problem: </a:t>
            </a:r>
          </a:p>
          <a:p>
            <a:pPr lvl="1"/>
            <a:r>
              <a:rPr lang="en-US" altLang="en-US" dirty="0"/>
              <a:t>suppose </a:t>
            </a:r>
            <a:r>
              <a:rPr lang="en-US" altLang="en-US" dirty="0">
                <a:latin typeface="Franklin Gothic Medium" panose="020B0603020102020204" pitchFamily="34" charset="0"/>
              </a:rPr>
              <a:t>a</a:t>
            </a:r>
            <a:r>
              <a:rPr lang="en-US" altLang="en-US" baseline="-25000" dirty="0"/>
              <a:t>3</a:t>
            </a:r>
            <a:r>
              <a:rPr lang="en-US" altLang="en-US" dirty="0"/>
              <a:t>: A. Ansari and </a:t>
            </a:r>
            <a:r>
              <a:rPr lang="en-US" altLang="en-US" dirty="0">
                <a:latin typeface="Franklin Gothic Medium" panose="020B0603020102020204" pitchFamily="34" charset="0"/>
              </a:rPr>
              <a:t>a</a:t>
            </a:r>
            <a:r>
              <a:rPr lang="en-US" altLang="en-US" baseline="-25000" dirty="0"/>
              <a:t>5</a:t>
            </a:r>
            <a:r>
              <a:rPr lang="en-US" altLang="en-US" dirty="0"/>
              <a:t>: A. Ansari share same name but do not match</a:t>
            </a:r>
          </a:p>
          <a:p>
            <a:pPr lvl="1"/>
            <a:r>
              <a:rPr lang="en-US" altLang="en-US" dirty="0"/>
              <a:t>we would match them, and incorrectly boost score of </a:t>
            </a:r>
            <a:r>
              <a:rPr lang="en-US" altLang="en-US" dirty="0">
                <a:latin typeface="Franklin Gothic Medium" panose="020B0603020102020204" pitchFamily="34" charset="0"/>
              </a:rPr>
              <a:t>a</a:t>
            </a:r>
            <a:r>
              <a:rPr lang="en-US" altLang="en-US" baseline="-25000" dirty="0"/>
              <a:t>1</a:t>
            </a:r>
            <a:r>
              <a:rPr lang="en-US" altLang="en-US" dirty="0"/>
              <a:t> and </a:t>
            </a:r>
            <a:r>
              <a:rPr lang="en-US" altLang="en-US" dirty="0">
                <a:latin typeface="Franklin Gothic Medium" panose="020B0603020102020204" pitchFamily="34" charset="0"/>
              </a:rPr>
              <a:t>a</a:t>
            </a:r>
            <a:r>
              <a:rPr lang="en-US" altLang="en-US" baseline="-25000" dirty="0"/>
              <a:t>4</a:t>
            </a:r>
          </a:p>
          <a:p>
            <a:r>
              <a:rPr lang="en-US" altLang="en-US" dirty="0"/>
              <a:t>How to fix this? </a:t>
            </a:r>
          </a:p>
          <a:p>
            <a:pPr lvl="1"/>
            <a:r>
              <a:rPr lang="en-US" altLang="en-US" dirty="0"/>
              <a:t>match </a:t>
            </a:r>
            <a:r>
              <a:rPr lang="en-US" altLang="en-US" dirty="0">
                <a:latin typeface="Franklin Gothic Medium" panose="020B0603020102020204" pitchFamily="34" charset="0"/>
              </a:rPr>
              <a:t>a</a:t>
            </a:r>
            <a:r>
              <a:rPr lang="en-US" altLang="en-US" baseline="-25000" dirty="0"/>
              <a:t>3</a:t>
            </a:r>
            <a:r>
              <a:rPr lang="en-US" altLang="en-US" dirty="0"/>
              <a:t> and </a:t>
            </a:r>
            <a:r>
              <a:rPr lang="en-US" altLang="en-US" dirty="0">
                <a:latin typeface="Franklin Gothic Medium" panose="020B0603020102020204" pitchFamily="34" charset="0"/>
              </a:rPr>
              <a:t>a</a:t>
            </a:r>
            <a:r>
              <a:rPr lang="en-US" altLang="en-US" baseline="-25000" dirty="0"/>
              <a:t>5</a:t>
            </a:r>
            <a:r>
              <a:rPr lang="en-US" altLang="en-US" dirty="0"/>
              <a:t>, then use that info to help match </a:t>
            </a:r>
            <a:r>
              <a:rPr lang="en-US" altLang="en-US" dirty="0">
                <a:latin typeface="Franklin Gothic Medium" panose="020B0603020102020204" pitchFamily="34" charset="0"/>
              </a:rPr>
              <a:t>a</a:t>
            </a:r>
            <a:r>
              <a:rPr lang="en-US" altLang="en-US" baseline="-25000" dirty="0"/>
              <a:t>1</a:t>
            </a:r>
            <a:r>
              <a:rPr lang="en-US" altLang="en-US" dirty="0"/>
              <a:t> and </a:t>
            </a:r>
            <a:r>
              <a:rPr lang="en-US" altLang="en-US" dirty="0">
                <a:latin typeface="Franklin Gothic Medium" panose="020B0603020102020204" pitchFamily="34" charset="0"/>
              </a:rPr>
              <a:t>a</a:t>
            </a:r>
            <a:r>
              <a:rPr lang="en-US" altLang="en-US" baseline="-25000" dirty="0"/>
              <a:t>4</a:t>
            </a:r>
            <a:r>
              <a:rPr lang="en-US" altLang="en-US" dirty="0"/>
              <a:t>; do the opposite</a:t>
            </a:r>
          </a:p>
          <a:p>
            <a:pPr lvl="1"/>
            <a:r>
              <a:rPr lang="en-US" altLang="en-US" dirty="0"/>
              <a:t>so should match tuples collectively, all at once and iteratively</a:t>
            </a:r>
          </a:p>
        </p:txBody>
      </p:sp>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E7D40046-8B2D-42B5-B08A-E79705F5D551}" type="slidenum">
              <a:rPr lang="en-US" altLang="en-US" sz="1000">
                <a:solidFill>
                  <a:srgbClr val="969696"/>
                </a:solidFill>
                <a:latin typeface="Arial" panose="020B0604020202020204" pitchFamily="34" charset="0"/>
              </a:rPr>
              <a:pPr/>
              <a:t>79</a:t>
            </a:fld>
            <a:endParaRPr lang="en-US" altLang="en-US" sz="1000">
              <a:solidFill>
                <a:srgbClr val="969696"/>
              </a:solidFill>
              <a:latin typeface="Arial" panose="020B0604020202020204" pitchFamily="34" charset="0"/>
            </a:endParaRPr>
          </a:p>
        </p:txBody>
      </p:sp>
      <p:pic>
        <p:nvPicPr>
          <p:cNvPr id="778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430339"/>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386014"/>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1630363"/>
            <a:ext cx="287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2222500"/>
            <a:ext cx="30638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4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Outline</a:t>
            </a:r>
          </a:p>
        </p:txBody>
      </p:sp>
      <p:sp>
        <p:nvSpPr>
          <p:cNvPr id="24578" name="Content Placeholder 2"/>
          <p:cNvSpPr>
            <a:spLocks noGrp="1"/>
          </p:cNvSpPr>
          <p:nvPr>
            <p:ph idx="1"/>
          </p:nvPr>
        </p:nvSpPr>
        <p:spPr/>
        <p:txBody>
          <a:bodyPr/>
          <a:lstStyle/>
          <a:p>
            <a:r>
              <a:rPr lang="en-US" altLang="en-US" dirty="0"/>
              <a:t>Problem description</a:t>
            </a:r>
          </a:p>
          <a:p>
            <a:r>
              <a:rPr lang="en-US" altLang="en-US" dirty="0"/>
              <a:t>Similarity measures</a:t>
            </a:r>
          </a:p>
          <a:p>
            <a:pPr lvl="1"/>
            <a:r>
              <a:rPr lang="en-US" altLang="en-US" dirty="0">
                <a:solidFill>
                  <a:srgbClr val="FF0000"/>
                </a:solidFill>
              </a:rPr>
              <a:t>Sequence-based: edit distance, Needleman-Wunch, affine gap, Smith-Waterman, </a:t>
            </a:r>
            <a:r>
              <a:rPr lang="en-US" altLang="en-US" dirty="0" err="1">
                <a:solidFill>
                  <a:srgbClr val="FF0000"/>
                </a:solidFill>
              </a:rPr>
              <a:t>Jaro</a:t>
            </a:r>
            <a:r>
              <a:rPr lang="en-US" altLang="en-US" dirty="0">
                <a:solidFill>
                  <a:srgbClr val="FF0000"/>
                </a:solidFill>
              </a:rPr>
              <a:t>, </a:t>
            </a:r>
            <a:r>
              <a:rPr lang="en-US" altLang="en-US" dirty="0" err="1">
                <a:solidFill>
                  <a:srgbClr val="FF0000"/>
                </a:solidFill>
              </a:rPr>
              <a:t>Jaro</a:t>
            </a:r>
            <a:r>
              <a:rPr lang="en-US" altLang="en-US" dirty="0">
                <a:solidFill>
                  <a:srgbClr val="FF0000"/>
                </a:solidFill>
              </a:rPr>
              <a:t>-Winkler</a:t>
            </a:r>
          </a:p>
          <a:p>
            <a:pPr lvl="1"/>
            <a:r>
              <a:rPr lang="en-US" altLang="en-US" dirty="0"/>
              <a:t>Set-based: </a:t>
            </a:r>
            <a:r>
              <a:rPr lang="en-US" altLang="en-US" dirty="0" err="1"/>
              <a:t>Jaccard</a:t>
            </a:r>
            <a:r>
              <a:rPr lang="en-US" altLang="en-US" dirty="0"/>
              <a:t>, TF/IDF</a:t>
            </a:r>
          </a:p>
          <a:p>
            <a:pPr lvl="1"/>
            <a:r>
              <a:rPr lang="en-US" altLang="en-US" dirty="0"/>
              <a:t>Hybrid: soft TF/IDF</a:t>
            </a:r>
          </a:p>
          <a:p>
            <a:r>
              <a:rPr lang="en-US" altLang="en-US" dirty="0"/>
              <a:t>Scaling up string matching</a:t>
            </a:r>
          </a:p>
          <a:p>
            <a:pPr lvl="1"/>
            <a:r>
              <a:rPr lang="en-US" altLang="en-US" dirty="0"/>
              <a:t>Inverted index, size filtering, prefix filtering, position filtering, bound filtering</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26A49C8-F3DC-413F-8FFB-68B1D3C867E8}" type="slidenum">
              <a:rPr lang="en-US" altLang="en-US" sz="1000">
                <a:solidFill>
                  <a:srgbClr val="969696"/>
                </a:solidFill>
                <a:latin typeface="Arial" panose="020B0604020202020204" pitchFamily="34" charset="0"/>
              </a:rPr>
              <a:pPr/>
              <a:t>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7188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Collective Matching using Clustering</a:t>
            </a:r>
          </a:p>
        </p:txBody>
      </p:sp>
      <p:sp>
        <p:nvSpPr>
          <p:cNvPr id="78850" name="Content Placeholder 2"/>
          <p:cNvSpPr>
            <a:spLocks noGrp="1"/>
          </p:cNvSpPr>
          <p:nvPr>
            <p:ph idx="1"/>
          </p:nvPr>
        </p:nvSpPr>
        <p:spPr>
          <a:xfrm>
            <a:off x="1687512" y="1447801"/>
            <a:ext cx="8813800" cy="2957513"/>
          </a:xfrm>
        </p:spPr>
        <p:txBody>
          <a:bodyPr/>
          <a:lstStyle/>
          <a:p>
            <a:r>
              <a:rPr lang="en-US" altLang="en-US" dirty="0"/>
              <a:t>Many collective matching approaches exist</a:t>
            </a:r>
          </a:p>
          <a:p>
            <a:pPr lvl="1"/>
            <a:r>
              <a:rPr lang="en-US" altLang="en-US" dirty="0"/>
              <a:t>clustering-based, probabilistic, etc. </a:t>
            </a:r>
          </a:p>
          <a:p>
            <a:r>
              <a:rPr lang="en-US" altLang="en-US" dirty="0"/>
              <a:t>Clustering-based method</a:t>
            </a:r>
          </a:p>
          <a:p>
            <a:r>
              <a:rPr lang="en-US" altLang="en-US" dirty="0"/>
              <a:t>Assume input is graph</a:t>
            </a:r>
          </a:p>
          <a:p>
            <a:pPr lvl="1"/>
            <a:r>
              <a:rPr lang="en-US" altLang="en-US" dirty="0"/>
              <a:t>nodes = tuples to be matched</a:t>
            </a:r>
          </a:p>
          <a:p>
            <a:pPr lvl="1"/>
            <a:r>
              <a:rPr lang="en-US" altLang="en-US" dirty="0"/>
              <a:t>edges = relationships among tuples</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FF12985-DF9B-480E-87CF-B2EFFBC82DE5}" type="slidenum">
              <a:rPr lang="en-US" altLang="en-US" sz="1000">
                <a:solidFill>
                  <a:srgbClr val="969696"/>
                </a:solidFill>
                <a:latin typeface="Arial" panose="020B0604020202020204" pitchFamily="34" charset="0"/>
              </a:rPr>
              <a:pPr/>
              <a:t>80</a:t>
            </a:fld>
            <a:endParaRPr lang="en-US" altLang="en-US" sz="1000">
              <a:solidFill>
                <a:srgbClr val="969696"/>
              </a:solidFill>
              <a:latin typeface="Arial" panose="020B0604020202020204" pitchFamily="34" charset="0"/>
            </a:endParaRPr>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4495801"/>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5451476"/>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4694239"/>
            <a:ext cx="28797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5286376"/>
            <a:ext cx="3063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56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Collective Matching using Clustering</a:t>
            </a:r>
          </a:p>
        </p:txBody>
      </p:sp>
      <mc:AlternateContent xmlns:mc="http://schemas.openxmlformats.org/markup-compatibility/2006" xmlns:a14="http://schemas.microsoft.com/office/drawing/2010/main">
        <mc:Choice Requires="a14">
          <p:sp>
            <p:nvSpPr>
              <p:cNvPr id="79874" name="Content Placeholder 2"/>
              <p:cNvSpPr>
                <a:spLocks noGrp="1"/>
              </p:cNvSpPr>
              <p:nvPr>
                <p:ph idx="1"/>
              </p:nvPr>
            </p:nvSpPr>
            <p:spPr/>
            <p:txBody>
              <a:bodyPr/>
              <a:lstStyle/>
              <a:p>
                <a:r>
                  <a:rPr lang="en-US" altLang="en-US" dirty="0"/>
                  <a:t>To match, perform agglomerative hierarchical clustering</a:t>
                </a:r>
              </a:p>
              <a:p>
                <a:pPr lvl="1"/>
                <a:r>
                  <a:rPr lang="en-US" altLang="en-US" dirty="0"/>
                  <a:t>but modify sim measure to consider correlations among tuples</a:t>
                </a:r>
              </a:p>
              <a:p>
                <a:r>
                  <a:rPr lang="en-US" altLang="en-US" dirty="0"/>
                  <a:t>Let A and B be two clusters of nodes, define</a:t>
                </a:r>
              </a:p>
              <a:p>
                <a:pPr lvl="1"/>
                <a:r>
                  <a:rPr lang="en-US" altLang="en-US" dirty="0"/>
                  <a:t>sim(A,B)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𝛼</m:t>
                    </m:r>
                  </m:oMath>
                </a14:m>
                <a:r>
                  <a:rPr lang="en-US" altLang="en-US" dirty="0"/>
                  <a:t>* </a:t>
                </a:r>
                <a:r>
                  <a:rPr lang="en-US" altLang="en-US" dirty="0" err="1">
                    <a:latin typeface="Franklin Gothic Medium" panose="020B0603020102020204" pitchFamily="34" charset="0"/>
                  </a:rPr>
                  <a:t>sim</a:t>
                </a:r>
                <a:r>
                  <a:rPr lang="en-US" altLang="en-US" baseline="-25000" dirty="0" err="1"/>
                  <a:t>attributes</a:t>
                </a:r>
                <a:r>
                  <a:rPr lang="en-US" altLang="en-US" dirty="0">
                    <a:latin typeface="Franklin Gothic Medium" panose="020B0603020102020204" pitchFamily="34" charset="0"/>
                  </a:rPr>
                  <a:t>(A,B</a:t>
                </a:r>
                <a:r>
                  <a:rPr lang="en-US" altLang="en-US" dirty="0"/>
                  <a:t>) + (1- </a:t>
                </a:r>
                <a14:m>
                  <m:oMath xmlns:m="http://schemas.openxmlformats.org/officeDocument/2006/math">
                    <m:r>
                      <a:rPr lang="en-US" altLang="en-US" i="1" dirty="0">
                        <a:latin typeface="Cambria Math" panose="02040503050406030204" pitchFamily="18" charset="0"/>
                        <a:ea typeface="Cambria Math" panose="02040503050406030204" pitchFamily="18" charset="0"/>
                      </a:rPr>
                      <m:t>𝛼</m:t>
                    </m:r>
                  </m:oMath>
                </a14:m>
                <a:r>
                  <a:rPr lang="en-US" altLang="en-US" dirty="0"/>
                  <a:t>) * </a:t>
                </a:r>
                <a:r>
                  <a:rPr lang="en-US" altLang="en-US" dirty="0" err="1">
                    <a:latin typeface="Franklin Gothic Medium" panose="020B0603020102020204" pitchFamily="34" charset="0"/>
                  </a:rPr>
                  <a:t>sim</a:t>
                </a:r>
                <a:r>
                  <a:rPr lang="en-US" altLang="en-US" baseline="-25000" dirty="0" err="1"/>
                  <a:t>neighbors</a:t>
                </a:r>
                <a:r>
                  <a:rPr lang="en-US" altLang="en-US" dirty="0">
                    <a:latin typeface="Franklin Gothic Medium" panose="020B0603020102020204" pitchFamily="34" charset="0"/>
                  </a:rPr>
                  <a:t>(A,B</a:t>
                </a:r>
                <a:r>
                  <a:rPr lang="en-US" altLang="en-US" dirty="0"/>
                  <a:t>)</a:t>
                </a:r>
              </a:p>
              <a:p>
                <a:pPr lvl="1"/>
                <a:r>
                  <a:rPr lang="en-US" altLang="en-US"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𝛼</m:t>
                    </m:r>
                  </m:oMath>
                </a14:m>
                <a:r>
                  <a:rPr lang="en-US" altLang="en-US" dirty="0"/>
                  <a:t> is pre-defined weight </a:t>
                </a:r>
              </a:p>
              <a:p>
                <a:pPr lvl="1"/>
                <a:r>
                  <a:rPr lang="en-US" altLang="en-US" dirty="0" err="1">
                    <a:latin typeface="Franklin Gothic Medium" panose="020B0603020102020204" pitchFamily="34" charset="0"/>
                  </a:rPr>
                  <a:t>sim</a:t>
                </a:r>
                <a:r>
                  <a:rPr lang="en-US" altLang="en-US" baseline="-25000" dirty="0" err="1"/>
                  <a:t>attributes</a:t>
                </a:r>
                <a:r>
                  <a:rPr lang="en-US" altLang="en-US" dirty="0">
                    <a:latin typeface="Franklin Gothic Medium" panose="020B0603020102020204" pitchFamily="34" charset="0"/>
                  </a:rPr>
                  <a:t>(A,B</a:t>
                </a:r>
                <a:r>
                  <a:rPr lang="en-US" altLang="en-US" dirty="0"/>
                  <a:t>) uses only attributes of A and B, examples of such scores are single link, complete link, average link, etc. </a:t>
                </a:r>
              </a:p>
              <a:p>
                <a:r>
                  <a:rPr lang="en-US" altLang="en-US" dirty="0" err="1">
                    <a:latin typeface="Franklin Gothic Medium" panose="020B0603020102020204" pitchFamily="34" charset="0"/>
                  </a:rPr>
                  <a:t>sim</a:t>
                </a:r>
                <a:r>
                  <a:rPr lang="en-US" altLang="en-US" baseline="-25000" dirty="0" err="1"/>
                  <a:t>neighbors</a:t>
                </a:r>
                <a:r>
                  <a:rPr lang="en-US" altLang="en-US" dirty="0">
                    <a:latin typeface="Franklin Gothic Medium" panose="020B0603020102020204" pitchFamily="34" charset="0"/>
                  </a:rPr>
                  <a:t>(A,B</a:t>
                </a:r>
                <a:r>
                  <a:rPr lang="en-US" altLang="en-US" dirty="0"/>
                  <a:t>) considers correlations</a:t>
                </a:r>
              </a:p>
            </p:txBody>
          </p:sp>
        </mc:Choice>
        <mc:Fallback xmlns="">
          <p:sp>
            <p:nvSpPr>
              <p:cNvPr id="79874"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D4811C0-DF8E-47E9-85DE-B239A9452569}" type="slidenum">
              <a:rPr lang="en-US" altLang="en-US" sz="1000">
                <a:solidFill>
                  <a:srgbClr val="969696"/>
                </a:solidFill>
                <a:latin typeface="Arial" panose="020B0604020202020204" pitchFamily="34" charset="0"/>
              </a:rPr>
              <a:pPr/>
              <a:t>81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51328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of </a:t>
            </a:r>
            <a:r>
              <a:rPr lang="en-US" b="0">
                <a:latin typeface="Franklin Gothic Medium"/>
              </a:rPr>
              <a:t>sim</a:t>
            </a:r>
            <a:r>
              <a:rPr lang="en-US" baseline="-25000"/>
              <a:t>neighbors</a:t>
            </a:r>
            <a:r>
              <a:rPr lang="en-US" b="0">
                <a:latin typeface="Franklin Gothic Medium"/>
              </a:rPr>
              <a:t>(A,B</a:t>
            </a:r>
            <a:r>
              <a:rPr lang="en-US"/>
              <a:t>)</a:t>
            </a:r>
          </a:p>
        </p:txBody>
      </p:sp>
      <mc:AlternateContent xmlns:mc="http://schemas.openxmlformats.org/markup-compatibility/2006" xmlns:a14="http://schemas.microsoft.com/office/drawing/2010/main">
        <mc:Choice Requires="a14">
          <p:sp>
            <p:nvSpPr>
              <p:cNvPr id="80898" name="Content Placeholder 2"/>
              <p:cNvSpPr>
                <a:spLocks noGrp="1"/>
              </p:cNvSpPr>
              <p:nvPr>
                <p:ph idx="1"/>
              </p:nvPr>
            </p:nvSpPr>
            <p:spPr/>
            <p:txBody>
              <a:bodyPr/>
              <a:lstStyle/>
              <a:p>
                <a:r>
                  <a:rPr lang="en-US" altLang="en-US" dirty="0"/>
                  <a:t>Assume a single relationship R on the graph edges</a:t>
                </a:r>
              </a:p>
              <a:p>
                <a:pPr lvl="1"/>
                <a:r>
                  <a:rPr lang="en-US" altLang="en-US" dirty="0"/>
                  <a:t>can generalize to the case of multiple relationships</a:t>
                </a:r>
              </a:p>
              <a:p>
                <a:r>
                  <a:rPr lang="en-US" altLang="en-US" dirty="0"/>
                  <a:t>Let N(A) be the bags of the cluster IDs of all nodes that are in relationship R with some node in A</a:t>
                </a:r>
              </a:p>
              <a:p>
                <a:pPr lvl="1"/>
                <a:r>
                  <a:rPr lang="en-US" altLang="en-US" dirty="0"/>
                  <a:t>e.g., cluster A has two nodes a and a’, </a:t>
                </a:r>
                <a:br>
                  <a:rPr lang="en-US" altLang="en-US" dirty="0"/>
                </a:br>
                <a:r>
                  <a:rPr lang="en-US" altLang="en-US" dirty="0"/>
                  <a:t>a is in relationship R with node b with cluster ID 3, and </a:t>
                </a:r>
                <a:br>
                  <a:rPr lang="en-US" altLang="en-US" dirty="0"/>
                </a:br>
                <a:r>
                  <a:rPr lang="en-US" altLang="en-US" dirty="0"/>
                  <a:t>a’ is in relationship R with node b’ with cluster ID 3 </a:t>
                </a:r>
                <a:br>
                  <a:rPr lang="en-US" altLang="en-US" dirty="0"/>
                </a:br>
                <a:r>
                  <a:rPr lang="en-US" altLang="en-US" dirty="0"/>
                  <a:t>                                       and another node b’’ with cluster ID 5</a:t>
                </a:r>
                <a:br>
                  <a:rPr lang="en-US" altLang="en-US" dirty="0"/>
                </a:br>
                <a:r>
                  <a:rPr lang="en-US" altLang="en-US" dirty="0">
                    <a:sym typeface="Wingdings" panose="05000000000000000000" pitchFamily="2" charset="2"/>
                  </a:rPr>
                  <a:t> N(A) = {3, 3, 5}</a:t>
                </a:r>
              </a:p>
              <a:p>
                <a:r>
                  <a:rPr lang="en-US" altLang="en-US" dirty="0">
                    <a:sym typeface="Wingdings" panose="05000000000000000000" pitchFamily="2" charset="2"/>
                  </a:rPr>
                  <a:t>Define </a:t>
                </a:r>
                <a:r>
                  <a:rPr lang="en-US" altLang="en-US" dirty="0" err="1">
                    <a:latin typeface="Franklin Gothic Medium" panose="020B0603020102020204" pitchFamily="34" charset="0"/>
                    <a:sym typeface="Wingdings" panose="05000000000000000000" pitchFamily="2" charset="2"/>
                  </a:rPr>
                  <a:t>sim</a:t>
                </a:r>
                <a:r>
                  <a:rPr lang="en-US" altLang="en-US" baseline="-25000" dirty="0" err="1">
                    <a:sym typeface="Wingdings" panose="05000000000000000000" pitchFamily="2" charset="2"/>
                  </a:rPr>
                  <a:t>neighbors</a:t>
                </a:r>
                <a:r>
                  <a:rPr lang="en-US" altLang="en-US" dirty="0">
                    <a:latin typeface="Franklin Gothic Medium" panose="020B0603020102020204" pitchFamily="34" charset="0"/>
                    <a:sym typeface="Wingdings" panose="05000000000000000000" pitchFamily="2" charset="2"/>
                  </a:rPr>
                  <a:t>(A,B</a:t>
                </a:r>
                <a:r>
                  <a:rPr lang="en-US" altLang="en-US" dirty="0">
                    <a:sym typeface="Wingdings" panose="05000000000000000000" pitchFamily="2" charset="2"/>
                  </a:rPr>
                  <a:t>) = </a:t>
                </a:r>
                <a:br>
                  <a:rPr lang="en-US" altLang="en-US" dirty="0">
                    <a:sym typeface="Wingdings" panose="05000000000000000000" pitchFamily="2" charset="2"/>
                  </a:rPr>
                </a:br>
                <a:r>
                  <a:rPr lang="en-US" altLang="en-US" dirty="0">
                    <a:sym typeface="Wingdings" panose="05000000000000000000" pitchFamily="2" charset="2"/>
                  </a:rPr>
                  <a:t>         </a:t>
                </a:r>
                <a:r>
                  <a:rPr lang="en-US" altLang="en-US" dirty="0" err="1">
                    <a:sym typeface="Wingdings" panose="05000000000000000000" pitchFamily="2" charset="2"/>
                  </a:rPr>
                  <a:t>Jaccard</a:t>
                </a:r>
                <a:r>
                  <a:rPr lang="en-US" altLang="en-US" dirty="0">
                    <a:sym typeface="Wingdings" panose="05000000000000000000" pitchFamily="2" charset="2"/>
                  </a:rPr>
                  <a:t>(N(A),N(B)) = |N(A) </a:t>
                </a:r>
                <a14:m>
                  <m:oMath xmlns:m="http://schemas.openxmlformats.org/officeDocument/2006/math">
                    <m:r>
                      <a:rPr lang="en-US" alt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 / |N(A) </a:t>
                </a:r>
                <a14:m>
                  <m:oMath xmlns:m="http://schemas.openxmlformats.org/officeDocument/2006/math">
                    <m:r>
                      <a:rPr lang="en-US" alt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a:t>
                </a:r>
                <a:endParaRPr lang="en-US" altLang="en-US" dirty="0"/>
              </a:p>
            </p:txBody>
          </p:sp>
        </mc:Choice>
        <mc:Fallback xmlns="">
          <p:sp>
            <p:nvSpPr>
              <p:cNvPr id="80898"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739B6A87-CA40-4ADF-9585-E4E1D90DD7A2}" type="slidenum">
              <a:rPr lang="en-US" altLang="en-US" sz="1000">
                <a:solidFill>
                  <a:srgbClr val="969696"/>
                </a:solidFill>
                <a:latin typeface="Arial" panose="020B0604020202020204" pitchFamily="34" charset="0"/>
              </a:rPr>
              <a:pPr/>
              <a:t>82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80601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of </a:t>
            </a:r>
            <a:r>
              <a:rPr lang="en-US" b="0">
                <a:latin typeface="Franklin Gothic Medium"/>
              </a:rPr>
              <a:t>sim</a:t>
            </a:r>
            <a:r>
              <a:rPr lang="en-US" baseline="-25000"/>
              <a:t>neighbors</a:t>
            </a:r>
            <a:r>
              <a:rPr lang="en-US" b="0">
                <a:latin typeface="Franklin Gothic Medium"/>
              </a:rPr>
              <a:t>(A,B</a:t>
            </a:r>
            <a:r>
              <a:rPr lang="en-US"/>
              <a:t>)</a:t>
            </a:r>
          </a:p>
        </p:txBody>
      </p:sp>
      <mc:AlternateContent xmlns:mc="http://schemas.openxmlformats.org/markup-compatibility/2006" xmlns:a14="http://schemas.microsoft.com/office/drawing/2010/main">
        <mc:Choice Requires="a14">
          <p:sp>
            <p:nvSpPr>
              <p:cNvPr id="81922" name="Content Placeholder 2"/>
              <p:cNvSpPr>
                <a:spLocks noGrp="1"/>
              </p:cNvSpPr>
              <p:nvPr>
                <p:ph idx="1"/>
              </p:nvPr>
            </p:nvSpPr>
            <p:spPr>
              <a:xfrm>
                <a:off x="1622425" y="1447800"/>
                <a:ext cx="8978900" cy="4660900"/>
              </a:xfrm>
            </p:spPr>
            <p:txBody>
              <a:bodyPr/>
              <a:lstStyle/>
              <a:p>
                <a:r>
                  <a:rPr lang="en-US" altLang="en-US" dirty="0"/>
                  <a:t>Recall that earlier we also define a </a:t>
                </a:r>
                <a:r>
                  <a:rPr lang="en-US" altLang="en-US" dirty="0" err="1"/>
                  <a:t>Jaccard</a:t>
                </a:r>
                <a:r>
                  <a:rPr lang="en-US" altLang="en-US" dirty="0"/>
                  <a:t> measure as</a:t>
                </a:r>
              </a:p>
              <a:p>
                <a:pPr lvl="1"/>
                <a:r>
                  <a:rPr lang="en-US" altLang="en-US" dirty="0" err="1">
                    <a:latin typeface="Franklin Gothic Medium" panose="020B0603020102020204" pitchFamily="34" charset="0"/>
                  </a:rPr>
                  <a:t>JaccardSim</a:t>
                </a:r>
                <a:r>
                  <a:rPr lang="en-US" altLang="en-US" baseline="-25000" dirty="0" err="1"/>
                  <a:t>coAuthors</a:t>
                </a:r>
                <a:r>
                  <a:rPr lang="en-US" altLang="en-US" dirty="0">
                    <a:latin typeface="Franklin Gothic Medium" panose="020B0603020102020204" pitchFamily="34" charset="0"/>
                  </a:rPr>
                  <a:t>(</a:t>
                </a:r>
                <a:r>
                  <a:rPr lang="en-US" altLang="en-US" dirty="0" err="1">
                    <a:latin typeface="Franklin Gothic Medium" panose="020B0603020102020204" pitchFamily="34" charset="0"/>
                  </a:rPr>
                  <a:t>a,b</a:t>
                </a:r>
                <a:r>
                  <a:rPr lang="en-US" altLang="en-US" dirty="0"/>
                  <a:t>) = </a:t>
                </a:r>
                <a:br>
                  <a:rPr lang="en-US" altLang="en-US" dirty="0"/>
                </a:br>
                <a:r>
                  <a:rPr lang="en-US" altLang="en-US" dirty="0"/>
                  <a:t>|</a:t>
                </a:r>
                <a:r>
                  <a:rPr lang="en-US" altLang="en-US" dirty="0" err="1"/>
                  <a:t>coAuthors</a:t>
                </a:r>
                <a:r>
                  <a:rPr lang="en-US" altLang="en-US" dirty="0"/>
                  <a:t>(a)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t> </a:t>
                </a:r>
                <a:r>
                  <a:rPr lang="en-US" altLang="en-US" dirty="0" err="1"/>
                  <a:t>coAuthors</a:t>
                </a:r>
                <a:r>
                  <a:rPr lang="en-US" altLang="en-US" dirty="0"/>
                  <a:t>(b)| / |</a:t>
                </a:r>
                <a:r>
                  <a:rPr lang="en-US" altLang="en-US" dirty="0" err="1"/>
                  <a:t>coAuthors</a:t>
                </a:r>
                <a:r>
                  <a:rPr lang="en-US" altLang="en-US" dirty="0"/>
                  <a:t>(a)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 </m:t>
                    </m:r>
                  </m:oMath>
                </a14:m>
                <a:r>
                  <a:rPr lang="en-US" altLang="en-US" dirty="0" err="1"/>
                  <a:t>coAuthors</a:t>
                </a:r>
                <a:r>
                  <a:rPr lang="en-US" altLang="en-US" dirty="0"/>
                  <a:t>(b)|</a:t>
                </a:r>
              </a:p>
              <a:p>
                <a:r>
                  <a:rPr lang="en-US" altLang="en-US" dirty="0">
                    <a:sym typeface="Wingdings" panose="05000000000000000000" pitchFamily="2" charset="2"/>
                  </a:rPr>
                  <a:t>Contrast that to</a:t>
                </a:r>
              </a:p>
              <a:p>
                <a:pPr lvl="1"/>
                <a:r>
                  <a:rPr lang="en-US" altLang="en-US" dirty="0" err="1">
                    <a:latin typeface="Franklin Gothic Medium" panose="020B0603020102020204" pitchFamily="34" charset="0"/>
                    <a:sym typeface="Wingdings" panose="05000000000000000000" pitchFamily="2" charset="2"/>
                  </a:rPr>
                  <a:t>sim</a:t>
                </a:r>
                <a:r>
                  <a:rPr lang="en-US" altLang="en-US" baseline="-25000" dirty="0" err="1">
                    <a:sym typeface="Wingdings" panose="05000000000000000000" pitchFamily="2" charset="2"/>
                  </a:rPr>
                  <a:t>neighbors</a:t>
                </a:r>
                <a:r>
                  <a:rPr lang="en-US" altLang="en-US" dirty="0">
                    <a:latin typeface="Franklin Gothic Medium" panose="020B0603020102020204" pitchFamily="34" charset="0"/>
                    <a:sym typeface="Wingdings" panose="05000000000000000000" pitchFamily="2" charset="2"/>
                  </a:rPr>
                  <a:t>(A,B</a:t>
                </a:r>
                <a:r>
                  <a:rPr lang="en-US" altLang="en-US" dirty="0">
                    <a:sym typeface="Wingdings" panose="05000000000000000000" pitchFamily="2" charset="2"/>
                  </a:rPr>
                  <a:t>) = </a:t>
                </a:r>
                <a:br>
                  <a:rPr lang="en-US" altLang="en-US" dirty="0">
                    <a:sym typeface="Wingdings" panose="05000000000000000000" pitchFamily="2" charset="2"/>
                  </a:rPr>
                </a:br>
                <a:r>
                  <a:rPr lang="en-US" altLang="en-US" dirty="0">
                    <a:sym typeface="Wingdings" panose="05000000000000000000" pitchFamily="2" charset="2"/>
                  </a:rPr>
                  <a:t>         </a:t>
                </a:r>
                <a:r>
                  <a:rPr lang="en-US" altLang="en-US" dirty="0" err="1">
                    <a:sym typeface="Wingdings" panose="05000000000000000000" pitchFamily="2" charset="2"/>
                  </a:rPr>
                  <a:t>Jaccard</a:t>
                </a:r>
                <a:r>
                  <a:rPr lang="en-US" altLang="en-US" dirty="0">
                    <a:sym typeface="Wingdings" panose="05000000000000000000" pitchFamily="2" charset="2"/>
                  </a:rPr>
                  <a:t>(N(A),N(B)) = |N(A)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 / |N(A)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a:t>
                </a:r>
              </a:p>
              <a:p>
                <a:r>
                  <a:rPr lang="en-US" altLang="en-US" dirty="0">
                    <a:sym typeface="Wingdings" panose="05000000000000000000" pitchFamily="2" charset="2"/>
                  </a:rPr>
                  <a:t>In the former, we assume two co-authors match if their “strings” match</a:t>
                </a:r>
              </a:p>
              <a:p>
                <a:r>
                  <a:rPr lang="en-US" altLang="en-US" dirty="0">
                    <a:sym typeface="Wingdings" panose="05000000000000000000" pitchFamily="2" charset="2"/>
                  </a:rPr>
                  <a:t>In the latter, two co-authors match only if they have the same cluster ID</a:t>
                </a:r>
                <a:endParaRPr lang="en-US" altLang="en-US" dirty="0"/>
              </a:p>
            </p:txBody>
          </p:sp>
        </mc:Choice>
        <mc:Fallback xmlns="">
          <p:sp>
            <p:nvSpPr>
              <p:cNvPr id="81922" name="Content Placeholder 2"/>
              <p:cNvSpPr>
                <a:spLocks noGrp="1" noRot="1" noChangeAspect="1" noMove="1" noResize="1" noEditPoints="1" noAdjustHandles="1" noChangeArrowheads="1" noChangeShapeType="1" noTextEdit="1"/>
              </p:cNvSpPr>
              <p:nvPr>
                <p:ph idx="1"/>
              </p:nvPr>
            </p:nvSpPr>
            <p:spPr>
              <a:xfrm>
                <a:off x="1622425" y="1447800"/>
                <a:ext cx="8978900" cy="4660900"/>
              </a:xfrm>
              <a:blipFill>
                <a:blip r:embed="rId2"/>
                <a:stretch>
                  <a:fillRect l="-883" t="-1832"/>
                </a:stretch>
              </a:blipFill>
            </p:spPr>
            <p:txBody>
              <a:bodyPr/>
              <a:lstStyle/>
              <a:p>
                <a:r>
                  <a:rPr lang="en-US">
                    <a:noFill/>
                  </a:rPr>
                  <a:t> </a:t>
                </a:r>
              </a:p>
            </p:txBody>
          </p:sp>
        </mc:Fallback>
      </mc:AlternateContent>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C9BA504-9381-45C8-A907-06BAB52563F9}" type="slidenum">
              <a:rPr lang="en-US" altLang="en-US" sz="1000">
                <a:solidFill>
                  <a:srgbClr val="969696"/>
                </a:solidFill>
                <a:latin typeface="Arial" panose="020B0604020202020204" pitchFamily="34" charset="0"/>
              </a:rPr>
              <a:pPr/>
              <a:t>83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81262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normAutofit fontScale="90000"/>
          </a:bodyPr>
          <a:lstStyle/>
          <a:p>
            <a:pPr>
              <a:defRPr/>
            </a:pPr>
            <a:r>
              <a:rPr lang="en-US"/>
              <a:t>An Example to Illustrate the Working of Agglomerative Hierarchical Clustering</a:t>
            </a:r>
          </a:p>
        </p:txBody>
      </p:sp>
      <p:sp>
        <p:nvSpPr>
          <p:cNvPr id="82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F9EB59F-6604-4663-AD38-443C57EEE8E7}" type="slidenum">
              <a:rPr lang="en-US" altLang="en-US" sz="1000">
                <a:solidFill>
                  <a:srgbClr val="969696"/>
                </a:solidFill>
                <a:latin typeface="Arial" panose="020B0604020202020204" pitchFamily="34" charset="0"/>
              </a:rPr>
              <a:pPr/>
              <a:t>84</a:t>
            </a:fld>
            <a:endParaRPr lang="en-US" altLang="en-US" sz="1000">
              <a:solidFill>
                <a:srgbClr val="969696"/>
              </a:solidFill>
              <a:latin typeface="Arial" panose="020B0604020202020204" pitchFamily="34" charset="0"/>
            </a:endParaRPr>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1274763"/>
            <a:ext cx="7181850"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1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3" name="Content Placeholder 2"/>
          <p:cNvSpPr>
            <a:spLocks noGrp="1"/>
          </p:cNvSpPr>
          <p:nvPr>
            <p:ph idx="1"/>
          </p:nvPr>
        </p:nvSpPr>
        <p:spPr>
          <a:xfrm>
            <a:off x="1687512" y="1254125"/>
            <a:ext cx="8813800" cy="4660900"/>
          </a:xfrm>
        </p:spPr>
        <p:txBody>
          <a:bodyPr>
            <a:normAutofit lnSpcReduction="10000"/>
          </a:bodyPr>
          <a:lstStyle/>
          <a:p>
            <a:pPr>
              <a:defRPr/>
            </a:pPr>
            <a:r>
              <a:rPr lang="en-US"/>
              <a:t>Two goals: minimize # of tuple pairs to be matched and minimize time it takes to match each pair</a:t>
            </a:r>
          </a:p>
          <a:p>
            <a:pPr>
              <a:defRPr/>
            </a:pPr>
            <a:r>
              <a:rPr lang="en-US"/>
              <a:t>For the first goal: </a:t>
            </a:r>
          </a:p>
          <a:p>
            <a:pPr lvl="1">
              <a:defRPr/>
            </a:pPr>
            <a:r>
              <a:rPr lang="en-US"/>
              <a:t>hashing</a:t>
            </a:r>
          </a:p>
          <a:p>
            <a:pPr lvl="1">
              <a:defRPr/>
            </a:pPr>
            <a:r>
              <a:rPr lang="en-US"/>
              <a:t>sorting</a:t>
            </a:r>
          </a:p>
          <a:p>
            <a:pPr lvl="1">
              <a:defRPr/>
            </a:pPr>
            <a:r>
              <a:rPr lang="en-US"/>
              <a:t>indexing</a:t>
            </a:r>
          </a:p>
          <a:p>
            <a:pPr lvl="1">
              <a:defRPr/>
            </a:pPr>
            <a:r>
              <a:rPr lang="en-US"/>
              <a:t>canopies</a:t>
            </a:r>
          </a:p>
          <a:p>
            <a:pPr lvl="1">
              <a:defRPr/>
            </a:pPr>
            <a:r>
              <a:rPr lang="en-US"/>
              <a:t>using representatives</a:t>
            </a:r>
          </a:p>
          <a:p>
            <a:pPr lvl="1">
              <a:defRPr/>
            </a:pPr>
            <a:r>
              <a:rPr lang="en-US"/>
              <a:t>combining the techniques</a:t>
            </a:r>
          </a:p>
          <a:p>
            <a:pPr>
              <a:defRPr/>
            </a:pPr>
            <a:r>
              <a:rPr lang="en-US"/>
              <a:t>Hashing</a:t>
            </a:r>
          </a:p>
          <a:p>
            <a:pPr lvl="1">
              <a:defRPr/>
            </a:pPr>
            <a:r>
              <a:rPr lang="en-US"/>
              <a:t>hash tuples into buckets, match only tuples within each bucket</a:t>
            </a:r>
          </a:p>
          <a:p>
            <a:pPr lvl="1">
              <a:defRPr/>
            </a:pPr>
            <a:r>
              <a:rPr lang="en-US"/>
              <a:t>e.g., hash house listings by zipcode, then match within each zip</a:t>
            </a:r>
          </a:p>
          <a:p>
            <a:pPr marL="0" indent="0">
              <a:buNone/>
              <a:defRPr/>
            </a:pPr>
            <a:endParaRPr lang="en-US"/>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C94788E-EA4E-43C1-9CA2-4A4A73002971}" type="slidenum">
              <a:rPr lang="en-US" altLang="en-US" sz="1000">
                <a:solidFill>
                  <a:srgbClr val="969696"/>
                </a:solidFill>
                <a:latin typeface="Arial" panose="020B0604020202020204" pitchFamily="34" charset="0"/>
              </a:rPr>
              <a:pPr/>
              <a:t>85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50298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6018" name="Content Placeholder 2"/>
          <p:cNvSpPr>
            <a:spLocks noGrp="1"/>
          </p:cNvSpPr>
          <p:nvPr>
            <p:ph idx="1"/>
          </p:nvPr>
        </p:nvSpPr>
        <p:spPr/>
        <p:txBody>
          <a:bodyPr/>
          <a:lstStyle/>
          <a:p>
            <a:r>
              <a:rPr lang="en-US" altLang="en-US"/>
              <a:t>Sorting</a:t>
            </a:r>
          </a:p>
          <a:p>
            <a:pPr lvl="1"/>
            <a:r>
              <a:rPr lang="en-US" altLang="en-US"/>
              <a:t>use a key to sort tuples, then scan the sorted list and match each tuple with only the previous (w-1) tuples, where w is a pre-specified window size </a:t>
            </a:r>
          </a:p>
          <a:p>
            <a:pPr lvl="1"/>
            <a:r>
              <a:rPr lang="en-US" altLang="en-US"/>
              <a:t>key should be strongly “discriminative”: brings together tuples that are likely to match, and pushes apart tuples that are not</a:t>
            </a:r>
          </a:p>
          <a:p>
            <a:pPr lvl="2"/>
            <a:r>
              <a:rPr lang="en-US" altLang="en-US"/>
              <a:t>example keys: soc sec, student ID, last name, soundex value of last name</a:t>
            </a:r>
          </a:p>
          <a:p>
            <a:pPr lvl="1"/>
            <a:r>
              <a:rPr lang="en-US" altLang="en-US"/>
              <a:t>employs a stronger heuristic than hashing: also requires that tuples likely to match be within a window of size w </a:t>
            </a:r>
          </a:p>
          <a:p>
            <a:pPr lvl="2"/>
            <a:r>
              <a:rPr lang="en-US" altLang="en-US"/>
              <a:t>but is often faster than hashing because it would match fewer pairs</a:t>
            </a:r>
          </a:p>
        </p:txBody>
      </p:sp>
      <p:sp>
        <p:nvSpPr>
          <p:cNvPr id="860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755E5A9-FE7D-4302-86A4-89FE29D011D6}" type="slidenum">
              <a:rPr lang="en-US" altLang="en-US" sz="1000">
                <a:solidFill>
                  <a:srgbClr val="969696"/>
                </a:solidFill>
                <a:latin typeface="Arial" panose="020B0604020202020204" pitchFamily="34" charset="0"/>
              </a:rPr>
              <a:pPr/>
              <a:t>86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5572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7042" name="Content Placeholder 2"/>
          <p:cNvSpPr>
            <a:spLocks noGrp="1"/>
          </p:cNvSpPr>
          <p:nvPr>
            <p:ph idx="1"/>
          </p:nvPr>
        </p:nvSpPr>
        <p:spPr/>
        <p:txBody>
          <a:bodyPr/>
          <a:lstStyle/>
          <a:p>
            <a:r>
              <a:rPr lang="en-US" altLang="en-US"/>
              <a:t>Indexing</a:t>
            </a:r>
          </a:p>
          <a:p>
            <a:pPr lvl="1"/>
            <a:r>
              <a:rPr lang="en-US" altLang="en-US"/>
              <a:t>index tuples such that given any tuple a, can use the index to quickly locate a relatively small set of tuples that are likely to match a</a:t>
            </a:r>
          </a:p>
          <a:p>
            <a:pPr lvl="2"/>
            <a:r>
              <a:rPr lang="en-US" altLang="en-US"/>
              <a:t>e.g., inverted index on names</a:t>
            </a:r>
          </a:p>
          <a:p>
            <a:r>
              <a:rPr lang="en-US" altLang="en-US"/>
              <a:t>Canopies</a:t>
            </a:r>
          </a:p>
          <a:p>
            <a:pPr lvl="1"/>
            <a:r>
              <a:rPr lang="en-US" altLang="en-US"/>
              <a:t>use a computationally cheap sim measure to quickly group tuples into overlapping clusters called canopines (or umbrella sets)</a:t>
            </a:r>
          </a:p>
          <a:p>
            <a:pPr lvl="1"/>
            <a:r>
              <a:rPr lang="en-US" altLang="en-US"/>
              <a:t>use a different (far more expensive) sim measure to match tuples within each canopy</a:t>
            </a:r>
          </a:p>
          <a:p>
            <a:pPr lvl="1"/>
            <a:r>
              <a:rPr lang="en-US" altLang="en-US"/>
              <a:t>e.g., use TF/IDF to create canopies</a:t>
            </a:r>
          </a:p>
        </p:txBody>
      </p:sp>
      <p:sp>
        <p:nvSpPr>
          <p:cNvPr id="870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349871F-7BB4-495D-A3E3-D67B66AA3CBB}" type="slidenum">
              <a:rPr lang="en-US" altLang="en-US" sz="1000">
                <a:solidFill>
                  <a:srgbClr val="969696"/>
                </a:solidFill>
                <a:latin typeface="Arial" panose="020B0604020202020204" pitchFamily="34" charset="0"/>
              </a:rPr>
              <a:pPr/>
              <a:t>87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7563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8066" name="Content Placeholder 2"/>
          <p:cNvSpPr>
            <a:spLocks noGrp="1"/>
          </p:cNvSpPr>
          <p:nvPr>
            <p:ph idx="1"/>
          </p:nvPr>
        </p:nvSpPr>
        <p:spPr/>
        <p:txBody>
          <a:bodyPr/>
          <a:lstStyle/>
          <a:p>
            <a:r>
              <a:rPr lang="en-US" altLang="en-US"/>
              <a:t>Using representatives</a:t>
            </a:r>
          </a:p>
          <a:p>
            <a:pPr lvl="1"/>
            <a:r>
              <a:rPr lang="en-US" altLang="en-US"/>
              <a:t>applied during the matching process</a:t>
            </a:r>
          </a:p>
          <a:p>
            <a:pPr lvl="1"/>
            <a:r>
              <a:rPr lang="en-US" altLang="en-US"/>
              <a:t>assigns tuples that have been matched into groups such that those within a group match and those across groups do not</a:t>
            </a:r>
          </a:p>
          <a:p>
            <a:pPr lvl="1"/>
            <a:r>
              <a:rPr lang="en-US" altLang="en-US"/>
              <a:t>create a representative for each group by selecting a tuple in the group or by merging tuples in the group</a:t>
            </a:r>
          </a:p>
          <a:p>
            <a:pPr lvl="1"/>
            <a:r>
              <a:rPr lang="en-US" altLang="en-US"/>
              <a:t>when considering a new tuple, only match it with the representatives</a:t>
            </a:r>
          </a:p>
          <a:p>
            <a:r>
              <a:rPr lang="en-US" altLang="en-US"/>
              <a:t>Combining the techniques</a:t>
            </a:r>
          </a:p>
          <a:p>
            <a:pPr lvl="1"/>
            <a:r>
              <a:rPr lang="en-US" altLang="en-US"/>
              <a:t>e.g., hash houses into buckets using zip codes, then sort houses within each bucket using street names, then match them using a sliding window</a:t>
            </a:r>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7A280FA-4ADF-4814-AA24-C85EF203E31A}" type="slidenum">
              <a:rPr lang="en-US" altLang="en-US" sz="1000">
                <a:solidFill>
                  <a:srgbClr val="969696"/>
                </a:solidFill>
                <a:latin typeface="Arial" panose="020B0604020202020204" pitchFamily="34" charset="0"/>
              </a:rPr>
              <a:pPr/>
              <a:t>88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47612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9090" name="Content Placeholder 2"/>
          <p:cNvSpPr>
            <a:spLocks noGrp="1"/>
          </p:cNvSpPr>
          <p:nvPr>
            <p:ph idx="1"/>
          </p:nvPr>
        </p:nvSpPr>
        <p:spPr/>
        <p:txBody>
          <a:bodyPr/>
          <a:lstStyle/>
          <a:p>
            <a:r>
              <a:rPr lang="en-US" altLang="en-US"/>
              <a:t>For the second goal of minimizing time it takes to match each pair</a:t>
            </a:r>
          </a:p>
          <a:p>
            <a:pPr lvl="1"/>
            <a:r>
              <a:rPr lang="en-US" altLang="en-US"/>
              <a:t>no well-established technique as yet</a:t>
            </a:r>
          </a:p>
          <a:p>
            <a:pPr lvl="1"/>
            <a:r>
              <a:rPr lang="en-US" altLang="en-US"/>
              <a:t>tailor depending on the application and the matching approach</a:t>
            </a:r>
          </a:p>
          <a:p>
            <a:pPr lvl="1"/>
            <a:r>
              <a:rPr lang="en-US" altLang="en-US"/>
              <a:t>e.g., if using a simple rule-based approach that matches individual attributes then combines their scores using weights</a:t>
            </a:r>
          </a:p>
          <a:p>
            <a:pPr lvl="2"/>
            <a:r>
              <a:rPr lang="en-US" altLang="en-US"/>
              <a:t>can use short circuiting: stop the computation of the sim score if it is already so high that the tuple pair will match even if the remaining attributes do not match</a:t>
            </a:r>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0DDA9F0-535B-4B93-9CE1-CFBD79362851}" type="slidenum">
              <a:rPr lang="en-US" altLang="en-US" sz="1000">
                <a:solidFill>
                  <a:srgbClr val="969696"/>
                </a:solidFill>
                <a:latin typeface="Arial" panose="020B0604020202020204" pitchFamily="34" charset="0"/>
              </a:rPr>
              <a:pPr/>
              <a:t>89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05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Edit Distance</a:t>
            </a:r>
          </a:p>
        </p:txBody>
      </p:sp>
      <p:sp>
        <p:nvSpPr>
          <p:cNvPr id="25602" name="Content Placeholder 2"/>
          <p:cNvSpPr>
            <a:spLocks noGrp="1"/>
          </p:cNvSpPr>
          <p:nvPr>
            <p:ph idx="1"/>
          </p:nvPr>
        </p:nvSpPr>
        <p:spPr/>
        <p:txBody>
          <a:bodyPr>
            <a:normAutofit fontScale="92500" lnSpcReduction="10000"/>
          </a:bodyPr>
          <a:lstStyle/>
          <a:p>
            <a:r>
              <a:rPr lang="en-US" altLang="en-US" dirty="0"/>
              <a:t>Also known as </a:t>
            </a:r>
            <a:r>
              <a:rPr lang="en-US" altLang="en-US" dirty="0" err="1"/>
              <a:t>Levenshtein</a:t>
            </a:r>
            <a:r>
              <a:rPr lang="en-US" altLang="en-US" dirty="0"/>
              <a:t> distance</a:t>
            </a:r>
          </a:p>
          <a:p>
            <a:r>
              <a:rPr lang="en-US" altLang="en-US" dirty="0"/>
              <a:t>d(</a:t>
            </a:r>
            <a:r>
              <a:rPr lang="en-US" altLang="en-US" dirty="0" err="1"/>
              <a:t>x,y</a:t>
            </a:r>
            <a:r>
              <a:rPr lang="en-US" altLang="en-US" dirty="0"/>
              <a:t>) computes minimal cost of transforming x into y, using a sequence of operators, each with cost 1</a:t>
            </a:r>
          </a:p>
          <a:p>
            <a:pPr lvl="1"/>
            <a:r>
              <a:rPr lang="en-US" altLang="en-US" dirty="0"/>
              <a:t>Delete a character</a:t>
            </a:r>
          </a:p>
          <a:p>
            <a:pPr lvl="1"/>
            <a:r>
              <a:rPr lang="en-US" altLang="en-US" dirty="0"/>
              <a:t>Insert a character</a:t>
            </a:r>
          </a:p>
          <a:p>
            <a:pPr lvl="1"/>
            <a:r>
              <a:rPr lang="en-US" altLang="en-US" dirty="0"/>
              <a:t>Substitute a character with another</a:t>
            </a:r>
          </a:p>
          <a:p>
            <a:r>
              <a:rPr lang="en-US" altLang="en-US" dirty="0"/>
              <a:t>Example: x = David Smiths, y = </a:t>
            </a:r>
            <a:r>
              <a:rPr lang="en-US" altLang="en-US" dirty="0" err="1"/>
              <a:t>Davidd</a:t>
            </a:r>
            <a:r>
              <a:rPr lang="en-US" altLang="en-US" dirty="0"/>
              <a:t> </a:t>
            </a:r>
            <a:r>
              <a:rPr lang="en-US" altLang="en-US" dirty="0" err="1"/>
              <a:t>Simth</a:t>
            </a:r>
            <a:r>
              <a:rPr lang="en-US" altLang="en-US" dirty="0"/>
              <a:t>, </a:t>
            </a:r>
            <a:br>
              <a:rPr lang="en-US" altLang="en-US" dirty="0"/>
            </a:br>
            <a:r>
              <a:rPr lang="en-US" altLang="en-US" dirty="0"/>
              <a:t>d(</a:t>
            </a:r>
            <a:r>
              <a:rPr lang="en-US" altLang="en-US" dirty="0" err="1"/>
              <a:t>x,y</a:t>
            </a:r>
            <a:r>
              <a:rPr lang="en-US" altLang="en-US" dirty="0"/>
              <a:t>) = 4, using following sequence</a:t>
            </a:r>
          </a:p>
          <a:p>
            <a:pPr lvl="2"/>
            <a:r>
              <a:rPr lang="en-US" altLang="en-US" dirty="0"/>
              <a:t>Inserting a character d (after David)</a:t>
            </a:r>
          </a:p>
          <a:p>
            <a:pPr lvl="2"/>
            <a:r>
              <a:rPr lang="en-US" altLang="en-US" dirty="0"/>
              <a:t>Substituting m by </a:t>
            </a:r>
            <a:r>
              <a:rPr lang="en-US" altLang="en-US" dirty="0" err="1"/>
              <a:t>i</a:t>
            </a:r>
            <a:endParaRPr lang="en-US" altLang="en-US" dirty="0"/>
          </a:p>
          <a:p>
            <a:pPr lvl="2"/>
            <a:r>
              <a:rPr lang="en-US" altLang="en-US" dirty="0"/>
              <a:t>Substituting </a:t>
            </a:r>
            <a:r>
              <a:rPr lang="en-US" altLang="en-US" dirty="0" err="1"/>
              <a:t>i</a:t>
            </a:r>
            <a:r>
              <a:rPr lang="en-US" altLang="en-US" dirty="0"/>
              <a:t> by m</a:t>
            </a:r>
          </a:p>
          <a:p>
            <a:pPr lvl="2"/>
            <a:r>
              <a:rPr lang="en-US" altLang="en-US" dirty="0"/>
              <a:t>Deleting the last character of x, which is s</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F244D8-2244-42CE-9819-92688B114E28}" type="slidenum">
              <a:rPr lang="en-US" altLang="en-US" sz="1000">
                <a:solidFill>
                  <a:srgbClr val="969696"/>
                </a:solidFill>
                <a:latin typeface="Arial" panose="020B0604020202020204" pitchFamily="34" charset="0"/>
              </a:rPr>
              <a:pPr/>
              <a:t>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76160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DSE 203" id="{AC92AD81-FAB2-499D-BC42-14AC39A493EF}" vid="{A0CA9DEC-33F4-4362-82AB-391E3216C720}"/>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DSE 203</Template>
  <TotalTime>0</TotalTime>
  <Words>5694</Words>
  <Application>Microsoft Office PowerPoint</Application>
  <PresentationFormat>Custom</PresentationFormat>
  <Paragraphs>777</Paragraphs>
  <Slides>89</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Arial</vt:lpstr>
      <vt:lpstr>Calibri</vt:lpstr>
      <vt:lpstr>Cambria Math</vt:lpstr>
      <vt:lpstr>cmsy10</vt:lpstr>
      <vt:lpstr>Constantia</vt:lpstr>
      <vt:lpstr>Franklin Gothic Medium</vt:lpstr>
      <vt:lpstr>MT Extra</vt:lpstr>
      <vt:lpstr>Symbol</vt:lpstr>
      <vt:lpstr>Times New Roman</vt:lpstr>
      <vt:lpstr>Verdana</vt:lpstr>
      <vt:lpstr>Vrinda</vt:lpstr>
      <vt:lpstr>Wingdings</vt:lpstr>
      <vt:lpstr>Books Classic 16x9</vt:lpstr>
      <vt:lpstr>DSE 203</vt:lpstr>
      <vt:lpstr>The Problem</vt:lpstr>
      <vt:lpstr>What is “Matching”?</vt:lpstr>
      <vt:lpstr>Problem Description</vt:lpstr>
      <vt:lpstr>Accuracy Challenges</vt:lpstr>
      <vt:lpstr>Accuracy Challenges</vt:lpstr>
      <vt:lpstr>Scalability Challenges</vt:lpstr>
      <vt:lpstr>Outline</vt:lpstr>
      <vt:lpstr>Edit Distance</vt:lpstr>
      <vt:lpstr>Edit Distance</vt:lpstr>
      <vt:lpstr>Computing Edit Distance using Dynamic Programming</vt:lpstr>
      <vt:lpstr>Example</vt:lpstr>
      <vt:lpstr>Needleman-Wunch Measure</vt:lpstr>
      <vt:lpstr>Scoring an Alignment</vt:lpstr>
      <vt:lpstr>Needleman-Wunch Generalizes Levenshtein in Three Ways</vt:lpstr>
      <vt:lpstr>Computing Needleman-Wunch Score with Dynamic Programming</vt:lpstr>
      <vt:lpstr>The Affine Gap Measure: Motivation</vt:lpstr>
      <vt:lpstr>The Affine Gap Measure: Solution</vt:lpstr>
      <vt:lpstr>Computing Affine Gap Score using Dynamic Programming</vt:lpstr>
      <vt:lpstr>The Smith-Waterman Measure: Motivation</vt:lpstr>
      <vt:lpstr>The Smith-Waterman Measure</vt:lpstr>
      <vt:lpstr>Computing Smith-Waterman Score using Dynamic Programming</vt:lpstr>
      <vt:lpstr>Example 2</vt:lpstr>
      <vt:lpstr>The Jaro Measure</vt:lpstr>
      <vt:lpstr>The Jaro Measure: Examples</vt:lpstr>
      <vt:lpstr>The Jaro-Winkler Measure</vt:lpstr>
      <vt:lpstr>The Jaccard Measure</vt:lpstr>
      <vt:lpstr>The TF/IDF Measure: Motivation</vt:lpstr>
      <vt:lpstr>Term Frequencies and Inverse Document Frequencies</vt:lpstr>
      <vt:lpstr>Example</vt:lpstr>
      <vt:lpstr>Feature Vectors</vt:lpstr>
      <vt:lpstr>TF/IDF Similarity Score</vt:lpstr>
      <vt:lpstr>TF/IDF Similarity Score</vt:lpstr>
      <vt:lpstr>Example: Document Vector</vt:lpstr>
      <vt:lpstr>Example: The tf-idf matrix</vt:lpstr>
      <vt:lpstr>The tf-idf matrix</vt:lpstr>
      <vt:lpstr>Searching in Vector Space</vt:lpstr>
      <vt:lpstr>Similarity Function </vt:lpstr>
      <vt:lpstr>Query Term Weighting</vt:lpstr>
      <vt:lpstr>The Soft TF/IDF Measure</vt:lpstr>
      <vt:lpstr>An Example</vt:lpstr>
      <vt:lpstr>Scalability Challenges</vt:lpstr>
      <vt:lpstr>Inverted Index over Strings</vt:lpstr>
      <vt:lpstr>Example</vt:lpstr>
      <vt:lpstr>Limitations</vt:lpstr>
      <vt:lpstr>Size Filtering</vt:lpstr>
      <vt:lpstr>Example</vt:lpstr>
      <vt:lpstr>Prefix Filtering</vt:lpstr>
      <vt:lpstr>Example</vt:lpstr>
      <vt:lpstr>Selecting the Subset Intelligently</vt:lpstr>
      <vt:lpstr>Selecting the Subset Intelligently</vt:lpstr>
      <vt:lpstr>Example</vt:lpstr>
      <vt:lpstr>Example</vt:lpstr>
      <vt:lpstr>Position Filtering</vt:lpstr>
      <vt:lpstr>Tuple Matching</vt:lpstr>
      <vt:lpstr>Rule-based Matching</vt:lpstr>
      <vt:lpstr>Linearly Weighted Combination Rules</vt:lpstr>
      <vt:lpstr>Example</vt:lpstr>
      <vt:lpstr>Pros and Cons</vt:lpstr>
      <vt:lpstr>Logistic Regression Rules</vt:lpstr>
      <vt:lpstr>Logistic Regression Rules</vt:lpstr>
      <vt:lpstr>More Complex Rules</vt:lpstr>
      <vt:lpstr>Pros and Cons of Rule-Based Approaches</vt:lpstr>
      <vt:lpstr>Learning-based Matching</vt:lpstr>
      <vt:lpstr>Learning-based Matching</vt:lpstr>
      <vt:lpstr>Learning-based Matching</vt:lpstr>
      <vt:lpstr>Example:  Learning a Linearly Weighted Rule</vt:lpstr>
      <vt:lpstr>Example:  Learning a Linearly Weighted Rule</vt:lpstr>
      <vt:lpstr>Example: Learning a Decision Tree</vt:lpstr>
      <vt:lpstr>The Pros and Cons of Learning-based Approach</vt:lpstr>
      <vt:lpstr>Matching by Clustering</vt:lpstr>
      <vt:lpstr>Example</vt:lpstr>
      <vt:lpstr>Computing a Similarity Score between Two Clusters</vt:lpstr>
      <vt:lpstr>Key Ideas underlying the Clustering Approach</vt:lpstr>
      <vt:lpstr>Collective Matching</vt:lpstr>
      <vt:lpstr>An Example</vt:lpstr>
      <vt:lpstr>An Example (cont.)</vt:lpstr>
      <vt:lpstr>An Example (cont.)</vt:lpstr>
      <vt:lpstr>An Example (cont.)</vt:lpstr>
      <vt:lpstr>Collective Matching using Clustering</vt:lpstr>
      <vt:lpstr>Collective Matching using Clustering</vt:lpstr>
      <vt:lpstr>An Example of simneighbors(A,B)</vt:lpstr>
      <vt:lpstr>An Example of simneighbors(A,B)</vt:lpstr>
      <vt:lpstr>An Example to Illustrate the Working of Agglomerative Hierarchical Clustering</vt:lpstr>
      <vt:lpstr>Scaling up Rule-based Matching</vt:lpstr>
      <vt:lpstr>Scaling up Rule-based Matching</vt:lpstr>
      <vt:lpstr>Scaling up Rule-based Matching</vt:lpstr>
      <vt:lpstr>Scaling up Rule-based Matching</vt:lpstr>
      <vt:lpstr>Scaling up Rule-based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2016-10-28T02:13:52Z</dcterms:created>
  <dcterms:modified xsi:type="dcterms:W3CDTF">2017-10-13T22:50:42Z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TC028010599991</vt:lpwstr>
  </property>
</Properties>
</file>