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6" r:id="rId3"/>
    <p:sldId id="272" r:id="rId4"/>
    <p:sldId id="273" r:id="rId5"/>
    <p:sldId id="275" r:id="rId6"/>
    <p:sldId id="277" r:id="rId7"/>
    <p:sldId id="27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showGuides="1">
      <p:cViewPr varScale="1">
        <p:scale>
          <a:sx n="99" d="100"/>
          <a:sy n="99" d="100"/>
        </p:scale>
        <p:origin x="773" y="77"/>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ma\Desktop\JP%20Morgan%20Chase%20Project\Task%201%20Project%20Data%20for%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rma\Desktop\JP%20Morgan%20Chase%20Project\Task%201%20Project%20Data%20for%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rma\Desktop\JP%20Morgan%20Chase%20Project\Task%201%20Project%20Data%20for%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rma\Desktop\JP%20Morgan%20Chase%20Project\Task%201%20Project%20Data%20for%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rma\Desktop\JP%20Morgan%20Chase%20Project\Task%201%20Project%20Data%20for%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Project Data for Analysis.xlsx]BY Project!PivotTable1</c:name>
    <c:fmtId val="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Difference in Budgeted and Actual Cost by Project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b"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b"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b"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'BY Project'!$B$3</c:f>
              <c:strCache>
                <c:ptCount val="1"/>
                <c:pt idx="0">
                  <c:v>Budgeted Cost</c:v>
                </c:pt>
              </c:strCache>
            </c:strRef>
          </c:tx>
          <c:spPr>
            <a:solidFill>
              <a:schemeClr val="accent1"/>
            </a:solidFill>
            <a:ln>
              <a:noFill/>
            </a:ln>
            <a:effectLst/>
          </c:spPr>
          <c:invertIfNegative val="0"/>
          <c:cat>
            <c:strRef>
              <c:f>'BY Project'!$A$4:$A$9</c:f>
              <c:strCache>
                <c:ptCount val="5"/>
                <c:pt idx="0">
                  <c:v>Project A</c:v>
                </c:pt>
                <c:pt idx="1">
                  <c:v>Project B</c:v>
                </c:pt>
                <c:pt idx="2">
                  <c:v>Project C</c:v>
                </c:pt>
                <c:pt idx="3">
                  <c:v>Project D</c:v>
                </c:pt>
                <c:pt idx="4">
                  <c:v>Project E</c:v>
                </c:pt>
              </c:strCache>
            </c:strRef>
          </c:cat>
          <c:val>
            <c:numRef>
              <c:f>'BY Project'!$B$4:$B$9</c:f>
              <c:numCache>
                <c:formatCode>General</c:formatCode>
                <c:ptCount val="5"/>
                <c:pt idx="0">
                  <c:v>153600</c:v>
                </c:pt>
                <c:pt idx="1">
                  <c:v>131100</c:v>
                </c:pt>
                <c:pt idx="2">
                  <c:v>216000</c:v>
                </c:pt>
                <c:pt idx="3">
                  <c:v>291000</c:v>
                </c:pt>
                <c:pt idx="4">
                  <c:v>174480</c:v>
                </c:pt>
              </c:numCache>
            </c:numRef>
          </c:val>
          <c:extLst>
            <c:ext xmlns:c16="http://schemas.microsoft.com/office/drawing/2014/chart" uri="{C3380CC4-5D6E-409C-BE32-E72D297353CC}">
              <c16:uniqueId val="{00000000-9505-4626-B17F-59D86EF5D659}"/>
            </c:ext>
          </c:extLst>
        </c:ser>
        <c:ser>
          <c:idx val="1"/>
          <c:order val="1"/>
          <c:tx>
            <c:strRef>
              <c:f>'BY Project'!$C$3</c:f>
              <c:strCache>
                <c:ptCount val="1"/>
                <c:pt idx="0">
                  <c:v>Difference in Actual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b"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'BY Project'!$A$4:$A$9</c:f>
              <c:strCache>
                <c:ptCount val="5"/>
                <c:pt idx="0">
                  <c:v>Project A</c:v>
                </c:pt>
                <c:pt idx="1">
                  <c:v>Project B</c:v>
                </c:pt>
                <c:pt idx="2">
                  <c:v>Project C</c:v>
                </c:pt>
                <c:pt idx="3">
                  <c:v>Project D</c:v>
                </c:pt>
                <c:pt idx="4">
                  <c:v>Project E</c:v>
                </c:pt>
              </c:strCache>
            </c:strRef>
          </c:cat>
          <c:val>
            <c:numRef>
              <c:f>'BY Project'!$C$4:$C$9</c:f>
              <c:numCache>
                <c:formatCode>General</c:formatCode>
                <c:ptCount val="5"/>
                <c:pt idx="0">
                  <c:v>14550</c:v>
                </c:pt>
                <c:pt idx="1">
                  <c:v>4500</c:v>
                </c:pt>
                <c:pt idx="2">
                  <c:v>27300</c:v>
                </c:pt>
                <c:pt idx="3">
                  <c:v>-19500</c:v>
                </c:pt>
                <c:pt idx="4">
                  <c:v>-36240</c:v>
                </c:pt>
              </c:numCache>
            </c:numRef>
          </c:val>
          <c:extLst>
            <c:ext xmlns:c16="http://schemas.microsoft.com/office/drawing/2014/chart" uri="{C3380CC4-5D6E-409C-BE32-E72D297353CC}">
              <c16:uniqueId val="{00000001-9505-4626-B17F-59D86EF5D659}"/>
            </c:ext>
          </c:extLst>
        </c:ser>
        <c:dLbls>
          <c:showLegendKey val="0"/>
          <c:showVal val="0"/>
          <c:showCatName val="0"/>
          <c:showSerName val="0"/>
          <c:showPercent val="0"/>
          <c:showBubbleSize val="0"/>
        </c:dLbls>
        <c:gapWidth val="219"/>
        <c:overlap val="100"/>
        <c:axId val="610980256"/>
        <c:axId val="610970536"/>
      </c:barChart>
      <c:catAx>
        <c:axId val="6109802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0536"/>
        <c:crosses val="autoZero"/>
        <c:auto val="1"/>
        <c:lblAlgn val="ctr"/>
        <c:lblOffset val="100"/>
        <c:noMultiLvlLbl val="0"/>
      </c:catAx>
      <c:valAx>
        <c:axId val="610970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80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Project Data for Analysis.xlsx]By Project Hours!PivotTable1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Difference in Budgeted and Actual Hours by Project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b"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b"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'By Project Hours'!$B$3</c:f>
              <c:strCache>
                <c:ptCount val="1"/>
                <c:pt idx="0">
                  <c:v>Budgeted Hours</c:v>
                </c:pt>
              </c:strCache>
            </c:strRef>
          </c:tx>
          <c:spPr>
            <a:solidFill>
              <a:schemeClr val="accent1"/>
            </a:solidFill>
            <a:ln>
              <a:noFill/>
            </a:ln>
            <a:effectLst/>
          </c:spPr>
          <c:invertIfNegative val="0"/>
          <c:cat>
            <c:strRef>
              <c:f>'By Project Hours'!$A$4:$A$9</c:f>
              <c:strCache>
                <c:ptCount val="5"/>
                <c:pt idx="0">
                  <c:v>Project E</c:v>
                </c:pt>
                <c:pt idx="1">
                  <c:v>Project D</c:v>
                </c:pt>
                <c:pt idx="2">
                  <c:v>Project B</c:v>
                </c:pt>
                <c:pt idx="3">
                  <c:v>Project A</c:v>
                </c:pt>
                <c:pt idx="4">
                  <c:v>Project C</c:v>
                </c:pt>
              </c:strCache>
            </c:strRef>
          </c:cat>
          <c:val>
            <c:numRef>
              <c:f>'By Project Hours'!$B$4:$B$9</c:f>
              <c:numCache>
                <c:formatCode>General</c:formatCode>
                <c:ptCount val="5"/>
                <c:pt idx="0">
                  <c:v>2580</c:v>
                </c:pt>
                <c:pt idx="1">
                  <c:v>3300</c:v>
                </c:pt>
                <c:pt idx="2">
                  <c:v>1350</c:v>
                </c:pt>
                <c:pt idx="3">
                  <c:v>2160</c:v>
                </c:pt>
                <c:pt idx="4">
                  <c:v>2760</c:v>
                </c:pt>
              </c:numCache>
            </c:numRef>
          </c:val>
          <c:extLst>
            <c:ext xmlns:c16="http://schemas.microsoft.com/office/drawing/2014/chart" uri="{C3380CC4-5D6E-409C-BE32-E72D297353CC}">
              <c16:uniqueId val="{00000000-ED57-4603-A921-E52AFB476C98}"/>
            </c:ext>
          </c:extLst>
        </c:ser>
        <c:ser>
          <c:idx val="1"/>
          <c:order val="1"/>
          <c:tx>
            <c:strRef>
              <c:f>'By Project Hours'!$C$3</c:f>
              <c:strCache>
                <c:ptCount val="1"/>
                <c:pt idx="0">
                  <c:v>Difference in Hours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'By Project Hours'!$A$4:$A$9</c:f>
              <c:strCache>
                <c:ptCount val="5"/>
                <c:pt idx="0">
                  <c:v>Project E</c:v>
                </c:pt>
                <c:pt idx="1">
                  <c:v>Project D</c:v>
                </c:pt>
                <c:pt idx="2">
                  <c:v>Project B</c:v>
                </c:pt>
                <c:pt idx="3">
                  <c:v>Project A</c:v>
                </c:pt>
                <c:pt idx="4">
                  <c:v>Project C</c:v>
                </c:pt>
              </c:strCache>
            </c:strRef>
          </c:cat>
          <c:val>
            <c:numRef>
              <c:f>'By Project Hours'!$C$4:$C$9</c:f>
              <c:numCache>
                <c:formatCode>General</c:formatCode>
                <c:ptCount val="5"/>
                <c:pt idx="0">
                  <c:v>-366</c:v>
                </c:pt>
                <c:pt idx="1">
                  <c:v>-144</c:v>
                </c:pt>
                <c:pt idx="2">
                  <c:v>108</c:v>
                </c:pt>
                <c:pt idx="3">
                  <c:v>204</c:v>
                </c:pt>
                <c:pt idx="4">
                  <c:v>318</c:v>
                </c:pt>
              </c:numCache>
            </c:numRef>
          </c:val>
          <c:extLst>
            <c:ext xmlns:c16="http://schemas.microsoft.com/office/drawing/2014/chart" uri="{C3380CC4-5D6E-409C-BE32-E72D297353CC}">
              <c16:uniqueId val="{00000001-ED57-4603-A921-E52AFB476C98}"/>
            </c:ext>
          </c:extLst>
        </c:ser>
        <c:dLbls>
          <c:showLegendKey val="0"/>
          <c:showVal val="0"/>
          <c:showCatName val="0"/>
          <c:showSerName val="0"/>
          <c:showPercent val="0"/>
          <c:showBubbleSize val="0"/>
        </c:dLbls>
        <c:gapWidth val="219"/>
        <c:overlap val="100"/>
        <c:axId val="610980256"/>
        <c:axId val="610970536"/>
      </c:barChart>
      <c:catAx>
        <c:axId val="6109802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0536"/>
        <c:crosses val="autoZero"/>
        <c:auto val="1"/>
        <c:lblAlgn val="ctr"/>
        <c:lblOffset val="100"/>
        <c:noMultiLvlLbl val="0"/>
      </c:catAx>
      <c:valAx>
        <c:axId val="610970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80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Project Data for Analysis.xlsx]Resource by Cost!PivotTable3</c:name>
    <c:fmtId val="12"/>
  </c:pivotSource>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a:t>Total Difference Between Budgeted and Actual Cost</a:t>
            </a:r>
            <a:r>
              <a:rPr lang="en-US" sz="900" baseline="0"/>
              <a:t> by Resource</a:t>
            </a:r>
            <a:endParaRPr lang="en-US" sz="900"/>
          </a:p>
        </c:rich>
      </c:tx>
      <c:layout>
        <c:manualLayout>
          <c:xMode val="edge"/>
          <c:yMode val="edge"/>
          <c:x val="0.1686373475529275"/>
          <c:y val="4.1973766549207571E-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s>
    <c:plotArea>
      <c:layout>
        <c:manualLayout>
          <c:layoutTarget val="inner"/>
          <c:xMode val="edge"/>
          <c:yMode val="edge"/>
          <c:x val="0.17593720852471711"/>
          <c:y val="0.13573868463597646"/>
          <c:w val="0.76686529515630408"/>
          <c:h val="0.67292103382398794"/>
        </c:manualLayout>
      </c:layout>
      <c:barChart>
        <c:barDir val="col"/>
        <c:grouping val="clustered"/>
        <c:varyColors val="1"/>
        <c:ser>
          <c:idx val="0"/>
          <c:order val="0"/>
          <c:tx>
            <c:strRef>
              <c:f>'Resource by Cost'!$B$3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E92-4EDB-BD9A-31481884F65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92-4EDB-BD9A-31481884F65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BE92-4EDB-BD9A-31481884F65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BE92-4EDB-BD9A-31481884F652}"/>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BE92-4EDB-BD9A-31481884F652}"/>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BE92-4EDB-BD9A-31481884F652}"/>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BE92-4EDB-BD9A-31481884F652}"/>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BE92-4EDB-BD9A-31481884F652}"/>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BE92-4EDB-BD9A-31481884F652}"/>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BE92-4EDB-BD9A-31481884F652}"/>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BE92-4EDB-BD9A-31481884F652}"/>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BE92-4EDB-BD9A-31481884F652}"/>
              </c:ext>
            </c:extLst>
          </c:dPt>
          <c:dPt>
            <c:idx val="12"/>
            <c:invertIfNegative val="0"/>
            <c:bubble3D val="0"/>
            <c:spPr>
              <a:solidFill>
                <a:schemeClr val="accent1">
                  <a:lumMod val="80000"/>
                  <a:lumOff val="20000"/>
                </a:schemeClr>
              </a:solidFill>
              <a:ln>
                <a:noFill/>
              </a:ln>
              <a:effectLst/>
            </c:spPr>
            <c:extLst>
              <c:ext xmlns:c16="http://schemas.microsoft.com/office/drawing/2014/chart" uri="{C3380CC4-5D6E-409C-BE32-E72D297353CC}">
                <c16:uniqueId val="{00000019-BE92-4EDB-BD9A-31481884F652}"/>
              </c:ext>
            </c:extLst>
          </c:dPt>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'Resource by Cost'!$A$4:$A$17</c:f>
              <c:strCache>
                <c:ptCount val="13"/>
                <c:pt idx="0">
                  <c:v>Larry</c:v>
                </c:pt>
                <c:pt idx="1">
                  <c:v>Inigo</c:v>
                </c:pt>
                <c:pt idx="2">
                  <c:v>Erica</c:v>
                </c:pt>
                <c:pt idx="3">
                  <c:v>Sondra</c:v>
                </c:pt>
                <c:pt idx="4">
                  <c:v>Crystal</c:v>
                </c:pt>
                <c:pt idx="5">
                  <c:v>Tom</c:v>
                </c:pt>
                <c:pt idx="6">
                  <c:v>Jenny</c:v>
                </c:pt>
                <c:pt idx="7">
                  <c:v>Sarah</c:v>
                </c:pt>
                <c:pt idx="8">
                  <c:v>Gail</c:v>
                </c:pt>
                <c:pt idx="9">
                  <c:v>Stanley</c:v>
                </c:pt>
                <c:pt idx="10">
                  <c:v>Jim</c:v>
                </c:pt>
                <c:pt idx="11">
                  <c:v>George</c:v>
                </c:pt>
                <c:pt idx="12">
                  <c:v>Monique</c:v>
                </c:pt>
              </c:strCache>
            </c:strRef>
          </c:cat>
          <c:val>
            <c:numRef>
              <c:f>'Resource by Cost'!$B$4:$B$17</c:f>
              <c:numCache>
                <c:formatCode>General</c:formatCode>
                <c:ptCount val="13"/>
                <c:pt idx="0">
                  <c:v>-42240</c:v>
                </c:pt>
                <c:pt idx="1">
                  <c:v>-28500</c:v>
                </c:pt>
                <c:pt idx="2">
                  <c:v>-8400</c:v>
                </c:pt>
                <c:pt idx="3">
                  <c:v>0</c:v>
                </c:pt>
                <c:pt idx="4">
                  <c:v>0</c:v>
                </c:pt>
                <c:pt idx="5">
                  <c:v>1050</c:v>
                </c:pt>
                <c:pt idx="6">
                  <c:v>4500</c:v>
                </c:pt>
                <c:pt idx="7">
                  <c:v>4500</c:v>
                </c:pt>
                <c:pt idx="8">
                  <c:v>4800</c:v>
                </c:pt>
                <c:pt idx="9">
                  <c:v>7200</c:v>
                </c:pt>
                <c:pt idx="10">
                  <c:v>8100</c:v>
                </c:pt>
                <c:pt idx="11">
                  <c:v>14400</c:v>
                </c:pt>
                <c:pt idx="12">
                  <c:v>25200</c:v>
                </c:pt>
              </c:numCache>
            </c:numRef>
          </c:val>
          <c:extLst>
            <c:ext xmlns:c16="http://schemas.microsoft.com/office/drawing/2014/chart" uri="{C3380CC4-5D6E-409C-BE32-E72D297353CC}">
              <c16:uniqueId val="{0000001A-BE92-4EDB-BD9A-31481884F652}"/>
            </c:ext>
          </c:extLst>
        </c:ser>
        <c:dLbls>
          <c:showLegendKey val="0"/>
          <c:showVal val="0"/>
          <c:showCatName val="0"/>
          <c:showSerName val="0"/>
          <c:showPercent val="0"/>
          <c:showBubbleSize val="0"/>
        </c:dLbls>
        <c:gapWidth val="219"/>
        <c:overlap val="-27"/>
        <c:axId val="610973056"/>
        <c:axId val="610976296"/>
      </c:barChart>
      <c:catAx>
        <c:axId val="610973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6296"/>
        <c:crosses val="autoZero"/>
        <c:auto val="1"/>
        <c:lblAlgn val="ctr"/>
        <c:lblOffset val="100"/>
        <c:noMultiLvlLbl val="0"/>
      </c:catAx>
      <c:valAx>
        <c:axId val="610976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Project Data for Analysis.xlsx]Resource by Hour Diff!PivotTable3</c:name>
    <c:fmtId val="23"/>
  </c:pivotSource>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a:t>Total Difference Between Budgeted and Actual Cost</a:t>
            </a:r>
            <a:r>
              <a:rPr lang="en-US" sz="900" baseline="0"/>
              <a:t> by Resource</a:t>
            </a:r>
            <a:endParaRPr lang="en-US" sz="900"/>
          </a:p>
        </c:rich>
      </c:tx>
      <c:layout>
        <c:manualLayout>
          <c:xMode val="edge"/>
          <c:yMode val="edge"/>
          <c:x val="0.26353202563291639"/>
          <c:y val="4.1973844520914655E-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593720852471711"/>
          <c:y val="0.13573868463597646"/>
          <c:w val="0.76686529515630408"/>
          <c:h val="0.67292103382398794"/>
        </c:manualLayout>
      </c:layout>
      <c:barChart>
        <c:barDir val="col"/>
        <c:grouping val="clustered"/>
        <c:varyColors val="0"/>
        <c:ser>
          <c:idx val="0"/>
          <c:order val="0"/>
          <c:tx>
            <c:strRef>
              <c:f>'Resource by Hour Diff'!$B$3</c:f>
              <c:strCache>
                <c:ptCount val="1"/>
                <c:pt idx="0">
                  <c:v>Sum of Total BH</c:v>
                </c:pt>
              </c:strCache>
            </c:strRef>
          </c:tx>
          <c:spPr>
            <a:solidFill>
              <a:schemeClr val="accent1"/>
            </a:solidFill>
            <a:ln>
              <a:noFill/>
            </a:ln>
            <a:effectLst/>
          </c:spPr>
          <c:invertIfNegative val="0"/>
          <c:cat>
            <c:strRef>
              <c:f>'Resource by Hour Diff'!$A$4:$A$17</c:f>
              <c:strCache>
                <c:ptCount val="13"/>
                <c:pt idx="0">
                  <c:v>Larry</c:v>
                </c:pt>
                <c:pt idx="1">
                  <c:v>Inigo</c:v>
                </c:pt>
                <c:pt idx="2">
                  <c:v>Erica</c:v>
                </c:pt>
                <c:pt idx="3">
                  <c:v>Sondra</c:v>
                </c:pt>
                <c:pt idx="4">
                  <c:v>Crystal</c:v>
                </c:pt>
                <c:pt idx="5">
                  <c:v>Tom</c:v>
                </c:pt>
                <c:pt idx="6">
                  <c:v>Jenny</c:v>
                </c:pt>
                <c:pt idx="7">
                  <c:v>Sarah</c:v>
                </c:pt>
                <c:pt idx="8">
                  <c:v>Jim</c:v>
                </c:pt>
                <c:pt idx="9">
                  <c:v>Gail</c:v>
                </c:pt>
                <c:pt idx="10">
                  <c:v>Stanley</c:v>
                </c:pt>
                <c:pt idx="11">
                  <c:v>George</c:v>
                </c:pt>
                <c:pt idx="12">
                  <c:v>Monique</c:v>
                </c:pt>
              </c:strCache>
            </c:strRef>
          </c:cat>
          <c:val>
            <c:numRef>
              <c:f>'Resource by Hour Diff'!$B$4:$B$17</c:f>
              <c:numCache>
                <c:formatCode>General</c:formatCode>
                <c:ptCount val="13"/>
                <c:pt idx="0">
                  <c:v>960</c:v>
                </c:pt>
                <c:pt idx="1">
                  <c:v>960</c:v>
                </c:pt>
                <c:pt idx="2">
                  <c:v>960</c:v>
                </c:pt>
                <c:pt idx="3">
                  <c:v>960</c:v>
                </c:pt>
                <c:pt idx="4">
                  <c:v>900</c:v>
                </c:pt>
                <c:pt idx="5">
                  <c:v>960</c:v>
                </c:pt>
                <c:pt idx="6">
                  <c:v>960</c:v>
                </c:pt>
                <c:pt idx="7">
                  <c:v>960</c:v>
                </c:pt>
                <c:pt idx="8">
                  <c:v>960</c:v>
                </c:pt>
                <c:pt idx="9">
                  <c:v>930</c:v>
                </c:pt>
                <c:pt idx="10">
                  <c:v>720</c:v>
                </c:pt>
                <c:pt idx="11">
                  <c:v>960</c:v>
                </c:pt>
                <c:pt idx="12">
                  <c:v>960</c:v>
                </c:pt>
              </c:numCache>
            </c:numRef>
          </c:val>
          <c:extLst>
            <c:ext xmlns:c16="http://schemas.microsoft.com/office/drawing/2014/chart" uri="{C3380CC4-5D6E-409C-BE32-E72D297353CC}">
              <c16:uniqueId val="{00000000-034C-4231-AABF-DD73D3BFEBAC}"/>
            </c:ext>
          </c:extLst>
        </c:ser>
        <c:ser>
          <c:idx val="1"/>
          <c:order val="1"/>
          <c:tx>
            <c:strRef>
              <c:f>'Resource by Hour Diff'!$C$3</c:f>
              <c:strCache>
                <c:ptCount val="1"/>
                <c:pt idx="0">
                  <c:v>Sum of Total AH</c:v>
                </c:pt>
              </c:strCache>
            </c:strRef>
          </c:tx>
          <c:spPr>
            <a:solidFill>
              <a:schemeClr val="accent2"/>
            </a:solidFill>
            <a:ln>
              <a:noFill/>
            </a:ln>
            <a:effectLst/>
          </c:spPr>
          <c:invertIfNegative val="0"/>
          <c:cat>
            <c:strRef>
              <c:f>'Resource by Hour Diff'!$A$4:$A$17</c:f>
              <c:strCache>
                <c:ptCount val="13"/>
                <c:pt idx="0">
                  <c:v>Larry</c:v>
                </c:pt>
                <c:pt idx="1">
                  <c:v>Inigo</c:v>
                </c:pt>
                <c:pt idx="2">
                  <c:v>Erica</c:v>
                </c:pt>
                <c:pt idx="3">
                  <c:v>Sondra</c:v>
                </c:pt>
                <c:pt idx="4">
                  <c:v>Crystal</c:v>
                </c:pt>
                <c:pt idx="5">
                  <c:v>Tom</c:v>
                </c:pt>
                <c:pt idx="6">
                  <c:v>Jenny</c:v>
                </c:pt>
                <c:pt idx="7">
                  <c:v>Sarah</c:v>
                </c:pt>
                <c:pt idx="8">
                  <c:v>Jim</c:v>
                </c:pt>
                <c:pt idx="9">
                  <c:v>Gail</c:v>
                </c:pt>
                <c:pt idx="10">
                  <c:v>Stanley</c:v>
                </c:pt>
                <c:pt idx="11">
                  <c:v>George</c:v>
                </c:pt>
                <c:pt idx="12">
                  <c:v>Monique</c:v>
                </c:pt>
              </c:strCache>
            </c:strRef>
          </c:cat>
          <c:val>
            <c:numRef>
              <c:f>'Resource by Hour Diff'!$C$4:$C$17</c:f>
              <c:numCache>
                <c:formatCode>General</c:formatCode>
                <c:ptCount val="13"/>
                <c:pt idx="0">
                  <c:v>480</c:v>
                </c:pt>
                <c:pt idx="1">
                  <c:v>660</c:v>
                </c:pt>
                <c:pt idx="2">
                  <c:v>900</c:v>
                </c:pt>
                <c:pt idx="3">
                  <c:v>960</c:v>
                </c:pt>
                <c:pt idx="4">
                  <c:v>900</c:v>
                </c:pt>
                <c:pt idx="5">
                  <c:v>990</c:v>
                </c:pt>
                <c:pt idx="6">
                  <c:v>1020</c:v>
                </c:pt>
                <c:pt idx="7">
                  <c:v>1020</c:v>
                </c:pt>
                <c:pt idx="8">
                  <c:v>1050</c:v>
                </c:pt>
                <c:pt idx="9">
                  <c:v>1026</c:v>
                </c:pt>
                <c:pt idx="10">
                  <c:v>864</c:v>
                </c:pt>
                <c:pt idx="11">
                  <c:v>1200</c:v>
                </c:pt>
                <c:pt idx="12">
                  <c:v>1200</c:v>
                </c:pt>
              </c:numCache>
            </c:numRef>
          </c:val>
          <c:extLst>
            <c:ext xmlns:c16="http://schemas.microsoft.com/office/drawing/2014/chart" uri="{C3380CC4-5D6E-409C-BE32-E72D297353CC}">
              <c16:uniqueId val="{00000001-034C-4231-AABF-DD73D3BFEBAC}"/>
            </c:ext>
          </c:extLst>
        </c:ser>
        <c:ser>
          <c:idx val="2"/>
          <c:order val="2"/>
          <c:tx>
            <c:strRef>
              <c:f>'Resource by Hour Diff'!$D$3</c:f>
              <c:strCache>
                <c:ptCount val="1"/>
                <c:pt idx="0">
                  <c:v>Sum of Total Hour Difference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'Resource by Hour Diff'!$A$4:$A$17</c:f>
              <c:strCache>
                <c:ptCount val="13"/>
                <c:pt idx="0">
                  <c:v>Larry</c:v>
                </c:pt>
                <c:pt idx="1">
                  <c:v>Inigo</c:v>
                </c:pt>
                <c:pt idx="2">
                  <c:v>Erica</c:v>
                </c:pt>
                <c:pt idx="3">
                  <c:v>Sondra</c:v>
                </c:pt>
                <c:pt idx="4">
                  <c:v>Crystal</c:v>
                </c:pt>
                <c:pt idx="5">
                  <c:v>Tom</c:v>
                </c:pt>
                <c:pt idx="6">
                  <c:v>Jenny</c:v>
                </c:pt>
                <c:pt idx="7">
                  <c:v>Sarah</c:v>
                </c:pt>
                <c:pt idx="8">
                  <c:v>Jim</c:v>
                </c:pt>
                <c:pt idx="9">
                  <c:v>Gail</c:v>
                </c:pt>
                <c:pt idx="10">
                  <c:v>Stanley</c:v>
                </c:pt>
                <c:pt idx="11">
                  <c:v>George</c:v>
                </c:pt>
                <c:pt idx="12">
                  <c:v>Monique</c:v>
                </c:pt>
              </c:strCache>
            </c:strRef>
          </c:cat>
          <c:val>
            <c:numRef>
              <c:f>'Resource by Hour Diff'!$D$4:$D$17</c:f>
              <c:numCache>
                <c:formatCode>General</c:formatCode>
                <c:ptCount val="13"/>
                <c:pt idx="0">
                  <c:v>-480</c:v>
                </c:pt>
                <c:pt idx="1">
                  <c:v>-300</c:v>
                </c:pt>
                <c:pt idx="2">
                  <c:v>-60</c:v>
                </c:pt>
                <c:pt idx="3">
                  <c:v>0</c:v>
                </c:pt>
                <c:pt idx="4">
                  <c:v>0</c:v>
                </c:pt>
                <c:pt idx="5">
                  <c:v>30</c:v>
                </c:pt>
                <c:pt idx="6">
                  <c:v>60</c:v>
                </c:pt>
                <c:pt idx="7">
                  <c:v>60</c:v>
                </c:pt>
                <c:pt idx="8">
                  <c:v>90</c:v>
                </c:pt>
                <c:pt idx="9">
                  <c:v>96</c:v>
                </c:pt>
                <c:pt idx="10">
                  <c:v>144</c:v>
                </c:pt>
                <c:pt idx="11">
                  <c:v>240</c:v>
                </c:pt>
                <c:pt idx="12">
                  <c:v>240</c:v>
                </c:pt>
              </c:numCache>
            </c:numRef>
          </c:val>
          <c:extLst>
            <c:ext xmlns:c16="http://schemas.microsoft.com/office/drawing/2014/chart" uri="{C3380CC4-5D6E-409C-BE32-E72D297353CC}">
              <c16:uniqueId val="{00000002-034C-4231-AABF-DD73D3BFEBAC}"/>
            </c:ext>
          </c:extLst>
        </c:ser>
        <c:dLbls>
          <c:showLegendKey val="0"/>
          <c:showVal val="0"/>
          <c:showCatName val="0"/>
          <c:showSerName val="0"/>
          <c:showPercent val="0"/>
          <c:showBubbleSize val="0"/>
        </c:dLbls>
        <c:gapWidth val="219"/>
        <c:overlap val="-27"/>
        <c:axId val="610973056"/>
        <c:axId val="610976296"/>
      </c:barChart>
      <c:catAx>
        <c:axId val="610973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6296"/>
        <c:crosses val="autoZero"/>
        <c:auto val="1"/>
        <c:lblAlgn val="ctr"/>
        <c:lblOffset val="100"/>
        <c:noMultiLvlLbl val="0"/>
      </c:catAx>
      <c:valAx>
        <c:axId val="610976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7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Project Data for Analysis.xlsx]Cost By Resource!PivotTable2</c:name>
    <c:fmtId val="20"/>
  </c:pivotSource>
  <c:chart>
    <c:autoTitleDeleted val="1"/>
    <c:pivotFmts>
      <c:pivotFmt>
        <c:idx val="0"/>
        <c:spPr>
          <a:solidFill>
            <a:schemeClr val="accent1"/>
          </a:solidFill>
          <a:ln w="19050">
            <a:solidFill>
              <a:schemeClr val="lt1"/>
            </a:solidFill>
          </a:ln>
          <a:effectLst/>
        </c:spPr>
        <c:marker>
          <c:symbol val="circle"/>
          <c:size val="5"/>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3"/>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1">
              <a:lumMod val="60000"/>
            </a:schemeClr>
          </a:solidFill>
          <a:ln w="19050">
            <a:solidFill>
              <a:schemeClr val="lt1"/>
            </a:solidFill>
          </a:ln>
          <a:effectLst/>
        </c:spPr>
        <c:dLbl>
          <c:idx val="0"/>
          <c:layout>
            <c:manualLayout>
              <c:x val="-5.2789959187870446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2">
              <a:lumMod val="60000"/>
            </a:schemeClr>
          </a:solidFill>
          <a:ln w="19050">
            <a:solidFill>
              <a:schemeClr val="lt1"/>
            </a:solidFill>
          </a:ln>
          <a:effectLst/>
        </c:spPr>
      </c:pivotFmt>
      <c:pivotFmt>
        <c:idx val="10"/>
        <c:spPr>
          <a:solidFill>
            <a:schemeClr val="accent3">
              <a:lumMod val="60000"/>
            </a:schemeClr>
          </a:solidFill>
          <a:ln w="19050">
            <a:solidFill>
              <a:schemeClr val="lt1"/>
            </a:solidFill>
          </a:ln>
          <a:effectLst/>
        </c:spPr>
      </c:pivotFmt>
      <c:pivotFmt>
        <c:idx val="11"/>
        <c:spPr>
          <a:solidFill>
            <a:schemeClr val="accent4">
              <a:lumMod val="60000"/>
            </a:schemeClr>
          </a:solidFill>
          <a:ln w="19050">
            <a:solidFill>
              <a:schemeClr val="lt1"/>
            </a:solidFill>
          </a:ln>
          <a:effectLst/>
        </c:spPr>
      </c:pivotFmt>
      <c:pivotFmt>
        <c:idx val="12"/>
        <c:spPr>
          <a:solidFill>
            <a:schemeClr val="accent5">
              <a:lumMod val="60000"/>
            </a:schemeClr>
          </a:solidFill>
          <a:ln w="19050">
            <a:solidFill>
              <a:schemeClr val="lt1"/>
            </a:solidFill>
          </a:ln>
          <a:effectLst/>
        </c:spPr>
      </c:pivotFmt>
      <c:pivotFmt>
        <c:idx val="13"/>
        <c:spPr>
          <a:solidFill>
            <a:schemeClr val="accent6">
              <a:lumMod val="60000"/>
            </a:schemeClr>
          </a:solidFill>
          <a:ln w="19050">
            <a:solidFill>
              <a:schemeClr val="lt1"/>
            </a:solidFill>
          </a:ln>
          <a:effectLst/>
        </c:spPr>
      </c:pivotFmt>
      <c:pivotFmt>
        <c:idx val="14"/>
        <c:spPr>
          <a:solidFill>
            <a:schemeClr val="accent1">
              <a:lumMod val="80000"/>
              <a:lumOff val="20000"/>
            </a:schemeClr>
          </a:solidFill>
          <a:ln w="19050">
            <a:solidFill>
              <a:schemeClr val="lt1"/>
            </a:solidFill>
          </a:ln>
          <a:effectLst/>
        </c:spPr>
      </c:pivotFmt>
      <c:pivotFmt>
        <c:idx val="15"/>
      </c:pivotFmt>
      <c:pivotFmt>
        <c:idx val="16"/>
      </c:pivotFmt>
      <c:pivotFmt>
        <c:idx val="17"/>
        <c:spPr>
          <a:solidFill>
            <a:schemeClr val="accent1"/>
          </a:solidFill>
          <a:ln w="19050">
            <a:solidFill>
              <a:schemeClr val="lt1"/>
            </a:solidFill>
          </a:ln>
          <a:effectLst/>
        </c:spPr>
      </c:pivotFmt>
      <c:pivotFmt>
        <c:idx val="18"/>
        <c:spPr>
          <a:solidFill>
            <a:schemeClr val="accent2"/>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dLbl>
          <c:idx val="0"/>
          <c:layout>
            <c:manualLayout>
              <c:x val="-5.2789959187870446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dLbl>
          <c:idx val="0"/>
          <c:layout>
            <c:manualLayout>
              <c:x val="-5.2789959187870446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s>
    <c:plotArea>
      <c:layout>
        <c:manualLayout>
          <c:layoutTarget val="inner"/>
          <c:xMode val="edge"/>
          <c:yMode val="edge"/>
          <c:x val="0.26976764591365004"/>
          <c:y val="0.1626887810388824"/>
          <c:w val="0.47866784388349942"/>
          <c:h val="0.7858032750498396"/>
        </c:manualLayout>
      </c:layout>
      <c:pieChart>
        <c:varyColors val="1"/>
        <c:ser>
          <c:idx val="0"/>
          <c:order val="0"/>
          <c:tx>
            <c:strRef>
              <c:f>'Cost By Resource'!$B$3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12-4021-99AD-001A60C342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12-4021-99AD-001A60C342E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12-4021-99AD-001A60C342E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12-4021-99AD-001A60C342E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D12-4021-99AD-001A60C342E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D12-4021-99AD-001A60C342E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D12-4021-99AD-001A60C342E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D12-4021-99AD-001A60C342E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D12-4021-99AD-001A60C342E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D12-4021-99AD-001A60C342E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D12-4021-99AD-001A60C342EC}"/>
              </c:ext>
            </c:extLst>
          </c:dPt>
          <c:dPt>
            <c:idx val="11"/>
            <c:bubble3D val="0"/>
            <c:explosion val="12"/>
            <c:spPr>
              <a:solidFill>
                <a:schemeClr val="accent6">
                  <a:lumMod val="60000"/>
                </a:schemeClr>
              </a:solidFill>
              <a:ln w="19050">
                <a:solidFill>
                  <a:schemeClr val="lt1"/>
                </a:solidFill>
              </a:ln>
              <a:effectLst/>
            </c:spPr>
            <c:extLst>
              <c:ext xmlns:c16="http://schemas.microsoft.com/office/drawing/2014/chart" uri="{C3380CC4-5D6E-409C-BE32-E72D297353CC}">
                <c16:uniqueId val="{00000017-CD12-4021-99AD-001A60C342EC}"/>
              </c:ext>
            </c:extLst>
          </c:dPt>
          <c:dPt>
            <c:idx val="12"/>
            <c:bubble3D val="0"/>
            <c:explosion val="15"/>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D12-4021-99AD-001A60C342EC}"/>
              </c:ext>
            </c:extLst>
          </c:dPt>
          <c:dLbls>
            <c:dLbl>
              <c:idx val="6"/>
              <c:layout>
                <c:manualLayout>
                  <c:x val="-5.2789959187870446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CD12-4021-99AD-001A60C342E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'Cost By Resource'!$A$4:$A$17</c:f>
              <c:strCache>
                <c:ptCount val="13"/>
                <c:pt idx="0">
                  <c:v>Tom</c:v>
                </c:pt>
                <c:pt idx="1">
                  <c:v>Larry</c:v>
                </c:pt>
                <c:pt idx="2">
                  <c:v>Stanley</c:v>
                </c:pt>
                <c:pt idx="3">
                  <c:v>Sondra</c:v>
                </c:pt>
                <c:pt idx="4">
                  <c:v>Gail</c:v>
                </c:pt>
                <c:pt idx="5">
                  <c:v>Inigo</c:v>
                </c:pt>
                <c:pt idx="6">
                  <c:v>George</c:v>
                </c:pt>
                <c:pt idx="7">
                  <c:v>Jenny</c:v>
                </c:pt>
                <c:pt idx="8">
                  <c:v>Sarah</c:v>
                </c:pt>
                <c:pt idx="9">
                  <c:v>Jim</c:v>
                </c:pt>
                <c:pt idx="10">
                  <c:v>Crystal</c:v>
                </c:pt>
                <c:pt idx="11">
                  <c:v>Monique</c:v>
                </c:pt>
                <c:pt idx="12">
                  <c:v>Erica</c:v>
                </c:pt>
              </c:strCache>
            </c:strRef>
          </c:cat>
          <c:val>
            <c:numRef>
              <c:f>'Cost By Resource'!$B$4:$B$17</c:f>
              <c:numCache>
                <c:formatCode>General</c:formatCode>
                <c:ptCount val="13"/>
                <c:pt idx="0">
                  <c:v>34650</c:v>
                </c:pt>
                <c:pt idx="1">
                  <c:v>42240</c:v>
                </c:pt>
                <c:pt idx="2">
                  <c:v>43200</c:v>
                </c:pt>
                <c:pt idx="3">
                  <c:v>43200</c:v>
                </c:pt>
                <c:pt idx="4">
                  <c:v>51300</c:v>
                </c:pt>
                <c:pt idx="5">
                  <c:v>62700</c:v>
                </c:pt>
                <c:pt idx="6">
                  <c:v>72000</c:v>
                </c:pt>
                <c:pt idx="7">
                  <c:v>76500</c:v>
                </c:pt>
                <c:pt idx="8">
                  <c:v>76500</c:v>
                </c:pt>
                <c:pt idx="9">
                  <c:v>94500</c:v>
                </c:pt>
                <c:pt idx="10">
                  <c:v>108000</c:v>
                </c:pt>
                <c:pt idx="11">
                  <c:v>126000</c:v>
                </c:pt>
                <c:pt idx="12">
                  <c:v>126000</c:v>
                </c:pt>
              </c:numCache>
            </c:numRef>
          </c:val>
          <c:extLst>
            <c:ext xmlns:c16="http://schemas.microsoft.com/office/drawing/2014/chart" uri="{C3380CC4-5D6E-409C-BE32-E72D297353CC}">
              <c16:uniqueId val="{0000001A-CD12-4021-99AD-001A60C342E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6/12/2023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250DF-1B5F-4AA3-A2B3-8B13CD43DE4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5488" y="6143775"/>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a:ln>
            <a:noFill/>
          </a:ln>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
        <p:nvSpPr>
          <p:cNvPr id="8" name="Rectangle 7"/>
          <p:cNvSpPr>
            <a:spLocks noChangeAspect="1"/>
          </p:cNvSpPr>
          <p:nvPr userDrawn="1">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38744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50DF-1B5F-4AA3-A2B3-8B13CD43DE46}"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50DF-1B5F-4AA3-A2B3-8B13CD43DE4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50DF-1B5F-4AA3-A2B3-8B13CD43DE46}"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50DF-1B5F-4AA3-A2B3-8B13CD43DE46}"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50DF-1B5F-4AA3-A2B3-8B13CD43DE46}"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50DF-1B5F-4AA3-A2B3-8B13CD43DE46}" type="datetimeFigureOut">
              <a:rPr lang="en-US" smtClean="0"/>
              <a:t>6/12/2023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1.tm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2" name="Picture 1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6" name="Title 1"/>
          <p:cNvSpPr txBox="1">
            <a:spLocks/>
          </p:cNvSpPr>
          <p:nvPr/>
        </p:nvSpPr>
        <p:spPr>
          <a:xfrm>
            <a:off x="0" y="1746504"/>
            <a:ext cx="3913632" cy="2980943"/>
          </a:xfrm>
          <a:prstGeom prst="rect">
            <a:avLst/>
          </a:prstGeom>
        </p:spPr>
        <p:txBody>
          <a:bodyPr vert="horz" lIns="91440" tIns="45720" rIns="91440" bIns="45720" rtlCol="0" anchor="ctr">
            <a:norm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685800" fontAlgn="auto">
              <a:lnSpc>
                <a:spcPct val="90000"/>
              </a:lnSpc>
              <a:spcBef>
                <a:spcPct val="0"/>
              </a:spcBef>
              <a:spcAft>
                <a:spcPts val="600"/>
              </a:spcAft>
              <a:buClrTx/>
              <a:buSzTx/>
              <a:tabLst/>
              <a:defRPr/>
            </a:pPr>
            <a:r>
              <a:rPr kumimoji="0" lang="en-US" sz="4000" b="0" i="0" u="none" strike="noStrike" cap="none" spc="0" normalizeH="0" baseline="0" noProof="0" dirty="0">
                <a:ln>
                  <a:noFill/>
                </a:ln>
                <a:solidFill>
                  <a:srgbClr val="FFFFFF"/>
                </a:solidFill>
                <a:effectLst/>
                <a:uLnTx/>
                <a:uFillTx/>
                <a:latin typeface="+mj-lt"/>
              </a:rPr>
              <a:t>Data Analysis:</a:t>
            </a:r>
          </a:p>
          <a:p>
            <a:pPr marL="0" marR="0" lvl="0" indent="0" defTabSz="685800" fontAlgn="auto">
              <a:lnSpc>
                <a:spcPct val="90000"/>
              </a:lnSpc>
              <a:spcBef>
                <a:spcPct val="0"/>
              </a:spcBef>
              <a:spcAft>
                <a:spcPts val="600"/>
              </a:spcAft>
              <a:buClrTx/>
              <a:buSzTx/>
              <a:tabLst/>
              <a:defRPr/>
            </a:pPr>
            <a:r>
              <a:rPr kumimoji="0" lang="en-US" sz="4000" b="0" i="0" u="none" strike="noStrike" cap="none" spc="0" normalizeH="0" baseline="0" noProof="0" dirty="0">
                <a:ln>
                  <a:noFill/>
                </a:ln>
                <a:solidFill>
                  <a:srgbClr val="FFFFFF"/>
                </a:solidFill>
                <a:effectLst/>
                <a:uLnTx/>
                <a:uFillTx/>
                <a:latin typeface="+mj-lt"/>
              </a:rPr>
              <a:t>Project Budget to Actual Variance</a:t>
            </a:r>
          </a:p>
        </p:txBody>
      </p:sp>
      <p:sp>
        <p:nvSpPr>
          <p:cNvPr id="8" name="Rectangle 7"/>
          <p:cNvSpPr>
            <a:spLocks noChangeAspect="1"/>
          </p:cNvSpPr>
          <p:nvPr>
            <p:custDataLst>
              <p:tags r:id="rId1"/>
            </p:custDataLst>
          </p:nvPr>
        </p:nvSpPr>
        <p:spPr>
          <a:xfrm>
            <a:off x="8067612" y="6562414"/>
            <a:ext cx="718873" cy="144601"/>
          </a:xfrm>
          <a:prstGeom prst="rect">
            <a:avLst/>
          </a:prstGeom>
          <a:blipFill>
            <a:blip r:embed="rId5"/>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4" name="Picture 3">
            <a:extLst>
              <a:ext uri="{FF2B5EF4-FFF2-40B4-BE49-F238E27FC236}">
                <a16:creationId xmlns:a16="http://schemas.microsoft.com/office/drawing/2014/main" id="{11DB608F-1D86-420C-B753-A0407B5D995C}"/>
              </a:ext>
            </a:extLst>
          </p:cNvPr>
          <p:cNvPicPr>
            <a:picLocks noChangeAspect="1"/>
          </p:cNvPicPr>
          <p:nvPr/>
        </p:nvPicPr>
        <p:blipFill>
          <a:blip r:embed="rId6"/>
          <a:stretch>
            <a:fillRect/>
          </a:stretch>
        </p:blipFill>
        <p:spPr>
          <a:xfrm>
            <a:off x="357515" y="6485670"/>
            <a:ext cx="789372" cy="160220"/>
          </a:xfrm>
          <a:prstGeom prst="rect">
            <a:avLst/>
          </a:prstGeom>
        </p:spPr>
      </p:pic>
      <p:sp>
        <p:nvSpPr>
          <p:cNvPr id="2" name="Title 1">
            <a:extLst>
              <a:ext uri="{FF2B5EF4-FFF2-40B4-BE49-F238E27FC236}">
                <a16:creationId xmlns:a16="http://schemas.microsoft.com/office/drawing/2014/main" id="{C05A1351-A488-C3FE-6147-0E27B55535FC}"/>
              </a:ext>
            </a:extLst>
          </p:cNvPr>
          <p:cNvSpPr txBox="1">
            <a:spLocks/>
          </p:cNvSpPr>
          <p:nvPr/>
        </p:nvSpPr>
        <p:spPr>
          <a:xfrm>
            <a:off x="4426345" y="5030533"/>
            <a:ext cx="3254615"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defTabSz="502920">
              <a:defRPr/>
            </a:pPr>
            <a:r>
              <a:rPr lang="en-US" sz="3200" b="0" i="0" kern="1200" dirty="0">
                <a:solidFill>
                  <a:srgbClr val="0070C0"/>
                </a:solidFill>
                <a:latin typeface="Arial" panose="020B0604020202020204" pitchFamily="34" charset="0"/>
                <a:ea typeface="+mj-ea"/>
                <a:cs typeface="+mj-cs"/>
              </a:rPr>
              <a:t>Abhiyan </a:t>
            </a:r>
            <a:r>
              <a:rPr lang="en-US" sz="3200" b="0" i="0" kern="1200" dirty="0" err="1">
                <a:solidFill>
                  <a:srgbClr val="0070C0"/>
                </a:solidFill>
                <a:latin typeface="Arial" panose="020B0604020202020204" pitchFamily="34" charset="0"/>
                <a:ea typeface="+mj-ea"/>
                <a:cs typeface="+mj-cs"/>
              </a:rPr>
              <a:t>Phunyal</a:t>
            </a:r>
            <a:endParaRPr kumimoji="0" lang="en-US" sz="5400" b="0" i="0" u="none" strike="noStrike" kern="1200" cap="none" spc="0" normalizeH="0" baseline="0" noProof="0" dirty="0">
              <a:ln>
                <a:noFill/>
              </a:ln>
              <a:solidFill>
                <a:schemeClr val="tx1"/>
              </a:solidFill>
              <a:effectLst/>
              <a:uLnTx/>
              <a:uFillTx/>
              <a:latin typeface="Arial" panose="020B0604020202020204" pitchFamily="34" charset="0"/>
              <a:cs typeface="+mj-cs"/>
            </a:endParaRPr>
          </a:p>
        </p:txBody>
      </p:sp>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2" y="248038"/>
            <a:ext cx="9144002" cy="1159200"/>
          </a:xfrm>
        </p:spPr>
        <p:txBody>
          <a:bodyPr vert="horz" lIns="91440" tIns="45720" rIns="91440" bIns="45720" rtlCol="0" anchor="ctr">
            <a:normAutofit/>
          </a:bodyPr>
          <a:lstStyle/>
          <a:p>
            <a:pPr>
              <a:defRPr sz="1400" b="0" i="0" u="none" strike="noStrike" kern="1200" spc="0" baseline="0">
                <a:solidFill>
                  <a:prstClr val="black">
                    <a:lumMod val="65000"/>
                    <a:lumOff val="35000"/>
                  </a:prstClr>
                </a:solidFill>
                <a:latin typeface="+mn-lt"/>
                <a:ea typeface="+mn-ea"/>
                <a:cs typeface="+mn-cs"/>
              </a:defRPr>
            </a:pPr>
            <a:r>
              <a:rPr lang="en-US" sz="3500" kern="1200" dirty="0">
                <a:solidFill>
                  <a:srgbClr val="FFFFFF"/>
                </a:solidFill>
                <a:latin typeface="+mj-lt"/>
                <a:ea typeface="+mj-ea"/>
                <a:cs typeface="+mj-cs"/>
              </a:rPr>
              <a:t>Difference in Budgeted and Actual Cost by Project</a:t>
            </a:r>
          </a:p>
        </p:txBody>
      </p:sp>
      <p:graphicFrame>
        <p:nvGraphicFramePr>
          <p:cNvPr id="6" name="Chart 5">
            <a:extLst>
              <a:ext uri="{FF2B5EF4-FFF2-40B4-BE49-F238E27FC236}">
                <a16:creationId xmlns:a16="http://schemas.microsoft.com/office/drawing/2014/main" id="{6A5DEDDF-14E2-4964-3119-D62FE765FEFC}"/>
              </a:ext>
            </a:extLst>
          </p:cNvPr>
          <p:cNvGraphicFramePr>
            <a:graphicFrameLocks/>
          </p:cNvGraphicFramePr>
          <p:nvPr>
            <p:extLst>
              <p:ext uri="{D42A27DB-BD31-4B8C-83A1-F6EECF244321}">
                <p14:modId xmlns:p14="http://schemas.microsoft.com/office/powerpoint/2010/main" val="2141590452"/>
              </p:ext>
            </p:extLst>
          </p:nvPr>
        </p:nvGraphicFramePr>
        <p:xfrm>
          <a:off x="324168" y="1966293"/>
          <a:ext cx="8495662" cy="4452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13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3" y="248038"/>
            <a:ext cx="9226299" cy="1159200"/>
          </a:xfrm>
        </p:spPr>
        <p:txBody>
          <a:bodyPr vert="horz" lIns="91440" tIns="45720" rIns="91440" bIns="45720" rtlCol="0" anchor="ctr">
            <a:normAutofit/>
          </a:bodyPr>
          <a:lstStyle/>
          <a:p>
            <a:pPr>
              <a:defRPr sz="1400" b="0" i="0" u="none" strike="noStrike" kern="1200" spc="0" baseline="0">
                <a:solidFill>
                  <a:prstClr val="black">
                    <a:lumMod val="65000"/>
                    <a:lumOff val="35000"/>
                  </a:prstClr>
                </a:solidFill>
                <a:latin typeface="+mn-lt"/>
                <a:ea typeface="+mn-ea"/>
                <a:cs typeface="+mn-cs"/>
              </a:defRPr>
            </a:pPr>
            <a:r>
              <a:rPr lang="en-US" sz="3500" kern="1200" dirty="0">
                <a:solidFill>
                  <a:srgbClr val="FFFFFF"/>
                </a:solidFill>
                <a:latin typeface="+mj-lt"/>
                <a:ea typeface="+mj-ea"/>
                <a:cs typeface="+mj-cs"/>
              </a:rPr>
              <a:t>Difference in Budgeted and Actual Hours by Project</a:t>
            </a:r>
          </a:p>
        </p:txBody>
      </p:sp>
      <p:graphicFrame>
        <p:nvGraphicFramePr>
          <p:cNvPr id="3" name="Chart 2">
            <a:extLst>
              <a:ext uri="{FF2B5EF4-FFF2-40B4-BE49-F238E27FC236}">
                <a16:creationId xmlns:a16="http://schemas.microsoft.com/office/drawing/2014/main" id="{D0A7E9A2-3D51-49CD-8F9B-5777593D4C70}"/>
              </a:ext>
            </a:extLst>
          </p:cNvPr>
          <p:cNvGraphicFramePr>
            <a:graphicFrameLocks/>
          </p:cNvGraphicFramePr>
          <p:nvPr>
            <p:extLst>
              <p:ext uri="{D42A27DB-BD31-4B8C-83A1-F6EECF244321}">
                <p14:modId xmlns:p14="http://schemas.microsoft.com/office/powerpoint/2010/main" val="3250037287"/>
              </p:ext>
            </p:extLst>
          </p:nvPr>
        </p:nvGraphicFramePr>
        <p:xfrm>
          <a:off x="324168" y="1966293"/>
          <a:ext cx="8495662" cy="4452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880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524784" y="248038"/>
            <a:ext cx="8487070" cy="1159200"/>
          </a:xfrm>
        </p:spPr>
        <p:txBody>
          <a:bodyPr vert="horz" lIns="91440" tIns="45720" rIns="91440" bIns="45720" rtlCol="0" anchor="ctr">
            <a:normAutofit/>
          </a:bodyPr>
          <a:lstStyle/>
          <a:p>
            <a:pPr>
              <a:defRPr sz="900" b="0" i="0" u="none" strike="noStrike" kern="1200" spc="0" baseline="0">
                <a:solidFill>
                  <a:prstClr val="black">
                    <a:lumMod val="65000"/>
                    <a:lumOff val="35000"/>
                  </a:prstClr>
                </a:solidFill>
                <a:latin typeface="+mn-lt"/>
                <a:ea typeface="+mn-ea"/>
                <a:cs typeface="+mn-cs"/>
              </a:defRPr>
            </a:pPr>
            <a:r>
              <a:rPr lang="en-US" sz="2700" kern="1200" dirty="0">
                <a:solidFill>
                  <a:srgbClr val="FFFFFF"/>
                </a:solidFill>
                <a:latin typeface="+mj-lt"/>
                <a:ea typeface="+mj-ea"/>
                <a:cs typeface="+mj-cs"/>
              </a:rPr>
              <a:t>Difference Between Budgeted and Actual Cost</a:t>
            </a:r>
            <a:r>
              <a:rPr lang="en-US" sz="2700" kern="1200" baseline="0" dirty="0">
                <a:solidFill>
                  <a:srgbClr val="FFFFFF"/>
                </a:solidFill>
                <a:latin typeface="+mj-lt"/>
                <a:ea typeface="+mj-ea"/>
                <a:cs typeface="+mj-cs"/>
              </a:rPr>
              <a:t> by Resource</a:t>
            </a:r>
            <a:endParaRPr lang="en-US" sz="2700" kern="1200" dirty="0">
              <a:solidFill>
                <a:srgbClr val="FFFFFF"/>
              </a:solidFill>
              <a:latin typeface="+mj-lt"/>
              <a:ea typeface="+mj-ea"/>
              <a:cs typeface="+mj-cs"/>
            </a:endParaRPr>
          </a:p>
        </p:txBody>
      </p:sp>
      <p:graphicFrame>
        <p:nvGraphicFramePr>
          <p:cNvPr id="3" name="Chart 2">
            <a:extLst>
              <a:ext uri="{FF2B5EF4-FFF2-40B4-BE49-F238E27FC236}">
                <a16:creationId xmlns:a16="http://schemas.microsoft.com/office/drawing/2014/main" id="{D296D9AF-6246-C8A7-1F03-D08D1EFD2BBC}"/>
              </a:ext>
            </a:extLst>
          </p:cNvPr>
          <p:cNvGraphicFramePr>
            <a:graphicFrameLocks/>
          </p:cNvGraphicFramePr>
          <p:nvPr>
            <p:extLst>
              <p:ext uri="{D42A27DB-BD31-4B8C-83A1-F6EECF244321}">
                <p14:modId xmlns:p14="http://schemas.microsoft.com/office/powerpoint/2010/main" val="2097521521"/>
              </p:ext>
            </p:extLst>
          </p:nvPr>
        </p:nvGraphicFramePr>
        <p:xfrm>
          <a:off x="-322557" y="1966540"/>
          <a:ext cx="9334411" cy="4891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337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3" y="248038"/>
            <a:ext cx="9144003" cy="1159200"/>
          </a:xfrm>
        </p:spPr>
        <p:txBody>
          <a:bodyPr vert="horz" lIns="91440" tIns="45720" rIns="91440" bIns="45720" rtlCol="0" anchor="ctr">
            <a:normAutofit/>
          </a:bodyPr>
          <a:lstStyle/>
          <a:p>
            <a:pPr>
              <a:defRPr sz="900" b="0" i="0" u="none" strike="noStrike" kern="1200" spc="0" baseline="0">
                <a:solidFill>
                  <a:prstClr val="black">
                    <a:lumMod val="65000"/>
                    <a:lumOff val="35000"/>
                  </a:prstClr>
                </a:solidFill>
                <a:latin typeface="+mn-lt"/>
                <a:ea typeface="+mn-ea"/>
                <a:cs typeface="+mn-cs"/>
              </a:defRPr>
            </a:pPr>
            <a:r>
              <a:rPr lang="en-US" sz="2700" dirty="0">
                <a:solidFill>
                  <a:srgbClr val="FFFFFF"/>
                </a:solidFill>
                <a:latin typeface="+mj-lt"/>
                <a:cs typeface="+mj-cs"/>
              </a:rPr>
              <a:t>D</a:t>
            </a:r>
            <a:r>
              <a:rPr lang="en-US" sz="2700" kern="1200" dirty="0">
                <a:solidFill>
                  <a:srgbClr val="FFFFFF"/>
                </a:solidFill>
                <a:latin typeface="+mj-lt"/>
                <a:ea typeface="+mj-ea"/>
                <a:cs typeface="+mj-cs"/>
              </a:rPr>
              <a:t>ifference Between Budgeted and Actual Hours</a:t>
            </a:r>
            <a:r>
              <a:rPr lang="en-US" sz="2700" kern="1200" baseline="0" dirty="0">
                <a:solidFill>
                  <a:srgbClr val="FFFFFF"/>
                </a:solidFill>
                <a:latin typeface="+mj-lt"/>
                <a:ea typeface="+mj-ea"/>
                <a:cs typeface="+mj-cs"/>
              </a:rPr>
              <a:t> by Resource</a:t>
            </a:r>
            <a:endParaRPr lang="en-US" sz="2700" kern="1200" dirty="0">
              <a:solidFill>
                <a:srgbClr val="FFFFFF"/>
              </a:solidFill>
              <a:latin typeface="+mj-lt"/>
              <a:ea typeface="+mj-ea"/>
              <a:cs typeface="+mj-cs"/>
            </a:endParaRPr>
          </a:p>
        </p:txBody>
      </p:sp>
      <p:graphicFrame>
        <p:nvGraphicFramePr>
          <p:cNvPr id="3" name="Chart 2">
            <a:extLst>
              <a:ext uri="{FF2B5EF4-FFF2-40B4-BE49-F238E27FC236}">
                <a16:creationId xmlns:a16="http://schemas.microsoft.com/office/drawing/2014/main" id="{0F015E7C-6CC7-4769-942B-6C2D4338BD84}"/>
              </a:ext>
            </a:extLst>
          </p:cNvPr>
          <p:cNvGraphicFramePr>
            <a:graphicFrameLocks/>
          </p:cNvGraphicFramePr>
          <p:nvPr>
            <p:extLst>
              <p:ext uri="{D42A27DB-BD31-4B8C-83A1-F6EECF244321}">
                <p14:modId xmlns:p14="http://schemas.microsoft.com/office/powerpoint/2010/main" val="1259681180"/>
              </p:ext>
            </p:extLst>
          </p:nvPr>
        </p:nvGraphicFramePr>
        <p:xfrm>
          <a:off x="-514581" y="1966292"/>
          <a:ext cx="9334411" cy="4891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057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defRPr sz="900" b="0" i="0" u="none" strike="noStrike" kern="1200" spc="0" baseline="0">
                <a:solidFill>
                  <a:prstClr val="black">
                    <a:lumMod val="65000"/>
                    <a:lumOff val="35000"/>
                  </a:prstClr>
                </a:solidFill>
                <a:latin typeface="+mn-lt"/>
                <a:ea typeface="+mn-ea"/>
                <a:cs typeface="+mn-cs"/>
              </a:defRPr>
            </a:pPr>
            <a:r>
              <a:rPr lang="en-US" sz="3500" kern="1200">
                <a:solidFill>
                  <a:srgbClr val="FFFFFF"/>
                </a:solidFill>
                <a:latin typeface="+mj-lt"/>
                <a:ea typeface="+mj-ea"/>
                <a:cs typeface="+mj-cs"/>
              </a:rPr>
              <a:t>Total Cost by Resource</a:t>
            </a:r>
          </a:p>
        </p:txBody>
      </p:sp>
      <p:graphicFrame>
        <p:nvGraphicFramePr>
          <p:cNvPr id="5" name="Chart 4">
            <a:extLst>
              <a:ext uri="{FF2B5EF4-FFF2-40B4-BE49-F238E27FC236}">
                <a16:creationId xmlns:a16="http://schemas.microsoft.com/office/drawing/2014/main" id="{DBA46184-8223-AFA3-EB76-0B64A3197100}"/>
              </a:ext>
            </a:extLst>
          </p:cNvPr>
          <p:cNvGraphicFramePr>
            <a:graphicFrameLocks/>
          </p:cNvGraphicFramePr>
          <p:nvPr>
            <p:extLst>
              <p:ext uri="{D42A27DB-BD31-4B8C-83A1-F6EECF244321}">
                <p14:modId xmlns:p14="http://schemas.microsoft.com/office/powerpoint/2010/main" val="1848159279"/>
              </p:ext>
            </p:extLst>
          </p:nvPr>
        </p:nvGraphicFramePr>
        <p:xfrm>
          <a:off x="266170" y="164592"/>
          <a:ext cx="8611655" cy="7479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402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350041" y="586855"/>
            <a:ext cx="2401025" cy="3387497"/>
          </a:xfrm>
        </p:spPr>
        <p:txBody>
          <a:bodyPr vert="horz" lIns="91440" tIns="45720" rIns="91440" bIns="45720" rtlCol="0" anchor="b">
            <a:normAutofit/>
          </a:bodyPr>
          <a:lstStyle/>
          <a:p>
            <a:pPr algn="r"/>
            <a:r>
              <a:rPr lang="en-US" sz="3200" kern="1200">
                <a:solidFill>
                  <a:srgbClr val="FFFFFF"/>
                </a:solidFill>
                <a:latin typeface="+mj-lt"/>
                <a:ea typeface="+mj-ea"/>
                <a:cs typeface="+mj-cs"/>
              </a:rPr>
              <a:t>Observations and Key Insights</a:t>
            </a:r>
          </a:p>
        </p:txBody>
      </p:sp>
      <p:sp>
        <p:nvSpPr>
          <p:cNvPr id="5" name="TextBox 4">
            <a:extLst>
              <a:ext uri="{FF2B5EF4-FFF2-40B4-BE49-F238E27FC236}">
                <a16:creationId xmlns:a16="http://schemas.microsoft.com/office/drawing/2014/main" id="{AF8708C7-ADE0-446E-9ADB-927072589CA3}"/>
              </a:ext>
            </a:extLst>
          </p:cNvPr>
          <p:cNvSpPr txBox="1"/>
          <p:nvPr/>
        </p:nvSpPr>
        <p:spPr>
          <a:xfrm>
            <a:off x="3070384" y="339947"/>
            <a:ext cx="6073616" cy="6198382"/>
          </a:xfrm>
          <a:prstGeom prst="rect">
            <a:avLst/>
          </a:prstGeom>
        </p:spPr>
        <p:txBody>
          <a:bodyPr vert="horz" lIns="91440" tIns="45720" rIns="91440" bIns="45720" rtlCol="0" anchor="ctr">
            <a:normAutofit fontScale="92500"/>
          </a:bodyPr>
          <a:lstStyle/>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Project A, B, and C cost less than budgeted whereas Project D and E cost more than budgeted</a:t>
            </a:r>
          </a:p>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Project A, B, and C required less than budgeted hours whereas Project D and E required more than budgeted hours</a:t>
            </a:r>
          </a:p>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Monique and George were the most over budget and Larry was most under budget</a:t>
            </a:r>
          </a:p>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George has the most difference between Budgeted and Actual cost at 240 hours on the overbudget side and Larry had the most difference between Budgeted and Actual cost on underbudget side at 480 hours</a:t>
            </a:r>
          </a:p>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Similar results as above in the cost aspect of the difference between budgeted and actual</a:t>
            </a:r>
          </a:p>
          <a:p>
            <a:pPr marL="285750" indent="-228600">
              <a:lnSpc>
                <a:spcPct val="150000"/>
              </a:lnSpc>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Erica and Monique cost the most overall at 13% of overall cost and Tom, Larry, and Stanley cost the least at 4% of total cost</a:t>
            </a:r>
          </a:p>
        </p:txBody>
      </p:sp>
    </p:spTree>
    <p:extLst>
      <p:ext uri="{BB962C8B-B14F-4D97-AF65-F5344CB8AC3E}">
        <p14:creationId xmlns:p14="http://schemas.microsoft.com/office/powerpoint/2010/main" val="986087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2.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2511</TotalTime>
  <Words>219</Words>
  <Application>Microsoft Office PowerPoint</Application>
  <PresentationFormat>On-screen Show (4:3)</PresentationFormat>
  <Paragraphs>20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Difference in Budgeted and Actual Cost by Project</vt:lpstr>
      <vt:lpstr>Difference in Budgeted and Actual Hours by Project</vt:lpstr>
      <vt:lpstr>Difference Between Budgeted and Actual Cost by Resource</vt:lpstr>
      <vt:lpstr>Difference Between Budgeted and Actual Hours by Resource</vt:lpstr>
      <vt:lpstr>Total Cost by Resource</vt:lpstr>
      <vt:lpstr>Observations and Key Insights</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Renu Karmacharya</cp:lastModifiedBy>
  <cp:revision>120</cp:revision>
  <dcterms:created xsi:type="dcterms:W3CDTF">2020-03-26T22:50:15Z</dcterms:created>
  <dcterms:modified xsi:type="dcterms:W3CDTF">2023-06-12T02:13:47Z</dcterms:modified>
</cp:coreProperties>
</file>