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56410" y="1320736"/>
            <a:ext cx="274574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FC8B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CFC8B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419350"/>
            <a:ext cx="14630399" cy="581024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525" y="7353300"/>
            <a:ext cx="14620875" cy="9525"/>
          </a:xfrm>
          <a:custGeom>
            <a:avLst/>
            <a:gdLst/>
            <a:ahLst/>
            <a:cxnLst/>
            <a:rect l="l" t="t" r="r" b="b"/>
            <a:pathLst>
              <a:path w="14620875" h="9525">
                <a:moveTo>
                  <a:pt x="14620494" y="0"/>
                </a:moveTo>
                <a:lnTo>
                  <a:pt x="0" y="0"/>
                </a:lnTo>
                <a:lnTo>
                  <a:pt x="0" y="9525"/>
                </a:lnTo>
                <a:lnTo>
                  <a:pt x="14620494" y="9525"/>
                </a:lnTo>
                <a:lnTo>
                  <a:pt x="146204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57426" y="2233676"/>
            <a:ext cx="11525250" cy="0"/>
          </a:xfrm>
          <a:custGeom>
            <a:avLst/>
            <a:gdLst/>
            <a:ahLst/>
            <a:cxnLst/>
            <a:rect l="l" t="t" r="r" b="b"/>
            <a:pathLst>
              <a:path w="11525250" h="0">
                <a:moveTo>
                  <a:pt x="0" y="0"/>
                </a:moveTo>
                <a:lnTo>
                  <a:pt x="11524995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064" y="850201"/>
            <a:ext cx="10165715" cy="1118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25234" y="2788615"/>
            <a:ext cx="7208519" cy="261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CFC8BC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6200" y="228600"/>
            <a:ext cx="1790700" cy="18288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228600"/>
            <a:ext cx="1762125" cy="17907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813428" y="803338"/>
            <a:ext cx="715264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1995" algn="l"/>
                <a:tab pos="3906520" algn="l"/>
                <a:tab pos="4533265" algn="l"/>
              </a:tabLst>
            </a:pPr>
            <a:r>
              <a:rPr dirty="0" sz="2400" spc="105">
                <a:latin typeface="Arial Black"/>
                <a:cs typeface="Arial Black"/>
              </a:rPr>
              <a:t>SAMARTH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105">
                <a:latin typeface="Arial Black"/>
                <a:cs typeface="Arial Black"/>
              </a:rPr>
              <a:t>COLLEGE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20">
                <a:latin typeface="Arial Black"/>
                <a:cs typeface="Arial Black"/>
              </a:rPr>
              <a:t>OF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120">
                <a:latin typeface="Arial Black"/>
                <a:cs typeface="Arial Black"/>
              </a:rPr>
              <a:t>ENGINEERING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66359" y="1174749"/>
            <a:ext cx="4671695" cy="3924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1325" algn="l"/>
                <a:tab pos="3267075" algn="l"/>
              </a:tabLst>
            </a:pPr>
            <a:r>
              <a:rPr dirty="0" sz="2400" spc="-50" b="0">
                <a:latin typeface="Arial Black"/>
                <a:cs typeface="Arial Black"/>
              </a:rPr>
              <a:t>&amp;</a:t>
            </a:r>
            <a:r>
              <a:rPr dirty="0" sz="2400" b="0">
                <a:latin typeface="Arial Black"/>
                <a:cs typeface="Arial Black"/>
              </a:rPr>
              <a:t>	</a:t>
            </a:r>
            <a:r>
              <a:rPr dirty="0" sz="2400" spc="114" b="0">
                <a:latin typeface="Arial Black"/>
                <a:cs typeface="Arial Black"/>
              </a:rPr>
              <a:t>MANAGEMENT</a:t>
            </a:r>
            <a:r>
              <a:rPr dirty="0" sz="2400" b="0">
                <a:latin typeface="Arial Black"/>
                <a:cs typeface="Arial Black"/>
              </a:rPr>
              <a:t>	,</a:t>
            </a:r>
            <a:r>
              <a:rPr dirty="0" sz="2400" spc="-110" b="0">
                <a:latin typeface="Arial Black"/>
                <a:cs typeface="Arial Black"/>
              </a:rPr>
              <a:t> </a:t>
            </a:r>
            <a:r>
              <a:rPr dirty="0" sz="2400" spc="70" b="0">
                <a:latin typeface="Arial Black"/>
                <a:cs typeface="Arial Black"/>
              </a:rPr>
              <a:t>BELHE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78629" y="2267423"/>
            <a:ext cx="6029960" cy="107315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algn="ctr" marL="5778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Trebuchet MS"/>
                <a:cs typeface="Trebuchet MS"/>
              </a:rPr>
              <a:t>PRESENTATION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ON 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00"/>
              </a:spcBef>
              <a:tabLst>
                <a:tab pos="2026920" algn="l"/>
                <a:tab pos="3538220" algn="l"/>
              </a:tabLst>
            </a:pPr>
            <a:r>
              <a:rPr dirty="0" sz="2750" spc="145">
                <a:solidFill>
                  <a:srgbClr val="3A2C5A"/>
                </a:solidFill>
                <a:latin typeface="Arial Black"/>
                <a:cs typeface="Arial Black"/>
              </a:rPr>
              <a:t>NUMBER</a:t>
            </a:r>
            <a:r>
              <a:rPr dirty="0" sz="2750">
                <a:solidFill>
                  <a:srgbClr val="3A2C5A"/>
                </a:solidFill>
                <a:latin typeface="Arial Black"/>
                <a:cs typeface="Arial Black"/>
              </a:rPr>
              <a:t>	</a:t>
            </a:r>
            <a:r>
              <a:rPr dirty="0" sz="2750" spc="80">
                <a:solidFill>
                  <a:srgbClr val="3A2C5A"/>
                </a:solidFill>
                <a:latin typeface="Arial Black"/>
                <a:cs typeface="Arial Black"/>
              </a:rPr>
              <a:t>PLATE</a:t>
            </a:r>
            <a:r>
              <a:rPr dirty="0" sz="2750">
                <a:solidFill>
                  <a:srgbClr val="3A2C5A"/>
                </a:solidFill>
                <a:latin typeface="Arial Black"/>
                <a:cs typeface="Arial Black"/>
              </a:rPr>
              <a:t>	</a:t>
            </a:r>
            <a:r>
              <a:rPr dirty="0" sz="2750" spc="145">
                <a:solidFill>
                  <a:srgbClr val="3A2C5A"/>
                </a:solidFill>
                <a:latin typeface="Arial Black"/>
                <a:cs typeface="Arial Black"/>
              </a:rPr>
              <a:t>DETECTION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82185" y="4236021"/>
            <a:ext cx="13188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rebuchet MS"/>
                <a:cs typeface="Trebuchet MS"/>
              </a:rPr>
              <a:t>K</a:t>
            </a:r>
            <a:r>
              <a:rPr dirty="0" sz="1800" spc="-16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U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2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-19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18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D</a:t>
            </a:r>
            <a:r>
              <a:rPr dirty="0" sz="1800" spc="-130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4644" y="3759136"/>
            <a:ext cx="2545715" cy="132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715" algn="l"/>
              </a:tabLst>
            </a:pPr>
            <a:r>
              <a:rPr dirty="0" sz="1800" spc="120" b="1">
                <a:latin typeface="Trebuchet MS"/>
                <a:cs typeface="Trebuchet MS"/>
              </a:rPr>
              <a:t>Presen</a:t>
            </a:r>
            <a:r>
              <a:rPr dirty="0" sz="1800" spc="-125" b="1">
                <a:latin typeface="Trebuchet MS"/>
                <a:cs typeface="Trebuchet MS"/>
              </a:rPr>
              <a:t> </a:t>
            </a:r>
            <a:r>
              <a:rPr dirty="0" sz="1800" spc="30" b="1">
                <a:latin typeface="Trebuchet MS"/>
                <a:cs typeface="Trebuchet MS"/>
              </a:rPr>
              <a:t>ted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40" b="1">
                <a:latin typeface="Trebuchet MS"/>
                <a:cs typeface="Trebuchet MS"/>
              </a:rPr>
              <a:t>By:-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  <a:tabLst>
                <a:tab pos="908050" algn="l"/>
              </a:tabLst>
            </a:pPr>
            <a:r>
              <a:rPr dirty="0" sz="1800" b="1">
                <a:latin typeface="Trebuchet MS"/>
                <a:cs typeface="Trebuchet MS"/>
              </a:rPr>
              <a:t>N</a:t>
            </a:r>
            <a:r>
              <a:rPr dirty="0" sz="1800" spc="-17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19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M</a:t>
            </a:r>
            <a:r>
              <a:rPr dirty="0" sz="1800" spc="-16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E</a:t>
            </a:r>
            <a:r>
              <a:rPr dirty="0" sz="1800" b="1">
                <a:latin typeface="Trebuchet MS"/>
                <a:cs typeface="Trebuchet MS"/>
              </a:rPr>
              <a:t>	:-</a:t>
            </a:r>
            <a:r>
              <a:rPr dirty="0" sz="1800" spc="17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18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B</a:t>
            </a:r>
            <a:r>
              <a:rPr dirty="0" sz="1800" spc="-19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-19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</a:t>
            </a:r>
            <a:r>
              <a:rPr dirty="0" sz="1800" spc="-14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</a:t>
            </a:r>
            <a:r>
              <a:rPr dirty="0" sz="1800" spc="-18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H</a:t>
            </a:r>
            <a:r>
              <a:rPr dirty="0" sz="1800" spc="-20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E</a:t>
            </a:r>
            <a:r>
              <a:rPr dirty="0" sz="1800" spc="-21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K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824230" algn="l"/>
                <a:tab pos="1546225" algn="l"/>
              </a:tabLst>
            </a:pPr>
            <a:r>
              <a:rPr dirty="0" sz="1800" b="1">
                <a:latin typeface="Trebuchet MS"/>
                <a:cs typeface="Trebuchet MS"/>
              </a:rPr>
              <a:t>R</a:t>
            </a:r>
            <a:r>
              <a:rPr dirty="0" sz="1800" spc="-22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</a:t>
            </a:r>
            <a:r>
              <a:rPr dirty="0" sz="1800" spc="-24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L</a:t>
            </a:r>
            <a:r>
              <a:rPr dirty="0" sz="1800" spc="-270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L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110" b="1">
                <a:latin typeface="Trebuchet MS"/>
                <a:cs typeface="Trebuchet MS"/>
              </a:rPr>
              <a:t>NO</a:t>
            </a:r>
            <a:r>
              <a:rPr dirty="0" sz="1800" spc="-24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:</a:t>
            </a:r>
            <a:r>
              <a:rPr dirty="0" sz="1800" spc="-32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-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-25" b="1">
                <a:latin typeface="Trebuchet MS"/>
                <a:cs typeface="Trebuchet MS"/>
              </a:rPr>
              <a:t>21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04644" y="5428043"/>
            <a:ext cx="428434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25" b="1">
                <a:latin typeface="Trebuchet MS"/>
                <a:cs typeface="Trebuchet MS"/>
              </a:rPr>
              <a:t>AIML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Department</a:t>
            </a:r>
            <a:r>
              <a:rPr dirty="0" sz="1800" spc="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oF</a:t>
            </a:r>
            <a:r>
              <a:rPr dirty="0" sz="1800" spc="-160" b="1">
                <a:latin typeface="Trebuchet MS"/>
                <a:cs typeface="Trebuchet MS"/>
              </a:rPr>
              <a:t> </a:t>
            </a:r>
            <a:r>
              <a:rPr dirty="0" sz="1800" spc="130" b="1">
                <a:latin typeface="Trebuchet MS"/>
                <a:cs typeface="Trebuchet MS"/>
              </a:rPr>
              <a:t>AIML</a:t>
            </a:r>
            <a:r>
              <a:rPr dirty="0" sz="1800" spc="18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Engineering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439150" y="3352800"/>
            <a:ext cx="4857750" cy="3886200"/>
            <a:chOff x="8439150" y="3352800"/>
            <a:chExt cx="4857750" cy="388620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8200" y="3352800"/>
              <a:ext cx="4838700" cy="38862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9150" y="3390836"/>
              <a:ext cx="4776851" cy="380530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39175" y="3590925"/>
              <a:ext cx="4381500" cy="34099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615426" y="3567175"/>
              <a:ext cx="4448175" cy="3476625"/>
            </a:xfrm>
            <a:custGeom>
              <a:avLst/>
              <a:gdLst/>
              <a:ahLst/>
              <a:cxnLst/>
              <a:rect l="l" t="t" r="r" b="b"/>
              <a:pathLst>
                <a:path w="4448175" h="3476625">
                  <a:moveTo>
                    <a:pt x="715772" y="0"/>
                  </a:moveTo>
                  <a:lnTo>
                    <a:pt x="4448047" y="0"/>
                  </a:lnTo>
                  <a:lnTo>
                    <a:pt x="4448047" y="2877947"/>
                  </a:lnTo>
                  <a:lnTo>
                    <a:pt x="4444491" y="2938399"/>
                  </a:lnTo>
                  <a:lnTo>
                    <a:pt x="4433570" y="2997835"/>
                  </a:lnTo>
                  <a:lnTo>
                    <a:pt x="4416043" y="3055366"/>
                  </a:lnTo>
                  <a:lnTo>
                    <a:pt x="4391914" y="3110484"/>
                  </a:lnTo>
                  <a:lnTo>
                    <a:pt x="4361560" y="3162808"/>
                  </a:lnTo>
                  <a:lnTo>
                    <a:pt x="4325747" y="3212211"/>
                  </a:lnTo>
                  <a:lnTo>
                    <a:pt x="4284472" y="3258312"/>
                  </a:lnTo>
                  <a:lnTo>
                    <a:pt x="4238244" y="3300857"/>
                  </a:lnTo>
                  <a:lnTo>
                    <a:pt x="4187444" y="3339592"/>
                  </a:lnTo>
                  <a:lnTo>
                    <a:pt x="4132072" y="3374136"/>
                  </a:lnTo>
                  <a:lnTo>
                    <a:pt x="4073144" y="3404082"/>
                  </a:lnTo>
                  <a:lnTo>
                    <a:pt x="4010405" y="3429330"/>
                  </a:lnTo>
                  <a:lnTo>
                    <a:pt x="3944493" y="3449485"/>
                  </a:lnTo>
                  <a:lnTo>
                    <a:pt x="3875785" y="3464229"/>
                  </a:lnTo>
                  <a:lnTo>
                    <a:pt x="3804666" y="3473297"/>
                  </a:lnTo>
                  <a:lnTo>
                    <a:pt x="3732276" y="3476345"/>
                  </a:lnTo>
                  <a:lnTo>
                    <a:pt x="0" y="3476345"/>
                  </a:lnTo>
                  <a:lnTo>
                    <a:pt x="0" y="598297"/>
                  </a:lnTo>
                  <a:lnTo>
                    <a:pt x="3555" y="537845"/>
                  </a:lnTo>
                  <a:lnTo>
                    <a:pt x="14477" y="478282"/>
                  </a:lnTo>
                  <a:lnTo>
                    <a:pt x="32130" y="420877"/>
                  </a:lnTo>
                  <a:lnTo>
                    <a:pt x="56260" y="365887"/>
                  </a:lnTo>
                  <a:lnTo>
                    <a:pt x="86359" y="313436"/>
                  </a:lnTo>
                  <a:lnTo>
                    <a:pt x="122300" y="264033"/>
                  </a:lnTo>
                  <a:lnTo>
                    <a:pt x="163575" y="217932"/>
                  </a:lnTo>
                  <a:lnTo>
                    <a:pt x="209803" y="175387"/>
                  </a:lnTo>
                  <a:lnTo>
                    <a:pt x="260730" y="136651"/>
                  </a:lnTo>
                  <a:lnTo>
                    <a:pt x="315849" y="102235"/>
                  </a:lnTo>
                  <a:lnTo>
                    <a:pt x="375030" y="72262"/>
                  </a:lnTo>
                  <a:lnTo>
                    <a:pt x="437642" y="46989"/>
                  </a:lnTo>
                  <a:lnTo>
                    <a:pt x="503554" y="26924"/>
                  </a:lnTo>
                  <a:lnTo>
                    <a:pt x="572262" y="12064"/>
                  </a:lnTo>
                  <a:lnTo>
                    <a:pt x="643381" y="2921"/>
                  </a:lnTo>
                  <a:lnTo>
                    <a:pt x="715772" y="0"/>
                  </a:lnTo>
                  <a:close/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7895" y="810831"/>
            <a:ext cx="10975975" cy="1118235"/>
          </a:xfrm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0"/>
              </a:spcBef>
              <a:tabLst>
                <a:tab pos="1517015" algn="l"/>
              </a:tabLst>
            </a:pPr>
            <a:r>
              <a:rPr dirty="0"/>
              <a:t>M</a:t>
            </a:r>
            <a:r>
              <a:rPr dirty="0" spc="-405"/>
              <a:t> </a:t>
            </a:r>
            <a:r>
              <a:rPr dirty="0"/>
              <a:t>E</a:t>
            </a:r>
            <a:r>
              <a:rPr dirty="0" spc="-409"/>
              <a:t> </a:t>
            </a:r>
            <a:r>
              <a:rPr dirty="0"/>
              <a:t>T</a:t>
            </a:r>
            <a:r>
              <a:rPr dirty="0" spc="-434"/>
              <a:t> </a:t>
            </a:r>
            <a:r>
              <a:rPr dirty="0"/>
              <a:t>H</a:t>
            </a:r>
            <a:r>
              <a:rPr dirty="0" spc="-455"/>
              <a:t> </a:t>
            </a:r>
            <a:r>
              <a:rPr dirty="0"/>
              <a:t>O</a:t>
            </a:r>
            <a:r>
              <a:rPr dirty="0" spc="-425"/>
              <a:t> </a:t>
            </a:r>
            <a:r>
              <a:rPr dirty="0"/>
              <a:t>D</a:t>
            </a:r>
            <a:r>
              <a:rPr dirty="0" spc="-380"/>
              <a:t> </a:t>
            </a:r>
            <a:r>
              <a:rPr dirty="0"/>
              <a:t>O</a:t>
            </a:r>
            <a:r>
              <a:rPr dirty="0" spc="-430"/>
              <a:t> </a:t>
            </a:r>
            <a:r>
              <a:rPr dirty="0"/>
              <a:t>L</a:t>
            </a:r>
            <a:r>
              <a:rPr dirty="0" spc="-434"/>
              <a:t> </a:t>
            </a:r>
            <a:r>
              <a:rPr dirty="0"/>
              <a:t>O</a:t>
            </a:r>
            <a:r>
              <a:rPr dirty="0" spc="-425"/>
              <a:t> </a:t>
            </a:r>
            <a:r>
              <a:rPr dirty="0"/>
              <a:t>G</a:t>
            </a:r>
            <a:r>
              <a:rPr dirty="0" spc="-430"/>
              <a:t> </a:t>
            </a:r>
            <a:r>
              <a:rPr dirty="0"/>
              <a:t>Y</a:t>
            </a:r>
            <a:r>
              <a:rPr dirty="0" spc="-409"/>
              <a:t> </a:t>
            </a:r>
            <a:r>
              <a:rPr dirty="0"/>
              <a:t>:</a:t>
            </a:r>
            <a:r>
              <a:rPr dirty="0" spc="310"/>
              <a:t> </a:t>
            </a:r>
            <a:r>
              <a:rPr dirty="0" spc="240"/>
              <a:t>ARCHITECTURE,</a:t>
            </a:r>
            <a:r>
              <a:rPr dirty="0" spc="-355"/>
              <a:t> </a:t>
            </a:r>
            <a:r>
              <a:rPr dirty="0" spc="100"/>
              <a:t>TO</a:t>
            </a:r>
            <a:r>
              <a:rPr dirty="0" spc="-505"/>
              <a:t> </a:t>
            </a:r>
            <a:r>
              <a:rPr dirty="0" spc="204"/>
              <a:t>OL</a:t>
            </a:r>
            <a:r>
              <a:rPr dirty="0" spc="-484"/>
              <a:t> </a:t>
            </a:r>
            <a:r>
              <a:rPr dirty="0" spc="175"/>
              <a:t>S, </a:t>
            </a:r>
            <a:r>
              <a:rPr dirty="0"/>
              <a:t>A</a:t>
            </a:r>
            <a:r>
              <a:rPr dirty="0" spc="-229"/>
              <a:t> </a:t>
            </a:r>
            <a:r>
              <a:rPr dirty="0"/>
              <a:t>N</a:t>
            </a:r>
            <a:r>
              <a:rPr dirty="0" spc="-229"/>
              <a:t> </a:t>
            </a:r>
            <a:r>
              <a:rPr dirty="0" spc="-50"/>
              <a:t>D</a:t>
            </a:r>
            <a:r>
              <a:rPr dirty="0"/>
              <a:t>	I</a:t>
            </a:r>
            <a:r>
              <a:rPr dirty="0" spc="-520"/>
              <a:t> </a:t>
            </a:r>
            <a:r>
              <a:rPr dirty="0"/>
              <a:t>M</a:t>
            </a:r>
            <a:r>
              <a:rPr dirty="0" spc="-480"/>
              <a:t> </a:t>
            </a:r>
            <a:r>
              <a:rPr dirty="0" spc="220"/>
              <a:t>PL</a:t>
            </a:r>
            <a:r>
              <a:rPr dirty="0" spc="-509"/>
              <a:t> </a:t>
            </a:r>
            <a:r>
              <a:rPr dirty="0"/>
              <a:t>E</a:t>
            </a:r>
            <a:r>
              <a:rPr dirty="0" spc="-480"/>
              <a:t> </a:t>
            </a:r>
            <a:r>
              <a:rPr dirty="0" spc="220"/>
              <a:t>ME</a:t>
            </a:r>
            <a:r>
              <a:rPr dirty="0" spc="-480"/>
              <a:t> </a:t>
            </a:r>
            <a:r>
              <a:rPr dirty="0"/>
              <a:t>N</a:t>
            </a:r>
            <a:r>
              <a:rPr dirty="0" spc="-525"/>
              <a:t> </a:t>
            </a:r>
            <a:r>
              <a:rPr dirty="0"/>
              <a:t>T</a:t>
            </a:r>
            <a:r>
              <a:rPr dirty="0" spc="-509"/>
              <a:t> </a:t>
            </a:r>
            <a:r>
              <a:rPr dirty="0"/>
              <a:t>A</a:t>
            </a:r>
            <a:r>
              <a:rPr dirty="0" spc="-530"/>
              <a:t> </a:t>
            </a:r>
            <a:r>
              <a:rPr dirty="0"/>
              <a:t>T</a:t>
            </a:r>
            <a:r>
              <a:rPr dirty="0" spc="-509"/>
              <a:t> </a:t>
            </a:r>
            <a:r>
              <a:rPr dirty="0"/>
              <a:t>I</a:t>
            </a:r>
            <a:r>
              <a:rPr dirty="0" spc="-509"/>
              <a:t> </a:t>
            </a:r>
            <a:r>
              <a:rPr dirty="0"/>
              <a:t>O</a:t>
            </a:r>
            <a:r>
              <a:rPr dirty="0" spc="-500"/>
              <a:t> </a:t>
            </a:r>
            <a:r>
              <a:rPr dirty="0" spc="-50"/>
              <a:t>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59635" y="2935922"/>
            <a:ext cx="857885" cy="1185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40" b="1">
                <a:latin typeface="Georgia"/>
                <a:cs typeface="Georgia"/>
              </a:rPr>
              <a:t>Tools</a:t>
            </a:r>
            <a:endParaRPr sz="2150">
              <a:latin typeface="Georgia"/>
              <a:cs typeface="Georgia"/>
            </a:endParaRPr>
          </a:p>
          <a:p>
            <a:pPr marL="12700" marR="5080">
              <a:lnSpc>
                <a:spcPct val="147300"/>
              </a:lnSpc>
              <a:spcBef>
                <a:spcPts val="509"/>
              </a:spcBef>
            </a:pPr>
            <a:r>
              <a:rPr dirty="0" sz="1700" spc="-10">
                <a:latin typeface="Trebuchet MS"/>
                <a:cs typeface="Trebuchet MS"/>
              </a:rPr>
              <a:t>Utilized </a:t>
            </a:r>
            <a:r>
              <a:rPr dirty="0" sz="1700" spc="-20">
                <a:latin typeface="Trebuchet MS"/>
                <a:cs typeface="Trebuchet MS"/>
              </a:rPr>
              <a:t>OpenCV,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74950" y="3388707"/>
            <a:ext cx="1174115" cy="768985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80"/>
              </a:spcBef>
            </a:pPr>
            <a:r>
              <a:rPr dirty="0" sz="1700" spc="-10">
                <a:latin typeface="Trebuchet MS"/>
                <a:cs typeface="Trebuchet MS"/>
              </a:rPr>
              <a:t>Python,</a:t>
            </a:r>
            <a:endParaRPr sz="1700">
              <a:latin typeface="Trebuchet MS"/>
              <a:cs typeface="Trebuchet MS"/>
            </a:endParaRPr>
          </a:p>
          <a:p>
            <a:pPr algn="r" marR="5715">
              <a:lnSpc>
                <a:spcPct val="100000"/>
              </a:lnSpc>
              <a:spcBef>
                <a:spcPts val="885"/>
              </a:spcBef>
            </a:pPr>
            <a:r>
              <a:rPr dirty="0" sz="1700" spc="-25">
                <a:latin typeface="Trebuchet MS"/>
                <a:cs typeface="Trebuchet MS"/>
              </a:rPr>
              <a:t>TensorFlow,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59635" y="4064698"/>
            <a:ext cx="2282190" cy="11607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145400"/>
              </a:lnSpc>
              <a:spcBef>
                <a:spcPts val="130"/>
              </a:spcBef>
            </a:pPr>
            <a:r>
              <a:rPr dirty="0" sz="1700">
                <a:latin typeface="Trebuchet MS"/>
                <a:cs typeface="Trebuchet MS"/>
              </a:rPr>
              <a:t>and  Keras</a:t>
            </a:r>
            <a:r>
              <a:rPr dirty="0" sz="1700" spc="4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for</a:t>
            </a:r>
            <a:r>
              <a:rPr dirty="0" sz="1700" spc="40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system </a:t>
            </a:r>
            <a:r>
              <a:rPr dirty="0" sz="1700">
                <a:latin typeface="Trebuchet MS"/>
                <a:cs typeface="Trebuchet MS"/>
              </a:rPr>
              <a:t>implementation</a:t>
            </a:r>
            <a:r>
              <a:rPr dirty="0" sz="1700" spc="425">
                <a:latin typeface="Trebuchet MS"/>
                <a:cs typeface="Trebuchet MS"/>
              </a:rPr>
              <a:t>   </a:t>
            </a:r>
            <a:r>
              <a:rPr dirty="0" sz="1700" spc="-25">
                <a:latin typeface="Trebuchet MS"/>
                <a:cs typeface="Trebuchet MS"/>
              </a:rPr>
              <a:t>and </a:t>
            </a:r>
            <a:r>
              <a:rPr dirty="0" sz="1700" spc="-10">
                <a:latin typeface="Trebuchet MS"/>
                <a:cs typeface="Trebuchet MS"/>
              </a:rPr>
              <a:t>testing.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66259" y="2870898"/>
            <a:ext cx="244602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50" b="1">
                <a:latin typeface="Georgia"/>
                <a:cs typeface="Georgia"/>
              </a:rPr>
              <a:t>Implementation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66259" y="3385756"/>
            <a:ext cx="136842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latin typeface="Trebuchet MS"/>
                <a:cs typeface="Trebuchet MS"/>
              </a:rPr>
              <a:t>Implemented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32604" y="3257105"/>
            <a:ext cx="2568575" cy="809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23135">
              <a:lnSpc>
                <a:spcPct val="151300"/>
              </a:lnSpc>
              <a:spcBef>
                <a:spcPts val="90"/>
              </a:spcBef>
              <a:tabLst>
                <a:tab pos="1109345" algn="l"/>
                <a:tab pos="1980564" algn="l"/>
              </a:tabLst>
            </a:pPr>
            <a:r>
              <a:rPr dirty="0" sz="1700" spc="-25">
                <a:latin typeface="Trebuchet MS"/>
                <a:cs typeface="Trebuchet MS"/>
              </a:rPr>
              <a:t>the </a:t>
            </a:r>
            <a:r>
              <a:rPr dirty="0" sz="1700" spc="-10">
                <a:latin typeface="Trebuchet MS"/>
                <a:cs typeface="Trebuchet MS"/>
              </a:rPr>
              <a:t>detection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system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0">
                <a:latin typeface="Trebuchet MS"/>
                <a:cs typeface="Trebuchet MS"/>
              </a:rPr>
              <a:t>using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18709" y="4535868"/>
            <a:ext cx="8591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latin typeface="Trebuchet MS"/>
                <a:cs typeface="Trebuchet MS"/>
              </a:rPr>
              <a:t>separate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28540" y="4029265"/>
            <a:ext cx="2535555" cy="116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2545">
              <a:lnSpc>
                <a:spcPct val="148600"/>
              </a:lnSpc>
              <a:spcBef>
                <a:spcPts val="95"/>
              </a:spcBef>
              <a:tabLst>
                <a:tab pos="464820" algn="l"/>
                <a:tab pos="1565910" algn="l"/>
              </a:tabLst>
            </a:pPr>
            <a:r>
              <a:rPr dirty="0" sz="1700" spc="-50">
                <a:latin typeface="Trebuchet MS"/>
                <a:cs typeface="Trebuchet MS"/>
              </a:rPr>
              <a:t>a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modular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approach, </a:t>
            </a:r>
            <a:r>
              <a:rPr dirty="0" sz="1700" spc="-20">
                <a:latin typeface="Trebuchet MS"/>
                <a:cs typeface="Trebuchet MS"/>
              </a:rPr>
              <a:t>with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700" spc="-25">
                <a:latin typeface="Trebuchet MS"/>
                <a:cs typeface="Trebuchet MS"/>
              </a:rPr>
              <a:t>for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67579" y="4908295"/>
            <a:ext cx="1225550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73735" algn="l"/>
              </a:tabLst>
            </a:pPr>
            <a:r>
              <a:rPr dirty="0" sz="1700" spc="-20">
                <a:latin typeface="Trebuchet MS"/>
                <a:cs typeface="Trebuchet MS"/>
              </a:rPr>
              <a:t>each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0">
                <a:latin typeface="Trebuchet MS"/>
                <a:cs typeface="Trebuchet MS"/>
              </a:rPr>
              <a:t>stage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73445" y="4400372"/>
            <a:ext cx="890269" cy="79629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algn="r" marR="18415">
              <a:lnSpc>
                <a:spcPct val="100000"/>
              </a:lnSpc>
              <a:spcBef>
                <a:spcPts val="1090"/>
              </a:spcBef>
            </a:pPr>
            <a:r>
              <a:rPr dirty="0" sz="1700" spc="35">
                <a:latin typeface="Trebuchet MS"/>
                <a:cs typeface="Trebuchet MS"/>
              </a:rPr>
              <a:t>modules</a:t>
            </a:r>
            <a:endParaRPr sz="17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995"/>
              </a:spcBef>
              <a:tabLst>
                <a:tab pos="362585" algn="l"/>
              </a:tabLst>
            </a:pPr>
            <a:r>
              <a:rPr dirty="0" sz="1700" spc="-25">
                <a:latin typeface="Trebuchet MS"/>
                <a:cs typeface="Trebuchet MS"/>
              </a:rPr>
              <a:t>of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the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366259" y="5246052"/>
            <a:ext cx="102298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latin typeface="Trebuchet MS"/>
                <a:cs typeface="Trebuchet MS"/>
              </a:rPr>
              <a:t>algorithm.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100" y="2371661"/>
            <a:ext cx="5548376" cy="5853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6410" y="1472818"/>
            <a:ext cx="465010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14600" algn="l"/>
              </a:tabLst>
            </a:pPr>
            <a:r>
              <a:rPr dirty="0"/>
              <a:t>F</a:t>
            </a:r>
            <a:r>
              <a:rPr dirty="0" spc="-434"/>
              <a:t> </a:t>
            </a:r>
            <a:r>
              <a:rPr dirty="0"/>
              <a:t>U</a:t>
            </a:r>
            <a:r>
              <a:rPr dirty="0" spc="-385"/>
              <a:t> </a:t>
            </a:r>
            <a:r>
              <a:rPr dirty="0"/>
              <a:t>T</a:t>
            </a:r>
            <a:r>
              <a:rPr dirty="0" spc="-434"/>
              <a:t> </a:t>
            </a:r>
            <a:r>
              <a:rPr dirty="0"/>
              <a:t>U</a:t>
            </a:r>
            <a:r>
              <a:rPr dirty="0" spc="-459"/>
              <a:t> </a:t>
            </a:r>
            <a:r>
              <a:rPr dirty="0"/>
              <a:t>R</a:t>
            </a:r>
            <a:r>
              <a:rPr dirty="0" spc="-385"/>
              <a:t> </a:t>
            </a:r>
            <a:r>
              <a:rPr dirty="0" spc="-50"/>
              <a:t>E</a:t>
            </a:r>
            <a:r>
              <a:rPr dirty="0"/>
              <a:t>	S</a:t>
            </a:r>
            <a:r>
              <a:rPr dirty="0" spc="-495"/>
              <a:t> </a:t>
            </a:r>
            <a:r>
              <a:rPr dirty="0"/>
              <a:t>C</a:t>
            </a:r>
            <a:r>
              <a:rPr dirty="0" spc="-385"/>
              <a:t> </a:t>
            </a:r>
            <a:r>
              <a:rPr dirty="0"/>
              <a:t>O</a:t>
            </a:r>
            <a:r>
              <a:rPr dirty="0" spc="-434"/>
              <a:t> </a:t>
            </a:r>
            <a:r>
              <a:rPr dirty="0"/>
              <a:t>P</a:t>
            </a:r>
            <a:r>
              <a:rPr dirty="0" spc="-409"/>
              <a:t> </a:t>
            </a:r>
            <a:r>
              <a:rPr dirty="0"/>
              <a:t>E</a:t>
            </a:r>
            <a:r>
              <a:rPr dirty="0" spc="-409"/>
              <a:t> </a:t>
            </a:r>
            <a:r>
              <a:rPr dirty="0" spc="-50"/>
              <a:t>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56410" y="2693606"/>
            <a:ext cx="11201400" cy="2537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1179195" algn="l"/>
                <a:tab pos="5212715" algn="l"/>
                <a:tab pos="7602220" algn="l"/>
                <a:tab pos="8815070" algn="l"/>
              </a:tabLst>
            </a:pPr>
            <a:r>
              <a:rPr dirty="0" sz="2000" spc="-10">
                <a:latin typeface="Trebuchet MS"/>
                <a:cs typeface="Trebuchet MS"/>
              </a:rPr>
              <a:t>Potential</a:t>
            </a:r>
            <a:r>
              <a:rPr dirty="0" sz="2000">
                <a:latin typeface="Trebuchet MS"/>
                <a:cs typeface="Trebuchet MS"/>
              </a:rPr>
              <a:t>	improvements</a:t>
            </a:r>
            <a:r>
              <a:rPr dirty="0" sz="2000" spc="3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include</a:t>
            </a:r>
            <a:r>
              <a:rPr dirty="0" sz="2000" spc="3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supporting</a:t>
            </a:r>
            <a:r>
              <a:rPr dirty="0" sz="2000">
                <a:latin typeface="Trebuchet MS"/>
                <a:cs typeface="Trebuchet MS"/>
              </a:rPr>
              <a:t>	regional</a:t>
            </a:r>
            <a:r>
              <a:rPr dirty="0" sz="2000" spc="36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languages,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detecting</a:t>
            </a:r>
            <a:r>
              <a:rPr dirty="0" sz="2000">
                <a:latin typeface="Trebuchet MS"/>
                <a:cs typeface="Trebuchet MS"/>
              </a:rPr>
              <a:t>	blacklisted</a:t>
            </a:r>
            <a:r>
              <a:rPr dirty="0" sz="2000" spc="3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vehicles, </a:t>
            </a:r>
            <a:r>
              <a:rPr dirty="0" sz="2000">
                <a:latin typeface="Trebuchet MS"/>
                <a:cs typeface="Trebuchet MS"/>
              </a:rPr>
              <a:t>integrating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alerts,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using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cloud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services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centralized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data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management.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73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rebuchet MS"/>
                <a:cs typeface="Trebuchet MS"/>
              </a:rPr>
              <a:t>Multilingual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plate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support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rebuchet MS"/>
                <a:cs typeface="Trebuchet MS"/>
              </a:rPr>
              <a:t>Blacklist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alert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system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b="1">
                <a:latin typeface="Trebuchet MS"/>
                <a:cs typeface="Trebuchet MS"/>
              </a:rPr>
              <a:t>Vehicle</a:t>
            </a:r>
            <a:r>
              <a:rPr dirty="0" sz="2000" spc="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type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recognition</a:t>
            </a:r>
            <a:endParaRPr sz="20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000" spc="-10" b="1">
                <a:latin typeface="Trebuchet MS"/>
                <a:cs typeface="Trebuchet MS"/>
              </a:rPr>
              <a:t>Cloud-</a:t>
            </a:r>
            <a:r>
              <a:rPr dirty="0" sz="2000" b="1">
                <a:latin typeface="Trebuchet MS"/>
                <a:cs typeface="Trebuchet MS"/>
              </a:rPr>
              <a:t>based </a:t>
            </a:r>
            <a:r>
              <a:rPr dirty="0" sz="2000" spc="-10" b="1">
                <a:latin typeface="Trebuchet MS"/>
                <a:cs typeface="Trebuchet MS"/>
              </a:rPr>
              <a:t>monitoring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228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dirty="0" spc="160"/>
              <a:t>CHALLENGES</a:t>
            </a:r>
            <a:r>
              <a:rPr dirty="0" spc="390"/>
              <a:t> </a:t>
            </a:r>
            <a:r>
              <a:rPr dirty="0" spc="165"/>
              <a:t>FACED: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79850" y="2573909"/>
            <a:ext cx="4106545" cy="288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00810" algn="l"/>
                <a:tab pos="2391410" algn="l"/>
                <a:tab pos="2882265" algn="l"/>
              </a:tabLst>
            </a:pPr>
            <a:r>
              <a:rPr dirty="0" sz="1700" spc="40">
                <a:latin typeface="Trebuchet MS"/>
                <a:cs typeface="Trebuchet MS"/>
              </a:rPr>
              <a:t>challenges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related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to</a:t>
            </a:r>
            <a:r>
              <a:rPr dirty="0" sz="1700">
                <a:latin typeface="Trebuchet MS"/>
                <a:cs typeface="Trebuchet MS"/>
              </a:rPr>
              <a:t>	the</a:t>
            </a:r>
            <a:r>
              <a:rPr dirty="0" sz="1700" spc="15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dataset,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53870" y="2465417"/>
            <a:ext cx="2079625" cy="1131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25"/>
              </a:spcBef>
              <a:tabLst>
                <a:tab pos="631825" algn="l"/>
                <a:tab pos="693420" algn="l"/>
                <a:tab pos="1132205" algn="l"/>
                <a:tab pos="1653539" algn="l"/>
              </a:tabLst>
            </a:pPr>
            <a:r>
              <a:rPr dirty="0" sz="1700" spc="-25">
                <a:latin typeface="Trebuchet MS"/>
                <a:cs typeface="Trebuchet MS"/>
              </a:rPr>
              <a:t>We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encountered plate</a:t>
            </a:r>
            <a:r>
              <a:rPr dirty="0" sz="1700">
                <a:latin typeface="Trebuchet MS"/>
                <a:cs typeface="Trebuchet MS"/>
              </a:rPr>
              <a:t>		</a:t>
            </a:r>
            <a:r>
              <a:rPr dirty="0" sz="1700" spc="-10">
                <a:latin typeface="Trebuchet MS"/>
                <a:cs typeface="Trebuchet MS"/>
              </a:rPr>
              <a:t>designs,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and </a:t>
            </a:r>
            <a:r>
              <a:rPr dirty="0" sz="1700" spc="-10">
                <a:latin typeface="Trebuchet MS"/>
                <a:cs typeface="Trebuchet MS"/>
              </a:rPr>
              <a:t>detection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algorithm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952240" y="2846387"/>
            <a:ext cx="3151505" cy="750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4610" marR="5080" indent="-41910">
              <a:lnSpc>
                <a:spcPct val="139900"/>
              </a:lnSpc>
              <a:spcBef>
                <a:spcPts val="90"/>
              </a:spcBef>
              <a:tabLst>
                <a:tab pos="524510" algn="l"/>
                <a:tab pos="883919" algn="l"/>
                <a:tab pos="2133600" algn="l"/>
              </a:tabLst>
            </a:pPr>
            <a:r>
              <a:rPr dirty="0" sz="1700" spc="-10">
                <a:latin typeface="Trebuchet MS"/>
                <a:cs typeface="Trebuchet MS"/>
              </a:rPr>
              <a:t>limited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availability</a:t>
            </a:r>
            <a:r>
              <a:rPr dirty="0" sz="1700">
                <a:latin typeface="Trebuchet MS"/>
                <a:cs typeface="Trebuchet MS"/>
              </a:rPr>
              <a:t>	of</a:t>
            </a:r>
            <a:r>
              <a:rPr dirty="0" sz="1700" spc="23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labeled </a:t>
            </a:r>
            <a:r>
              <a:rPr dirty="0" sz="1700" spc="-25">
                <a:latin typeface="Trebuchet MS"/>
                <a:cs typeface="Trebuchet MS"/>
              </a:rPr>
              <a:t>for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real-</a:t>
            </a:r>
            <a:r>
              <a:rPr dirty="0" sz="1700">
                <a:latin typeface="Trebuchet MS"/>
                <a:cs typeface="Trebuchet MS"/>
              </a:rPr>
              <a:t>time</a:t>
            </a:r>
            <a:r>
              <a:rPr dirty="0" sz="1700" spc="15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performance.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13600" y="2846387"/>
            <a:ext cx="676910" cy="7505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39065">
              <a:lnSpc>
                <a:spcPct val="139900"/>
              </a:lnSpc>
              <a:spcBef>
                <a:spcPts val="90"/>
              </a:spcBef>
            </a:pPr>
            <a:r>
              <a:rPr dirty="0" sz="1700" spc="-10">
                <a:latin typeface="Trebuchet MS"/>
                <a:cs typeface="Trebuchet MS"/>
              </a:rPr>
              <a:t>data. </a:t>
            </a:r>
            <a:r>
              <a:rPr dirty="0" sz="1700" spc="55">
                <a:latin typeface="Trebuchet MS"/>
                <a:cs typeface="Trebuchet MS"/>
              </a:rPr>
              <a:t>These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35366" y="2465417"/>
            <a:ext cx="1136650" cy="113157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980"/>
              </a:spcBef>
            </a:pPr>
            <a:r>
              <a:rPr dirty="0" sz="1700" spc="-10">
                <a:latin typeface="Trebuchet MS"/>
                <a:cs typeface="Trebuchet MS"/>
              </a:rPr>
              <a:t>including</a:t>
            </a:r>
            <a:endParaRPr sz="1700">
              <a:latin typeface="Trebuchet MS"/>
              <a:cs typeface="Trebuchet MS"/>
            </a:endParaRPr>
          </a:p>
          <a:p>
            <a:pPr marL="167005" marR="5080" indent="-154940">
              <a:lnSpc>
                <a:spcPct val="139900"/>
              </a:lnSpc>
              <a:spcBef>
                <a:spcPts val="70"/>
              </a:spcBef>
              <a:tabLst>
                <a:tab pos="619760" algn="l"/>
              </a:tabLst>
            </a:pPr>
            <a:r>
              <a:rPr dirty="0" sz="1700" spc="-25">
                <a:latin typeface="Trebuchet MS"/>
                <a:cs typeface="Trebuchet MS"/>
              </a:rPr>
              <a:t>We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0">
                <a:latin typeface="Trebuchet MS"/>
                <a:cs typeface="Trebuchet MS"/>
              </a:rPr>
              <a:t>also </a:t>
            </a:r>
            <a:r>
              <a:rPr dirty="0" sz="1700" spc="-10">
                <a:latin typeface="Trebuchet MS"/>
                <a:cs typeface="Trebuchet MS"/>
              </a:rPr>
              <a:t>obstacles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371583" y="2465417"/>
            <a:ext cx="3979545" cy="11315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L="64769" marR="5080" indent="-52705">
              <a:lnSpc>
                <a:spcPct val="141700"/>
              </a:lnSpc>
              <a:spcBef>
                <a:spcPts val="125"/>
              </a:spcBef>
              <a:tabLst>
                <a:tab pos="832485" algn="l"/>
                <a:tab pos="872490" algn="l"/>
                <a:tab pos="1772920" algn="l"/>
                <a:tab pos="2186305" algn="l"/>
                <a:tab pos="2354580" algn="l"/>
                <a:tab pos="2910840" algn="l"/>
                <a:tab pos="3646170" algn="l"/>
              </a:tabLst>
            </a:pPr>
            <a:r>
              <a:rPr dirty="0" sz="1700" spc="-10">
                <a:latin typeface="Trebuchet MS"/>
                <a:cs typeface="Trebuchet MS"/>
              </a:rPr>
              <a:t>image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quality,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variations</a:t>
            </a:r>
            <a:r>
              <a:rPr dirty="0" sz="1700">
                <a:latin typeface="Trebuchet MS"/>
                <a:cs typeface="Trebuchet MS"/>
              </a:rPr>
              <a:t>	in</a:t>
            </a:r>
            <a:r>
              <a:rPr dirty="0" sz="1700" spc="18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number faced</a:t>
            </a:r>
            <a:r>
              <a:rPr dirty="0" sz="1700">
                <a:latin typeface="Trebuchet MS"/>
                <a:cs typeface="Trebuchet MS"/>
              </a:rPr>
              <a:t>		</a:t>
            </a:r>
            <a:r>
              <a:rPr dirty="0" sz="1700" spc="-10">
                <a:latin typeface="Trebuchet MS"/>
                <a:cs typeface="Trebuchet MS"/>
              </a:rPr>
              <a:t>difficulties</a:t>
            </a:r>
            <a:r>
              <a:rPr dirty="0" sz="1700">
                <a:latin typeface="Trebuchet MS"/>
                <a:cs typeface="Trebuchet MS"/>
              </a:rPr>
              <a:t>	in</a:t>
            </a:r>
            <a:r>
              <a:rPr dirty="0" sz="1700" spc="13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optimizing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the </a:t>
            </a:r>
            <a:r>
              <a:rPr dirty="0" sz="1700" spc="45">
                <a:latin typeface="Trebuchet MS"/>
                <a:cs typeface="Trebuchet MS"/>
              </a:rPr>
              <a:t>prompted</a:t>
            </a:r>
            <a:r>
              <a:rPr dirty="0" sz="1700" spc="27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innovative</a:t>
            </a:r>
            <a:r>
              <a:rPr dirty="0" sz="1700">
                <a:latin typeface="Trebuchet MS"/>
                <a:cs typeface="Trebuchet MS"/>
              </a:rPr>
              <a:t>		solutions</a:t>
            </a:r>
            <a:r>
              <a:rPr dirty="0" sz="1700" spc="210">
                <a:latin typeface="Trebuchet MS"/>
                <a:cs typeface="Trebuchet MS"/>
              </a:rPr>
              <a:t> </a:t>
            </a:r>
            <a:r>
              <a:rPr dirty="0" sz="1700" spc="-25">
                <a:latin typeface="Trebuchet MS"/>
                <a:cs typeface="Trebuchet MS"/>
              </a:rPr>
              <a:t>and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28851" y="3680078"/>
            <a:ext cx="4827270" cy="2249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7465">
              <a:lnSpc>
                <a:spcPct val="100000"/>
              </a:lnSpc>
              <a:spcBef>
                <a:spcPts val="125"/>
              </a:spcBef>
            </a:pPr>
            <a:r>
              <a:rPr dirty="0" sz="1700">
                <a:latin typeface="Trebuchet MS"/>
                <a:cs typeface="Trebuchet MS"/>
              </a:rPr>
              <a:t>refined</a:t>
            </a:r>
            <a:r>
              <a:rPr dirty="0" sz="1700" spc="1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our</a:t>
            </a:r>
            <a:r>
              <a:rPr dirty="0" sz="1700" spc="8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approach.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700">
              <a:latin typeface="Trebuchet MS"/>
              <a:cs typeface="Trebuchet MS"/>
            </a:endParaRPr>
          </a:p>
          <a:p>
            <a:pPr marL="132715" indent="-125095">
              <a:lnSpc>
                <a:spcPct val="100000"/>
              </a:lnSpc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spc="-10" b="1">
                <a:latin typeface="Trebuchet MS"/>
                <a:cs typeface="Trebuchet MS"/>
              </a:rPr>
              <a:t>Real-</a:t>
            </a:r>
            <a:r>
              <a:rPr dirty="0" sz="1800" b="1">
                <a:latin typeface="Trebuchet MS"/>
                <a:cs typeface="Trebuchet MS"/>
              </a:rPr>
              <a:t>time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performance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optimization</a:t>
            </a:r>
            <a:endParaRPr sz="1800">
              <a:latin typeface="Trebuchet MS"/>
              <a:cs typeface="Trebuchet MS"/>
            </a:endParaRPr>
          </a:p>
          <a:p>
            <a:pPr marL="133350" indent="-125730">
              <a:lnSpc>
                <a:spcPct val="100000"/>
              </a:lnSpc>
              <a:spcBef>
                <a:spcPts val="1145"/>
              </a:spcBef>
              <a:buSzPct val="94444"/>
              <a:buFont typeface="Trebuchet MS"/>
              <a:buChar char="•"/>
              <a:tabLst>
                <a:tab pos="133350" algn="l"/>
              </a:tabLst>
            </a:pPr>
            <a:r>
              <a:rPr dirty="0" sz="1800" b="1">
                <a:latin typeface="Trebuchet MS"/>
                <a:cs typeface="Trebuchet MS"/>
              </a:rPr>
              <a:t>Plate</a:t>
            </a:r>
            <a:r>
              <a:rPr dirty="0" sz="1800" spc="-5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detection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under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poor</a:t>
            </a:r>
            <a:r>
              <a:rPr dirty="0" sz="1800" spc="-1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lighting</a:t>
            </a:r>
            <a:endParaRPr sz="1800">
              <a:latin typeface="Trebuchet MS"/>
              <a:cs typeface="Trebuchet MS"/>
            </a:endParaRPr>
          </a:p>
          <a:p>
            <a:pPr marL="132715" indent="-125095">
              <a:lnSpc>
                <a:spcPct val="100000"/>
              </a:lnSpc>
              <a:spcBef>
                <a:spcPts val="1070"/>
              </a:spcBef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b="1">
                <a:latin typeface="Trebuchet MS"/>
                <a:cs typeface="Trebuchet MS"/>
              </a:rPr>
              <a:t>Handling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multiple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vehicles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simultaneously</a:t>
            </a:r>
            <a:endParaRPr sz="1800">
              <a:latin typeface="Trebuchet MS"/>
              <a:cs typeface="Trebuchet MS"/>
            </a:endParaRPr>
          </a:p>
          <a:p>
            <a:pPr marL="133350" indent="-125730">
              <a:lnSpc>
                <a:spcPct val="100000"/>
              </a:lnSpc>
              <a:spcBef>
                <a:spcPts val="1065"/>
              </a:spcBef>
              <a:buSzPct val="94444"/>
              <a:buFont typeface="Trebuchet MS"/>
              <a:buChar char="•"/>
              <a:tabLst>
                <a:tab pos="133350" algn="l"/>
              </a:tabLst>
            </a:pPr>
            <a:r>
              <a:rPr dirty="0" sz="1800" b="1">
                <a:latin typeface="Trebuchet MS"/>
                <a:cs typeface="Trebuchet MS"/>
              </a:rPr>
              <a:t>Streamlit’s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limitations</a:t>
            </a:r>
            <a:r>
              <a:rPr dirty="0" sz="1800" spc="-7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with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video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streaming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0512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dirty="0" spc="155"/>
              <a:t>CONCLUSION</a:t>
            </a:r>
            <a:r>
              <a:rPr dirty="0" spc="155" b="0">
                <a:latin typeface="Arial Black"/>
                <a:cs typeface="Arial Black"/>
              </a:rPr>
              <a:t>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10689" y="2737548"/>
            <a:ext cx="11554460" cy="2649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latin typeface="Trebuchet MS"/>
                <a:cs typeface="Trebuchet MS"/>
              </a:rPr>
              <a:t>This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project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effectively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combines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computer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vision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114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web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technologies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to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build</a:t>
            </a:r>
            <a:r>
              <a:rPr dirty="0" sz="2000" spc="1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15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practical,</a:t>
            </a:r>
            <a:r>
              <a:rPr dirty="0" sz="2000" spc="13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real-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rebuchet MS"/>
                <a:cs typeface="Trebuchet MS"/>
              </a:rPr>
              <a:t>time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number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plate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detection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system.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has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strong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potential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for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deployment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in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smart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city </a:t>
            </a:r>
            <a:r>
              <a:rPr dirty="0" sz="2000" spc="-10">
                <a:latin typeface="Trebuchet MS"/>
                <a:cs typeface="Trebuchet MS"/>
              </a:rPr>
              <a:t>solutions.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2000">
              <a:latin typeface="Trebuchet MS"/>
              <a:cs typeface="Trebuchet MS"/>
            </a:endParaRPr>
          </a:p>
          <a:p>
            <a:pPr marL="132715" indent="-125730">
              <a:lnSpc>
                <a:spcPct val="100000"/>
              </a:lnSpc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b="1">
                <a:latin typeface="Trebuchet MS"/>
                <a:cs typeface="Trebuchet MS"/>
              </a:rPr>
              <a:t>Successfully</a:t>
            </a:r>
            <a:r>
              <a:rPr dirty="0" sz="1800" spc="-7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created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</a:t>
            </a:r>
            <a:r>
              <a:rPr dirty="0" sz="1800" spc="-6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real-</a:t>
            </a:r>
            <a:r>
              <a:rPr dirty="0" sz="1800" b="1">
                <a:latin typeface="Trebuchet MS"/>
                <a:cs typeface="Trebuchet MS"/>
              </a:rPr>
              <a:t>time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number</a:t>
            </a:r>
            <a:r>
              <a:rPr dirty="0" sz="1800" spc="-2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plate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detection</a:t>
            </a:r>
            <a:r>
              <a:rPr dirty="0" sz="1800" spc="-8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 marL="132715" indent="-125095">
              <a:lnSpc>
                <a:spcPct val="100000"/>
              </a:lnSpc>
              <a:spcBef>
                <a:spcPts val="1145"/>
              </a:spcBef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b="1">
                <a:latin typeface="Trebuchet MS"/>
                <a:cs typeface="Trebuchet MS"/>
              </a:rPr>
              <a:t>Web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app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built</a:t>
            </a:r>
            <a:r>
              <a:rPr dirty="0" sz="1800" spc="-8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with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Streamlit,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integrating</a:t>
            </a:r>
            <a:r>
              <a:rPr dirty="0" sz="1800" spc="-4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YOLO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SORT</a:t>
            </a:r>
            <a:endParaRPr sz="1800">
              <a:latin typeface="Trebuchet MS"/>
              <a:cs typeface="Trebuchet MS"/>
            </a:endParaRPr>
          </a:p>
          <a:p>
            <a:pPr marL="132715" indent="-125730">
              <a:lnSpc>
                <a:spcPct val="100000"/>
              </a:lnSpc>
              <a:spcBef>
                <a:spcPts val="1065"/>
              </a:spcBef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b="1">
                <a:latin typeface="Trebuchet MS"/>
                <a:cs typeface="Trebuchet MS"/>
              </a:rPr>
              <a:t>Accurate,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fast,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practical</a:t>
            </a:r>
            <a:r>
              <a:rPr dirty="0" sz="1800" spc="-6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for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surveillance</a:t>
            </a:r>
            <a:r>
              <a:rPr dirty="0" sz="1800" spc="-40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  <a:p>
            <a:pPr marL="132715" indent="-125095">
              <a:lnSpc>
                <a:spcPct val="100000"/>
              </a:lnSpc>
              <a:spcBef>
                <a:spcPts val="1070"/>
              </a:spcBef>
              <a:buSzPct val="94444"/>
              <a:buFont typeface="Trebuchet MS"/>
              <a:buChar char="•"/>
              <a:tabLst>
                <a:tab pos="132715" algn="l"/>
              </a:tabLst>
            </a:pPr>
            <a:r>
              <a:rPr dirty="0" sz="1800" spc="-10" b="1">
                <a:latin typeface="Trebuchet MS"/>
                <a:cs typeface="Trebuchet MS"/>
              </a:rPr>
              <a:t>Easy-to-</a:t>
            </a:r>
            <a:r>
              <a:rPr dirty="0" sz="1800" b="1">
                <a:latin typeface="Trebuchet MS"/>
                <a:cs typeface="Trebuchet MS"/>
              </a:rPr>
              <a:t>use</a:t>
            </a:r>
            <a:r>
              <a:rPr dirty="0" sz="1800" spc="-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UI</a:t>
            </a:r>
            <a:r>
              <a:rPr dirty="0" sz="1800" spc="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for</a:t>
            </a:r>
            <a:r>
              <a:rPr dirty="0" sz="1800" spc="4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both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tech</a:t>
            </a:r>
            <a:r>
              <a:rPr dirty="0" sz="1800" spc="-30" b="1">
                <a:latin typeface="Trebuchet MS"/>
                <a:cs typeface="Trebuchet MS"/>
              </a:rPr>
              <a:t> </a:t>
            </a:r>
            <a:r>
              <a:rPr dirty="0" sz="1800" b="1">
                <a:latin typeface="Trebuchet MS"/>
                <a:cs typeface="Trebuchet MS"/>
              </a:rPr>
              <a:t>and</a:t>
            </a:r>
            <a:r>
              <a:rPr dirty="0" sz="1800" spc="-10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non-</a:t>
            </a:r>
            <a:r>
              <a:rPr dirty="0" sz="1800" b="1">
                <a:latin typeface="Trebuchet MS"/>
                <a:cs typeface="Trebuchet MS"/>
              </a:rPr>
              <a:t>tech</a:t>
            </a:r>
            <a:r>
              <a:rPr dirty="0" sz="1800" spc="-3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50"/>
              <a:t> </a:t>
            </a:r>
            <a:r>
              <a:rPr dirty="0" spc="-25"/>
              <a:t>YOU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56410" y="2617152"/>
            <a:ext cx="10921365" cy="5765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Trebuchet MS"/>
                <a:cs typeface="Trebuchet MS"/>
              </a:rPr>
              <a:t>Thank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your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attention.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application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available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demonstration.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Feel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free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ask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questions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or </a:t>
            </a:r>
            <a:r>
              <a:rPr dirty="0" sz="1800">
                <a:latin typeface="Trebuchet MS"/>
                <a:cs typeface="Trebuchet MS"/>
              </a:rPr>
              <a:t>request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more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details.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24878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PROJECT</a:t>
            </a:r>
            <a:r>
              <a:rPr dirty="0" spc="-195"/>
              <a:t> </a:t>
            </a:r>
            <a:r>
              <a:rPr dirty="0" spc="-30"/>
              <a:t>INTRODUCTION</a:t>
            </a:r>
            <a:r>
              <a:rPr dirty="0" sz="3800" spc="-30"/>
              <a:t>:</a:t>
            </a:r>
            <a:endParaRPr sz="3800"/>
          </a:p>
        </p:txBody>
      </p:sp>
      <p:sp>
        <p:nvSpPr>
          <p:cNvPr id="3" name="object 3" descr=""/>
          <p:cNvSpPr txBox="1"/>
          <p:nvPr/>
        </p:nvSpPr>
        <p:spPr>
          <a:xfrm>
            <a:off x="7548626" y="2754312"/>
            <a:ext cx="4043679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7200"/>
              </a:lnSpc>
              <a:spcBef>
                <a:spcPts val="95"/>
              </a:spcBef>
              <a:tabLst>
                <a:tab pos="914400" algn="l"/>
                <a:tab pos="2744470" algn="l"/>
                <a:tab pos="3529965" algn="l"/>
              </a:tabLst>
            </a:pPr>
            <a:r>
              <a:rPr dirty="0" sz="1700" spc="-20">
                <a:latin typeface="Trebuchet MS"/>
                <a:cs typeface="Trebuchet MS"/>
              </a:rPr>
              <a:t>This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presentation</a:t>
            </a:r>
            <a:r>
              <a:rPr dirty="0" sz="1700">
                <a:latin typeface="Trebuchet MS"/>
                <a:cs typeface="Trebuchet MS"/>
              </a:rPr>
              <a:t>	provides</a:t>
            </a:r>
            <a:r>
              <a:rPr dirty="0" sz="1700" spc="-125">
                <a:latin typeface="Trebuchet MS"/>
                <a:cs typeface="Trebuchet MS"/>
              </a:rPr>
              <a:t> </a:t>
            </a:r>
            <a:r>
              <a:rPr dirty="0" sz="1700" spc="-50">
                <a:latin typeface="Trebuchet MS"/>
                <a:cs typeface="Trebuchet MS"/>
              </a:rPr>
              <a:t>a </a:t>
            </a:r>
            <a:r>
              <a:rPr dirty="0" sz="1700">
                <a:latin typeface="Trebuchet MS"/>
                <a:cs typeface="Trebuchet MS"/>
              </a:rPr>
              <a:t>our</a:t>
            </a:r>
            <a:r>
              <a:rPr dirty="0" sz="1700" spc="12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internship</a:t>
            </a:r>
            <a:r>
              <a:rPr dirty="0" sz="1700" spc="1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projecton</a:t>
            </a:r>
            <a:r>
              <a:rPr dirty="0" sz="1700" spc="150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Number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Plate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760834" y="2754312"/>
            <a:ext cx="1554480" cy="788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49885">
              <a:lnSpc>
                <a:spcPct val="147200"/>
              </a:lnSpc>
              <a:spcBef>
                <a:spcPts val="95"/>
              </a:spcBef>
              <a:tabLst>
                <a:tab pos="1226820" algn="l"/>
              </a:tabLst>
            </a:pPr>
            <a:r>
              <a:rPr dirty="0" sz="1700">
                <a:latin typeface="Trebuchet MS"/>
                <a:cs typeface="Trebuchet MS"/>
              </a:rPr>
              <a:t>synopsis</a:t>
            </a:r>
            <a:r>
              <a:rPr dirty="0" sz="1700" spc="465">
                <a:latin typeface="Trebuchet MS"/>
                <a:cs typeface="Trebuchet MS"/>
              </a:rPr>
              <a:t> </a:t>
            </a:r>
            <a:r>
              <a:rPr dirty="0" sz="1700" spc="-25">
                <a:latin typeface="Trebuchet MS"/>
                <a:cs typeface="Trebuchet MS"/>
              </a:rPr>
              <a:t>of </a:t>
            </a:r>
            <a:r>
              <a:rPr dirty="0" sz="1700" spc="-10">
                <a:latin typeface="Trebuchet MS"/>
                <a:cs typeface="Trebuchet MS"/>
              </a:rPr>
              <a:t>Detection.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We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48626" y="3517201"/>
            <a:ext cx="453517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500"/>
              </a:lnSpc>
              <a:spcBef>
                <a:spcPts val="95"/>
              </a:spcBef>
              <a:tabLst>
                <a:tab pos="668020" algn="l"/>
                <a:tab pos="1181100" algn="l"/>
                <a:tab pos="1504315" algn="l"/>
                <a:tab pos="2131695" algn="l"/>
                <a:tab pos="2394585" algn="l"/>
                <a:tab pos="3270250" algn="l"/>
                <a:tab pos="3410585" algn="l"/>
              </a:tabLst>
            </a:pPr>
            <a:r>
              <a:rPr dirty="0" sz="1700" spc="-20">
                <a:latin typeface="Trebuchet MS"/>
                <a:cs typeface="Trebuchet MS"/>
              </a:rPr>
              <a:t>will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0">
                <a:latin typeface="Trebuchet MS"/>
                <a:cs typeface="Trebuchet MS"/>
              </a:rPr>
              <a:t>cover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5">
                <a:latin typeface="Trebuchet MS"/>
                <a:cs typeface="Trebuchet MS"/>
              </a:rPr>
              <a:t>the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10">
                <a:latin typeface="Trebuchet MS"/>
                <a:cs typeface="Trebuchet MS"/>
              </a:rPr>
              <a:t>project's</a:t>
            </a:r>
            <a:r>
              <a:rPr dirty="0" sz="1700">
                <a:latin typeface="Trebuchet MS"/>
                <a:cs typeface="Trebuchet MS"/>
              </a:rPr>
              <a:t>	</a:t>
            </a:r>
            <a:r>
              <a:rPr dirty="0" sz="1700" spc="-20">
                <a:latin typeface="Trebuchet MS"/>
                <a:cs typeface="Trebuchet MS"/>
              </a:rPr>
              <a:t>introduction, </a:t>
            </a:r>
            <a:r>
              <a:rPr dirty="0" sz="1700" spc="-10">
                <a:latin typeface="Trebuchet MS"/>
                <a:cs typeface="Trebuchet MS"/>
              </a:rPr>
              <a:t>scope,</a:t>
            </a:r>
            <a:r>
              <a:rPr dirty="0" sz="1700">
                <a:latin typeface="Trebuchet MS"/>
                <a:cs typeface="Trebuchet MS"/>
              </a:rPr>
              <a:t>		</a:t>
            </a:r>
            <a:r>
              <a:rPr dirty="0" sz="1700" spc="-10">
                <a:latin typeface="Trebuchet MS"/>
                <a:cs typeface="Trebuchet MS"/>
              </a:rPr>
              <a:t>literature</a:t>
            </a:r>
            <a:r>
              <a:rPr dirty="0" sz="1700">
                <a:latin typeface="Trebuchet MS"/>
                <a:cs typeface="Trebuchet MS"/>
              </a:rPr>
              <a:t>		</a:t>
            </a:r>
            <a:r>
              <a:rPr dirty="0" sz="1700" spc="-10">
                <a:latin typeface="Trebuchet MS"/>
                <a:cs typeface="Trebuchet MS"/>
              </a:rPr>
              <a:t>review,</a:t>
            </a:r>
            <a:r>
              <a:rPr dirty="0" sz="1700">
                <a:latin typeface="Trebuchet MS"/>
                <a:cs typeface="Trebuchet MS"/>
              </a:rPr>
              <a:t>		</a:t>
            </a:r>
            <a:r>
              <a:rPr dirty="0" sz="1700" spc="45">
                <a:latin typeface="Trebuchet MS"/>
                <a:cs typeface="Trebuchet MS"/>
              </a:rPr>
              <a:t>proposed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213843" y="3517201"/>
            <a:ext cx="1105535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5745" marR="5080" indent="-233679">
              <a:lnSpc>
                <a:spcPct val="143500"/>
              </a:lnSpc>
              <a:spcBef>
                <a:spcPts val="95"/>
              </a:spcBef>
            </a:pPr>
            <a:r>
              <a:rPr dirty="0" sz="1700" spc="-10">
                <a:latin typeface="Trebuchet MS"/>
                <a:cs typeface="Trebuchet MS"/>
              </a:rPr>
              <a:t>objectives, solution,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48626" y="4260786"/>
            <a:ext cx="5775960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3600"/>
              </a:lnSpc>
              <a:spcBef>
                <a:spcPts val="95"/>
              </a:spcBef>
            </a:pPr>
            <a:r>
              <a:rPr dirty="0" sz="1700">
                <a:latin typeface="Trebuchet MS"/>
                <a:cs typeface="Trebuchet MS"/>
              </a:rPr>
              <a:t>methodology,</a:t>
            </a:r>
            <a:r>
              <a:rPr dirty="0" sz="1700" spc="29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90">
                <a:latin typeface="Trebuchet MS"/>
                <a:cs typeface="Trebuchet MS"/>
              </a:rPr>
              <a:t> </a:t>
            </a:r>
            <a:r>
              <a:rPr dirty="0" sz="1700" spc="55">
                <a:latin typeface="Trebuchet MS"/>
                <a:cs typeface="Trebuchet MS"/>
              </a:rPr>
              <a:t>challenges</a:t>
            </a:r>
            <a:r>
              <a:rPr dirty="0" sz="1700" spc="33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faced.</a:t>
            </a:r>
            <a:r>
              <a:rPr dirty="0" sz="1700" spc="28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The</a:t>
            </a:r>
            <a:r>
              <a:rPr dirty="0" sz="1700" spc="35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goal</a:t>
            </a:r>
            <a:r>
              <a:rPr dirty="0" sz="1700" spc="35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is</a:t>
            </a:r>
            <a:r>
              <a:rPr dirty="0" sz="1700" spc="25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to</a:t>
            </a:r>
            <a:r>
              <a:rPr dirty="0" sz="1700" spc="280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give </a:t>
            </a:r>
            <a:r>
              <a:rPr dirty="0" sz="1700">
                <a:latin typeface="Trebuchet MS"/>
                <a:cs typeface="Trebuchet MS"/>
              </a:rPr>
              <a:t>a</a:t>
            </a:r>
            <a:r>
              <a:rPr dirty="0" sz="1700" spc="26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comprehensive</a:t>
            </a:r>
            <a:r>
              <a:rPr dirty="0" sz="1700" spc="459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overview</a:t>
            </a:r>
            <a:r>
              <a:rPr dirty="0" sz="1700" spc="29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of</a:t>
            </a:r>
            <a:r>
              <a:rPr dirty="0" sz="1700" spc="22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our</a:t>
            </a:r>
            <a:r>
              <a:rPr dirty="0" sz="1700" spc="31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work</a:t>
            </a:r>
            <a:r>
              <a:rPr dirty="0" sz="1700" spc="26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34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its</a:t>
            </a:r>
            <a:r>
              <a:rPr dirty="0" sz="1700" spc="30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potential impact.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5" y="2600261"/>
            <a:ext cx="5024501" cy="562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53870" y="2898076"/>
            <a:ext cx="5323840" cy="2720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65" b="1">
                <a:latin typeface="Georgia"/>
                <a:cs typeface="Georgia"/>
              </a:rPr>
              <a:t>The</a:t>
            </a:r>
            <a:r>
              <a:rPr dirty="0" sz="2150" spc="300" b="1">
                <a:latin typeface="Georgia"/>
                <a:cs typeface="Georgia"/>
              </a:rPr>
              <a:t> </a:t>
            </a:r>
            <a:r>
              <a:rPr dirty="0" sz="2150" spc="80" b="1">
                <a:latin typeface="Georgia"/>
                <a:cs typeface="Georgia"/>
              </a:rPr>
              <a:t>Problem</a:t>
            </a:r>
            <a:endParaRPr sz="2150">
              <a:latin typeface="Georgia"/>
              <a:cs typeface="Georgia"/>
            </a:endParaRPr>
          </a:p>
          <a:p>
            <a:pPr marL="12700" marR="5080">
              <a:lnSpc>
                <a:spcPct val="143500"/>
              </a:lnSpc>
              <a:spcBef>
                <a:spcPts val="1040"/>
              </a:spcBef>
            </a:pPr>
            <a:r>
              <a:rPr dirty="0" sz="1700">
                <a:latin typeface="Trebuchet MS"/>
                <a:cs typeface="Trebuchet MS"/>
              </a:rPr>
              <a:t>Accurate</a:t>
            </a:r>
            <a:r>
              <a:rPr dirty="0" sz="1700" spc="13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0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efficient</a:t>
            </a:r>
            <a:r>
              <a:rPr dirty="0" sz="1700" spc="13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number</a:t>
            </a:r>
            <a:r>
              <a:rPr dirty="0" sz="1700" spc="29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plate</a:t>
            </a:r>
            <a:r>
              <a:rPr dirty="0" sz="1700" spc="3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detection</a:t>
            </a:r>
            <a:r>
              <a:rPr dirty="0" sz="1700" spc="140">
                <a:latin typeface="Trebuchet MS"/>
                <a:cs typeface="Trebuchet MS"/>
              </a:rPr>
              <a:t> </a:t>
            </a:r>
            <a:r>
              <a:rPr dirty="0" sz="1700" spc="-25">
                <a:latin typeface="Trebuchet MS"/>
                <a:cs typeface="Trebuchet MS"/>
              </a:rPr>
              <a:t>is </a:t>
            </a:r>
            <a:r>
              <a:rPr dirty="0" sz="1700">
                <a:latin typeface="Trebuchet MS"/>
                <a:cs typeface="Trebuchet MS"/>
              </a:rPr>
              <a:t>crucial</a:t>
            </a:r>
            <a:r>
              <a:rPr dirty="0" sz="1700" spc="4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for</a:t>
            </a:r>
            <a:r>
              <a:rPr dirty="0" sz="1700" spc="-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various</a:t>
            </a:r>
            <a:r>
              <a:rPr dirty="0" sz="1700" spc="15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applications,</a:t>
            </a:r>
            <a:r>
              <a:rPr dirty="0" sz="1700" spc="17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including</a:t>
            </a:r>
            <a:r>
              <a:rPr dirty="0" sz="1700" spc="15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traffic </a:t>
            </a:r>
            <a:r>
              <a:rPr dirty="0" sz="1700" spc="45">
                <a:latin typeface="Trebuchet MS"/>
                <a:cs typeface="Trebuchet MS"/>
              </a:rPr>
              <a:t>management,</a:t>
            </a:r>
            <a:r>
              <a:rPr dirty="0" sz="1700" spc="26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security</a:t>
            </a:r>
            <a:r>
              <a:rPr dirty="0" sz="1700" spc="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surveillance,</a:t>
            </a:r>
            <a:r>
              <a:rPr dirty="0" sz="1700" spc="26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04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automated </a:t>
            </a:r>
            <a:r>
              <a:rPr dirty="0" sz="1700">
                <a:latin typeface="Trebuchet MS"/>
                <a:cs typeface="Trebuchet MS"/>
              </a:rPr>
              <a:t>toll</a:t>
            </a:r>
            <a:r>
              <a:rPr dirty="0" sz="1700" spc="6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collection.</a:t>
            </a:r>
            <a:r>
              <a:rPr dirty="0" sz="1700" spc="254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Existing</a:t>
            </a:r>
            <a:r>
              <a:rPr dirty="0" sz="1700" spc="24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systems</a:t>
            </a:r>
            <a:r>
              <a:rPr dirty="0" sz="1700" spc="22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often</a:t>
            </a:r>
            <a:r>
              <a:rPr dirty="0" sz="1700" spc="14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struggle</a:t>
            </a:r>
            <a:r>
              <a:rPr dirty="0" sz="1700" spc="459">
                <a:latin typeface="Trebuchet MS"/>
                <a:cs typeface="Trebuchet MS"/>
              </a:rPr>
              <a:t> </a:t>
            </a:r>
            <a:r>
              <a:rPr dirty="0" sz="1700" spc="-20">
                <a:latin typeface="Trebuchet MS"/>
                <a:cs typeface="Trebuchet MS"/>
              </a:rPr>
              <a:t>with </a:t>
            </a:r>
            <a:r>
              <a:rPr dirty="0" sz="1700">
                <a:latin typeface="Trebuchet MS"/>
                <a:cs typeface="Trebuchet MS"/>
              </a:rPr>
              <a:t>varying</a:t>
            </a:r>
            <a:r>
              <a:rPr dirty="0" sz="1700" spc="16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lighting</a:t>
            </a:r>
            <a:r>
              <a:rPr dirty="0" sz="1700" spc="9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conditions,</a:t>
            </a:r>
            <a:r>
              <a:rPr dirty="0" sz="1700" spc="25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angles,</a:t>
            </a:r>
            <a:r>
              <a:rPr dirty="0" sz="1700" spc="13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-11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plate</a:t>
            </a:r>
            <a:r>
              <a:rPr dirty="0" sz="1700" spc="1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designs, </a:t>
            </a:r>
            <a:r>
              <a:rPr dirty="0" sz="1700">
                <a:latin typeface="Trebuchet MS"/>
                <a:cs typeface="Trebuchet MS"/>
              </a:rPr>
              <a:t>leading</a:t>
            </a:r>
            <a:r>
              <a:rPr dirty="0" sz="1700" spc="30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to</a:t>
            </a:r>
            <a:r>
              <a:rPr dirty="0" sz="1700" spc="9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errors</a:t>
            </a:r>
            <a:r>
              <a:rPr dirty="0" sz="1700" spc="27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1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inefficiencies.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29906" y="2898076"/>
            <a:ext cx="6040755" cy="23488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2150" spc="70" b="1">
                <a:latin typeface="Georgia"/>
                <a:cs typeface="Georgia"/>
              </a:rPr>
              <a:t>Our</a:t>
            </a:r>
            <a:r>
              <a:rPr dirty="0" sz="2150" spc="305" b="1">
                <a:latin typeface="Georgia"/>
                <a:cs typeface="Georgia"/>
              </a:rPr>
              <a:t> </a:t>
            </a:r>
            <a:r>
              <a:rPr dirty="0" sz="2150" spc="85" b="1">
                <a:latin typeface="Georgia"/>
                <a:cs typeface="Georgia"/>
              </a:rPr>
              <a:t>Approach</a:t>
            </a:r>
            <a:endParaRPr sz="2150">
              <a:latin typeface="Georgia"/>
              <a:cs typeface="Georgia"/>
            </a:endParaRPr>
          </a:p>
          <a:p>
            <a:pPr algn="just" marL="12700" marR="5080">
              <a:lnSpc>
                <a:spcPct val="143500"/>
              </a:lnSpc>
              <a:spcBef>
                <a:spcPts val="1040"/>
              </a:spcBef>
            </a:pPr>
            <a:r>
              <a:rPr dirty="0" sz="1700">
                <a:latin typeface="Trebuchet MS"/>
                <a:cs typeface="Trebuchet MS"/>
              </a:rPr>
              <a:t>Our</a:t>
            </a:r>
            <a:r>
              <a:rPr dirty="0" sz="1700" spc="9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project</a:t>
            </a:r>
            <a:r>
              <a:rPr dirty="0" sz="1700" spc="9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aimed</a:t>
            </a:r>
            <a:r>
              <a:rPr dirty="0" sz="1700" spc="8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to</a:t>
            </a:r>
            <a:r>
              <a:rPr dirty="0" sz="1700" spc="114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develop</a:t>
            </a:r>
            <a:r>
              <a:rPr dirty="0" sz="1700" spc="16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</a:t>
            </a:r>
            <a:r>
              <a:rPr dirty="0" sz="1700" spc="11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robust</a:t>
            </a:r>
            <a:r>
              <a:rPr dirty="0" sz="1700" spc="14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0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reliable</a:t>
            </a:r>
            <a:r>
              <a:rPr dirty="0" sz="1700" spc="9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number </a:t>
            </a:r>
            <a:r>
              <a:rPr dirty="0" sz="1700">
                <a:latin typeface="Trebuchet MS"/>
                <a:cs typeface="Trebuchet MS"/>
              </a:rPr>
              <a:t>plate</a:t>
            </a:r>
            <a:r>
              <a:rPr dirty="0" sz="1700" spc="36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detection</a:t>
            </a:r>
            <a:r>
              <a:rPr dirty="0" sz="1700" spc="370">
                <a:latin typeface="Trebuchet MS"/>
                <a:cs typeface="Trebuchet MS"/>
              </a:rPr>
              <a:t> </a:t>
            </a:r>
            <a:r>
              <a:rPr dirty="0" sz="1700" spc="55">
                <a:latin typeface="Trebuchet MS"/>
                <a:cs typeface="Trebuchet MS"/>
              </a:rPr>
              <a:t>system</a:t>
            </a:r>
            <a:r>
              <a:rPr dirty="0" sz="1700" spc="390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using</a:t>
            </a:r>
            <a:r>
              <a:rPr dirty="0" sz="1700" spc="440">
                <a:latin typeface="Trebuchet MS"/>
                <a:cs typeface="Trebuchet MS"/>
              </a:rPr>
              <a:t> </a:t>
            </a:r>
            <a:r>
              <a:rPr dirty="0" sz="1700" spc="55">
                <a:latin typeface="Trebuchet MS"/>
                <a:cs typeface="Trebuchet MS"/>
              </a:rPr>
              <a:t>advanced</a:t>
            </a:r>
            <a:r>
              <a:rPr dirty="0" sz="1700" spc="455">
                <a:latin typeface="Trebuchet MS"/>
                <a:cs typeface="Trebuchet MS"/>
              </a:rPr>
              <a:t> </a:t>
            </a:r>
            <a:r>
              <a:rPr dirty="0" sz="1700" spc="50">
                <a:latin typeface="Trebuchet MS"/>
                <a:cs typeface="Trebuchet MS"/>
              </a:rPr>
              <a:t>image</a:t>
            </a:r>
            <a:r>
              <a:rPr dirty="0" sz="1700" spc="395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processing </a:t>
            </a:r>
            <a:r>
              <a:rPr dirty="0" sz="1700">
                <a:latin typeface="Trebuchet MS"/>
                <a:cs typeface="Trebuchet MS"/>
              </a:rPr>
              <a:t>techniques</a:t>
            </a:r>
            <a:r>
              <a:rPr dirty="0" sz="1700" spc="49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20">
                <a:latin typeface="Trebuchet MS"/>
                <a:cs typeface="Trebuchet MS"/>
              </a:rPr>
              <a:t>  </a:t>
            </a:r>
            <a:r>
              <a:rPr dirty="0" sz="1700">
                <a:latin typeface="Trebuchet MS"/>
                <a:cs typeface="Trebuchet MS"/>
              </a:rPr>
              <a:t>machine</a:t>
            </a:r>
            <a:r>
              <a:rPr dirty="0" sz="1700" spc="484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learning</a:t>
            </a:r>
            <a:r>
              <a:rPr dirty="0" sz="1700" spc="475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algorithms.</a:t>
            </a:r>
            <a:r>
              <a:rPr dirty="0" sz="1700" spc="484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We</a:t>
            </a:r>
            <a:r>
              <a:rPr dirty="0" sz="1700" spc="60">
                <a:latin typeface="Trebuchet MS"/>
                <a:cs typeface="Trebuchet MS"/>
              </a:rPr>
              <a:t>  </a:t>
            </a:r>
            <a:r>
              <a:rPr dirty="0" sz="1700" spc="-10">
                <a:latin typeface="Trebuchet MS"/>
                <a:cs typeface="Trebuchet MS"/>
              </a:rPr>
              <a:t>focused </a:t>
            </a:r>
            <a:r>
              <a:rPr dirty="0" sz="1700">
                <a:latin typeface="Trebuchet MS"/>
                <a:cs typeface="Trebuchet MS"/>
              </a:rPr>
              <a:t>on</a:t>
            </a:r>
            <a:r>
              <a:rPr dirty="0" sz="1700" spc="150">
                <a:latin typeface="Trebuchet MS"/>
                <a:cs typeface="Trebuchet MS"/>
              </a:rPr>
              <a:t>  </a:t>
            </a:r>
            <a:r>
              <a:rPr dirty="0" sz="1700" spc="50">
                <a:latin typeface="Trebuchet MS"/>
                <a:cs typeface="Trebuchet MS"/>
              </a:rPr>
              <a:t>addressing</a:t>
            </a:r>
            <a:r>
              <a:rPr dirty="0" sz="1700" spc="200">
                <a:latin typeface="Trebuchet MS"/>
                <a:cs typeface="Trebuchet MS"/>
              </a:rPr>
              <a:t>  </a:t>
            </a:r>
            <a:r>
              <a:rPr dirty="0" sz="1700">
                <a:latin typeface="Trebuchet MS"/>
                <a:cs typeface="Trebuchet MS"/>
              </a:rPr>
              <a:t>the</a:t>
            </a:r>
            <a:r>
              <a:rPr dirty="0" sz="1700" spc="155">
                <a:latin typeface="Trebuchet MS"/>
                <a:cs typeface="Trebuchet MS"/>
              </a:rPr>
              <a:t>  </a:t>
            </a:r>
            <a:r>
              <a:rPr dirty="0" sz="1700">
                <a:latin typeface="Trebuchet MS"/>
                <a:cs typeface="Trebuchet MS"/>
              </a:rPr>
              <a:t>limitations</a:t>
            </a:r>
            <a:r>
              <a:rPr dirty="0" sz="1700" spc="165">
                <a:latin typeface="Trebuchet MS"/>
                <a:cs typeface="Trebuchet MS"/>
              </a:rPr>
              <a:t>  </a:t>
            </a:r>
            <a:r>
              <a:rPr dirty="0" sz="1700">
                <a:latin typeface="Trebuchet MS"/>
                <a:cs typeface="Trebuchet MS"/>
              </a:rPr>
              <a:t>of</a:t>
            </a:r>
            <a:r>
              <a:rPr dirty="0" sz="1700" spc="155">
                <a:latin typeface="Trebuchet MS"/>
                <a:cs typeface="Trebuchet MS"/>
              </a:rPr>
              <a:t>  </a:t>
            </a:r>
            <a:r>
              <a:rPr dirty="0" sz="1700">
                <a:latin typeface="Trebuchet MS"/>
                <a:cs typeface="Trebuchet MS"/>
              </a:rPr>
              <a:t>existing</a:t>
            </a:r>
            <a:r>
              <a:rPr dirty="0" sz="1700" spc="155">
                <a:latin typeface="Trebuchet MS"/>
                <a:cs typeface="Trebuchet MS"/>
              </a:rPr>
              <a:t>  </a:t>
            </a:r>
            <a:r>
              <a:rPr dirty="0" sz="1700" spc="60">
                <a:latin typeface="Trebuchet MS"/>
                <a:cs typeface="Trebuchet MS"/>
              </a:rPr>
              <a:t>systems</a:t>
            </a:r>
            <a:r>
              <a:rPr dirty="0" sz="1700" spc="195">
                <a:latin typeface="Trebuchet MS"/>
                <a:cs typeface="Trebuchet MS"/>
              </a:rPr>
              <a:t>  </a:t>
            </a:r>
            <a:r>
              <a:rPr dirty="0" sz="1700" spc="-25">
                <a:latin typeface="Trebuchet MS"/>
                <a:cs typeface="Trebuchet MS"/>
              </a:rPr>
              <a:t>and </a:t>
            </a:r>
            <a:r>
              <a:rPr dirty="0" sz="1700">
                <a:latin typeface="Trebuchet MS"/>
                <a:cs typeface="Trebuchet MS"/>
              </a:rPr>
              <a:t>improving</a:t>
            </a:r>
            <a:r>
              <a:rPr dirty="0" sz="1700" spc="484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accuracy</a:t>
            </a:r>
            <a:r>
              <a:rPr dirty="0" sz="1700" spc="229">
                <a:latin typeface="Trebuchet MS"/>
                <a:cs typeface="Trebuchet MS"/>
              </a:rPr>
              <a:t> </a:t>
            </a:r>
            <a:r>
              <a:rPr dirty="0" sz="1700">
                <a:latin typeface="Trebuchet MS"/>
                <a:cs typeface="Trebuchet MS"/>
              </a:rPr>
              <a:t>and</a:t>
            </a:r>
            <a:r>
              <a:rPr dirty="0" sz="1700" spc="40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speed.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997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dirty="0" spc="-55"/>
              <a:t> </a:t>
            </a:r>
            <a:r>
              <a:rPr dirty="0"/>
              <a:t>PROBLEM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OUR</a:t>
            </a:r>
            <a:r>
              <a:rPr dirty="0" spc="-20"/>
              <a:t> </a:t>
            </a:r>
            <a:r>
              <a:rPr dirty="0" spc="-10"/>
              <a:t>APPROACH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5" y="2314575"/>
            <a:ext cx="5105400" cy="4667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1970" y="736091"/>
            <a:ext cx="11094085" cy="120777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800"/>
              </a:lnSpc>
              <a:spcBef>
                <a:spcPts val="95"/>
              </a:spcBef>
              <a:tabLst>
                <a:tab pos="2860040" algn="l"/>
                <a:tab pos="9331960" algn="l"/>
              </a:tabLst>
            </a:pPr>
            <a:r>
              <a:rPr dirty="0"/>
              <a:t>D</a:t>
            </a:r>
            <a:r>
              <a:rPr dirty="0" spc="-530"/>
              <a:t> </a:t>
            </a:r>
            <a:r>
              <a:rPr dirty="0"/>
              <a:t>E</a:t>
            </a:r>
            <a:r>
              <a:rPr dirty="0" spc="-484"/>
              <a:t> </a:t>
            </a:r>
            <a:r>
              <a:rPr dirty="0"/>
              <a:t>F</a:t>
            </a:r>
            <a:r>
              <a:rPr dirty="0" spc="-505"/>
              <a:t> </a:t>
            </a:r>
            <a:r>
              <a:rPr dirty="0"/>
              <a:t>I</a:t>
            </a:r>
            <a:r>
              <a:rPr dirty="0" spc="-509"/>
              <a:t> </a:t>
            </a:r>
            <a:r>
              <a:rPr dirty="0"/>
              <a:t>N</a:t>
            </a:r>
            <a:r>
              <a:rPr dirty="0" spc="-530"/>
              <a:t> </a:t>
            </a:r>
            <a:r>
              <a:rPr dirty="0"/>
              <a:t>I</a:t>
            </a:r>
            <a:r>
              <a:rPr dirty="0" spc="-509"/>
              <a:t> </a:t>
            </a:r>
            <a:r>
              <a:rPr dirty="0"/>
              <a:t>N</a:t>
            </a:r>
            <a:r>
              <a:rPr dirty="0" spc="-530"/>
              <a:t> </a:t>
            </a:r>
            <a:r>
              <a:rPr dirty="0" spc="-50"/>
              <a:t>G</a:t>
            </a:r>
            <a:r>
              <a:rPr dirty="0"/>
              <a:t>	</a:t>
            </a:r>
            <a:r>
              <a:rPr dirty="0" spc="285"/>
              <a:t>OBJECTIVES:</a:t>
            </a:r>
            <a:r>
              <a:rPr dirty="0" spc="-60"/>
              <a:t> </a:t>
            </a:r>
            <a:r>
              <a:rPr dirty="0"/>
              <a:t>W</a:t>
            </a:r>
            <a:r>
              <a:rPr dirty="0" spc="-355"/>
              <a:t> </a:t>
            </a:r>
            <a:r>
              <a:rPr dirty="0"/>
              <a:t>H</a:t>
            </a:r>
            <a:r>
              <a:rPr dirty="0" spc="-305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/>
              <a:t>T</a:t>
            </a:r>
            <a:r>
              <a:rPr dirty="0" spc="425"/>
              <a:t> </a:t>
            </a:r>
            <a:r>
              <a:rPr dirty="0"/>
              <a:t>W</a:t>
            </a:r>
            <a:r>
              <a:rPr dirty="0" spc="-200"/>
              <a:t> </a:t>
            </a:r>
            <a:r>
              <a:rPr dirty="0" spc="-50"/>
              <a:t>E</a:t>
            </a:r>
            <a:r>
              <a:rPr dirty="0"/>
              <a:t>	A</a:t>
            </a:r>
            <a:r>
              <a:rPr dirty="0" spc="-470"/>
              <a:t> </a:t>
            </a:r>
            <a:r>
              <a:rPr dirty="0"/>
              <a:t>I</a:t>
            </a:r>
            <a:r>
              <a:rPr dirty="0" spc="-434"/>
              <a:t> </a:t>
            </a:r>
            <a:r>
              <a:rPr dirty="0"/>
              <a:t>M</a:t>
            </a:r>
            <a:r>
              <a:rPr dirty="0" spc="-480"/>
              <a:t> </a:t>
            </a:r>
            <a:r>
              <a:rPr dirty="0"/>
              <a:t>E</a:t>
            </a:r>
            <a:r>
              <a:rPr dirty="0" spc="-484"/>
              <a:t> </a:t>
            </a:r>
            <a:r>
              <a:rPr dirty="0" spc="-50"/>
              <a:t>D </a:t>
            </a:r>
            <a:r>
              <a:rPr dirty="0" spc="210"/>
              <a:t>TO</a:t>
            </a:r>
            <a:r>
              <a:rPr dirty="0" spc="220"/>
              <a:t> </a:t>
            </a:r>
            <a:r>
              <a:rPr dirty="0"/>
              <a:t>A</a:t>
            </a:r>
            <a:r>
              <a:rPr dirty="0" spc="-530"/>
              <a:t> </a:t>
            </a:r>
            <a:r>
              <a:rPr dirty="0"/>
              <a:t>C</a:t>
            </a:r>
            <a:r>
              <a:rPr dirty="0" spc="-459"/>
              <a:t> </a:t>
            </a:r>
            <a:r>
              <a:rPr dirty="0"/>
              <a:t>H</a:t>
            </a:r>
            <a:r>
              <a:rPr dirty="0" spc="-530"/>
              <a:t> </a:t>
            </a:r>
            <a:r>
              <a:rPr dirty="0"/>
              <a:t>I</a:t>
            </a:r>
            <a:r>
              <a:rPr dirty="0" spc="-505"/>
              <a:t> </a:t>
            </a:r>
            <a:r>
              <a:rPr dirty="0"/>
              <a:t>E</a:t>
            </a:r>
            <a:r>
              <a:rPr dirty="0" spc="-484"/>
              <a:t> </a:t>
            </a:r>
            <a:r>
              <a:rPr dirty="0"/>
              <a:t>V</a:t>
            </a:r>
            <a:r>
              <a:rPr dirty="0" spc="-480"/>
              <a:t> </a:t>
            </a:r>
            <a:r>
              <a:rPr dirty="0" spc="-50"/>
              <a:t>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677025" y="2428875"/>
            <a:ext cx="438150" cy="447675"/>
          </a:xfrm>
          <a:custGeom>
            <a:avLst/>
            <a:gdLst/>
            <a:ahLst/>
            <a:cxnLst/>
            <a:rect l="l" t="t" r="r" b="b"/>
            <a:pathLst>
              <a:path w="438150" h="447675">
                <a:moveTo>
                  <a:pt x="408685" y="0"/>
                </a:moveTo>
                <a:lnTo>
                  <a:pt x="29209" y="0"/>
                </a:lnTo>
                <a:lnTo>
                  <a:pt x="17779" y="2286"/>
                </a:lnTo>
                <a:lnTo>
                  <a:pt x="8508" y="8762"/>
                </a:lnTo>
                <a:lnTo>
                  <a:pt x="2285" y="18161"/>
                </a:lnTo>
                <a:lnTo>
                  <a:pt x="0" y="29845"/>
                </a:lnTo>
                <a:lnTo>
                  <a:pt x="0" y="417575"/>
                </a:lnTo>
                <a:lnTo>
                  <a:pt x="2285" y="429260"/>
                </a:lnTo>
                <a:lnTo>
                  <a:pt x="8508" y="438658"/>
                </a:lnTo>
                <a:lnTo>
                  <a:pt x="17779" y="445135"/>
                </a:lnTo>
                <a:lnTo>
                  <a:pt x="29209" y="447421"/>
                </a:lnTo>
                <a:lnTo>
                  <a:pt x="408685" y="447421"/>
                </a:lnTo>
                <a:lnTo>
                  <a:pt x="420116" y="445135"/>
                </a:lnTo>
                <a:lnTo>
                  <a:pt x="429386" y="438658"/>
                </a:lnTo>
                <a:lnTo>
                  <a:pt x="435736" y="429260"/>
                </a:lnTo>
                <a:lnTo>
                  <a:pt x="438023" y="417575"/>
                </a:lnTo>
                <a:lnTo>
                  <a:pt x="438023" y="29845"/>
                </a:lnTo>
                <a:lnTo>
                  <a:pt x="435736" y="18161"/>
                </a:lnTo>
                <a:lnTo>
                  <a:pt x="429386" y="8762"/>
                </a:lnTo>
                <a:lnTo>
                  <a:pt x="420116" y="2286"/>
                </a:lnTo>
                <a:lnTo>
                  <a:pt x="408685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320026" y="2411729"/>
            <a:ext cx="123444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80" b="1">
                <a:latin typeface="Georgia"/>
                <a:cs typeface="Georgia"/>
              </a:rPr>
              <a:t>Accuracy</a:t>
            </a:r>
            <a:endParaRPr sz="18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611864" y="2874073"/>
            <a:ext cx="87376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rebuchet MS"/>
                <a:cs typeface="Trebuchet MS"/>
              </a:rPr>
              <a:t>detection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620370" y="2874073"/>
            <a:ext cx="54673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rebuchet MS"/>
                <a:cs typeface="Trebuchet MS"/>
              </a:rPr>
              <a:t>under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96226" y="2874073"/>
            <a:ext cx="4088129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909955" algn="l"/>
                <a:tab pos="1438910" algn="l"/>
                <a:tab pos="2429510" algn="l"/>
                <a:tab pos="2738755" algn="l"/>
                <a:tab pos="3622675" algn="l"/>
              </a:tabLst>
            </a:pPr>
            <a:r>
              <a:rPr dirty="0" sz="1500" spc="-10" b="1">
                <a:latin typeface="Trebuchet MS"/>
                <a:cs typeface="Trebuchet MS"/>
              </a:rPr>
              <a:t>Achieve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0" b="1">
                <a:latin typeface="Trebuchet MS"/>
                <a:cs typeface="Trebuchet MS"/>
              </a:rPr>
              <a:t>high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accuracy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5" b="1">
                <a:latin typeface="Trebuchet MS"/>
                <a:cs typeface="Trebuchet MS"/>
              </a:rPr>
              <a:t>in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number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plate various</a:t>
            </a:r>
            <a:r>
              <a:rPr dirty="0" sz="1500" spc="-90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conditions.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667500" y="3571875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08685" y="0"/>
                </a:moveTo>
                <a:lnTo>
                  <a:pt x="29209" y="0"/>
                </a:lnTo>
                <a:lnTo>
                  <a:pt x="17779" y="2286"/>
                </a:lnTo>
                <a:lnTo>
                  <a:pt x="8508" y="8509"/>
                </a:lnTo>
                <a:lnTo>
                  <a:pt x="2285" y="17907"/>
                </a:lnTo>
                <a:lnTo>
                  <a:pt x="0" y="29337"/>
                </a:lnTo>
                <a:lnTo>
                  <a:pt x="0" y="408813"/>
                </a:lnTo>
                <a:lnTo>
                  <a:pt x="2285" y="420242"/>
                </a:lnTo>
                <a:lnTo>
                  <a:pt x="8508" y="429513"/>
                </a:lnTo>
                <a:lnTo>
                  <a:pt x="17779" y="435737"/>
                </a:lnTo>
                <a:lnTo>
                  <a:pt x="29209" y="438023"/>
                </a:lnTo>
                <a:lnTo>
                  <a:pt x="408685" y="438023"/>
                </a:lnTo>
                <a:lnTo>
                  <a:pt x="420116" y="435737"/>
                </a:lnTo>
                <a:lnTo>
                  <a:pt x="429386" y="429513"/>
                </a:lnTo>
                <a:lnTo>
                  <a:pt x="435736" y="420242"/>
                </a:lnTo>
                <a:lnTo>
                  <a:pt x="438023" y="408813"/>
                </a:lnTo>
                <a:lnTo>
                  <a:pt x="438023" y="29337"/>
                </a:lnTo>
                <a:lnTo>
                  <a:pt x="435736" y="17907"/>
                </a:lnTo>
                <a:lnTo>
                  <a:pt x="429386" y="8509"/>
                </a:lnTo>
                <a:lnTo>
                  <a:pt x="420116" y="2286"/>
                </a:lnTo>
                <a:lnTo>
                  <a:pt x="408685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802501" y="3550856"/>
            <a:ext cx="185420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50">
                <a:solidFill>
                  <a:srgbClr val="CFC8BC"/>
                </a:solidFill>
                <a:latin typeface="Georgia"/>
                <a:cs typeface="Georgia"/>
              </a:rPr>
              <a:t>2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677025" y="4819650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08685" y="0"/>
                </a:moveTo>
                <a:lnTo>
                  <a:pt x="29209" y="0"/>
                </a:lnTo>
                <a:lnTo>
                  <a:pt x="17779" y="2286"/>
                </a:lnTo>
                <a:lnTo>
                  <a:pt x="8508" y="8509"/>
                </a:lnTo>
                <a:lnTo>
                  <a:pt x="2285" y="17779"/>
                </a:lnTo>
                <a:lnTo>
                  <a:pt x="0" y="29210"/>
                </a:lnTo>
                <a:lnTo>
                  <a:pt x="0" y="408813"/>
                </a:lnTo>
                <a:lnTo>
                  <a:pt x="2285" y="420243"/>
                </a:lnTo>
                <a:lnTo>
                  <a:pt x="8508" y="429513"/>
                </a:lnTo>
                <a:lnTo>
                  <a:pt x="17779" y="435737"/>
                </a:lnTo>
                <a:lnTo>
                  <a:pt x="29209" y="438023"/>
                </a:lnTo>
                <a:lnTo>
                  <a:pt x="408685" y="438023"/>
                </a:lnTo>
                <a:lnTo>
                  <a:pt x="420116" y="435737"/>
                </a:lnTo>
                <a:lnTo>
                  <a:pt x="429386" y="429513"/>
                </a:lnTo>
                <a:lnTo>
                  <a:pt x="435736" y="420243"/>
                </a:lnTo>
                <a:lnTo>
                  <a:pt x="438023" y="408813"/>
                </a:lnTo>
                <a:lnTo>
                  <a:pt x="438023" y="29210"/>
                </a:lnTo>
                <a:lnTo>
                  <a:pt x="435736" y="17779"/>
                </a:lnTo>
                <a:lnTo>
                  <a:pt x="429386" y="8509"/>
                </a:lnTo>
                <a:lnTo>
                  <a:pt x="420116" y="2286"/>
                </a:lnTo>
                <a:lnTo>
                  <a:pt x="408685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802501" y="4793996"/>
            <a:ext cx="18351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-50">
                <a:solidFill>
                  <a:srgbClr val="CFC8BC"/>
                </a:solidFill>
                <a:latin typeface="Georgia"/>
                <a:cs typeface="Georgia"/>
              </a:rPr>
              <a:t>3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20026" y="3551491"/>
            <a:ext cx="5960110" cy="22688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80" b="1">
                <a:latin typeface="Georgia"/>
                <a:cs typeface="Georgia"/>
              </a:rPr>
              <a:t>Speed</a:t>
            </a:r>
            <a:endParaRPr sz="1850">
              <a:latin typeface="Georgia"/>
              <a:cs typeface="Georgia"/>
            </a:endParaRPr>
          </a:p>
          <a:p>
            <a:pPr marL="12700" marR="33020">
              <a:lnSpc>
                <a:spcPct val="100000"/>
              </a:lnSpc>
              <a:spcBef>
                <a:spcPts val="1210"/>
              </a:spcBef>
            </a:pPr>
            <a:r>
              <a:rPr dirty="0" sz="1500" b="1">
                <a:latin typeface="Trebuchet MS"/>
                <a:cs typeface="Trebuchet MS"/>
              </a:rPr>
              <a:t>Develop</a:t>
            </a:r>
            <a:r>
              <a:rPr dirty="0" sz="1500" spc="390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a</a:t>
            </a:r>
            <a:r>
              <a:rPr dirty="0" sz="1500" spc="254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system</a:t>
            </a:r>
            <a:r>
              <a:rPr dirty="0" sz="1500" spc="34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that</a:t>
            </a:r>
            <a:r>
              <a:rPr dirty="0" sz="1500" spc="170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can</a:t>
            </a:r>
            <a:r>
              <a:rPr dirty="0" sz="1500" spc="34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process</a:t>
            </a:r>
            <a:r>
              <a:rPr dirty="0" sz="1500" spc="459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images</a:t>
            </a:r>
            <a:r>
              <a:rPr dirty="0" sz="1500" spc="40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and</a:t>
            </a:r>
            <a:r>
              <a:rPr dirty="0" sz="1500" spc="32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detect</a:t>
            </a:r>
            <a:r>
              <a:rPr dirty="0" sz="1500" spc="250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number </a:t>
            </a:r>
            <a:r>
              <a:rPr dirty="0" sz="1500" b="1">
                <a:latin typeface="Trebuchet MS"/>
                <a:cs typeface="Trebuchet MS"/>
              </a:rPr>
              <a:t>plates</a:t>
            </a:r>
            <a:r>
              <a:rPr dirty="0" sz="1500" spc="155" b="1">
                <a:latin typeface="Trebuchet MS"/>
                <a:cs typeface="Trebuchet MS"/>
              </a:rPr>
              <a:t> </a:t>
            </a:r>
            <a:r>
              <a:rPr dirty="0" sz="1500" spc="-25" b="1">
                <a:latin typeface="Trebuchet MS"/>
                <a:cs typeface="Trebuchet MS"/>
              </a:rPr>
              <a:t>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500" b="1">
                <a:latin typeface="Trebuchet MS"/>
                <a:cs typeface="Trebuchet MS"/>
              </a:rPr>
              <a:t>real-</a:t>
            </a:r>
            <a:r>
              <a:rPr dirty="0" sz="1500" spc="-114" b="1">
                <a:latin typeface="Trebuchet MS"/>
                <a:cs typeface="Trebuchet MS"/>
              </a:rPr>
              <a:t> </a:t>
            </a:r>
            <a:r>
              <a:rPr dirty="0" sz="1500" spc="-20" b="1">
                <a:latin typeface="Trebuchet MS"/>
                <a:cs typeface="Trebuchet MS"/>
              </a:rPr>
              <a:t>time.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850" spc="45" b="1">
                <a:latin typeface="Georgia"/>
                <a:cs typeface="Georgia"/>
              </a:rPr>
              <a:t>Robustness</a:t>
            </a:r>
            <a:endParaRPr sz="185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1505"/>
              </a:spcBef>
              <a:tabLst>
                <a:tab pos="777875" algn="l"/>
                <a:tab pos="1231900" algn="l"/>
                <a:tab pos="2043430" algn="l"/>
                <a:tab pos="2338705" algn="l"/>
                <a:tab pos="3067050" algn="l"/>
                <a:tab pos="3850004" algn="l"/>
                <a:tab pos="4883785" algn="l"/>
                <a:tab pos="5209540" algn="l"/>
              </a:tabLst>
            </a:pPr>
            <a:r>
              <a:rPr dirty="0" sz="1500" spc="-10" b="1">
                <a:latin typeface="Trebuchet MS"/>
                <a:cs typeface="Trebuchet MS"/>
              </a:rPr>
              <a:t>Ensure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5" b="1">
                <a:latin typeface="Trebuchet MS"/>
                <a:cs typeface="Trebuchet MS"/>
              </a:rPr>
              <a:t>the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system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5" b="1">
                <a:latin typeface="Trebuchet MS"/>
                <a:cs typeface="Trebuchet MS"/>
              </a:rPr>
              <a:t>is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robust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against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variations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5" b="1">
                <a:latin typeface="Trebuchet MS"/>
                <a:cs typeface="Trebuchet MS"/>
              </a:rPr>
              <a:t>in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lighting, </a:t>
            </a:r>
            <a:r>
              <a:rPr dirty="0" sz="1500" b="1">
                <a:latin typeface="Trebuchet MS"/>
                <a:cs typeface="Trebuchet MS"/>
              </a:rPr>
              <a:t>angle,</a:t>
            </a:r>
            <a:r>
              <a:rPr dirty="0" sz="1500" spc="254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and</a:t>
            </a:r>
            <a:r>
              <a:rPr dirty="0" sz="1500" spc="32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plate</a:t>
            </a:r>
            <a:r>
              <a:rPr dirty="0" sz="1500" spc="-50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design.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677025" y="6162675"/>
            <a:ext cx="438150" cy="438150"/>
          </a:xfrm>
          <a:custGeom>
            <a:avLst/>
            <a:gdLst/>
            <a:ahLst/>
            <a:cxnLst/>
            <a:rect l="l" t="t" r="r" b="b"/>
            <a:pathLst>
              <a:path w="438150" h="438150">
                <a:moveTo>
                  <a:pt x="408685" y="0"/>
                </a:moveTo>
                <a:lnTo>
                  <a:pt x="29209" y="0"/>
                </a:lnTo>
                <a:lnTo>
                  <a:pt x="17779" y="2286"/>
                </a:lnTo>
                <a:lnTo>
                  <a:pt x="8508" y="8508"/>
                </a:lnTo>
                <a:lnTo>
                  <a:pt x="2285" y="17780"/>
                </a:lnTo>
                <a:lnTo>
                  <a:pt x="0" y="29210"/>
                </a:lnTo>
                <a:lnTo>
                  <a:pt x="0" y="408686"/>
                </a:lnTo>
                <a:lnTo>
                  <a:pt x="2285" y="420116"/>
                </a:lnTo>
                <a:lnTo>
                  <a:pt x="8508" y="429513"/>
                </a:lnTo>
                <a:lnTo>
                  <a:pt x="17779" y="435737"/>
                </a:lnTo>
                <a:lnTo>
                  <a:pt x="29209" y="438023"/>
                </a:lnTo>
                <a:lnTo>
                  <a:pt x="408685" y="438023"/>
                </a:lnTo>
                <a:lnTo>
                  <a:pt x="420116" y="435737"/>
                </a:lnTo>
                <a:lnTo>
                  <a:pt x="429386" y="429513"/>
                </a:lnTo>
                <a:lnTo>
                  <a:pt x="435736" y="420116"/>
                </a:lnTo>
                <a:lnTo>
                  <a:pt x="438023" y="408686"/>
                </a:lnTo>
                <a:lnTo>
                  <a:pt x="438023" y="29210"/>
                </a:lnTo>
                <a:lnTo>
                  <a:pt x="435736" y="17780"/>
                </a:lnTo>
                <a:lnTo>
                  <a:pt x="429386" y="8508"/>
                </a:lnTo>
                <a:lnTo>
                  <a:pt x="420116" y="2286"/>
                </a:lnTo>
                <a:lnTo>
                  <a:pt x="408685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800468" y="6130607"/>
            <a:ext cx="18732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50">
                <a:solidFill>
                  <a:srgbClr val="CFC8BC"/>
                </a:solidFill>
                <a:latin typeface="Georgia"/>
                <a:cs typeface="Georgia"/>
              </a:rPr>
              <a:t>4</a:t>
            </a:r>
            <a:endParaRPr sz="225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20026" y="6094031"/>
            <a:ext cx="2225040" cy="6934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 b="1">
                <a:latin typeface="Georgia"/>
                <a:cs typeface="Georgia"/>
              </a:rPr>
              <a:t>Integration</a:t>
            </a:r>
            <a:endParaRPr sz="18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  <a:tabLst>
                <a:tab pos="766445" algn="l"/>
                <a:tab pos="1028065" algn="l"/>
                <a:tab pos="1850389" algn="l"/>
              </a:tabLst>
            </a:pPr>
            <a:r>
              <a:rPr dirty="0" sz="1500" spc="-10" b="1">
                <a:latin typeface="Trebuchet MS"/>
                <a:cs typeface="Trebuchet MS"/>
              </a:rPr>
              <a:t>Create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50" b="1">
                <a:latin typeface="Trebuchet MS"/>
                <a:cs typeface="Trebuchet MS"/>
              </a:rPr>
              <a:t>a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10" b="1">
                <a:latin typeface="Trebuchet MS"/>
                <a:cs typeface="Trebuchet MS"/>
              </a:rPr>
              <a:t>system</a:t>
            </a:r>
            <a:r>
              <a:rPr dirty="0" sz="1500" b="1">
                <a:latin typeface="Trebuchet MS"/>
                <a:cs typeface="Trebuchet MS"/>
              </a:rPr>
              <a:t>	</a:t>
            </a:r>
            <a:r>
              <a:rPr dirty="0" sz="1500" spc="-20" b="1">
                <a:latin typeface="Trebuchet MS"/>
                <a:cs typeface="Trebuchet MS"/>
              </a:rPr>
              <a:t>that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672955" y="6533133"/>
            <a:ext cx="32651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Trebuchet MS"/>
                <a:cs typeface="Trebuchet MS"/>
              </a:rPr>
              <a:t>can</a:t>
            </a:r>
            <a:r>
              <a:rPr dirty="0" sz="1500" spc="-10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be</a:t>
            </a:r>
            <a:r>
              <a:rPr dirty="0" sz="1500" spc="-10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easily</a:t>
            </a:r>
            <a:r>
              <a:rPr dirty="0" sz="1500" spc="-95" b="1">
                <a:latin typeface="Trebuchet MS"/>
                <a:cs typeface="Trebuchet MS"/>
              </a:rPr>
              <a:t> </a:t>
            </a:r>
            <a:r>
              <a:rPr dirty="0" sz="1500" b="1">
                <a:latin typeface="Trebuchet MS"/>
                <a:cs typeface="Trebuchet MS"/>
              </a:rPr>
              <a:t>integrated</a:t>
            </a:r>
            <a:r>
              <a:rPr dirty="0" sz="1500" spc="254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intoexisting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20026" y="6762115"/>
            <a:ext cx="24390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Trebuchet MS"/>
                <a:cs typeface="Trebuchet MS"/>
              </a:rPr>
              <a:t>surveillance</a:t>
            </a:r>
            <a:r>
              <a:rPr dirty="0" sz="1500" spc="-35" b="1">
                <a:latin typeface="Trebuchet MS"/>
                <a:cs typeface="Trebuchet MS"/>
              </a:rPr>
              <a:t> </a:t>
            </a:r>
            <a:r>
              <a:rPr dirty="0" sz="1500" spc="-10" b="1">
                <a:latin typeface="Trebuchet MS"/>
                <a:cs typeface="Trebuchet MS"/>
              </a:rPr>
              <a:t>infrastructure.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36919" y="2408237"/>
            <a:ext cx="636905" cy="368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" algn="l"/>
              </a:tabLst>
            </a:pPr>
            <a:r>
              <a:rPr dirty="0" sz="2250" spc="-50">
                <a:solidFill>
                  <a:srgbClr val="CFC8BC"/>
                </a:solidFill>
                <a:latin typeface="Georgia"/>
                <a:cs typeface="Georgia"/>
              </a:rPr>
              <a:t>1</a:t>
            </a:r>
            <a:r>
              <a:rPr dirty="0" sz="2250">
                <a:solidFill>
                  <a:srgbClr val="CFC8BC"/>
                </a:solidFill>
                <a:latin typeface="Georgia"/>
                <a:cs typeface="Georgia"/>
              </a:rPr>
              <a:t>	</a:t>
            </a:r>
            <a:r>
              <a:rPr dirty="0" baseline="1234" sz="3375" spc="-75">
                <a:solidFill>
                  <a:srgbClr val="CFC8BC"/>
                </a:solidFill>
                <a:latin typeface="Georgia"/>
                <a:cs typeface="Georgia"/>
              </a:rPr>
              <a:t>1</a:t>
            </a:r>
            <a:endParaRPr baseline="1234" sz="3375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57225" y="2400300"/>
            <a:ext cx="13315950" cy="5000625"/>
            <a:chOff x="657225" y="2400300"/>
            <a:chExt cx="13315950" cy="50006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2400300"/>
              <a:ext cx="5591175" cy="50006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124575" y="2800349"/>
              <a:ext cx="7848600" cy="2847975"/>
            </a:xfrm>
            <a:custGeom>
              <a:avLst/>
              <a:gdLst/>
              <a:ahLst/>
              <a:cxnLst/>
              <a:rect l="l" t="t" r="r" b="b"/>
              <a:pathLst>
                <a:path w="7848600" h="2847975">
                  <a:moveTo>
                    <a:pt x="7838694" y="28067"/>
                  </a:moveTo>
                  <a:lnTo>
                    <a:pt x="7836535" y="17145"/>
                  </a:lnTo>
                  <a:lnTo>
                    <a:pt x="7830439" y="8255"/>
                  </a:lnTo>
                  <a:lnTo>
                    <a:pt x="7821549" y="2159"/>
                  </a:lnTo>
                  <a:lnTo>
                    <a:pt x="7810627" y="0"/>
                  </a:lnTo>
                  <a:lnTo>
                    <a:pt x="28067" y="0"/>
                  </a:lnTo>
                  <a:lnTo>
                    <a:pt x="17145" y="2159"/>
                  </a:lnTo>
                  <a:lnTo>
                    <a:pt x="8255" y="8255"/>
                  </a:lnTo>
                  <a:lnTo>
                    <a:pt x="2159" y="17145"/>
                  </a:lnTo>
                  <a:lnTo>
                    <a:pt x="0" y="28067"/>
                  </a:lnTo>
                  <a:lnTo>
                    <a:pt x="0" y="1343406"/>
                  </a:lnTo>
                  <a:lnTo>
                    <a:pt x="2159" y="1354328"/>
                  </a:lnTo>
                  <a:lnTo>
                    <a:pt x="8255" y="1363218"/>
                  </a:lnTo>
                  <a:lnTo>
                    <a:pt x="17145" y="1369314"/>
                  </a:lnTo>
                  <a:lnTo>
                    <a:pt x="28067" y="1371473"/>
                  </a:lnTo>
                  <a:lnTo>
                    <a:pt x="7810627" y="1371473"/>
                  </a:lnTo>
                  <a:lnTo>
                    <a:pt x="7821549" y="1369314"/>
                  </a:lnTo>
                  <a:lnTo>
                    <a:pt x="7830439" y="1363218"/>
                  </a:lnTo>
                  <a:lnTo>
                    <a:pt x="7836535" y="1354328"/>
                  </a:lnTo>
                  <a:lnTo>
                    <a:pt x="7838694" y="1343406"/>
                  </a:lnTo>
                  <a:lnTo>
                    <a:pt x="7838694" y="28067"/>
                  </a:lnTo>
                  <a:close/>
                </a:path>
                <a:path w="7848600" h="2847975">
                  <a:moveTo>
                    <a:pt x="7848219" y="1504315"/>
                  </a:moveTo>
                  <a:lnTo>
                    <a:pt x="7846060" y="1493393"/>
                  </a:lnTo>
                  <a:lnTo>
                    <a:pt x="7839964" y="1484630"/>
                  </a:lnTo>
                  <a:lnTo>
                    <a:pt x="7831074" y="1478534"/>
                  </a:lnTo>
                  <a:lnTo>
                    <a:pt x="7820152" y="1476375"/>
                  </a:lnTo>
                  <a:lnTo>
                    <a:pt x="47117" y="1476375"/>
                  </a:lnTo>
                  <a:lnTo>
                    <a:pt x="36195" y="1478534"/>
                  </a:lnTo>
                  <a:lnTo>
                    <a:pt x="27305" y="1484630"/>
                  </a:lnTo>
                  <a:lnTo>
                    <a:pt x="21209" y="1493393"/>
                  </a:lnTo>
                  <a:lnTo>
                    <a:pt x="19050" y="1504315"/>
                  </a:lnTo>
                  <a:lnTo>
                    <a:pt x="19050" y="2819781"/>
                  </a:lnTo>
                  <a:lnTo>
                    <a:pt x="21209" y="2830703"/>
                  </a:lnTo>
                  <a:lnTo>
                    <a:pt x="27305" y="2839593"/>
                  </a:lnTo>
                  <a:lnTo>
                    <a:pt x="36195" y="2845689"/>
                  </a:lnTo>
                  <a:lnTo>
                    <a:pt x="47117" y="2847848"/>
                  </a:lnTo>
                  <a:lnTo>
                    <a:pt x="7820152" y="2847848"/>
                  </a:lnTo>
                  <a:lnTo>
                    <a:pt x="7831074" y="2845689"/>
                  </a:lnTo>
                  <a:lnTo>
                    <a:pt x="7839964" y="2839593"/>
                  </a:lnTo>
                  <a:lnTo>
                    <a:pt x="7846060" y="2830703"/>
                  </a:lnTo>
                  <a:lnTo>
                    <a:pt x="7848219" y="2819781"/>
                  </a:lnTo>
                  <a:lnTo>
                    <a:pt x="7848219" y="1504315"/>
                  </a:lnTo>
                  <a:close/>
                </a:path>
              </a:pathLst>
            </a:custGeom>
            <a:solidFill>
              <a:srgbClr val="39393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4504" y="807847"/>
            <a:ext cx="8949690" cy="1188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dirty="0" spc="280">
                <a:latin typeface="Trebuchet MS"/>
                <a:cs typeface="Trebuchet MS"/>
              </a:rPr>
              <a:t>PROJECT</a:t>
            </a:r>
            <a:r>
              <a:rPr dirty="0" spc="434">
                <a:latin typeface="Trebuchet MS"/>
                <a:cs typeface="Trebuchet MS"/>
              </a:rPr>
              <a:t> </a:t>
            </a:r>
            <a:r>
              <a:rPr dirty="0" spc="260">
                <a:latin typeface="Trebuchet MS"/>
                <a:cs typeface="Trebuchet MS"/>
              </a:rPr>
              <a:t>SCO</a:t>
            </a:r>
            <a:r>
              <a:rPr dirty="0" spc="-615">
                <a:latin typeface="Trebuchet MS"/>
                <a:cs typeface="Trebuchet MS"/>
              </a:rPr>
              <a:t> </a:t>
            </a:r>
            <a:r>
              <a:rPr dirty="0" spc="275">
                <a:latin typeface="Trebuchet MS"/>
                <a:cs typeface="Trebuchet MS"/>
              </a:rPr>
              <a:t>PE:</a:t>
            </a:r>
            <a:r>
              <a:rPr dirty="0" spc="2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</a:t>
            </a:r>
            <a:r>
              <a:rPr dirty="0" spc="-535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O</a:t>
            </a:r>
            <a:r>
              <a:rPr dirty="0" spc="-47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</a:t>
            </a:r>
            <a:r>
              <a:rPr dirty="0" spc="-5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</a:t>
            </a:r>
            <a:r>
              <a:rPr dirty="0" spc="-49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dirty="0" spc="-55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</a:t>
            </a:r>
            <a:r>
              <a:rPr dirty="0" spc="-5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</a:t>
            </a:r>
            <a:r>
              <a:rPr dirty="0" spc="-509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</a:t>
            </a:r>
            <a:r>
              <a:rPr dirty="0" spc="-4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dirty="0" spc="-5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</a:t>
            </a:r>
            <a:r>
              <a:rPr dirty="0" spc="15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A</a:t>
            </a:r>
            <a:r>
              <a:rPr dirty="0" spc="-44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</a:t>
            </a:r>
            <a:r>
              <a:rPr dirty="0" spc="-415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D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dirty="0" spc="-630">
                <a:latin typeface="Trebuchet MS"/>
                <a:cs typeface="Trebuchet MS"/>
              </a:rPr>
              <a:t> </a:t>
            </a:r>
            <a:r>
              <a:rPr dirty="0" spc="310">
                <a:latin typeface="Trebuchet MS"/>
                <a:cs typeface="Trebuchet MS"/>
              </a:rPr>
              <a:t>ELIV</a:t>
            </a:r>
            <a:r>
              <a:rPr dirty="0" spc="-630">
                <a:latin typeface="Trebuchet MS"/>
                <a:cs typeface="Trebuchet MS"/>
              </a:rPr>
              <a:t> </a:t>
            </a:r>
            <a:r>
              <a:rPr dirty="0" spc="340">
                <a:latin typeface="Trebuchet MS"/>
                <a:cs typeface="Trebuchet MS"/>
              </a:rPr>
              <a:t>ERABLES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9385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255"/>
              </a:spcBef>
            </a:pPr>
            <a:r>
              <a:rPr dirty="0"/>
              <a:t>Image</a:t>
            </a:r>
            <a:r>
              <a:rPr dirty="0" spc="300"/>
              <a:t> </a:t>
            </a:r>
            <a:r>
              <a:rPr dirty="0" spc="-10"/>
              <a:t>Acquisition</a:t>
            </a:r>
          </a:p>
          <a:p>
            <a:pPr marL="39370" marR="5080">
              <a:lnSpc>
                <a:spcPct val="147400"/>
              </a:lnSpc>
              <a:spcBef>
                <a:spcPts val="145"/>
              </a:spcBef>
            </a:pPr>
            <a:r>
              <a:rPr dirty="0" sz="1400">
                <a:latin typeface="Trebuchet MS"/>
                <a:cs typeface="Trebuchet MS"/>
              </a:rPr>
              <a:t>Collecting</a:t>
            </a:r>
            <a:r>
              <a:rPr dirty="0" sz="1400" spc="31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</a:t>
            </a:r>
            <a:r>
              <a:rPr dirty="0" sz="1400" spc="10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diverse</a:t>
            </a:r>
            <a:r>
              <a:rPr dirty="0" sz="1400" spc="1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dataset</a:t>
            </a:r>
            <a:r>
              <a:rPr dirty="0" sz="1400" spc="12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of</a:t>
            </a:r>
            <a:r>
              <a:rPr dirty="0" sz="1400" spc="2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car</a:t>
            </a:r>
            <a:r>
              <a:rPr dirty="0" sz="1400" spc="13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images</a:t>
            </a:r>
            <a:r>
              <a:rPr dirty="0" sz="1400" spc="3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with</a:t>
            </a:r>
            <a:r>
              <a:rPr dirty="0" sz="1400" spc="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varying</a:t>
            </a:r>
            <a:r>
              <a:rPr dirty="0" sz="1400" spc="27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</a:t>
            </a:r>
            <a:r>
              <a:rPr dirty="0" sz="1400" spc="2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plate</a:t>
            </a:r>
            <a:r>
              <a:rPr dirty="0" sz="1400" spc="2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designs,</a:t>
            </a:r>
            <a:r>
              <a:rPr dirty="0" sz="1400" spc="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lighting </a:t>
            </a:r>
            <a:r>
              <a:rPr dirty="0" sz="1400">
                <a:latin typeface="Trebuchet MS"/>
                <a:cs typeface="Trebuchet MS"/>
              </a:rPr>
              <a:t>conditions,</a:t>
            </a:r>
            <a:r>
              <a:rPr dirty="0" sz="1400" spc="1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9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angles.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Algorithm</a:t>
            </a:r>
            <a:r>
              <a:rPr dirty="0" spc="265"/>
              <a:t> </a:t>
            </a:r>
            <a:r>
              <a:rPr dirty="0" spc="-10"/>
              <a:t>Development</a:t>
            </a: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400" spc="50">
                <a:latin typeface="Trebuchet MS"/>
                <a:cs typeface="Trebuchet MS"/>
              </a:rPr>
              <a:t>Developing</a:t>
            </a:r>
            <a:r>
              <a:rPr dirty="0" sz="1400" spc="29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</a:t>
            </a:r>
            <a:r>
              <a:rPr dirty="0" sz="1400" spc="165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adv</a:t>
            </a:r>
            <a:r>
              <a:rPr dirty="0" sz="1400" spc="-24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anced</a:t>
            </a:r>
            <a:r>
              <a:rPr dirty="0" sz="1400" spc="254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image</a:t>
            </a:r>
            <a:r>
              <a:rPr dirty="0" sz="1400" spc="140">
                <a:latin typeface="Trebuchet MS"/>
                <a:cs typeface="Trebuchet MS"/>
              </a:rPr>
              <a:t> </a:t>
            </a:r>
            <a:r>
              <a:rPr dirty="0" sz="1400" spc="50">
                <a:latin typeface="Trebuchet MS"/>
                <a:cs typeface="Trebuchet MS"/>
              </a:rPr>
              <a:t>processing</a:t>
            </a:r>
            <a:r>
              <a:rPr dirty="0" sz="1400" spc="31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1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machine</a:t>
            </a:r>
            <a:r>
              <a:rPr dirty="0" sz="1400" spc="1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learning</a:t>
            </a:r>
            <a:r>
              <a:rPr dirty="0" sz="1400" spc="32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algorithm</a:t>
            </a:r>
            <a:r>
              <a:rPr dirty="0" sz="1400" spc="245">
                <a:latin typeface="Trebuchet MS"/>
                <a:cs typeface="Trebuchet MS"/>
              </a:rPr>
              <a:t> </a:t>
            </a:r>
            <a:r>
              <a:rPr dirty="0" sz="1400" spc="-25"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latin typeface="Trebuchet MS"/>
                <a:cs typeface="Trebuchet MS"/>
              </a:rPr>
              <a:t>accurate</a:t>
            </a:r>
            <a:r>
              <a:rPr dirty="0" sz="1400" spc="17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and</a:t>
            </a:r>
            <a:r>
              <a:rPr dirty="0" sz="1400" spc="10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efficient</a:t>
            </a:r>
            <a:r>
              <a:rPr dirty="0" sz="1400" spc="60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number</a:t>
            </a:r>
            <a:r>
              <a:rPr dirty="0" sz="1400" spc="24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plate</a:t>
            </a:r>
            <a:r>
              <a:rPr dirty="0" sz="1400" spc="70">
                <a:latin typeface="Trebuchet MS"/>
                <a:cs typeface="Trebuchet MS"/>
              </a:rPr>
              <a:t> </a:t>
            </a:r>
            <a:r>
              <a:rPr dirty="0" sz="1400" spc="-10">
                <a:latin typeface="Trebuchet MS"/>
                <a:cs typeface="Trebuchet MS"/>
              </a:rPr>
              <a:t>detection.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124575" y="5829300"/>
            <a:ext cx="7839075" cy="1371600"/>
          </a:xfrm>
          <a:custGeom>
            <a:avLst/>
            <a:gdLst/>
            <a:ahLst/>
            <a:cxnLst/>
            <a:rect l="l" t="t" r="r" b="b"/>
            <a:pathLst>
              <a:path w="7839075" h="1371600">
                <a:moveTo>
                  <a:pt x="7810627" y="0"/>
                </a:moveTo>
                <a:lnTo>
                  <a:pt x="28066" y="0"/>
                </a:lnTo>
                <a:lnTo>
                  <a:pt x="17145" y="2158"/>
                </a:lnTo>
                <a:lnTo>
                  <a:pt x="8254" y="8255"/>
                </a:lnTo>
                <a:lnTo>
                  <a:pt x="2159" y="17144"/>
                </a:lnTo>
                <a:lnTo>
                  <a:pt x="0" y="28067"/>
                </a:lnTo>
                <a:lnTo>
                  <a:pt x="0" y="1343533"/>
                </a:lnTo>
                <a:lnTo>
                  <a:pt x="2159" y="1354416"/>
                </a:lnTo>
                <a:lnTo>
                  <a:pt x="8254" y="1363294"/>
                </a:lnTo>
                <a:lnTo>
                  <a:pt x="17145" y="1369288"/>
                </a:lnTo>
                <a:lnTo>
                  <a:pt x="28066" y="1371485"/>
                </a:lnTo>
                <a:lnTo>
                  <a:pt x="7810627" y="1371485"/>
                </a:lnTo>
                <a:lnTo>
                  <a:pt x="7821548" y="1369288"/>
                </a:lnTo>
                <a:lnTo>
                  <a:pt x="7830438" y="1363294"/>
                </a:lnTo>
                <a:lnTo>
                  <a:pt x="7836534" y="1354416"/>
                </a:lnTo>
                <a:lnTo>
                  <a:pt x="7838694" y="1343533"/>
                </a:lnTo>
                <a:lnTo>
                  <a:pt x="7838694" y="28067"/>
                </a:lnTo>
                <a:lnTo>
                  <a:pt x="7836534" y="17144"/>
                </a:lnTo>
                <a:lnTo>
                  <a:pt x="7830438" y="8255"/>
                </a:lnTo>
                <a:lnTo>
                  <a:pt x="7821548" y="2158"/>
                </a:lnTo>
                <a:lnTo>
                  <a:pt x="7810627" y="0"/>
                </a:lnTo>
                <a:close/>
              </a:path>
            </a:pathLst>
          </a:custGeom>
          <a:solidFill>
            <a:srgbClr val="3939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25234" y="6006782"/>
            <a:ext cx="6748145" cy="102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CFC8BC"/>
                </a:solidFill>
                <a:latin typeface="Georgia"/>
                <a:cs typeface="Georgia"/>
              </a:rPr>
              <a:t>Testing</a:t>
            </a:r>
            <a:r>
              <a:rPr dirty="0" sz="1800" spc="335">
                <a:solidFill>
                  <a:srgbClr val="CFC8BC"/>
                </a:solidFill>
                <a:latin typeface="Georgia"/>
                <a:cs typeface="Georgia"/>
              </a:rPr>
              <a:t> </a:t>
            </a:r>
            <a:r>
              <a:rPr dirty="0" sz="1800">
                <a:solidFill>
                  <a:srgbClr val="CFC8BC"/>
                </a:solidFill>
                <a:latin typeface="Georgia"/>
                <a:cs typeface="Georgia"/>
              </a:rPr>
              <a:t>and</a:t>
            </a:r>
            <a:r>
              <a:rPr dirty="0" sz="1800" spc="295">
                <a:solidFill>
                  <a:srgbClr val="CFC8BC"/>
                </a:solidFill>
                <a:latin typeface="Georgia"/>
                <a:cs typeface="Georgia"/>
              </a:rPr>
              <a:t> </a:t>
            </a:r>
            <a:r>
              <a:rPr dirty="0" sz="1800" spc="-10">
                <a:solidFill>
                  <a:srgbClr val="CFC8BC"/>
                </a:solidFill>
                <a:latin typeface="Georgia"/>
                <a:cs typeface="Georgia"/>
              </a:rPr>
              <a:t>Evaluation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Thoroughly</a:t>
            </a:r>
            <a:r>
              <a:rPr dirty="0" sz="1400" spc="30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testing</a:t>
            </a:r>
            <a:r>
              <a:rPr dirty="0" sz="1400" spc="195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and</a:t>
            </a:r>
            <a:r>
              <a:rPr dirty="0" sz="1400" spc="114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evaluating</a:t>
            </a:r>
            <a:r>
              <a:rPr dirty="0" sz="1400" spc="22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the</a:t>
            </a:r>
            <a:r>
              <a:rPr dirty="0" sz="1400" spc="165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 spc="55">
                <a:solidFill>
                  <a:srgbClr val="CFC8BC"/>
                </a:solidFill>
                <a:latin typeface="Trebuchet MS"/>
                <a:cs typeface="Trebuchet MS"/>
              </a:rPr>
              <a:t>system's</a:t>
            </a:r>
            <a:r>
              <a:rPr dirty="0" sz="1400" spc="32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performance</a:t>
            </a:r>
            <a:r>
              <a:rPr dirty="0" sz="1400" spc="39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using</a:t>
            </a:r>
            <a:r>
              <a:rPr dirty="0" sz="1400" spc="29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the</a:t>
            </a:r>
            <a:r>
              <a:rPr dirty="0" sz="1400" spc="17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CFC8BC"/>
                </a:solidFill>
                <a:latin typeface="Trebuchet MS"/>
                <a:cs typeface="Trebuchet MS"/>
              </a:rPr>
              <a:t>collected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dataset,</a:t>
            </a:r>
            <a:r>
              <a:rPr dirty="0" sz="1400" spc="19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and</a:t>
            </a:r>
            <a:r>
              <a:rPr dirty="0" sz="1400" spc="195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generating</a:t>
            </a:r>
            <a:r>
              <a:rPr dirty="0" sz="1400" spc="195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CFC8BC"/>
                </a:solidFill>
                <a:latin typeface="Trebuchet MS"/>
                <a:cs typeface="Trebuchet MS"/>
              </a:rPr>
              <a:t>performance</a:t>
            </a:r>
            <a:r>
              <a:rPr dirty="0" sz="1400" spc="400">
                <a:solidFill>
                  <a:srgbClr val="CFC8BC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CFC8BC"/>
                </a:solidFill>
                <a:latin typeface="Trebuchet MS"/>
                <a:cs typeface="Trebuchet MS"/>
              </a:rPr>
              <a:t>metrics.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314" y="718947"/>
            <a:ext cx="9062085" cy="1188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  <a:tabLst>
                <a:tab pos="2651125" algn="l"/>
                <a:tab pos="3355975" algn="l"/>
                <a:tab pos="8304530" algn="l"/>
              </a:tabLst>
            </a:pPr>
            <a:r>
              <a:rPr dirty="0">
                <a:latin typeface="Trebuchet MS"/>
                <a:cs typeface="Trebuchet MS"/>
              </a:rPr>
              <a:t>L</a:t>
            </a:r>
            <a:r>
              <a:rPr dirty="0" spc="-615">
                <a:latin typeface="Trebuchet MS"/>
                <a:cs typeface="Trebuchet MS"/>
              </a:rPr>
              <a:t> </a:t>
            </a:r>
            <a:r>
              <a:rPr dirty="0" spc="275">
                <a:latin typeface="Trebuchet MS"/>
                <a:cs typeface="Trebuchet MS"/>
              </a:rPr>
              <a:t>ITE</a:t>
            </a:r>
            <a:r>
              <a:rPr dirty="0" spc="-585">
                <a:latin typeface="Trebuchet MS"/>
                <a:cs typeface="Trebuchet MS"/>
              </a:rPr>
              <a:t> </a:t>
            </a:r>
            <a:r>
              <a:rPr dirty="0" spc="275">
                <a:latin typeface="Trebuchet MS"/>
                <a:cs typeface="Trebuchet MS"/>
              </a:rPr>
              <a:t>RAT</a:t>
            </a:r>
            <a:r>
              <a:rPr dirty="0" spc="-580">
                <a:latin typeface="Trebuchet MS"/>
                <a:cs typeface="Trebuchet MS"/>
              </a:rPr>
              <a:t> </a:t>
            </a:r>
            <a:r>
              <a:rPr dirty="0" spc="245">
                <a:latin typeface="Trebuchet MS"/>
                <a:cs typeface="Trebuchet MS"/>
              </a:rPr>
              <a:t>URE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dirty="0" spc="330">
                <a:latin typeface="Trebuchet MS"/>
                <a:cs typeface="Trebuchet MS"/>
              </a:rPr>
              <a:t>REVIEW:</a:t>
            </a:r>
            <a:r>
              <a:rPr dirty="0" spc="7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</a:t>
            </a:r>
            <a:r>
              <a:rPr dirty="0" spc="-53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</a:t>
            </a:r>
            <a:r>
              <a:rPr dirty="0" spc="-53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</a:t>
            </a:r>
            <a:r>
              <a:rPr dirty="0" spc="-58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</a:t>
            </a:r>
            <a:r>
              <a:rPr dirty="0" spc="-52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dirty="0" spc="-55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</a:t>
            </a:r>
            <a:r>
              <a:rPr dirty="0" spc="-509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</a:t>
            </a:r>
            <a:r>
              <a:rPr dirty="0" spc="-570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G</a:t>
            </a:r>
            <a:r>
              <a:rPr dirty="0">
                <a:latin typeface="Trebuchet MS"/>
                <a:cs typeface="Trebuchet MS"/>
              </a:rPr>
              <a:t>	O</a:t>
            </a:r>
            <a:r>
              <a:rPr dirty="0" spc="-200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N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dirty="0" spc="-51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X</a:t>
            </a:r>
            <a:r>
              <a:rPr dirty="0" spc="-55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</a:t>
            </a:r>
            <a:r>
              <a:rPr dirty="0" spc="-52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</a:t>
            </a:r>
            <a:r>
              <a:rPr dirty="0" spc="-53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</a:t>
            </a:r>
            <a:r>
              <a:rPr dirty="0" spc="-59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I</a:t>
            </a:r>
            <a:r>
              <a:rPr dirty="0" spc="-52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</a:t>
            </a:r>
            <a:r>
              <a:rPr dirty="0" spc="-570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G</a:t>
            </a:r>
            <a:r>
              <a:rPr dirty="0">
                <a:latin typeface="Trebuchet MS"/>
                <a:cs typeface="Trebuchet MS"/>
              </a:rPr>
              <a:t>	K</a:t>
            </a:r>
            <a:r>
              <a:rPr dirty="0" spc="-39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N</a:t>
            </a:r>
            <a:r>
              <a:rPr dirty="0" spc="-420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O</a:t>
            </a:r>
            <a:r>
              <a:rPr dirty="0" spc="-395">
                <a:latin typeface="Trebuchet MS"/>
                <a:cs typeface="Trebuchet MS"/>
              </a:rPr>
              <a:t> </a:t>
            </a:r>
            <a:r>
              <a:rPr dirty="0" spc="-40">
                <a:latin typeface="Trebuchet MS"/>
                <a:cs typeface="Trebuchet MS"/>
              </a:rPr>
              <a:t>W</a:t>
            </a:r>
            <a:r>
              <a:rPr dirty="0" spc="-37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</a:t>
            </a:r>
            <a:r>
              <a:rPr dirty="0" spc="-375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dirty="0" spc="-44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</a:t>
            </a:r>
            <a:r>
              <a:rPr dirty="0" spc="-40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</a:t>
            </a:r>
            <a:r>
              <a:rPr dirty="0" spc="-430">
                <a:latin typeface="Trebuchet MS"/>
                <a:cs typeface="Trebuchet MS"/>
              </a:rPr>
              <a:t> </a:t>
            </a:r>
            <a:r>
              <a:rPr dirty="0" spc="-50">
                <a:latin typeface="Trebuchet MS"/>
                <a:cs typeface="Trebuchet MS"/>
              </a:rPr>
              <a:t>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438400"/>
            <a:ext cx="1150620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0233" rIns="0" bIns="0" rtlCol="0" vert="horz">
            <a:spAutoFit/>
          </a:bodyPr>
          <a:lstStyle/>
          <a:p>
            <a:pPr marL="141605">
              <a:lnSpc>
                <a:spcPct val="100000"/>
              </a:lnSpc>
              <a:spcBef>
                <a:spcPts val="105"/>
              </a:spcBef>
            </a:pPr>
            <a:r>
              <a:rPr dirty="0"/>
              <a:t>UI</a:t>
            </a:r>
            <a:r>
              <a:rPr dirty="0" spc="-80"/>
              <a:t> </a:t>
            </a:r>
            <a:r>
              <a:rPr dirty="0"/>
              <a:t>INTERFACE</a:t>
            </a:r>
            <a:r>
              <a:rPr dirty="0" spc="-40"/>
              <a:t> </a:t>
            </a:r>
            <a:r>
              <a:rPr dirty="0"/>
              <a:t>:</a:t>
            </a:r>
            <a:r>
              <a:rPr dirty="0" spc="40"/>
              <a:t> </a:t>
            </a:r>
            <a:r>
              <a:rPr dirty="0" spc="-10"/>
              <a:t>STREAMLIT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41170" y="2617152"/>
            <a:ext cx="11448415" cy="33680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794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web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application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built using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Streamlit,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which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allows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rapid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development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interactive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web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apps </a:t>
            </a:r>
            <a:r>
              <a:rPr dirty="0" sz="1800" spc="-10">
                <a:latin typeface="Trebuchet MS"/>
                <a:cs typeface="Trebuchet MS"/>
              </a:rPr>
              <a:t>using </a:t>
            </a:r>
            <a:r>
              <a:rPr dirty="0" sz="1800">
                <a:latin typeface="Trebuchet MS"/>
                <a:cs typeface="Trebuchet MS"/>
              </a:rPr>
              <a:t>Python.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interface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designed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clean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user-</a:t>
            </a:r>
            <a:r>
              <a:rPr dirty="0" sz="1800">
                <a:latin typeface="Trebuchet MS"/>
                <a:cs typeface="Trebuchet MS"/>
              </a:rPr>
              <a:t>friendly.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Users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 upload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video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file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enable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live </a:t>
            </a:r>
            <a:r>
              <a:rPr dirty="0" sz="1800">
                <a:latin typeface="Trebuchet MS"/>
                <a:cs typeface="Trebuchet MS"/>
              </a:rPr>
              <a:t>webcam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feed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directly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sidebar.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application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processes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video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frames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real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time,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detects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number </a:t>
            </a:r>
            <a:r>
              <a:rPr dirty="0" sz="1800">
                <a:latin typeface="Trebuchet MS"/>
                <a:cs typeface="Trebuchet MS"/>
              </a:rPr>
              <a:t>plates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using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YOLOv5,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displays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bounding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boxes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detected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vehicles.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0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spc="-10" b="1">
                <a:latin typeface="Trebuchet MS"/>
                <a:cs typeface="Trebuchet MS"/>
              </a:rPr>
              <a:t>Real-</a:t>
            </a:r>
            <a:r>
              <a:rPr dirty="0" sz="2000" b="1">
                <a:latin typeface="Trebuchet MS"/>
                <a:cs typeface="Trebuchet MS"/>
              </a:rPr>
              <a:t>time</a:t>
            </a:r>
            <a:r>
              <a:rPr dirty="0" sz="2000" spc="-8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display</a:t>
            </a:r>
            <a:r>
              <a:rPr dirty="0" sz="2000" spc="-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of</a:t>
            </a:r>
            <a:r>
              <a:rPr dirty="0" sz="2000" spc="-4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video</a:t>
            </a:r>
            <a:r>
              <a:rPr dirty="0" sz="2000" spc="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with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bounding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boxes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spcBef>
                <a:spcPts val="120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b="1">
                <a:latin typeface="Trebuchet MS"/>
                <a:cs typeface="Trebuchet MS"/>
              </a:rPr>
              <a:t>CSV</a:t>
            </a:r>
            <a:r>
              <a:rPr dirty="0" sz="2000" spc="-1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export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of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detected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plate</a:t>
            </a:r>
            <a:r>
              <a:rPr dirty="0" sz="2000" spc="-6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spcBef>
                <a:spcPts val="1205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b="1">
                <a:latin typeface="Trebuchet MS"/>
                <a:cs typeface="Trebuchet MS"/>
              </a:rPr>
              <a:t>Adjustable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playback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speed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(smooth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experience)</a:t>
            </a:r>
            <a:endParaRPr sz="2000">
              <a:latin typeface="Trebuchet MS"/>
              <a:cs typeface="Trebuchet MS"/>
            </a:endParaRPr>
          </a:p>
          <a:p>
            <a:pPr marL="100965" indent="-96520">
              <a:lnSpc>
                <a:spcPct val="100000"/>
              </a:lnSpc>
              <a:spcBef>
                <a:spcPts val="1200"/>
              </a:spcBef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dirty="0" sz="2000" b="1">
                <a:latin typeface="Trebuchet MS"/>
                <a:cs typeface="Trebuchet MS"/>
              </a:rPr>
              <a:t>Webcam/live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camera</a:t>
            </a:r>
            <a:r>
              <a:rPr dirty="0" sz="2000" spc="-7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feed</a:t>
            </a:r>
            <a:r>
              <a:rPr dirty="0" sz="2000" spc="-9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support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9752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DEMO: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495550"/>
            <a:ext cx="868680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80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0"/>
              </a:spcBef>
              <a:tabLst>
                <a:tab pos="3373120" algn="l"/>
                <a:tab pos="7952105" algn="l"/>
              </a:tabLst>
            </a:pPr>
            <a:r>
              <a:rPr dirty="0"/>
              <a:t>P</a:t>
            </a:r>
            <a:r>
              <a:rPr dirty="0" spc="-409"/>
              <a:t> </a:t>
            </a:r>
            <a:r>
              <a:rPr dirty="0"/>
              <a:t>R</a:t>
            </a:r>
            <a:r>
              <a:rPr dirty="0" spc="-385"/>
              <a:t> </a:t>
            </a:r>
            <a:r>
              <a:rPr dirty="0"/>
              <a:t>O</a:t>
            </a:r>
            <a:r>
              <a:rPr dirty="0" spc="-360"/>
              <a:t> </a:t>
            </a:r>
            <a:r>
              <a:rPr dirty="0"/>
              <a:t>P</a:t>
            </a:r>
            <a:r>
              <a:rPr dirty="0" spc="-409"/>
              <a:t> </a:t>
            </a:r>
            <a:r>
              <a:rPr dirty="0"/>
              <a:t>O</a:t>
            </a:r>
            <a:r>
              <a:rPr dirty="0" spc="-360"/>
              <a:t> </a:t>
            </a:r>
            <a:r>
              <a:rPr dirty="0"/>
              <a:t>S</a:t>
            </a:r>
            <a:r>
              <a:rPr dirty="0" spc="-409"/>
              <a:t> </a:t>
            </a:r>
            <a:r>
              <a:rPr dirty="0"/>
              <a:t>E</a:t>
            </a:r>
            <a:r>
              <a:rPr dirty="0" spc="-335"/>
              <a:t> </a:t>
            </a:r>
            <a:r>
              <a:rPr dirty="0" spc="-50"/>
              <a:t>D</a:t>
            </a:r>
            <a:r>
              <a:rPr dirty="0"/>
              <a:t>	</a:t>
            </a:r>
            <a:r>
              <a:rPr dirty="0" spc="220"/>
              <a:t>SO</a:t>
            </a:r>
            <a:r>
              <a:rPr dirty="0" spc="-505"/>
              <a:t> </a:t>
            </a:r>
            <a:r>
              <a:rPr dirty="0"/>
              <a:t>L</a:t>
            </a:r>
            <a:r>
              <a:rPr dirty="0" spc="-505"/>
              <a:t> </a:t>
            </a:r>
            <a:r>
              <a:rPr dirty="0"/>
              <a:t>U</a:t>
            </a:r>
            <a:r>
              <a:rPr dirty="0" spc="-530"/>
              <a:t> </a:t>
            </a:r>
            <a:r>
              <a:rPr dirty="0"/>
              <a:t>T</a:t>
            </a:r>
            <a:r>
              <a:rPr dirty="0" spc="-505"/>
              <a:t> </a:t>
            </a:r>
            <a:r>
              <a:rPr dirty="0"/>
              <a:t>I</a:t>
            </a:r>
            <a:r>
              <a:rPr dirty="0" spc="-505"/>
              <a:t> </a:t>
            </a:r>
            <a:r>
              <a:rPr dirty="0"/>
              <a:t>O</a:t>
            </a:r>
            <a:r>
              <a:rPr dirty="0" spc="-505"/>
              <a:t> </a:t>
            </a:r>
            <a:r>
              <a:rPr dirty="0"/>
              <a:t>N</a:t>
            </a:r>
            <a:r>
              <a:rPr dirty="0" spc="-530"/>
              <a:t> </a:t>
            </a:r>
            <a:r>
              <a:rPr dirty="0"/>
              <a:t>:</a:t>
            </a:r>
            <a:r>
              <a:rPr dirty="0" spc="110"/>
              <a:t> </a:t>
            </a:r>
            <a:r>
              <a:rPr dirty="0"/>
              <a:t>O</a:t>
            </a:r>
            <a:r>
              <a:rPr dirty="0" spc="-280"/>
              <a:t> </a:t>
            </a:r>
            <a:r>
              <a:rPr dirty="0"/>
              <a:t>U</a:t>
            </a:r>
            <a:r>
              <a:rPr dirty="0" spc="-305"/>
              <a:t> </a:t>
            </a:r>
            <a:r>
              <a:rPr dirty="0" spc="-50"/>
              <a:t>R</a:t>
            </a:r>
            <a:r>
              <a:rPr dirty="0"/>
              <a:t>	U</a:t>
            </a:r>
            <a:r>
              <a:rPr dirty="0" spc="-305"/>
              <a:t> </a:t>
            </a:r>
            <a:r>
              <a:rPr dirty="0"/>
              <a:t>N</a:t>
            </a:r>
            <a:r>
              <a:rPr dirty="0" spc="-380"/>
              <a:t> </a:t>
            </a:r>
            <a:r>
              <a:rPr dirty="0"/>
              <a:t>I</a:t>
            </a:r>
            <a:r>
              <a:rPr dirty="0" spc="-360"/>
              <a:t> </a:t>
            </a:r>
            <a:r>
              <a:rPr dirty="0"/>
              <a:t>Q</a:t>
            </a:r>
            <a:r>
              <a:rPr dirty="0" spc="-280"/>
              <a:t> </a:t>
            </a:r>
            <a:r>
              <a:rPr dirty="0"/>
              <a:t>U</a:t>
            </a:r>
            <a:r>
              <a:rPr dirty="0" spc="-380"/>
              <a:t> </a:t>
            </a:r>
            <a:r>
              <a:rPr dirty="0" spc="-50"/>
              <a:t>E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/>
              <a:t>E</a:t>
            </a:r>
            <a:r>
              <a:rPr dirty="0" spc="-335"/>
              <a:t> </a:t>
            </a:r>
            <a:r>
              <a:rPr dirty="0"/>
              <a:t>T</a:t>
            </a:r>
            <a:r>
              <a:rPr dirty="0" spc="-360"/>
              <a:t> </a:t>
            </a:r>
            <a:r>
              <a:rPr dirty="0"/>
              <a:t>E</a:t>
            </a:r>
            <a:r>
              <a:rPr dirty="0" spc="-335"/>
              <a:t> </a:t>
            </a:r>
            <a:r>
              <a:rPr dirty="0"/>
              <a:t>C</a:t>
            </a:r>
            <a:r>
              <a:rPr dirty="0" spc="-305"/>
              <a:t> </a:t>
            </a:r>
            <a:r>
              <a:rPr dirty="0"/>
              <a:t>T</a:t>
            </a:r>
            <a:r>
              <a:rPr dirty="0" spc="-360"/>
              <a:t> </a:t>
            </a:r>
            <a:r>
              <a:rPr dirty="0"/>
              <a:t>I</a:t>
            </a:r>
            <a:r>
              <a:rPr dirty="0" spc="-360"/>
              <a:t> </a:t>
            </a:r>
            <a:r>
              <a:rPr dirty="0"/>
              <a:t>O</a:t>
            </a:r>
            <a:r>
              <a:rPr dirty="0" spc="-360"/>
              <a:t> </a:t>
            </a:r>
            <a:r>
              <a:rPr dirty="0"/>
              <a:t>N</a:t>
            </a:r>
            <a:r>
              <a:rPr dirty="0" spc="240"/>
              <a:t> </a:t>
            </a:r>
            <a:r>
              <a:rPr dirty="0"/>
              <a:t>A</a:t>
            </a:r>
            <a:r>
              <a:rPr dirty="0" spc="-459"/>
              <a:t> </a:t>
            </a:r>
            <a:r>
              <a:rPr dirty="0"/>
              <a:t>L</a:t>
            </a:r>
            <a:r>
              <a:rPr dirty="0" spc="-509"/>
              <a:t> </a:t>
            </a:r>
            <a:r>
              <a:rPr dirty="0"/>
              <a:t>G</a:t>
            </a:r>
            <a:r>
              <a:rPr dirty="0" spc="-434"/>
              <a:t> </a:t>
            </a:r>
            <a:r>
              <a:rPr dirty="0"/>
              <a:t>O</a:t>
            </a:r>
            <a:r>
              <a:rPr dirty="0" spc="-509"/>
              <a:t> </a:t>
            </a:r>
            <a:r>
              <a:rPr dirty="0"/>
              <a:t>R</a:t>
            </a:r>
            <a:r>
              <a:rPr dirty="0" spc="-459"/>
              <a:t> </a:t>
            </a:r>
            <a:r>
              <a:rPr dirty="0"/>
              <a:t>I</a:t>
            </a:r>
            <a:r>
              <a:rPr dirty="0" spc="-434"/>
              <a:t> </a:t>
            </a:r>
            <a:r>
              <a:rPr dirty="0"/>
              <a:t>T</a:t>
            </a:r>
            <a:r>
              <a:rPr dirty="0" spc="-509"/>
              <a:t> </a:t>
            </a:r>
            <a:r>
              <a:rPr dirty="0"/>
              <a:t>H</a:t>
            </a:r>
            <a:r>
              <a:rPr dirty="0" spc="-459"/>
              <a:t> </a:t>
            </a:r>
            <a:r>
              <a:rPr dirty="0" spc="-60"/>
              <a:t>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2105" y="2423477"/>
            <a:ext cx="14732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0" b="1">
                <a:latin typeface="Georgia"/>
                <a:cs typeface="Georgia"/>
              </a:rPr>
              <a:t>1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83739" y="2453703"/>
            <a:ext cx="196596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55" b="1">
                <a:latin typeface="Georgia"/>
                <a:cs typeface="Georgia"/>
              </a:rPr>
              <a:t>Preprocessing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3739" y="2978086"/>
            <a:ext cx="244665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b="1">
                <a:latin typeface="Georgia"/>
                <a:cs typeface="Georgia"/>
              </a:rPr>
              <a:t>Plate  </a:t>
            </a:r>
            <a:r>
              <a:rPr dirty="0" sz="1950" spc="-10" b="1">
                <a:latin typeface="Georgia"/>
                <a:cs typeface="Georgia"/>
              </a:rPr>
              <a:t>Localization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68196" y="2961004"/>
            <a:ext cx="180975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0" b="1">
                <a:latin typeface="Georgia"/>
                <a:cs typeface="Georgia"/>
              </a:rPr>
              <a:t>2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68196" y="3544252"/>
            <a:ext cx="369506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6550" algn="l"/>
              </a:tabLst>
            </a:pPr>
            <a:r>
              <a:rPr dirty="0" sz="1950" spc="-50" b="1">
                <a:latin typeface="Georgia"/>
                <a:cs typeface="Georgia"/>
              </a:rPr>
              <a:t>3</a:t>
            </a:r>
            <a:r>
              <a:rPr dirty="0" sz="1950" b="1">
                <a:latin typeface="Georgia"/>
                <a:cs typeface="Georgia"/>
              </a:rPr>
              <a:t>	</a:t>
            </a:r>
            <a:r>
              <a:rPr dirty="0" sz="1950" spc="85" b="1">
                <a:latin typeface="Georgia"/>
                <a:cs typeface="Georgia"/>
              </a:rPr>
              <a:t>Character</a:t>
            </a:r>
            <a:r>
              <a:rPr dirty="0" sz="1950" spc="325" b="1">
                <a:latin typeface="Georgia"/>
                <a:cs typeface="Georgia"/>
              </a:rPr>
              <a:t> </a:t>
            </a:r>
            <a:r>
              <a:rPr dirty="0" sz="1950" spc="45" b="1">
                <a:latin typeface="Georgia"/>
                <a:cs typeface="Georgia"/>
              </a:rPr>
              <a:t>Segmentation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92680" y="4118038"/>
            <a:ext cx="311467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90" b="1">
                <a:latin typeface="Georgia"/>
                <a:cs typeface="Georgia"/>
              </a:rPr>
              <a:t>Character</a:t>
            </a:r>
            <a:r>
              <a:rPr dirty="0" sz="1950" spc="305" b="1">
                <a:latin typeface="Georgia"/>
                <a:cs typeface="Georgia"/>
              </a:rPr>
              <a:t> </a:t>
            </a:r>
            <a:r>
              <a:rPr dirty="0" sz="1950" spc="-10" b="1">
                <a:latin typeface="Georgia"/>
                <a:cs typeface="Georgia"/>
              </a:rPr>
              <a:t>Recognition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1780" y="4081716"/>
            <a:ext cx="18669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50" b="1">
                <a:latin typeface="Georgia"/>
                <a:cs typeface="Georgia"/>
              </a:rPr>
              <a:t>4</a:t>
            </a:r>
            <a:endParaRPr sz="19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52828" y="4898326"/>
            <a:ext cx="11941175" cy="1360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1300"/>
              </a:lnSpc>
              <a:spcBef>
                <a:spcPts val="95"/>
              </a:spcBef>
            </a:pPr>
            <a:r>
              <a:rPr dirty="0" sz="1550" b="1">
                <a:latin typeface="Trebuchet MS"/>
                <a:cs typeface="Trebuchet MS"/>
              </a:rPr>
              <a:t>Our</a:t>
            </a:r>
            <a:r>
              <a:rPr dirty="0" sz="1550" spc="90" b="1">
                <a:latin typeface="Trebuchet MS"/>
                <a:cs typeface="Trebuchet MS"/>
              </a:rPr>
              <a:t>  </a:t>
            </a:r>
            <a:r>
              <a:rPr dirty="0" sz="1550" spc="70" b="1">
                <a:latin typeface="Trebuchet MS"/>
                <a:cs typeface="Trebuchet MS"/>
              </a:rPr>
              <a:t>proposed</a:t>
            </a:r>
            <a:r>
              <a:rPr dirty="0" sz="1550" spc="135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solution</a:t>
            </a:r>
            <a:r>
              <a:rPr dirty="0" sz="1550" spc="100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involves</a:t>
            </a:r>
            <a:r>
              <a:rPr dirty="0" sz="1550" spc="85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a</a:t>
            </a:r>
            <a:r>
              <a:rPr dirty="0" sz="1550" spc="130" b="1">
                <a:latin typeface="Trebuchet MS"/>
                <a:cs typeface="Trebuchet MS"/>
              </a:rPr>
              <a:t>  </a:t>
            </a:r>
            <a:r>
              <a:rPr dirty="0" sz="1550" spc="-10" b="1">
                <a:latin typeface="Trebuchet MS"/>
                <a:cs typeface="Trebuchet MS"/>
              </a:rPr>
              <a:t>four-</a:t>
            </a:r>
            <a:r>
              <a:rPr dirty="0" sz="1550" spc="50" b="1">
                <a:latin typeface="Trebuchet MS"/>
                <a:cs typeface="Trebuchet MS"/>
              </a:rPr>
              <a:t>stage</a:t>
            </a:r>
            <a:r>
              <a:rPr dirty="0" sz="1550" spc="125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process:</a:t>
            </a:r>
            <a:r>
              <a:rPr dirty="0" sz="1550" spc="100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preprocessing,</a:t>
            </a:r>
            <a:r>
              <a:rPr dirty="0" sz="1550" spc="105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plate</a:t>
            </a:r>
            <a:r>
              <a:rPr dirty="0" sz="1550" spc="110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localization,</a:t>
            </a:r>
            <a:r>
              <a:rPr dirty="0" sz="1550" spc="100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character</a:t>
            </a:r>
            <a:r>
              <a:rPr dirty="0" sz="1550" spc="110" b="1">
                <a:latin typeface="Trebuchet MS"/>
                <a:cs typeface="Trebuchet MS"/>
              </a:rPr>
              <a:t>  </a:t>
            </a:r>
            <a:r>
              <a:rPr dirty="0" sz="1550" b="1">
                <a:latin typeface="Trebuchet MS"/>
                <a:cs typeface="Trebuchet MS"/>
              </a:rPr>
              <a:t>segmentation,</a:t>
            </a:r>
            <a:r>
              <a:rPr dirty="0" sz="1550" spc="114" b="1">
                <a:latin typeface="Trebuchet MS"/>
                <a:cs typeface="Trebuchet MS"/>
              </a:rPr>
              <a:t>  </a:t>
            </a:r>
            <a:r>
              <a:rPr dirty="0" sz="1550" spc="-25" b="1">
                <a:latin typeface="Trebuchet MS"/>
                <a:cs typeface="Trebuchet MS"/>
              </a:rPr>
              <a:t>and </a:t>
            </a:r>
            <a:r>
              <a:rPr dirty="0" sz="1550" b="1">
                <a:latin typeface="Trebuchet MS"/>
                <a:cs typeface="Trebuchet MS"/>
              </a:rPr>
              <a:t>character</a:t>
            </a:r>
            <a:r>
              <a:rPr dirty="0" sz="1550" spc="2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recognition.</a:t>
            </a:r>
            <a:r>
              <a:rPr dirty="0" sz="1550" spc="3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The</a:t>
            </a:r>
            <a:r>
              <a:rPr dirty="0" sz="1550" spc="155" b="1">
                <a:latin typeface="Trebuchet MS"/>
                <a:cs typeface="Trebuchet MS"/>
              </a:rPr>
              <a:t> </a:t>
            </a:r>
            <a:r>
              <a:rPr dirty="0" sz="1550" spc="65" b="1">
                <a:latin typeface="Trebuchet MS"/>
                <a:cs typeface="Trebuchet MS"/>
              </a:rPr>
              <a:t>preprocessing</a:t>
            </a:r>
            <a:r>
              <a:rPr dirty="0" sz="1550" spc="105" b="1">
                <a:latin typeface="Trebuchet MS"/>
                <a:cs typeface="Trebuchet MS"/>
              </a:rPr>
              <a:t> </a:t>
            </a:r>
            <a:r>
              <a:rPr dirty="0" sz="1550" spc="50" b="1">
                <a:latin typeface="Trebuchet MS"/>
                <a:cs typeface="Trebuchet MS"/>
              </a:rPr>
              <a:t>stage</a:t>
            </a:r>
            <a:r>
              <a:rPr dirty="0" sz="1550" spc="195" b="1">
                <a:latin typeface="Trebuchet MS"/>
                <a:cs typeface="Trebuchet MS"/>
              </a:rPr>
              <a:t> </a:t>
            </a:r>
            <a:r>
              <a:rPr dirty="0" sz="1550" spc="70" b="1">
                <a:latin typeface="Trebuchet MS"/>
                <a:cs typeface="Trebuchet MS"/>
              </a:rPr>
              <a:t>enhances</a:t>
            </a:r>
            <a:r>
              <a:rPr dirty="0" sz="1550" spc="130" b="1">
                <a:latin typeface="Trebuchet MS"/>
                <a:cs typeface="Trebuchet MS"/>
              </a:rPr>
              <a:t> </a:t>
            </a:r>
            <a:r>
              <a:rPr dirty="0" sz="1550" spc="65" b="1">
                <a:latin typeface="Trebuchet MS"/>
                <a:cs typeface="Trebuchet MS"/>
              </a:rPr>
              <a:t>image</a:t>
            </a:r>
            <a:r>
              <a:rPr dirty="0" sz="1550" spc="70" b="1">
                <a:latin typeface="Trebuchet MS"/>
                <a:cs typeface="Trebuchet MS"/>
              </a:rPr>
              <a:t> </a:t>
            </a:r>
            <a:r>
              <a:rPr dirty="0" sz="1550" spc="-30" b="1">
                <a:latin typeface="Trebuchet MS"/>
                <a:cs typeface="Trebuchet MS"/>
              </a:rPr>
              <a:t>quality,</a:t>
            </a:r>
            <a:r>
              <a:rPr dirty="0" sz="1550" spc="2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while plate</a:t>
            </a:r>
            <a:r>
              <a:rPr dirty="0" sz="1550" spc="4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localization</a:t>
            </a:r>
            <a:r>
              <a:rPr dirty="0" sz="1550" spc="6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identifies</a:t>
            </a:r>
            <a:r>
              <a:rPr dirty="0" sz="1550" spc="2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the</a:t>
            </a:r>
            <a:r>
              <a:rPr dirty="0" sz="1550" spc="55" b="1">
                <a:latin typeface="Trebuchet MS"/>
                <a:cs typeface="Trebuchet MS"/>
              </a:rPr>
              <a:t> number</a:t>
            </a:r>
            <a:r>
              <a:rPr dirty="0" sz="1550" spc="130" b="1">
                <a:latin typeface="Trebuchet MS"/>
                <a:cs typeface="Trebuchet MS"/>
              </a:rPr>
              <a:t> </a:t>
            </a:r>
            <a:r>
              <a:rPr dirty="0" sz="1550" spc="-10" b="1">
                <a:latin typeface="Trebuchet MS"/>
                <a:cs typeface="Trebuchet MS"/>
              </a:rPr>
              <a:t>plate </a:t>
            </a:r>
            <a:r>
              <a:rPr dirty="0" sz="1550" b="1">
                <a:latin typeface="Trebuchet MS"/>
                <a:cs typeface="Trebuchet MS"/>
              </a:rPr>
              <a:t>region.</a:t>
            </a:r>
            <a:r>
              <a:rPr dirty="0" sz="1550" spc="14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Character</a:t>
            </a:r>
            <a:r>
              <a:rPr dirty="0" sz="1550" spc="114" b="1">
                <a:latin typeface="Trebuchet MS"/>
                <a:cs typeface="Trebuchet MS"/>
              </a:rPr>
              <a:t> </a:t>
            </a:r>
            <a:r>
              <a:rPr dirty="0" sz="1550" spc="50" b="1">
                <a:latin typeface="Trebuchet MS"/>
                <a:cs typeface="Trebuchet MS"/>
              </a:rPr>
              <a:t>segmentation</a:t>
            </a:r>
            <a:r>
              <a:rPr dirty="0" sz="1550" spc="27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isolates</a:t>
            </a:r>
            <a:r>
              <a:rPr dirty="0" sz="1550" spc="11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individual</a:t>
            </a:r>
            <a:r>
              <a:rPr dirty="0" sz="1550" spc="19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characters,</a:t>
            </a:r>
            <a:r>
              <a:rPr dirty="0" sz="1550" spc="114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and</a:t>
            </a:r>
            <a:r>
              <a:rPr dirty="0" sz="1550" spc="27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character</a:t>
            </a:r>
            <a:r>
              <a:rPr dirty="0" sz="1550" spc="13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recognition</a:t>
            </a:r>
            <a:r>
              <a:rPr dirty="0" sz="1550" spc="15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identifies</a:t>
            </a:r>
            <a:r>
              <a:rPr dirty="0" sz="1550" spc="12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each</a:t>
            </a:r>
            <a:r>
              <a:rPr dirty="0" sz="1550" spc="204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character</a:t>
            </a:r>
            <a:r>
              <a:rPr dirty="0" sz="1550" spc="13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using</a:t>
            </a:r>
            <a:r>
              <a:rPr dirty="0" sz="1550" spc="24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a</a:t>
            </a:r>
            <a:r>
              <a:rPr dirty="0" sz="1550" spc="200" b="1">
                <a:latin typeface="Trebuchet MS"/>
                <a:cs typeface="Trebuchet MS"/>
              </a:rPr>
              <a:t> </a:t>
            </a:r>
            <a:r>
              <a:rPr dirty="0" sz="1550" spc="-50" b="1">
                <a:latin typeface="Trebuchet MS"/>
                <a:cs typeface="Trebuchet MS"/>
              </a:rPr>
              <a:t>C </a:t>
            </a:r>
            <a:r>
              <a:rPr dirty="0" sz="1550" b="1">
                <a:latin typeface="Trebuchet MS"/>
                <a:cs typeface="Trebuchet MS"/>
              </a:rPr>
              <a:t>N</a:t>
            </a:r>
            <a:r>
              <a:rPr dirty="0" sz="1550" spc="-22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N</a:t>
            </a:r>
            <a:r>
              <a:rPr dirty="0" sz="1550" spc="254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model.</a:t>
            </a:r>
            <a:r>
              <a:rPr dirty="0" sz="1550" spc="114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This</a:t>
            </a:r>
            <a:r>
              <a:rPr dirty="0" sz="1550" spc="125" b="1">
                <a:latin typeface="Trebuchet MS"/>
                <a:cs typeface="Trebuchet MS"/>
              </a:rPr>
              <a:t> </a:t>
            </a:r>
            <a:r>
              <a:rPr dirty="0" sz="1550" spc="-10" b="1">
                <a:latin typeface="Trebuchet MS"/>
                <a:cs typeface="Trebuchet MS"/>
              </a:rPr>
              <a:t>streamlined</a:t>
            </a:r>
            <a:r>
              <a:rPr dirty="0" sz="1550" spc="-80" b="1">
                <a:latin typeface="Trebuchet MS"/>
                <a:cs typeface="Trebuchet MS"/>
              </a:rPr>
              <a:t> </a:t>
            </a:r>
            <a:r>
              <a:rPr dirty="0" sz="1550" spc="65" b="1">
                <a:latin typeface="Trebuchet MS"/>
                <a:cs typeface="Trebuchet MS"/>
              </a:rPr>
              <a:t>approach</a:t>
            </a:r>
            <a:r>
              <a:rPr dirty="0" sz="1550" spc="254" b="1">
                <a:latin typeface="Trebuchet MS"/>
                <a:cs typeface="Trebuchet MS"/>
              </a:rPr>
              <a:t> </a:t>
            </a:r>
            <a:r>
              <a:rPr dirty="0" sz="1550" spc="60" b="1">
                <a:latin typeface="Trebuchet MS"/>
                <a:cs typeface="Trebuchet MS"/>
              </a:rPr>
              <a:t>ensures</a:t>
            </a:r>
            <a:r>
              <a:rPr dirty="0" sz="1550" spc="254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accurate</a:t>
            </a:r>
            <a:r>
              <a:rPr dirty="0" sz="1550" spc="-15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and</a:t>
            </a:r>
            <a:r>
              <a:rPr dirty="0" sz="1550" spc="229" b="1">
                <a:latin typeface="Trebuchet MS"/>
                <a:cs typeface="Trebuchet MS"/>
              </a:rPr>
              <a:t> </a:t>
            </a:r>
            <a:r>
              <a:rPr dirty="0" sz="1550" spc="-10" b="1">
                <a:latin typeface="Trebuchet MS"/>
                <a:cs typeface="Trebuchet MS"/>
              </a:rPr>
              <a:t>efficient</a:t>
            </a:r>
            <a:r>
              <a:rPr dirty="0" sz="1550" spc="-170" b="1">
                <a:latin typeface="Trebuchet MS"/>
                <a:cs typeface="Trebuchet MS"/>
              </a:rPr>
              <a:t> </a:t>
            </a:r>
            <a:r>
              <a:rPr dirty="0" sz="1550" spc="55" b="1">
                <a:latin typeface="Trebuchet MS"/>
                <a:cs typeface="Trebuchet MS"/>
              </a:rPr>
              <a:t>number</a:t>
            </a:r>
            <a:r>
              <a:rPr dirty="0" sz="1550" spc="250" b="1">
                <a:latin typeface="Trebuchet MS"/>
                <a:cs typeface="Trebuchet MS"/>
              </a:rPr>
              <a:t> </a:t>
            </a:r>
            <a:r>
              <a:rPr dirty="0" sz="1550" b="1">
                <a:latin typeface="Trebuchet MS"/>
                <a:cs typeface="Trebuchet MS"/>
              </a:rPr>
              <a:t>plate</a:t>
            </a:r>
            <a:r>
              <a:rPr dirty="0" sz="1550" spc="-35" b="1">
                <a:latin typeface="Trebuchet MS"/>
                <a:cs typeface="Trebuchet MS"/>
              </a:rPr>
              <a:t> </a:t>
            </a:r>
            <a:r>
              <a:rPr dirty="0" sz="1550" spc="-10" b="1">
                <a:latin typeface="Trebuchet MS"/>
                <a:cs typeface="Trebuchet MS"/>
              </a:rPr>
              <a:t>detection.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2025-04-16T08:15:59Z</dcterms:created>
  <dcterms:modified xsi:type="dcterms:W3CDTF">2025-04-16T08:15:59Z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2025-04-16T00:00:00Z</vt:filetime>
  </property>
  <property fmtid="{D5CDD505-2E9C-101B-9397-08002B2CF9AE}" pid="3" name="LastSaved">
    <vt:filetime>2025-04-16T00:00:00Z</vt:filetime>
  </property>
</Properties>
</file>