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Roboto Thin" panose="02000000000000000000" pitchFamily="2"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E96DC-1B31-4682-A483-C95CEF4E7054}" v="86" dt="2023-04-25T15:33:47.409"/>
    <p1510:client id="{D215DF55-D71F-40A8-9948-7D8446A0AD90}" v="169" dt="2023-04-25T15:42:20.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d6418787a_1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1d6418787a_1_5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d6418787a_1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21d6418787a_1_5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1d6418787a_1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21d6418787a_1_5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d6418787a_1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21d6418787a_1_5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d6418787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1d6418787a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d6418787a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1d6418787a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d6418787a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21d6418787a_1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d6418787a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1d6418787a_1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d6418787a_1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1d6418787a_1_3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d6418787a_1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21d6418787a_1_4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3F3F3F"/>
              </a:buClr>
              <a:buSzPts val="3600"/>
              <a:buFont typeface="Calibri"/>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1" name="Google Shape;61;p13"/>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62" name="Google Shape;62;p1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1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4" name="Google Shape;64;p13"/>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Vaccination Portal</a:t>
            </a:r>
            <a:endParaRPr/>
          </a:p>
        </p:txBody>
      </p:sp>
      <p:sp>
        <p:nvSpPr>
          <p:cNvPr id="70" name="Google Shape;70;p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Online Slot Booking Room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 y="1"/>
            <a:ext cx="6367800" cy="5784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Vaccination Portal Architecture</a:t>
            </a:r>
            <a:endParaRPr/>
          </a:p>
        </p:txBody>
      </p:sp>
      <p:sp>
        <p:nvSpPr>
          <p:cNvPr id="171" name="Google Shape;171;p23"/>
          <p:cNvSpPr txBox="1">
            <a:spLocks noGrp="1"/>
          </p:cNvSpPr>
          <p:nvPr>
            <p:ph type="body" idx="1"/>
          </p:nvPr>
        </p:nvSpPr>
        <p:spPr>
          <a:xfrm>
            <a:off x="617220" y="1038225"/>
            <a:ext cx="5658000" cy="2263200"/>
          </a:xfrm>
          <a:prstGeom prst="rect">
            <a:avLst/>
          </a:prstGeom>
          <a:noFill/>
          <a:ln>
            <a:noFill/>
          </a:ln>
        </p:spPr>
        <p:txBody>
          <a:bodyPr spcFirstLastPara="1" wrap="square" lIns="0" tIns="34275" rIns="0" bIns="34275" anchor="t" anchorCtr="0">
            <a:normAutofit/>
          </a:bodyPr>
          <a:lstStyle/>
          <a:p>
            <a:pPr marL="0" lvl="0" indent="0" algn="l" rtl="0">
              <a:lnSpc>
                <a:spcPct val="90000"/>
              </a:lnSpc>
              <a:spcBef>
                <a:spcPts val="900"/>
              </a:spcBef>
              <a:spcAft>
                <a:spcPts val="200"/>
              </a:spcAft>
              <a:buSzPts val="1400"/>
              <a:buNone/>
            </a:pPr>
            <a:endParaRPr/>
          </a:p>
        </p:txBody>
      </p:sp>
      <p:pic>
        <p:nvPicPr>
          <p:cNvPr id="172" name="Google Shape;172;p23"/>
          <p:cNvPicPr preferRelativeResize="0"/>
          <p:nvPr/>
        </p:nvPicPr>
        <p:blipFill rotWithShape="1">
          <a:blip r:embed="rId3">
            <a:alphaModFix/>
          </a:blip>
          <a:srcRect/>
          <a:stretch/>
        </p:blipFill>
        <p:spPr>
          <a:xfrm>
            <a:off x="83006" y="871350"/>
            <a:ext cx="9023703" cy="3952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45675" y="0"/>
            <a:ext cx="10000200" cy="5727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85000"/>
              </a:lnSpc>
              <a:spcBef>
                <a:spcPts val="0"/>
              </a:spcBef>
              <a:spcAft>
                <a:spcPts val="0"/>
              </a:spcAft>
              <a:buSzPct val="133333"/>
              <a:buNone/>
            </a:pPr>
            <a:r>
              <a:rPr lang="en"/>
              <a:t>Data Visualization and Data Deletion/Retention Pipelines</a:t>
            </a:r>
            <a:endParaRPr/>
          </a:p>
        </p:txBody>
      </p:sp>
      <p:pic>
        <p:nvPicPr>
          <p:cNvPr id="178" name="Google Shape;178;p24"/>
          <p:cNvPicPr preferRelativeResize="0"/>
          <p:nvPr/>
        </p:nvPicPr>
        <p:blipFill rotWithShape="1">
          <a:blip r:embed="rId3">
            <a:alphaModFix/>
          </a:blip>
          <a:srcRect/>
          <a:stretch/>
        </p:blipFill>
        <p:spPr>
          <a:xfrm>
            <a:off x="1318500" y="627769"/>
            <a:ext cx="7167636" cy="43187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0" y="0"/>
            <a:ext cx="3582600" cy="4959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Other Services</a:t>
            </a:r>
            <a:endParaRPr/>
          </a:p>
        </p:txBody>
      </p:sp>
      <p:pic>
        <p:nvPicPr>
          <p:cNvPr id="184" name="Google Shape;184;p25"/>
          <p:cNvPicPr preferRelativeResize="0"/>
          <p:nvPr/>
        </p:nvPicPr>
        <p:blipFill rotWithShape="1">
          <a:blip r:embed="rId3">
            <a:alphaModFix/>
          </a:blip>
          <a:srcRect b="18120"/>
          <a:stretch/>
        </p:blipFill>
        <p:spPr>
          <a:xfrm>
            <a:off x="895856" y="709931"/>
            <a:ext cx="7110487" cy="4062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 y="1"/>
            <a:ext cx="6361500" cy="5799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Final Architecture Diagram</a:t>
            </a:r>
            <a:endParaRPr/>
          </a:p>
        </p:txBody>
      </p:sp>
      <p:pic>
        <p:nvPicPr>
          <p:cNvPr id="190" name="Google Shape;190;p26"/>
          <p:cNvPicPr preferRelativeResize="0"/>
          <p:nvPr/>
        </p:nvPicPr>
        <p:blipFill rotWithShape="1">
          <a:blip r:embed="rId3">
            <a:alphaModFix/>
          </a:blip>
          <a:srcRect/>
          <a:stretch/>
        </p:blipFill>
        <p:spPr>
          <a:xfrm>
            <a:off x="114300" y="992775"/>
            <a:ext cx="8915400" cy="401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None/>
            </a:pPr>
            <a:r>
              <a:rPr lang="en"/>
              <a:t>Kelly Choi</a:t>
            </a:r>
            <a:endParaRPr/>
          </a:p>
          <a:p>
            <a:pPr marL="0" lvl="0" indent="0" algn="l" rtl="0">
              <a:spcBef>
                <a:spcPts val="1600"/>
              </a:spcBef>
              <a:spcAft>
                <a:spcPts val="0"/>
              </a:spcAft>
              <a:buClr>
                <a:schemeClr val="dk2"/>
              </a:buClr>
              <a:buSzPts val="1100"/>
              <a:buNone/>
            </a:pPr>
            <a:r>
              <a:rPr lang="en"/>
              <a:t>Kathi Vamshi Krishna Reddy</a:t>
            </a:r>
            <a:endParaRPr/>
          </a:p>
          <a:p>
            <a:pPr marL="0" lvl="0" indent="0" algn="l" rtl="0">
              <a:spcBef>
                <a:spcPts val="1600"/>
              </a:spcBef>
              <a:spcAft>
                <a:spcPts val="0"/>
              </a:spcAft>
              <a:buClr>
                <a:schemeClr val="dk2"/>
              </a:buClr>
              <a:buSzPts val="1100"/>
              <a:buNone/>
            </a:pPr>
            <a:r>
              <a:rPr lang="en"/>
              <a:t>Sai Abhishek Palati</a:t>
            </a:r>
            <a:endParaRPr/>
          </a:p>
          <a:p>
            <a:pPr marL="0" lvl="0" indent="0" algn="l" rtl="0">
              <a:spcBef>
                <a:spcPts val="1600"/>
              </a:spcBef>
              <a:spcAft>
                <a:spcPts val="1600"/>
              </a:spcAft>
              <a:buClr>
                <a:schemeClr val="dk2"/>
              </a:buClr>
              <a:buSzPts val="1100"/>
              <a:buNone/>
            </a:pPr>
            <a:r>
              <a:rPr lang="en"/>
              <a:t>Dipasha Sodhia</a:t>
            </a:r>
            <a:endParaRPr/>
          </a:p>
        </p:txBody>
      </p:sp>
      <p:sp>
        <p:nvSpPr>
          <p:cNvPr id="76" name="Google Shape;76;p15"/>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Well Architected Framework</a:t>
            </a:r>
            <a:endParaRPr/>
          </a:p>
        </p:txBody>
      </p:sp>
      <p:pic>
        <p:nvPicPr>
          <p:cNvPr id="82" name="Google Shape;82;p16"/>
          <p:cNvPicPr preferRelativeResize="0"/>
          <p:nvPr/>
        </p:nvPicPr>
        <p:blipFill>
          <a:blip r:embed="rId3">
            <a:alphaModFix/>
          </a:blip>
          <a:stretch>
            <a:fillRect/>
          </a:stretch>
        </p:blipFill>
        <p:spPr>
          <a:xfrm>
            <a:off x="1035725" y="1225225"/>
            <a:ext cx="7072550" cy="359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800110" y="-61573"/>
            <a:ext cx="7543800" cy="10881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Operational Excellence</a:t>
            </a:r>
            <a:endParaRPr/>
          </a:p>
        </p:txBody>
      </p:sp>
      <p:sp>
        <p:nvSpPr>
          <p:cNvPr id="88" name="Google Shape;88;p17"/>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Autofit/>
          </a:bodyPr>
          <a:lstStyle/>
          <a:p>
            <a:pPr marL="0" lvl="0" indent="0" algn="just" rtl="0">
              <a:lnSpc>
                <a:spcPct val="115000"/>
              </a:lnSpc>
              <a:spcBef>
                <a:spcPts val="0"/>
              </a:spcBef>
              <a:spcAft>
                <a:spcPts val="0"/>
              </a:spcAft>
              <a:buSzPts val="1400"/>
              <a:buNone/>
            </a:pPr>
            <a:r>
              <a:rPr lang="en" sz="1500">
                <a:solidFill>
                  <a:schemeClr val="dk1"/>
                </a:solidFill>
              </a:rPr>
              <a:t>Operation excellence allows for continuous improvements and a monitoring system to make sure workloads are running effectively. This pillar is a concept of microservices that also takes into account delivery business value. When you change code, they should be making frequent and minor changes so you can always undo and go back to previous changes. You should always consider that applications will always fail so you should keep this in mind when making an application. </a:t>
            </a:r>
            <a:endParaRPr sz="1500">
              <a:solidFill>
                <a:schemeClr val="dk1"/>
              </a:solidFill>
            </a:endParaRPr>
          </a:p>
          <a:p>
            <a:pPr marL="0" lvl="0" indent="0" algn="l" rtl="0">
              <a:lnSpc>
                <a:spcPct val="115000"/>
              </a:lnSpc>
              <a:spcBef>
                <a:spcPts val="0"/>
              </a:spcBef>
              <a:spcAft>
                <a:spcPts val="0"/>
              </a:spcAft>
              <a:buClr>
                <a:schemeClr val="dk1"/>
              </a:buClr>
              <a:buSzPts val="800"/>
              <a:buFont typeface="Arial"/>
              <a:buNone/>
            </a:pPr>
            <a:endParaRPr sz="1500">
              <a:solidFill>
                <a:schemeClr val="dk1"/>
              </a:solidFill>
            </a:endParaRPr>
          </a:p>
          <a:p>
            <a:pPr marL="0" lvl="0" indent="0" algn="l" rtl="0">
              <a:lnSpc>
                <a:spcPct val="115000"/>
              </a:lnSpc>
              <a:spcBef>
                <a:spcPts val="0"/>
              </a:spcBef>
              <a:spcAft>
                <a:spcPts val="0"/>
              </a:spcAft>
              <a:buClr>
                <a:schemeClr val="dk1"/>
              </a:buClr>
              <a:buSzPts val="800"/>
              <a:buFont typeface="Arial"/>
              <a:buNone/>
            </a:pPr>
            <a:r>
              <a:rPr lang="en" sz="1500">
                <a:solidFill>
                  <a:schemeClr val="dk1"/>
                </a:solidFill>
              </a:rPr>
              <a:t>The AWS services that are related to Operational Excellence include:</a:t>
            </a:r>
            <a:endParaRPr sz="1500">
              <a:solidFill>
                <a:schemeClr val="dk1"/>
              </a:solidFill>
            </a:endParaRPr>
          </a:p>
          <a:p>
            <a:pPr marL="0" lvl="0" indent="0" algn="l" rtl="0">
              <a:lnSpc>
                <a:spcPct val="115000"/>
              </a:lnSpc>
              <a:spcBef>
                <a:spcPts val="0"/>
              </a:spcBef>
              <a:spcAft>
                <a:spcPts val="0"/>
              </a:spcAft>
              <a:buClr>
                <a:schemeClr val="dk1"/>
              </a:buClr>
              <a:buSzPts val="8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8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800"/>
              <a:buFont typeface="Arial"/>
              <a:buNone/>
            </a:pPr>
            <a:endParaRPr sz="1400">
              <a:solidFill>
                <a:schemeClr val="dk1"/>
              </a:solidFill>
            </a:endParaRPr>
          </a:p>
          <a:p>
            <a:pPr marL="0" lvl="0" indent="0" algn="l" rtl="0">
              <a:lnSpc>
                <a:spcPct val="115000"/>
              </a:lnSpc>
              <a:spcBef>
                <a:spcPts val="0"/>
              </a:spcBef>
              <a:spcAft>
                <a:spcPts val="0"/>
              </a:spcAft>
              <a:buSzPts val="1400"/>
              <a:buNone/>
            </a:pPr>
            <a:endParaRPr>
              <a:solidFill>
                <a:schemeClr val="dk1"/>
              </a:solidFill>
            </a:endParaRPr>
          </a:p>
          <a:p>
            <a:pPr marL="0" lvl="0" indent="0" algn="l" rtl="0">
              <a:lnSpc>
                <a:spcPct val="90000"/>
              </a:lnSpc>
              <a:spcBef>
                <a:spcPts val="900"/>
              </a:spcBef>
              <a:spcAft>
                <a:spcPts val="200"/>
              </a:spcAft>
              <a:buSzPts val="1400"/>
              <a:buNone/>
            </a:pPr>
            <a:endParaRPr/>
          </a:p>
        </p:txBody>
      </p:sp>
      <p:pic>
        <p:nvPicPr>
          <p:cNvPr id="89" name="Google Shape;89;p17"/>
          <p:cNvPicPr preferRelativeResize="0"/>
          <p:nvPr/>
        </p:nvPicPr>
        <p:blipFill rotWithShape="1">
          <a:blip r:embed="rId3">
            <a:alphaModFix/>
          </a:blip>
          <a:srcRect/>
          <a:stretch/>
        </p:blipFill>
        <p:spPr>
          <a:xfrm>
            <a:off x="1337135" y="3662848"/>
            <a:ext cx="606938" cy="606938"/>
          </a:xfrm>
          <a:prstGeom prst="rect">
            <a:avLst/>
          </a:prstGeom>
          <a:noFill/>
          <a:ln>
            <a:noFill/>
          </a:ln>
        </p:spPr>
      </p:pic>
      <p:pic>
        <p:nvPicPr>
          <p:cNvPr id="90" name="Google Shape;90;p17"/>
          <p:cNvPicPr preferRelativeResize="0"/>
          <p:nvPr/>
        </p:nvPicPr>
        <p:blipFill rotWithShape="1">
          <a:blip r:embed="rId4">
            <a:alphaModFix/>
          </a:blip>
          <a:srcRect/>
          <a:stretch/>
        </p:blipFill>
        <p:spPr>
          <a:xfrm>
            <a:off x="3319613" y="3645000"/>
            <a:ext cx="597319" cy="597303"/>
          </a:xfrm>
          <a:prstGeom prst="rect">
            <a:avLst/>
          </a:prstGeom>
          <a:noFill/>
          <a:ln>
            <a:noFill/>
          </a:ln>
        </p:spPr>
      </p:pic>
      <p:pic>
        <p:nvPicPr>
          <p:cNvPr id="91" name="Google Shape;91;p17"/>
          <p:cNvPicPr preferRelativeResize="0"/>
          <p:nvPr/>
        </p:nvPicPr>
        <p:blipFill rotWithShape="1">
          <a:blip r:embed="rId5">
            <a:alphaModFix/>
          </a:blip>
          <a:srcRect/>
          <a:stretch/>
        </p:blipFill>
        <p:spPr>
          <a:xfrm>
            <a:off x="5385713" y="3617504"/>
            <a:ext cx="667444" cy="652284"/>
          </a:xfrm>
          <a:prstGeom prst="rect">
            <a:avLst/>
          </a:prstGeom>
          <a:noFill/>
          <a:ln>
            <a:noFill/>
          </a:ln>
        </p:spPr>
      </p:pic>
      <p:sp>
        <p:nvSpPr>
          <p:cNvPr id="93" name="Google Shape;93;p17"/>
          <p:cNvSpPr txBox="1"/>
          <p:nvPr/>
        </p:nvSpPr>
        <p:spPr>
          <a:xfrm>
            <a:off x="1177181" y="4311563"/>
            <a:ext cx="1634700" cy="4773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i="0" u="none" strike="noStrike" cap="none">
                <a:solidFill>
                  <a:schemeClr val="dk1"/>
                </a:solidFill>
                <a:latin typeface="Roboto"/>
                <a:ea typeface="Roboto"/>
                <a:cs typeface="Roboto"/>
                <a:sym typeface="Roboto"/>
              </a:rPr>
              <a:t>AWS Trusted     </a:t>
            </a:r>
            <a:endParaRPr sz="110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1100">
                <a:solidFill>
                  <a:schemeClr val="dk1"/>
                </a:solidFill>
                <a:latin typeface="Roboto"/>
                <a:ea typeface="Roboto"/>
                <a:cs typeface="Roboto"/>
                <a:sym typeface="Roboto"/>
              </a:rPr>
              <a:t>     </a:t>
            </a:r>
            <a:r>
              <a:rPr lang="en" sz="1100" i="0" u="none" strike="noStrike" cap="none">
                <a:solidFill>
                  <a:schemeClr val="dk1"/>
                </a:solidFill>
                <a:latin typeface="Roboto"/>
                <a:ea typeface="Roboto"/>
                <a:cs typeface="Roboto"/>
                <a:sym typeface="Roboto"/>
              </a:rPr>
              <a:t>Advisor</a:t>
            </a:r>
            <a:endParaRPr sz="1100" i="0" u="none" strike="noStrike" cap="none">
              <a:solidFill>
                <a:schemeClr val="dk1"/>
              </a:solidFill>
              <a:latin typeface="Roboto"/>
              <a:ea typeface="Roboto"/>
              <a:cs typeface="Roboto"/>
              <a:sym typeface="Roboto"/>
            </a:endParaRPr>
          </a:p>
        </p:txBody>
      </p:sp>
      <p:sp>
        <p:nvSpPr>
          <p:cNvPr id="94" name="Google Shape;94;p17"/>
          <p:cNvSpPr txBox="1"/>
          <p:nvPr/>
        </p:nvSpPr>
        <p:spPr>
          <a:xfrm>
            <a:off x="3083672" y="4311563"/>
            <a:ext cx="1297800" cy="3078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AWS Cloud Watch</a:t>
            </a:r>
            <a:endParaRPr sz="1100" b="0" i="0" u="none" strike="noStrike" cap="none">
              <a:solidFill>
                <a:schemeClr val="dk1"/>
              </a:solidFill>
              <a:latin typeface="Roboto"/>
              <a:ea typeface="Roboto"/>
              <a:cs typeface="Roboto"/>
              <a:sym typeface="Roboto"/>
            </a:endParaRPr>
          </a:p>
        </p:txBody>
      </p:sp>
      <p:sp>
        <p:nvSpPr>
          <p:cNvPr id="95" name="Google Shape;95;p17"/>
          <p:cNvSpPr txBox="1"/>
          <p:nvPr/>
        </p:nvSpPr>
        <p:spPr>
          <a:xfrm>
            <a:off x="5112272" y="4402238"/>
            <a:ext cx="1214400" cy="4773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Aurora Amazon</a:t>
            </a:r>
            <a:endParaRPr sz="11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 RDS Instance</a:t>
            </a:r>
            <a:endParaRPr sz="1100" b="0" i="0" u="none" strike="noStrike" cap="none">
              <a:solidFill>
                <a:schemeClr val="dk1"/>
              </a:solidFill>
              <a:latin typeface="Roboto"/>
              <a:ea typeface="Roboto"/>
              <a:cs typeface="Roboto"/>
              <a:sym typeface="Roboto"/>
            </a:endParaRPr>
          </a:p>
        </p:txBody>
      </p:sp>
      <p:sp>
        <p:nvSpPr>
          <p:cNvPr id="96" name="Google Shape;96;p17"/>
          <p:cNvSpPr txBox="1"/>
          <p:nvPr/>
        </p:nvSpPr>
        <p:spPr>
          <a:xfrm>
            <a:off x="7057406" y="4392338"/>
            <a:ext cx="1497000" cy="3078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Amazon CloudFront</a:t>
            </a:r>
            <a:endParaRPr sz="1100" b="0" i="0" u="none" strike="noStrike" cap="none">
              <a:solidFill>
                <a:schemeClr val="dk1"/>
              </a:solidFill>
              <a:latin typeface="Roboto"/>
              <a:ea typeface="Roboto"/>
              <a:cs typeface="Roboto"/>
              <a:sym typeface="Roboto"/>
            </a:endParaRPr>
          </a:p>
        </p:txBody>
      </p:sp>
      <p:pic>
        <p:nvPicPr>
          <p:cNvPr id="3" name="Google Shape;151;p21" descr="Icon&#10;&#10;Description automatically generated">
            <a:extLst>
              <a:ext uri="{FF2B5EF4-FFF2-40B4-BE49-F238E27FC236}">
                <a16:creationId xmlns:a16="http://schemas.microsoft.com/office/drawing/2014/main" id="{52EC690C-6FF1-097C-19D7-ED8ECBBB993F}"/>
              </a:ext>
            </a:extLst>
          </p:cNvPr>
          <p:cNvPicPr preferRelativeResize="0"/>
          <p:nvPr/>
        </p:nvPicPr>
        <p:blipFill>
          <a:blip r:embed="rId6">
            <a:alphaModFix/>
          </a:blip>
          <a:stretch>
            <a:fillRect/>
          </a:stretch>
        </p:blipFill>
        <p:spPr>
          <a:xfrm>
            <a:off x="7355882" y="3616888"/>
            <a:ext cx="647331" cy="65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617220" y="161214"/>
            <a:ext cx="5658000" cy="8160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 Security</a:t>
            </a:r>
            <a:endParaRPr/>
          </a:p>
        </p:txBody>
      </p:sp>
      <p:sp>
        <p:nvSpPr>
          <p:cNvPr id="102" name="Google Shape;102;p18"/>
          <p:cNvSpPr txBox="1">
            <a:spLocks noGrp="1"/>
          </p:cNvSpPr>
          <p:nvPr>
            <p:ph type="body" idx="1"/>
          </p:nvPr>
        </p:nvSpPr>
        <p:spPr>
          <a:xfrm>
            <a:off x="836664" y="1209938"/>
            <a:ext cx="7260600" cy="2263200"/>
          </a:xfrm>
          <a:prstGeom prst="rect">
            <a:avLst/>
          </a:prstGeom>
          <a:noFill/>
          <a:ln>
            <a:noFill/>
          </a:ln>
        </p:spPr>
        <p:txBody>
          <a:bodyPr spcFirstLastPara="1" wrap="square" lIns="0" tIns="34275" rIns="0" bIns="34275" anchor="t" anchorCtr="0">
            <a:normAutofit/>
          </a:bodyPr>
          <a:lstStyle/>
          <a:p>
            <a:pPr marL="0" lvl="0" indent="0" algn="just" rtl="0">
              <a:lnSpc>
                <a:spcPct val="115000"/>
              </a:lnSpc>
              <a:spcBef>
                <a:spcPts val="0"/>
              </a:spcBef>
              <a:spcAft>
                <a:spcPts val="0"/>
              </a:spcAft>
              <a:buSzPts val="1400"/>
              <a:buNone/>
            </a:pPr>
            <a:r>
              <a:rPr lang="en" sz="1400">
                <a:solidFill>
                  <a:schemeClr val="dk1"/>
                </a:solidFill>
              </a:rPr>
              <a:t>The Security Pillar focuses specifically on identifying and mitigating potential security risks in AWS environments. By following the AWS Security Pillar, organizations can implement a comprehensive security strategy for their AWS environments that helps ensure the confidentiality, integrity, and availability of their data and resources.</a:t>
            </a:r>
            <a:endParaRPr sz="1400">
              <a:solidFill>
                <a:schemeClr val="dk1"/>
              </a:solidFill>
            </a:endParaRPr>
          </a:p>
          <a:p>
            <a:pPr marL="0" lvl="0" indent="0" algn="just" rtl="0">
              <a:lnSpc>
                <a:spcPct val="115000"/>
              </a:lnSpc>
              <a:spcBef>
                <a:spcPts val="0"/>
              </a:spcBef>
              <a:spcAft>
                <a:spcPts val="0"/>
              </a:spcAft>
              <a:buSzPts val="1400"/>
              <a:buNone/>
            </a:pPr>
            <a:endParaRPr sz="1400">
              <a:solidFill>
                <a:schemeClr val="dk1"/>
              </a:solidFill>
            </a:endParaRPr>
          </a:p>
          <a:p>
            <a:pPr marL="0" lvl="0" indent="0" algn="just" rtl="0">
              <a:lnSpc>
                <a:spcPct val="115000"/>
              </a:lnSpc>
              <a:spcBef>
                <a:spcPts val="0"/>
              </a:spcBef>
              <a:spcAft>
                <a:spcPts val="0"/>
              </a:spcAft>
              <a:buSzPts val="1400"/>
              <a:buNone/>
            </a:pPr>
            <a:r>
              <a:rPr lang="en" sz="1400">
                <a:solidFill>
                  <a:schemeClr val="dk1"/>
                </a:solidFill>
              </a:rPr>
              <a:t>The AWS services that we have used related to the Security Pillar are:</a:t>
            </a:r>
            <a:endParaRPr sz="1400">
              <a:solidFill>
                <a:schemeClr val="dk1"/>
              </a:solidFill>
            </a:endParaRPr>
          </a:p>
          <a:p>
            <a:pPr marL="0" lvl="0" indent="0" algn="l" rtl="0">
              <a:lnSpc>
                <a:spcPct val="115000"/>
              </a:lnSpc>
              <a:spcBef>
                <a:spcPts val="0"/>
              </a:spcBef>
              <a:spcAft>
                <a:spcPts val="0"/>
              </a:spcAft>
              <a:buClr>
                <a:schemeClr val="dk1"/>
              </a:buClr>
              <a:buSzPts val="800"/>
              <a:buFont typeface="Arial"/>
              <a:buNone/>
            </a:pPr>
            <a:endParaRPr>
              <a:solidFill>
                <a:schemeClr val="dk1"/>
              </a:solidFill>
              <a:latin typeface="Arial"/>
              <a:ea typeface="Arial"/>
              <a:cs typeface="Arial"/>
              <a:sym typeface="Arial"/>
            </a:endParaRPr>
          </a:p>
          <a:p>
            <a:pPr marL="0" lvl="0" indent="0" algn="l" rtl="0">
              <a:lnSpc>
                <a:spcPct val="90000"/>
              </a:lnSpc>
              <a:spcBef>
                <a:spcPts val="900"/>
              </a:spcBef>
              <a:spcAft>
                <a:spcPts val="200"/>
              </a:spcAft>
              <a:buSzPts val="1400"/>
              <a:buNone/>
            </a:pPr>
            <a:endParaRPr/>
          </a:p>
        </p:txBody>
      </p:sp>
      <p:pic>
        <p:nvPicPr>
          <p:cNvPr id="104" name="Google Shape;104;p18"/>
          <p:cNvPicPr preferRelativeResize="0"/>
          <p:nvPr/>
        </p:nvPicPr>
        <p:blipFill rotWithShape="1">
          <a:blip r:embed="rId3">
            <a:alphaModFix/>
          </a:blip>
          <a:srcRect/>
          <a:stretch/>
        </p:blipFill>
        <p:spPr>
          <a:xfrm>
            <a:off x="7443117" y="3171376"/>
            <a:ext cx="658872" cy="587400"/>
          </a:xfrm>
          <a:prstGeom prst="rect">
            <a:avLst/>
          </a:prstGeom>
          <a:noFill/>
          <a:ln>
            <a:noFill/>
          </a:ln>
        </p:spPr>
      </p:pic>
      <p:sp>
        <p:nvSpPr>
          <p:cNvPr id="105" name="Google Shape;105;p18"/>
          <p:cNvSpPr txBox="1"/>
          <p:nvPr/>
        </p:nvSpPr>
        <p:spPr>
          <a:xfrm>
            <a:off x="7293106" y="3948406"/>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AWS Trusted     </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Advisor</a:t>
            </a:r>
            <a:endParaRPr sz="1100">
              <a:solidFill>
                <a:schemeClr val="dk1"/>
              </a:solidFill>
              <a:latin typeface="Roboto"/>
              <a:ea typeface="Roboto"/>
              <a:cs typeface="Roboto"/>
              <a:sym typeface="Roboto"/>
            </a:endParaRPr>
          </a:p>
        </p:txBody>
      </p:sp>
      <p:pic>
        <p:nvPicPr>
          <p:cNvPr id="106" name="Google Shape;106;p18"/>
          <p:cNvPicPr preferRelativeResize="0"/>
          <p:nvPr/>
        </p:nvPicPr>
        <p:blipFill rotWithShape="1">
          <a:blip r:embed="rId4">
            <a:alphaModFix/>
          </a:blip>
          <a:srcRect/>
          <a:stretch/>
        </p:blipFill>
        <p:spPr>
          <a:xfrm>
            <a:off x="2074509" y="3169419"/>
            <a:ext cx="644575" cy="637432"/>
          </a:xfrm>
          <a:prstGeom prst="rect">
            <a:avLst/>
          </a:prstGeom>
          <a:noFill/>
          <a:ln>
            <a:noFill/>
          </a:ln>
        </p:spPr>
      </p:pic>
      <p:sp>
        <p:nvSpPr>
          <p:cNvPr id="107" name="Google Shape;107;p18"/>
          <p:cNvSpPr txBox="1"/>
          <p:nvPr/>
        </p:nvSpPr>
        <p:spPr>
          <a:xfrm>
            <a:off x="1785162" y="3984969"/>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AWS Cloud Watch</a:t>
            </a:r>
            <a:endParaRPr/>
          </a:p>
        </p:txBody>
      </p:sp>
      <p:pic>
        <p:nvPicPr>
          <p:cNvPr id="108" name="Google Shape;108;p18"/>
          <p:cNvPicPr preferRelativeResize="0"/>
          <p:nvPr/>
        </p:nvPicPr>
        <p:blipFill rotWithShape="1">
          <a:blip r:embed="rId5">
            <a:alphaModFix/>
          </a:blip>
          <a:srcRect/>
          <a:stretch/>
        </p:blipFill>
        <p:spPr>
          <a:xfrm>
            <a:off x="5669375" y="3171372"/>
            <a:ext cx="651719" cy="587391"/>
          </a:xfrm>
          <a:prstGeom prst="rect">
            <a:avLst/>
          </a:prstGeom>
          <a:noFill/>
          <a:ln>
            <a:noFill/>
          </a:ln>
        </p:spPr>
      </p:pic>
      <p:sp>
        <p:nvSpPr>
          <p:cNvPr id="109" name="Google Shape;109;p18"/>
          <p:cNvSpPr txBox="1"/>
          <p:nvPr/>
        </p:nvSpPr>
        <p:spPr>
          <a:xfrm>
            <a:off x="5590794" y="3948406"/>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AWS Shield</a:t>
            </a:r>
            <a:endParaRPr/>
          </a:p>
        </p:txBody>
      </p:sp>
      <p:pic>
        <p:nvPicPr>
          <p:cNvPr id="110" name="Google Shape;110;p18"/>
          <p:cNvPicPr preferRelativeResize="0"/>
          <p:nvPr/>
        </p:nvPicPr>
        <p:blipFill rotWithShape="1">
          <a:blip r:embed="rId6">
            <a:alphaModFix/>
          </a:blip>
          <a:srcRect/>
          <a:stretch/>
        </p:blipFill>
        <p:spPr>
          <a:xfrm>
            <a:off x="3923216" y="3171363"/>
            <a:ext cx="651719" cy="637432"/>
          </a:xfrm>
          <a:prstGeom prst="rect">
            <a:avLst/>
          </a:prstGeom>
          <a:noFill/>
          <a:ln>
            <a:noFill/>
          </a:ln>
        </p:spPr>
      </p:pic>
      <p:sp>
        <p:nvSpPr>
          <p:cNvPr id="111" name="Google Shape;111;p18"/>
          <p:cNvSpPr txBox="1"/>
          <p:nvPr/>
        </p:nvSpPr>
        <p:spPr>
          <a:xfrm>
            <a:off x="3873213" y="3948406"/>
            <a:ext cx="1199775"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AWS KMS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643766" y="-132748"/>
            <a:ext cx="7543800" cy="10881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Reliability</a:t>
            </a:r>
            <a:endParaRPr/>
          </a:p>
        </p:txBody>
      </p:sp>
      <p:sp>
        <p:nvSpPr>
          <p:cNvPr id="117" name="Google Shape;117;p19"/>
          <p:cNvSpPr txBox="1">
            <a:spLocks noGrp="1"/>
          </p:cNvSpPr>
          <p:nvPr>
            <p:ph type="body" idx="1"/>
          </p:nvPr>
        </p:nvSpPr>
        <p:spPr>
          <a:xfrm>
            <a:off x="293720" y="1384294"/>
            <a:ext cx="8711774" cy="3017400"/>
          </a:xfrm>
          <a:prstGeom prst="rect">
            <a:avLst/>
          </a:prstGeom>
          <a:noFill/>
          <a:ln>
            <a:noFill/>
          </a:ln>
        </p:spPr>
        <p:txBody>
          <a:bodyPr spcFirstLastPara="1" wrap="square" lIns="0" tIns="34275" rIns="0" bIns="34275" anchor="t" anchorCtr="0">
            <a:normAutofit/>
          </a:bodyPr>
          <a:lstStyle/>
          <a:p>
            <a:pPr marL="0" lvl="0" indent="0" algn="just" rtl="0">
              <a:lnSpc>
                <a:spcPct val="90000"/>
              </a:lnSpc>
              <a:spcBef>
                <a:spcPts val="900"/>
              </a:spcBef>
              <a:spcAft>
                <a:spcPts val="0"/>
              </a:spcAft>
              <a:buSzPts val="1700"/>
              <a:buNone/>
            </a:pPr>
            <a:r>
              <a:rPr lang="en" sz="1500" dirty="0"/>
              <a:t>The ability of a system to recover from infrastructure or service disruptions, dynamically acquire computing resources to meet demand, and mitigate disruptions such as misconfigurations or transient network issues.</a:t>
            </a:r>
            <a:endParaRPr sz="1500" dirty="0"/>
          </a:p>
          <a:p>
            <a:pPr marL="0" lvl="0" indent="0" algn="l" rtl="0">
              <a:lnSpc>
                <a:spcPct val="90000"/>
              </a:lnSpc>
              <a:spcBef>
                <a:spcPts val="900"/>
              </a:spcBef>
              <a:spcAft>
                <a:spcPts val="0"/>
              </a:spcAft>
              <a:buSzPts val="1700"/>
              <a:buNone/>
            </a:pPr>
            <a:endParaRPr sz="1528"/>
          </a:p>
          <a:p>
            <a:pPr marL="0" lvl="0" indent="0" algn="l" rtl="0">
              <a:lnSpc>
                <a:spcPct val="90000"/>
              </a:lnSpc>
              <a:spcBef>
                <a:spcPts val="900"/>
              </a:spcBef>
              <a:spcAft>
                <a:spcPts val="0"/>
              </a:spcAft>
              <a:buSzPts val="1700"/>
              <a:buNone/>
            </a:pPr>
            <a:r>
              <a:rPr lang="en" sz="1500" dirty="0"/>
              <a:t>There tools that we used for reliability in the cloud are :</a:t>
            </a:r>
            <a:endParaRPr sz="1500" dirty="0"/>
          </a:p>
          <a:p>
            <a:pPr marL="0" lvl="0" indent="0" algn="l" rtl="0">
              <a:lnSpc>
                <a:spcPct val="90000"/>
              </a:lnSpc>
              <a:spcBef>
                <a:spcPts val="300"/>
              </a:spcBef>
              <a:spcAft>
                <a:spcPts val="0"/>
              </a:spcAft>
              <a:buSzPts val="1700"/>
              <a:buNone/>
            </a:pPr>
            <a:endParaRPr sz="1528"/>
          </a:p>
          <a:p>
            <a:pPr marL="0" lvl="0" indent="0" algn="l" rtl="0">
              <a:lnSpc>
                <a:spcPct val="90000"/>
              </a:lnSpc>
              <a:spcBef>
                <a:spcPts val="300"/>
              </a:spcBef>
              <a:spcAft>
                <a:spcPts val="0"/>
              </a:spcAft>
              <a:buSzPts val="1700"/>
              <a:buNone/>
            </a:pPr>
            <a:endParaRPr sz="1400">
              <a:solidFill>
                <a:srgbClr val="44413D"/>
              </a:solidFill>
            </a:endParaRPr>
          </a:p>
          <a:p>
            <a:pPr marL="0" lvl="0" indent="0" algn="l" rtl="0">
              <a:lnSpc>
                <a:spcPct val="90000"/>
              </a:lnSpc>
              <a:spcBef>
                <a:spcPts val="300"/>
              </a:spcBef>
              <a:spcAft>
                <a:spcPts val="0"/>
              </a:spcAft>
              <a:buSzPts val="1700"/>
              <a:buNone/>
            </a:pPr>
            <a:endParaRPr sz="1400">
              <a:solidFill>
                <a:srgbClr val="44413D"/>
              </a:solidFill>
              <a:latin typeface="Arial"/>
              <a:ea typeface="Arial"/>
              <a:cs typeface="Arial"/>
              <a:sym typeface="Arial"/>
            </a:endParaRPr>
          </a:p>
          <a:p>
            <a:pPr marL="0" indent="0">
              <a:lnSpc>
                <a:spcPct val="115000"/>
              </a:lnSpc>
              <a:spcBef>
                <a:spcPts val="200"/>
              </a:spcBef>
              <a:buSzPts val="1700"/>
              <a:buNone/>
            </a:pPr>
            <a:r>
              <a:rPr lang="en" sz="1050" dirty="0">
                <a:ea typeface="Roboto Thin"/>
                <a:cs typeface="Arial"/>
                <a:sym typeface="Arial"/>
              </a:rPr>
              <a:t> </a:t>
            </a:r>
            <a:r>
              <a:rPr lang="en" sz="1050" dirty="0">
                <a:ea typeface="Roboto Thin"/>
                <a:cs typeface="Arial"/>
                <a:sym typeface="Roboto Thin"/>
              </a:rPr>
              <a:t>                         </a:t>
            </a:r>
            <a:r>
              <a:rPr lang="en" sz="1050" dirty="0">
                <a:ea typeface="Roboto Thin"/>
                <a:cs typeface="Roboto Thin"/>
                <a:sym typeface="Roboto Thin"/>
              </a:rPr>
              <a:t>AWS Trusted Advisor              AWS Shield                Auto Scaling                CloudWatch                 </a:t>
            </a:r>
            <a:r>
              <a:rPr lang="en" sz="1050" dirty="0">
                <a:ea typeface="Roboto Thin"/>
                <a:cs typeface="Arial"/>
                <a:sym typeface="Roboto Thin"/>
              </a:rPr>
              <a:t> </a:t>
            </a:r>
            <a:r>
              <a:rPr lang="en" sz="1050" dirty="0">
                <a:ea typeface="Roboto Thin"/>
                <a:cs typeface="Arial"/>
                <a:sym typeface="Arial"/>
              </a:rPr>
              <a:t> CloudFormation                            </a:t>
            </a:r>
            <a:endParaRPr sz="1050">
              <a:ea typeface="Arial"/>
              <a:cs typeface="Arial"/>
            </a:endParaRPr>
          </a:p>
          <a:p>
            <a:pPr marL="0" lvl="0" indent="0" algn="l" rtl="0">
              <a:lnSpc>
                <a:spcPct val="90000"/>
              </a:lnSpc>
              <a:spcBef>
                <a:spcPts val="900"/>
              </a:spcBef>
              <a:spcAft>
                <a:spcPts val="200"/>
              </a:spcAft>
              <a:buClr>
                <a:schemeClr val="dk1"/>
              </a:buClr>
              <a:buSzPts val="800"/>
              <a:buFont typeface="Arial"/>
              <a:buNone/>
            </a:pPr>
            <a:endParaRPr sz="1500">
              <a:solidFill>
                <a:schemeClr val="dk1"/>
              </a:solidFill>
              <a:latin typeface="Arial"/>
              <a:ea typeface="Arial"/>
              <a:cs typeface="Arial"/>
              <a:sym typeface="Arial"/>
            </a:endParaRPr>
          </a:p>
        </p:txBody>
      </p:sp>
      <p:pic>
        <p:nvPicPr>
          <p:cNvPr id="118" name="Google Shape;118;p19"/>
          <p:cNvPicPr preferRelativeResize="0"/>
          <p:nvPr/>
        </p:nvPicPr>
        <p:blipFill rotWithShape="1">
          <a:blip r:embed="rId3">
            <a:alphaModFix/>
          </a:blip>
          <a:srcRect/>
          <a:stretch/>
        </p:blipFill>
        <p:spPr>
          <a:xfrm>
            <a:off x="2029650" y="3982185"/>
            <a:ext cx="597319" cy="606937"/>
          </a:xfrm>
          <a:prstGeom prst="rect">
            <a:avLst/>
          </a:prstGeom>
          <a:noFill/>
          <a:ln>
            <a:noFill/>
          </a:ln>
        </p:spPr>
      </p:pic>
      <p:pic>
        <p:nvPicPr>
          <p:cNvPr id="119" name="Google Shape;119;p19"/>
          <p:cNvPicPr preferRelativeResize="0"/>
          <p:nvPr/>
        </p:nvPicPr>
        <p:blipFill rotWithShape="1">
          <a:blip r:embed="rId4">
            <a:alphaModFix/>
          </a:blip>
          <a:srcRect/>
          <a:stretch/>
        </p:blipFill>
        <p:spPr>
          <a:xfrm>
            <a:off x="1349817" y="2803466"/>
            <a:ext cx="606938" cy="606938"/>
          </a:xfrm>
          <a:prstGeom prst="rect">
            <a:avLst/>
          </a:prstGeom>
          <a:noFill/>
          <a:ln>
            <a:noFill/>
          </a:ln>
        </p:spPr>
      </p:pic>
      <p:pic>
        <p:nvPicPr>
          <p:cNvPr id="120" name="Google Shape;120;p19"/>
          <p:cNvPicPr preferRelativeResize="0"/>
          <p:nvPr/>
        </p:nvPicPr>
        <p:blipFill rotWithShape="1">
          <a:blip r:embed="rId5">
            <a:alphaModFix/>
          </a:blip>
          <a:srcRect/>
          <a:stretch/>
        </p:blipFill>
        <p:spPr>
          <a:xfrm>
            <a:off x="2905200" y="2765413"/>
            <a:ext cx="597319" cy="597303"/>
          </a:xfrm>
          <a:prstGeom prst="rect">
            <a:avLst/>
          </a:prstGeom>
          <a:noFill/>
          <a:ln>
            <a:noFill/>
          </a:ln>
        </p:spPr>
      </p:pic>
      <p:pic>
        <p:nvPicPr>
          <p:cNvPr id="121" name="Google Shape;121;p19"/>
          <p:cNvPicPr preferRelativeResize="0"/>
          <p:nvPr/>
        </p:nvPicPr>
        <p:blipFill rotWithShape="1">
          <a:blip r:embed="rId6">
            <a:alphaModFix/>
          </a:blip>
          <a:srcRect/>
          <a:stretch/>
        </p:blipFill>
        <p:spPr>
          <a:xfrm>
            <a:off x="4115217" y="2765411"/>
            <a:ext cx="597319" cy="597303"/>
          </a:xfrm>
          <a:prstGeom prst="rect">
            <a:avLst/>
          </a:prstGeom>
          <a:noFill/>
          <a:ln>
            <a:noFill/>
          </a:ln>
        </p:spPr>
      </p:pic>
      <p:pic>
        <p:nvPicPr>
          <p:cNvPr id="122" name="Google Shape;122;p19"/>
          <p:cNvPicPr preferRelativeResize="0"/>
          <p:nvPr/>
        </p:nvPicPr>
        <p:blipFill rotWithShape="1">
          <a:blip r:embed="rId7">
            <a:alphaModFix/>
          </a:blip>
          <a:srcRect/>
          <a:stretch/>
        </p:blipFill>
        <p:spPr>
          <a:xfrm>
            <a:off x="5489514" y="2765424"/>
            <a:ext cx="597319" cy="597303"/>
          </a:xfrm>
          <a:prstGeom prst="rect">
            <a:avLst/>
          </a:prstGeom>
          <a:noFill/>
          <a:ln>
            <a:noFill/>
          </a:ln>
        </p:spPr>
      </p:pic>
      <p:pic>
        <p:nvPicPr>
          <p:cNvPr id="123" name="Google Shape;123;p19"/>
          <p:cNvPicPr preferRelativeResize="0"/>
          <p:nvPr/>
        </p:nvPicPr>
        <p:blipFill rotWithShape="1">
          <a:blip r:embed="rId8">
            <a:alphaModFix/>
          </a:blip>
          <a:srcRect/>
          <a:stretch/>
        </p:blipFill>
        <p:spPr>
          <a:xfrm>
            <a:off x="6838050" y="2767744"/>
            <a:ext cx="606938" cy="606938"/>
          </a:xfrm>
          <a:prstGeom prst="rect">
            <a:avLst/>
          </a:prstGeom>
          <a:noFill/>
          <a:ln>
            <a:noFill/>
          </a:ln>
        </p:spPr>
      </p:pic>
      <p:pic>
        <p:nvPicPr>
          <p:cNvPr id="124" name="Google Shape;124;p19"/>
          <p:cNvPicPr preferRelativeResize="0"/>
          <p:nvPr/>
        </p:nvPicPr>
        <p:blipFill rotWithShape="1">
          <a:blip r:embed="rId9">
            <a:alphaModFix/>
          </a:blip>
          <a:srcRect/>
          <a:stretch/>
        </p:blipFill>
        <p:spPr>
          <a:xfrm>
            <a:off x="3065607" y="3993254"/>
            <a:ext cx="597319" cy="597319"/>
          </a:xfrm>
          <a:prstGeom prst="rect">
            <a:avLst/>
          </a:prstGeom>
          <a:noFill/>
          <a:ln>
            <a:noFill/>
          </a:ln>
        </p:spPr>
      </p:pic>
      <p:pic>
        <p:nvPicPr>
          <p:cNvPr id="125" name="Google Shape;125;p19"/>
          <p:cNvPicPr preferRelativeResize="0"/>
          <p:nvPr/>
        </p:nvPicPr>
        <p:blipFill rotWithShape="1">
          <a:blip r:embed="rId10">
            <a:alphaModFix/>
          </a:blip>
          <a:srcRect/>
          <a:stretch/>
        </p:blipFill>
        <p:spPr>
          <a:xfrm>
            <a:off x="5596026" y="4038444"/>
            <a:ext cx="606938" cy="606922"/>
          </a:xfrm>
          <a:prstGeom prst="rect">
            <a:avLst/>
          </a:prstGeom>
          <a:noFill/>
          <a:ln>
            <a:noFill/>
          </a:ln>
        </p:spPr>
      </p:pic>
      <p:pic>
        <p:nvPicPr>
          <p:cNvPr id="126" name="Google Shape;126;p19"/>
          <p:cNvPicPr preferRelativeResize="0"/>
          <p:nvPr/>
        </p:nvPicPr>
        <p:blipFill rotWithShape="1">
          <a:blip r:embed="rId11">
            <a:alphaModFix/>
          </a:blip>
          <a:srcRect/>
          <a:stretch/>
        </p:blipFill>
        <p:spPr>
          <a:xfrm>
            <a:off x="4348856" y="3983122"/>
            <a:ext cx="606938" cy="606938"/>
          </a:xfrm>
          <a:prstGeom prst="rect">
            <a:avLst/>
          </a:prstGeom>
          <a:noFill/>
          <a:ln>
            <a:noFill/>
          </a:ln>
        </p:spPr>
      </p:pic>
      <p:sp>
        <p:nvSpPr>
          <p:cNvPr id="127" name="Google Shape;127;p19"/>
          <p:cNvSpPr txBox="1"/>
          <p:nvPr/>
        </p:nvSpPr>
        <p:spPr>
          <a:xfrm>
            <a:off x="2119063" y="4749725"/>
            <a:ext cx="4674787" cy="369302"/>
          </a:xfrm>
          <a:prstGeom prst="rect">
            <a:avLst/>
          </a:prstGeom>
          <a:noFill/>
          <a:ln>
            <a:noFill/>
          </a:ln>
        </p:spPr>
        <p:txBody>
          <a:bodyPr spcFirstLastPara="1" wrap="square" lIns="91425" tIns="91425" rIns="91425" bIns="91425" anchor="t" anchorCtr="0">
            <a:spAutoFit/>
          </a:bodyPr>
          <a:lstStyle/>
          <a:p>
            <a:r>
              <a:rPr lang="en" sz="1200" dirty="0">
                <a:solidFill>
                  <a:schemeClr val="dk1"/>
                </a:solidFill>
                <a:latin typeface="Roboto"/>
                <a:ea typeface="Roboto"/>
                <a:cs typeface="Roboto"/>
                <a:sym typeface="Roboto"/>
              </a:rPr>
              <a:t>VPC                    S3                         KMS                         Lambda</a:t>
            </a:r>
            <a:endParaRPr sz="1200" dirty="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617220" y="161214"/>
            <a:ext cx="5658000" cy="8160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Cost Optimization</a:t>
            </a:r>
            <a:endParaRPr/>
          </a:p>
        </p:txBody>
      </p:sp>
      <p:sp>
        <p:nvSpPr>
          <p:cNvPr id="133" name="Google Shape;133;p20"/>
          <p:cNvSpPr txBox="1">
            <a:spLocks noGrp="1"/>
          </p:cNvSpPr>
          <p:nvPr>
            <p:ph type="body" idx="1"/>
          </p:nvPr>
        </p:nvSpPr>
        <p:spPr>
          <a:xfrm>
            <a:off x="617227" y="1303950"/>
            <a:ext cx="7791600" cy="2263200"/>
          </a:xfrm>
          <a:prstGeom prst="rect">
            <a:avLst/>
          </a:prstGeom>
          <a:noFill/>
          <a:ln>
            <a:noFill/>
          </a:ln>
        </p:spPr>
        <p:txBody>
          <a:bodyPr spcFirstLastPara="1" wrap="square" lIns="0" tIns="34275" rIns="0" bIns="34275" anchor="t" anchorCtr="0">
            <a:noAutofit/>
          </a:bodyPr>
          <a:lstStyle/>
          <a:p>
            <a:pPr marL="0" lvl="0" indent="0" algn="just" rtl="0">
              <a:lnSpc>
                <a:spcPct val="95000"/>
              </a:lnSpc>
              <a:spcBef>
                <a:spcPts val="0"/>
              </a:spcBef>
              <a:spcAft>
                <a:spcPts val="0"/>
              </a:spcAft>
              <a:buSzPts val="1295"/>
              <a:buNone/>
            </a:pPr>
            <a:r>
              <a:rPr lang="en" sz="1500">
                <a:solidFill>
                  <a:schemeClr val="dk1"/>
                </a:solidFill>
              </a:rPr>
              <a:t>Cost optimization focuses on adequately running systems at the lowest possible price point without compromising the best practices. </a:t>
            </a:r>
            <a:endParaRPr sz="1500">
              <a:solidFill>
                <a:schemeClr val="dk1"/>
              </a:solidFill>
            </a:endParaRPr>
          </a:p>
          <a:p>
            <a:pPr marL="685800" lvl="1" indent="-260350" algn="just" rtl="0">
              <a:lnSpc>
                <a:spcPct val="95000"/>
              </a:lnSpc>
              <a:spcBef>
                <a:spcPts val="0"/>
              </a:spcBef>
              <a:spcAft>
                <a:spcPts val="0"/>
              </a:spcAft>
              <a:buClr>
                <a:schemeClr val="dk1"/>
              </a:buClr>
              <a:buSzPts val="1500"/>
              <a:buChar char="○"/>
            </a:pPr>
            <a:r>
              <a:rPr lang="en" sz="1500">
                <a:solidFill>
                  <a:schemeClr val="dk1"/>
                </a:solidFill>
              </a:rPr>
              <a:t>Based on our particular model, Lambda is cost optimized as it only runs when we use it. In contrast, EKS is not an example of cost optimization as it is always running </a:t>
            </a:r>
            <a:endParaRPr sz="1500">
              <a:solidFill>
                <a:schemeClr val="dk1"/>
              </a:solidFill>
            </a:endParaRPr>
          </a:p>
          <a:p>
            <a:pPr marL="685800" lvl="1" indent="-260350" algn="just" rtl="0">
              <a:lnSpc>
                <a:spcPct val="95000"/>
              </a:lnSpc>
              <a:spcBef>
                <a:spcPts val="0"/>
              </a:spcBef>
              <a:spcAft>
                <a:spcPts val="0"/>
              </a:spcAft>
              <a:buClr>
                <a:schemeClr val="dk1"/>
              </a:buClr>
              <a:buSzPts val="1500"/>
              <a:buChar char="○"/>
            </a:pPr>
            <a:r>
              <a:rPr lang="en" sz="1500">
                <a:solidFill>
                  <a:schemeClr val="dk1"/>
                </a:solidFill>
              </a:rPr>
              <a:t>Cost optimization has five design principles in the cloud. Cloud financial management should be implemented and we should measure overall efficiency. A consumption model should be adopted so we can analyze and attribute expenditure. This allows us to stop spending money on undifferentiated heavy lifting. </a:t>
            </a:r>
            <a:endParaRPr sz="1500">
              <a:solidFill>
                <a:schemeClr val="dk1"/>
              </a:solidFill>
            </a:endParaRPr>
          </a:p>
          <a:p>
            <a:pPr marL="342900" lvl="0" indent="-260350" algn="just" rtl="0">
              <a:lnSpc>
                <a:spcPct val="95000"/>
              </a:lnSpc>
              <a:spcBef>
                <a:spcPts val="0"/>
              </a:spcBef>
              <a:spcAft>
                <a:spcPts val="0"/>
              </a:spcAft>
              <a:buClr>
                <a:schemeClr val="dk1"/>
              </a:buClr>
              <a:buSzPts val="1500"/>
              <a:buChar char="●"/>
            </a:pPr>
            <a:r>
              <a:rPr lang="en" sz="1500">
                <a:solidFill>
                  <a:schemeClr val="dk1"/>
                </a:solidFill>
              </a:rPr>
              <a:t>The AWS services that are related to Cost Optimization include:</a:t>
            </a:r>
            <a:endParaRPr sz="1500">
              <a:solidFill>
                <a:schemeClr val="dk1"/>
              </a:solidFill>
            </a:endParaRPr>
          </a:p>
        </p:txBody>
      </p:sp>
      <p:pic>
        <p:nvPicPr>
          <p:cNvPr id="134" name="Google Shape;134;p20"/>
          <p:cNvPicPr preferRelativeResize="0"/>
          <p:nvPr/>
        </p:nvPicPr>
        <p:blipFill rotWithShape="1">
          <a:blip r:embed="rId3">
            <a:alphaModFix/>
          </a:blip>
          <a:srcRect/>
          <a:stretch/>
        </p:blipFill>
        <p:spPr>
          <a:xfrm>
            <a:off x="3393468" y="3677882"/>
            <a:ext cx="597319" cy="597303"/>
          </a:xfrm>
          <a:prstGeom prst="rect">
            <a:avLst/>
          </a:prstGeom>
          <a:noFill/>
          <a:ln>
            <a:noFill/>
          </a:ln>
        </p:spPr>
      </p:pic>
      <p:sp>
        <p:nvSpPr>
          <p:cNvPr id="135" name="Google Shape;135;p20"/>
          <p:cNvSpPr txBox="1"/>
          <p:nvPr/>
        </p:nvSpPr>
        <p:spPr>
          <a:xfrm>
            <a:off x="2949647" y="4401769"/>
            <a:ext cx="1490100" cy="307800"/>
          </a:xfrm>
          <a:prstGeom prst="rect">
            <a:avLst/>
          </a:prstGeom>
          <a:noFill/>
          <a:ln>
            <a:noFill/>
          </a:ln>
        </p:spPr>
        <p:txBody>
          <a:bodyPr spcFirstLastPara="1" wrap="square" lIns="68575" tIns="68575" rIns="68575" bIns="68575" anchor="t" anchorCtr="0">
            <a:spAutoFit/>
          </a:bodyPr>
          <a:lstStyle/>
          <a:p>
            <a:pPr>
              <a:buSzPts val="1100"/>
            </a:pPr>
            <a:r>
              <a:rPr lang="en" sz="1100" dirty="0">
                <a:solidFill>
                  <a:schemeClr val="dk1"/>
                </a:solidFill>
                <a:latin typeface="Roboto"/>
                <a:ea typeface="Roboto"/>
                <a:cs typeface="Roboto"/>
                <a:sym typeface="Roboto"/>
              </a:rPr>
              <a:t>   </a:t>
            </a:r>
            <a:r>
              <a:rPr lang="en" sz="1100" b="0" i="0" u="none" strike="noStrike" cap="none" dirty="0">
                <a:solidFill>
                  <a:schemeClr val="dk1"/>
                </a:solidFill>
                <a:latin typeface="Roboto"/>
                <a:ea typeface="Roboto"/>
                <a:cs typeface="Roboto"/>
                <a:sym typeface="Roboto"/>
              </a:rPr>
              <a:t>AWS </a:t>
            </a:r>
            <a:r>
              <a:rPr lang="en" sz="1100" b="0" i="0" u="none" strike="noStrike" cap="none" dirty="0" err="1">
                <a:solidFill>
                  <a:schemeClr val="dk1"/>
                </a:solidFill>
                <a:latin typeface="Roboto"/>
                <a:ea typeface="Roboto"/>
                <a:cs typeface="Roboto"/>
                <a:sym typeface="Roboto"/>
              </a:rPr>
              <a:t>Cloudwatch</a:t>
            </a:r>
            <a:endParaRPr sz="1100" b="0" i="0" u="none" strike="noStrike" cap="none" dirty="0" err="1">
              <a:solidFill>
                <a:schemeClr val="dk1"/>
              </a:solidFill>
              <a:latin typeface="Roboto"/>
              <a:ea typeface="Roboto"/>
              <a:cs typeface="Roboto"/>
              <a:sym typeface="Roboto"/>
            </a:endParaRPr>
          </a:p>
        </p:txBody>
      </p:sp>
      <p:pic>
        <p:nvPicPr>
          <p:cNvPr id="136" name="Google Shape;136;p20"/>
          <p:cNvPicPr preferRelativeResize="0"/>
          <p:nvPr/>
        </p:nvPicPr>
        <p:blipFill rotWithShape="1">
          <a:blip r:embed="rId4">
            <a:alphaModFix/>
          </a:blip>
          <a:srcRect/>
          <a:stretch/>
        </p:blipFill>
        <p:spPr>
          <a:xfrm>
            <a:off x="5041385" y="3680998"/>
            <a:ext cx="606938" cy="606938"/>
          </a:xfrm>
          <a:prstGeom prst="rect">
            <a:avLst/>
          </a:prstGeom>
          <a:noFill/>
          <a:ln>
            <a:noFill/>
          </a:ln>
        </p:spPr>
      </p:pic>
      <p:sp>
        <p:nvSpPr>
          <p:cNvPr id="137" name="Google Shape;137;p20"/>
          <p:cNvSpPr txBox="1"/>
          <p:nvPr/>
        </p:nvSpPr>
        <p:spPr>
          <a:xfrm>
            <a:off x="4689919" y="4401769"/>
            <a:ext cx="1490100" cy="3078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Roboto"/>
                <a:ea typeface="Roboto"/>
                <a:cs typeface="Roboto"/>
                <a:sym typeface="Roboto"/>
              </a:rPr>
              <a:t>AWS Trusted Advisor</a:t>
            </a:r>
            <a:endParaRPr sz="1100" b="0" i="0" u="none" strike="noStrike" cap="none">
              <a:solidFill>
                <a:schemeClr val="dk1"/>
              </a:solidFill>
              <a:latin typeface="Roboto"/>
              <a:ea typeface="Roboto"/>
              <a:cs typeface="Roboto"/>
              <a:sym typeface="Roboto"/>
            </a:endParaRPr>
          </a:p>
        </p:txBody>
      </p:sp>
      <p:pic>
        <p:nvPicPr>
          <p:cNvPr id="2" name="Picture 2" descr="Icon&#10;&#10;Description automatically generated">
            <a:extLst>
              <a:ext uri="{FF2B5EF4-FFF2-40B4-BE49-F238E27FC236}">
                <a16:creationId xmlns:a16="http://schemas.microsoft.com/office/drawing/2014/main" id="{977FBD83-E839-98F4-6B45-07A38F80BBDD}"/>
              </a:ext>
            </a:extLst>
          </p:cNvPr>
          <p:cNvPicPr>
            <a:picLocks noChangeAspect="1"/>
          </p:cNvPicPr>
          <p:nvPr/>
        </p:nvPicPr>
        <p:blipFill>
          <a:blip r:embed="rId5"/>
          <a:stretch>
            <a:fillRect/>
          </a:stretch>
        </p:blipFill>
        <p:spPr>
          <a:xfrm>
            <a:off x="1933575" y="3689351"/>
            <a:ext cx="597694" cy="597694"/>
          </a:xfrm>
          <a:prstGeom prst="rect">
            <a:avLst/>
          </a:prstGeom>
        </p:spPr>
      </p:pic>
      <p:sp>
        <p:nvSpPr>
          <p:cNvPr id="5" name="TextBox 4">
            <a:extLst>
              <a:ext uri="{FF2B5EF4-FFF2-40B4-BE49-F238E27FC236}">
                <a16:creationId xmlns:a16="http://schemas.microsoft.com/office/drawing/2014/main" id="{C3190208-8E6E-1BAE-5B56-90377D99D744}"/>
              </a:ext>
            </a:extLst>
          </p:cNvPr>
          <p:cNvSpPr txBox="1"/>
          <p:nvPr/>
        </p:nvSpPr>
        <p:spPr>
          <a:xfrm>
            <a:off x="1607344" y="4401342"/>
            <a:ext cx="124817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tx1"/>
                </a:solidFill>
                <a:latin typeface="Roboto"/>
              </a:rPr>
              <a:t>AWS Cognito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617220" y="161214"/>
            <a:ext cx="5658000" cy="8160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Performance</a:t>
            </a:r>
            <a:endParaRPr/>
          </a:p>
        </p:txBody>
      </p:sp>
      <p:sp>
        <p:nvSpPr>
          <p:cNvPr id="143" name="Google Shape;143;p21"/>
          <p:cNvSpPr txBox="1">
            <a:spLocks noGrp="1"/>
          </p:cNvSpPr>
          <p:nvPr>
            <p:ph type="body" idx="1"/>
          </p:nvPr>
        </p:nvSpPr>
        <p:spPr>
          <a:xfrm>
            <a:off x="617227" y="1038225"/>
            <a:ext cx="7857900" cy="2263200"/>
          </a:xfrm>
          <a:prstGeom prst="rect">
            <a:avLst/>
          </a:prstGeom>
          <a:solidFill>
            <a:schemeClr val="lt1"/>
          </a:solidFill>
          <a:ln>
            <a:noFill/>
          </a:ln>
        </p:spPr>
        <p:txBody>
          <a:bodyPr spcFirstLastPara="1" wrap="square" lIns="0" tIns="34275" rIns="0" bIns="34275" anchor="t" anchorCtr="0">
            <a:noAutofit/>
          </a:bodyPr>
          <a:lstStyle/>
          <a:p>
            <a:pPr marL="0" lvl="0" indent="0" algn="just" rtl="0">
              <a:lnSpc>
                <a:spcPct val="90000"/>
              </a:lnSpc>
              <a:spcBef>
                <a:spcPts val="900"/>
              </a:spcBef>
              <a:spcAft>
                <a:spcPts val="0"/>
              </a:spcAft>
              <a:buSzPts val="1400"/>
              <a:buNone/>
            </a:pPr>
            <a:r>
              <a:rPr lang="en" sz="1500">
                <a:solidFill>
                  <a:schemeClr val="dk1"/>
                </a:solidFill>
              </a:rPr>
              <a:t>The Performance Pillar focuses specifically on ensuring that systems deployed on AWS are designed for optimal performance and efficiency. Organizations can ensure that their AWS workloads are designed for optimal performance and efficiency, with appropriate resource allocation, capacity planning, and performance monitoring in place. This can help to minimize latency, reduce operational costs, and improve user experience.</a:t>
            </a:r>
            <a:endParaRPr sz="1500">
              <a:solidFill>
                <a:schemeClr val="dk1"/>
              </a:solidFill>
            </a:endParaRPr>
          </a:p>
          <a:p>
            <a:pPr marL="0" lvl="0" indent="0" algn="just" rtl="0">
              <a:lnSpc>
                <a:spcPct val="90000"/>
              </a:lnSpc>
              <a:spcBef>
                <a:spcPts val="900"/>
              </a:spcBef>
              <a:spcAft>
                <a:spcPts val="0"/>
              </a:spcAft>
              <a:buSzPts val="1400"/>
              <a:buNone/>
            </a:pPr>
            <a:endParaRPr sz="1500">
              <a:solidFill>
                <a:schemeClr val="dk1"/>
              </a:solidFill>
            </a:endParaRPr>
          </a:p>
          <a:p>
            <a:pPr marL="0" lvl="0" indent="0" algn="just" rtl="0">
              <a:lnSpc>
                <a:spcPct val="115000"/>
              </a:lnSpc>
              <a:spcBef>
                <a:spcPts val="200"/>
              </a:spcBef>
              <a:spcAft>
                <a:spcPts val="0"/>
              </a:spcAft>
              <a:buSzPts val="1400"/>
              <a:buNone/>
            </a:pPr>
            <a:r>
              <a:rPr lang="en" sz="1500">
                <a:solidFill>
                  <a:schemeClr val="dk1"/>
                </a:solidFill>
              </a:rPr>
              <a:t>The AWS services that we have used related to the Security Pillar are:</a:t>
            </a:r>
            <a:endParaRPr sz="1500">
              <a:solidFill>
                <a:schemeClr val="dk1"/>
              </a:solidFill>
            </a:endParaRPr>
          </a:p>
          <a:p>
            <a:pPr marL="0" lvl="0" indent="0" algn="l" rtl="0">
              <a:lnSpc>
                <a:spcPct val="115000"/>
              </a:lnSpc>
              <a:spcBef>
                <a:spcPts val="0"/>
              </a:spcBef>
              <a:spcAft>
                <a:spcPts val="0"/>
              </a:spcAft>
              <a:buSzPts val="1400"/>
              <a:buNone/>
            </a:pPr>
            <a:endParaRPr sz="1500">
              <a:solidFill>
                <a:schemeClr val="dk1"/>
              </a:solidFill>
              <a:latin typeface="Arial"/>
              <a:ea typeface="Arial"/>
              <a:cs typeface="Arial"/>
              <a:sym typeface="Arial"/>
            </a:endParaRPr>
          </a:p>
          <a:p>
            <a:pPr marL="0" lvl="0" indent="0" algn="l" rtl="0">
              <a:lnSpc>
                <a:spcPct val="90000"/>
              </a:lnSpc>
              <a:spcBef>
                <a:spcPts val="900"/>
              </a:spcBef>
              <a:spcAft>
                <a:spcPts val="0"/>
              </a:spcAft>
              <a:buSzPts val="1400"/>
              <a:buNone/>
            </a:pPr>
            <a:endParaRPr sz="1500">
              <a:solidFill>
                <a:schemeClr val="dk1"/>
              </a:solidFill>
              <a:latin typeface="Arial"/>
              <a:ea typeface="Arial"/>
              <a:cs typeface="Arial"/>
              <a:sym typeface="Arial"/>
            </a:endParaRPr>
          </a:p>
          <a:p>
            <a:pPr marL="0" lvl="0" indent="0" algn="l" rtl="0">
              <a:lnSpc>
                <a:spcPct val="90000"/>
              </a:lnSpc>
              <a:spcBef>
                <a:spcPts val="900"/>
              </a:spcBef>
              <a:spcAft>
                <a:spcPts val="200"/>
              </a:spcAft>
              <a:buSzPts val="1400"/>
              <a:buNone/>
            </a:pPr>
            <a:endParaRPr sz="1500">
              <a:solidFill>
                <a:srgbClr val="D1D5DB"/>
              </a:solidFill>
              <a:highlight>
                <a:srgbClr val="262626"/>
              </a:highlight>
              <a:latin typeface="Roboto"/>
              <a:ea typeface="Roboto"/>
              <a:cs typeface="Roboto"/>
              <a:sym typeface="Roboto"/>
            </a:endParaRPr>
          </a:p>
        </p:txBody>
      </p:sp>
      <p:sp>
        <p:nvSpPr>
          <p:cNvPr id="144" name="Google Shape;144;p21"/>
          <p:cNvSpPr txBox="1"/>
          <p:nvPr/>
        </p:nvSpPr>
        <p:spPr>
          <a:xfrm>
            <a:off x="3645404" y="3874106"/>
            <a:ext cx="909900" cy="2616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AWS Lambda</a:t>
            </a:r>
            <a:endParaRPr sz="800" b="0" i="0" u="none" strike="noStrike" cap="none">
              <a:solidFill>
                <a:schemeClr val="dk1"/>
              </a:solidFill>
              <a:latin typeface="Calibri"/>
              <a:ea typeface="Calibri"/>
              <a:cs typeface="Calibri"/>
              <a:sym typeface="Calibri"/>
            </a:endParaRPr>
          </a:p>
        </p:txBody>
      </p:sp>
      <p:pic>
        <p:nvPicPr>
          <p:cNvPr id="145" name="Google Shape;145;p21"/>
          <p:cNvPicPr preferRelativeResize="0"/>
          <p:nvPr/>
        </p:nvPicPr>
        <p:blipFill rotWithShape="1">
          <a:blip r:embed="rId3">
            <a:alphaModFix/>
          </a:blip>
          <a:srcRect/>
          <a:stretch/>
        </p:blipFill>
        <p:spPr>
          <a:xfrm>
            <a:off x="5503369" y="3048160"/>
            <a:ext cx="667444" cy="652284"/>
          </a:xfrm>
          <a:prstGeom prst="rect">
            <a:avLst/>
          </a:prstGeom>
          <a:noFill/>
          <a:ln>
            <a:noFill/>
          </a:ln>
        </p:spPr>
      </p:pic>
      <p:sp>
        <p:nvSpPr>
          <p:cNvPr id="146" name="Google Shape;146;p21"/>
          <p:cNvSpPr txBox="1"/>
          <p:nvPr/>
        </p:nvSpPr>
        <p:spPr>
          <a:xfrm>
            <a:off x="4572011" y="3874100"/>
            <a:ext cx="3630900" cy="261600"/>
          </a:xfrm>
          <a:prstGeom prst="rect">
            <a:avLst/>
          </a:prstGeom>
          <a:solidFill>
            <a:schemeClr val="lt1"/>
          </a:solid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AWS DynamoDB           RDS Instance                       S</a:t>
            </a:r>
            <a:r>
              <a:rPr lang="en" sz="800">
                <a:solidFill>
                  <a:schemeClr val="dk1"/>
                </a:solidFill>
                <a:latin typeface="Calibri"/>
                <a:ea typeface="Calibri"/>
                <a:cs typeface="Calibri"/>
                <a:sym typeface="Calibri"/>
              </a:rPr>
              <a:t>3                                          ELB</a:t>
            </a:r>
            <a:endParaRPr sz="800" b="0" i="0" u="none" strike="noStrike" cap="none">
              <a:solidFill>
                <a:schemeClr val="dk1"/>
              </a:solidFill>
              <a:latin typeface="Calibri"/>
              <a:ea typeface="Calibri"/>
              <a:cs typeface="Calibri"/>
              <a:sym typeface="Calibri"/>
            </a:endParaRPr>
          </a:p>
        </p:txBody>
      </p:sp>
      <p:sp>
        <p:nvSpPr>
          <p:cNvPr id="147" name="Google Shape;147;p21"/>
          <p:cNvSpPr txBox="1"/>
          <p:nvPr/>
        </p:nvSpPr>
        <p:spPr>
          <a:xfrm>
            <a:off x="4999369" y="4206675"/>
            <a:ext cx="4161600" cy="3078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sp>
        <p:nvSpPr>
          <p:cNvPr id="148" name="Google Shape;148;p21"/>
          <p:cNvSpPr txBox="1"/>
          <p:nvPr/>
        </p:nvSpPr>
        <p:spPr>
          <a:xfrm>
            <a:off x="555300" y="3874100"/>
            <a:ext cx="2975400" cy="2616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a:solidFill>
                  <a:schemeClr val="dk1"/>
                </a:solidFill>
                <a:latin typeface="Calibri"/>
                <a:ea typeface="Calibri"/>
                <a:cs typeface="Calibri"/>
                <a:sym typeface="Calibri"/>
              </a:rPr>
              <a:t>AWS CloudWatch       AWS CloudFormation       </a:t>
            </a:r>
            <a:r>
              <a:rPr lang="en" sz="800">
                <a:latin typeface="Calibri"/>
                <a:ea typeface="Calibri"/>
                <a:cs typeface="Calibri"/>
                <a:sym typeface="Calibri"/>
              </a:rPr>
              <a:t> </a:t>
            </a:r>
            <a:r>
              <a:rPr lang="en" sz="800">
                <a:solidFill>
                  <a:schemeClr val="dk1"/>
                </a:solidFill>
                <a:latin typeface="Calibri"/>
                <a:ea typeface="Calibri"/>
                <a:cs typeface="Calibri"/>
                <a:sym typeface="Calibri"/>
              </a:rPr>
              <a:t>AWS CloudFront                 </a:t>
            </a:r>
            <a:endParaRPr sz="800" b="0" i="0" u="none" strike="noStrike" cap="none">
              <a:solidFill>
                <a:srgbClr val="000000"/>
              </a:solidFill>
              <a:latin typeface="Calibri"/>
              <a:ea typeface="Calibri"/>
              <a:cs typeface="Calibri"/>
              <a:sym typeface="Calibri"/>
            </a:endParaRPr>
          </a:p>
        </p:txBody>
      </p:sp>
      <p:pic>
        <p:nvPicPr>
          <p:cNvPr id="149" name="Google Shape;149;p21"/>
          <p:cNvPicPr preferRelativeResize="0"/>
          <p:nvPr/>
        </p:nvPicPr>
        <p:blipFill rotWithShape="1">
          <a:blip r:embed="rId4">
            <a:alphaModFix/>
          </a:blip>
          <a:srcRect/>
          <a:stretch/>
        </p:blipFill>
        <p:spPr>
          <a:xfrm>
            <a:off x="617231" y="3045394"/>
            <a:ext cx="597319" cy="597303"/>
          </a:xfrm>
          <a:prstGeom prst="rect">
            <a:avLst/>
          </a:prstGeom>
          <a:noFill/>
          <a:ln>
            <a:noFill/>
          </a:ln>
        </p:spPr>
      </p:pic>
      <p:pic>
        <p:nvPicPr>
          <p:cNvPr id="150" name="Google Shape;150;p21"/>
          <p:cNvPicPr preferRelativeResize="0"/>
          <p:nvPr/>
        </p:nvPicPr>
        <p:blipFill rotWithShape="1">
          <a:blip r:embed="rId5">
            <a:alphaModFix/>
          </a:blip>
          <a:srcRect/>
          <a:stretch/>
        </p:blipFill>
        <p:spPr>
          <a:xfrm>
            <a:off x="1610700" y="3040581"/>
            <a:ext cx="606938" cy="606938"/>
          </a:xfrm>
          <a:prstGeom prst="rect">
            <a:avLst/>
          </a:prstGeom>
          <a:noFill/>
          <a:ln>
            <a:noFill/>
          </a:ln>
        </p:spPr>
      </p:pic>
      <p:pic>
        <p:nvPicPr>
          <p:cNvPr id="151" name="Google Shape;151;p21"/>
          <p:cNvPicPr preferRelativeResize="0"/>
          <p:nvPr/>
        </p:nvPicPr>
        <p:blipFill>
          <a:blip r:embed="rId6">
            <a:alphaModFix/>
          </a:blip>
          <a:stretch>
            <a:fillRect/>
          </a:stretch>
        </p:blipFill>
        <p:spPr>
          <a:xfrm>
            <a:off x="2662438" y="3045388"/>
            <a:ext cx="597325" cy="597325"/>
          </a:xfrm>
          <a:prstGeom prst="rect">
            <a:avLst/>
          </a:prstGeom>
          <a:noFill/>
          <a:ln>
            <a:noFill/>
          </a:ln>
        </p:spPr>
      </p:pic>
      <p:pic>
        <p:nvPicPr>
          <p:cNvPr id="152" name="Google Shape;152;p21"/>
          <p:cNvPicPr preferRelativeResize="0"/>
          <p:nvPr/>
        </p:nvPicPr>
        <p:blipFill rotWithShape="1">
          <a:blip r:embed="rId7">
            <a:alphaModFix/>
          </a:blip>
          <a:srcRect/>
          <a:stretch/>
        </p:blipFill>
        <p:spPr>
          <a:xfrm>
            <a:off x="3704551" y="3040582"/>
            <a:ext cx="606938" cy="606922"/>
          </a:xfrm>
          <a:prstGeom prst="rect">
            <a:avLst/>
          </a:prstGeom>
          <a:noFill/>
          <a:ln>
            <a:noFill/>
          </a:ln>
        </p:spPr>
      </p:pic>
      <p:pic>
        <p:nvPicPr>
          <p:cNvPr id="153" name="Google Shape;153;p21"/>
          <p:cNvPicPr preferRelativeResize="0"/>
          <p:nvPr/>
        </p:nvPicPr>
        <p:blipFill>
          <a:blip r:embed="rId8">
            <a:alphaModFix/>
          </a:blip>
          <a:stretch>
            <a:fillRect/>
          </a:stretch>
        </p:blipFill>
        <p:spPr>
          <a:xfrm>
            <a:off x="4707675" y="3070825"/>
            <a:ext cx="606950" cy="606950"/>
          </a:xfrm>
          <a:prstGeom prst="rect">
            <a:avLst/>
          </a:prstGeom>
          <a:noFill/>
          <a:ln>
            <a:noFill/>
          </a:ln>
        </p:spPr>
      </p:pic>
      <p:pic>
        <p:nvPicPr>
          <p:cNvPr id="154" name="Google Shape;154;p21"/>
          <p:cNvPicPr preferRelativeResize="0"/>
          <p:nvPr/>
        </p:nvPicPr>
        <p:blipFill rotWithShape="1">
          <a:blip r:embed="rId9">
            <a:alphaModFix/>
          </a:blip>
          <a:srcRect/>
          <a:stretch/>
        </p:blipFill>
        <p:spPr>
          <a:xfrm>
            <a:off x="6460081" y="3042133"/>
            <a:ext cx="664331" cy="664331"/>
          </a:xfrm>
          <a:prstGeom prst="rect">
            <a:avLst/>
          </a:prstGeom>
          <a:noFill/>
          <a:ln>
            <a:noFill/>
          </a:ln>
        </p:spPr>
      </p:pic>
      <p:pic>
        <p:nvPicPr>
          <p:cNvPr id="155" name="Google Shape;155;p21"/>
          <p:cNvPicPr preferRelativeResize="0"/>
          <p:nvPr/>
        </p:nvPicPr>
        <p:blipFill rotWithShape="1">
          <a:blip r:embed="rId10">
            <a:alphaModFix/>
          </a:blip>
          <a:srcRect/>
          <a:stretch/>
        </p:blipFill>
        <p:spPr>
          <a:xfrm>
            <a:off x="7538631" y="3042129"/>
            <a:ext cx="664331" cy="664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17220" y="161214"/>
            <a:ext cx="5658000" cy="8160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 Sustainability</a:t>
            </a:r>
            <a:endParaRPr/>
          </a:p>
        </p:txBody>
      </p:sp>
      <p:sp>
        <p:nvSpPr>
          <p:cNvPr id="161" name="Google Shape;161;p22"/>
          <p:cNvSpPr txBox="1">
            <a:spLocks noGrp="1"/>
          </p:cNvSpPr>
          <p:nvPr>
            <p:ph type="body" idx="1"/>
          </p:nvPr>
        </p:nvSpPr>
        <p:spPr>
          <a:xfrm>
            <a:off x="822956" y="1384293"/>
            <a:ext cx="7543800" cy="3265800"/>
          </a:xfrm>
          <a:prstGeom prst="rect">
            <a:avLst/>
          </a:prstGeom>
          <a:noFill/>
          <a:ln>
            <a:noFill/>
          </a:ln>
        </p:spPr>
        <p:txBody>
          <a:bodyPr spcFirstLastPara="1" wrap="square" lIns="0" tIns="34275" rIns="0" bIns="34275" anchor="t" anchorCtr="0">
            <a:normAutofit fontScale="92500" lnSpcReduction="20000"/>
          </a:bodyPr>
          <a:lstStyle/>
          <a:p>
            <a:pPr marL="0" lvl="0" indent="0" algn="l" rtl="0">
              <a:lnSpc>
                <a:spcPct val="90000"/>
              </a:lnSpc>
              <a:spcBef>
                <a:spcPts val="900"/>
              </a:spcBef>
              <a:spcAft>
                <a:spcPts val="0"/>
              </a:spcAft>
              <a:buSzPts val="1400"/>
              <a:buNone/>
            </a:pPr>
            <a:r>
              <a:rPr lang="en" sz="1500" dirty="0"/>
              <a:t>The ability to increase efficiency across all components of a workload by maximizing the benefits from the provisioned resources.</a:t>
            </a:r>
            <a:endParaRPr sz="1500" dirty="0"/>
          </a:p>
          <a:p>
            <a:pPr marL="0" lvl="0" indent="0" algn="l" rtl="0">
              <a:lnSpc>
                <a:spcPct val="90000"/>
              </a:lnSpc>
              <a:spcBef>
                <a:spcPts val="900"/>
              </a:spcBef>
              <a:spcAft>
                <a:spcPts val="0"/>
              </a:spcAft>
              <a:buSzPts val="1400"/>
              <a:buNone/>
            </a:pPr>
            <a:endParaRPr sz="1500">
              <a:solidFill>
                <a:schemeClr val="dk1"/>
              </a:solidFill>
            </a:endParaRPr>
          </a:p>
          <a:p>
            <a:pPr marL="342900" lvl="0" indent="-260350" algn="l" rtl="0">
              <a:lnSpc>
                <a:spcPct val="115000"/>
              </a:lnSpc>
              <a:spcBef>
                <a:spcPts val="800"/>
              </a:spcBef>
              <a:spcAft>
                <a:spcPts val="0"/>
              </a:spcAft>
              <a:buSzPts val="1500"/>
              <a:buFont typeface="Roboto"/>
              <a:buChar char="●"/>
            </a:pPr>
            <a:r>
              <a:rPr lang="en" sz="1500" dirty="0">
                <a:highlight>
                  <a:schemeClr val="lt1"/>
                </a:highlight>
              </a:rPr>
              <a:t>The best practice areas for sustainability in the cloud:</a:t>
            </a:r>
            <a:endParaRPr sz="1500" dirty="0">
              <a:highlight>
                <a:schemeClr val="lt1"/>
              </a:highlight>
            </a:endParaRPr>
          </a:p>
          <a:p>
            <a:pPr marL="685800" lvl="1" indent="-260350" algn="l" rtl="0">
              <a:lnSpc>
                <a:spcPct val="115000"/>
              </a:lnSpc>
              <a:spcBef>
                <a:spcPts val="0"/>
              </a:spcBef>
              <a:spcAft>
                <a:spcPts val="0"/>
              </a:spcAft>
              <a:buSzPts val="1500"/>
              <a:buFont typeface="Roboto"/>
              <a:buChar char="○"/>
            </a:pPr>
            <a:r>
              <a:rPr lang="en" sz="1500" dirty="0">
                <a:highlight>
                  <a:schemeClr val="lt1"/>
                </a:highlight>
              </a:rPr>
              <a:t>Region Selection – AWS Global Infrastructure</a:t>
            </a:r>
            <a:endParaRPr sz="1500" dirty="0">
              <a:highlight>
                <a:schemeClr val="lt1"/>
              </a:highlight>
            </a:endParaRPr>
          </a:p>
          <a:p>
            <a:pPr marL="685800" lvl="1" indent="-260350" algn="l" rtl="0">
              <a:lnSpc>
                <a:spcPct val="115000"/>
              </a:lnSpc>
              <a:spcBef>
                <a:spcPts val="0"/>
              </a:spcBef>
              <a:spcAft>
                <a:spcPts val="0"/>
              </a:spcAft>
              <a:buSzPts val="1500"/>
              <a:buFont typeface="Roboto"/>
              <a:buChar char="○"/>
            </a:pPr>
            <a:r>
              <a:rPr lang="en" sz="1500" dirty="0">
                <a:highlight>
                  <a:schemeClr val="lt1"/>
                </a:highlight>
              </a:rPr>
              <a:t>User Behavior Patterns – Auto Scaling, Elastic Load Balancing</a:t>
            </a:r>
            <a:endParaRPr sz="1500" dirty="0">
              <a:highlight>
                <a:schemeClr val="lt1"/>
              </a:highlight>
            </a:endParaRPr>
          </a:p>
          <a:p>
            <a:pPr marL="685800" lvl="1" indent="-260350" algn="l" rtl="0">
              <a:lnSpc>
                <a:spcPct val="115000"/>
              </a:lnSpc>
              <a:spcBef>
                <a:spcPts val="0"/>
              </a:spcBef>
              <a:spcAft>
                <a:spcPts val="0"/>
              </a:spcAft>
              <a:buSzPts val="1500"/>
              <a:buFont typeface="Roboto"/>
              <a:buChar char="○"/>
            </a:pPr>
            <a:r>
              <a:rPr lang="en" sz="1500" dirty="0">
                <a:highlight>
                  <a:schemeClr val="lt1"/>
                </a:highlight>
              </a:rPr>
              <a:t>Software and Architecture Patterns – AWS Design Principles</a:t>
            </a:r>
            <a:endParaRPr sz="1500" dirty="0">
              <a:highlight>
                <a:schemeClr val="lt1"/>
              </a:highlight>
            </a:endParaRPr>
          </a:p>
          <a:p>
            <a:pPr marL="685800" lvl="1" indent="-260350" algn="l" rtl="0">
              <a:lnSpc>
                <a:spcPct val="115000"/>
              </a:lnSpc>
              <a:spcBef>
                <a:spcPts val="0"/>
              </a:spcBef>
              <a:spcAft>
                <a:spcPts val="0"/>
              </a:spcAft>
              <a:buSzPts val="1500"/>
              <a:buFont typeface="Roboto"/>
              <a:buChar char="○"/>
            </a:pPr>
            <a:r>
              <a:rPr lang="en" sz="1500" dirty="0">
                <a:highlight>
                  <a:schemeClr val="lt1"/>
                </a:highlight>
              </a:rPr>
              <a:t>Data Patterns –Amazon S3</a:t>
            </a:r>
            <a:endParaRPr sz="1500" dirty="0">
              <a:highlight>
                <a:schemeClr val="lt1"/>
              </a:highlight>
            </a:endParaRPr>
          </a:p>
          <a:p>
            <a:pPr marL="685800" lvl="1" indent="-260350" algn="l" rtl="0">
              <a:lnSpc>
                <a:spcPct val="115000"/>
              </a:lnSpc>
              <a:spcBef>
                <a:spcPts val="0"/>
              </a:spcBef>
              <a:spcAft>
                <a:spcPts val="0"/>
              </a:spcAft>
              <a:buSzPts val="1500"/>
              <a:buFont typeface="Roboto"/>
              <a:buChar char="○"/>
            </a:pPr>
            <a:r>
              <a:rPr lang="en" sz="1500" dirty="0">
                <a:highlight>
                  <a:schemeClr val="lt1"/>
                </a:highlight>
              </a:rPr>
              <a:t>Development and Deployment Process – AWS CloudFormation</a:t>
            </a:r>
            <a:endParaRPr sz="1500" dirty="0">
              <a:highlight>
                <a:schemeClr val="lt1"/>
              </a:highlight>
            </a:endParaRPr>
          </a:p>
          <a:p>
            <a:pPr marL="0" indent="0">
              <a:buNone/>
            </a:pPr>
            <a:endParaRPr lang="en"/>
          </a:p>
          <a:p>
            <a:pPr marL="0" indent="0">
              <a:buNone/>
            </a:pPr>
            <a:endParaRPr lang="en"/>
          </a:p>
          <a:p>
            <a:pPr marL="0" indent="0">
              <a:buNone/>
            </a:pPr>
            <a:r>
              <a:rPr lang="en" dirty="0"/>
              <a:t>  </a:t>
            </a:r>
            <a:endParaRPr/>
          </a:p>
          <a:p>
            <a:pPr marL="0" indent="0">
              <a:spcAft>
                <a:spcPts val="200"/>
              </a:spcAft>
              <a:buNone/>
            </a:pPr>
            <a:r>
              <a:rPr lang="en" sz="1100" dirty="0">
                <a:latin typeface="Arial"/>
                <a:ea typeface="Arial"/>
                <a:cs typeface="Arial"/>
                <a:sym typeface="Arial"/>
              </a:rPr>
              <a:t>                                  AWS </a:t>
            </a:r>
            <a:r>
              <a:rPr lang="en" sz="1100" dirty="0" err="1">
                <a:latin typeface="Arial"/>
                <a:ea typeface="Arial"/>
                <a:cs typeface="Arial"/>
                <a:sym typeface="Arial"/>
              </a:rPr>
              <a:t>AutoScaling</a:t>
            </a:r>
            <a:r>
              <a:rPr lang="en" sz="1100" dirty="0">
                <a:latin typeface="Arial"/>
                <a:ea typeface="Arial"/>
                <a:cs typeface="Arial"/>
                <a:sym typeface="Arial"/>
              </a:rPr>
              <a:t>               AWS ELB                                        S3                   AWS CloudFormation</a:t>
            </a:r>
            <a:endParaRPr sz="1100" dirty="0">
              <a:latin typeface="Arial"/>
              <a:ea typeface="Arial"/>
              <a:cs typeface="Arial"/>
              <a:sym typeface="Arial"/>
            </a:endParaRPr>
          </a:p>
        </p:txBody>
      </p:sp>
      <p:pic>
        <p:nvPicPr>
          <p:cNvPr id="162" name="Google Shape;162;p22"/>
          <p:cNvPicPr preferRelativeResize="0"/>
          <p:nvPr/>
        </p:nvPicPr>
        <p:blipFill rotWithShape="1">
          <a:blip r:embed="rId3">
            <a:alphaModFix/>
          </a:blip>
          <a:srcRect/>
          <a:stretch/>
        </p:blipFill>
        <p:spPr>
          <a:xfrm>
            <a:off x="5227519" y="3555883"/>
            <a:ext cx="664331" cy="664331"/>
          </a:xfrm>
          <a:prstGeom prst="rect">
            <a:avLst/>
          </a:prstGeom>
          <a:noFill/>
          <a:ln>
            <a:noFill/>
          </a:ln>
        </p:spPr>
      </p:pic>
      <p:pic>
        <p:nvPicPr>
          <p:cNvPr id="163" name="Google Shape;163;p22"/>
          <p:cNvPicPr preferRelativeResize="0"/>
          <p:nvPr/>
        </p:nvPicPr>
        <p:blipFill rotWithShape="1">
          <a:blip r:embed="rId4">
            <a:alphaModFix/>
          </a:blip>
          <a:srcRect/>
          <a:stretch/>
        </p:blipFill>
        <p:spPr>
          <a:xfrm>
            <a:off x="2102859" y="3553677"/>
            <a:ext cx="597319" cy="597303"/>
          </a:xfrm>
          <a:prstGeom prst="rect">
            <a:avLst/>
          </a:prstGeom>
          <a:noFill/>
          <a:ln>
            <a:noFill/>
          </a:ln>
        </p:spPr>
      </p:pic>
      <p:pic>
        <p:nvPicPr>
          <p:cNvPr id="164" name="Google Shape;164;p22"/>
          <p:cNvPicPr preferRelativeResize="0"/>
          <p:nvPr/>
        </p:nvPicPr>
        <p:blipFill rotWithShape="1">
          <a:blip r:embed="rId5">
            <a:alphaModFix/>
          </a:blip>
          <a:srcRect/>
          <a:stretch/>
        </p:blipFill>
        <p:spPr>
          <a:xfrm>
            <a:off x="3700381" y="3555892"/>
            <a:ext cx="664331" cy="664331"/>
          </a:xfrm>
          <a:prstGeom prst="rect">
            <a:avLst/>
          </a:prstGeom>
          <a:noFill/>
          <a:ln>
            <a:noFill/>
          </a:ln>
        </p:spPr>
      </p:pic>
      <p:pic>
        <p:nvPicPr>
          <p:cNvPr id="165" name="Google Shape;165;p22"/>
          <p:cNvPicPr preferRelativeResize="0"/>
          <p:nvPr/>
        </p:nvPicPr>
        <p:blipFill rotWithShape="1">
          <a:blip r:embed="rId6">
            <a:alphaModFix/>
          </a:blip>
          <a:srcRect/>
          <a:stretch/>
        </p:blipFill>
        <p:spPr>
          <a:xfrm>
            <a:off x="6754638" y="3555869"/>
            <a:ext cx="606938" cy="606938"/>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Marina</vt:lpstr>
      <vt:lpstr>Vaccination Portal</vt:lpstr>
      <vt:lpstr>The Team</vt:lpstr>
      <vt:lpstr>The Well Architected Framework</vt:lpstr>
      <vt:lpstr>Operational Excellence</vt:lpstr>
      <vt:lpstr> Security</vt:lpstr>
      <vt:lpstr>Reliability</vt:lpstr>
      <vt:lpstr>Cost Optimization</vt:lpstr>
      <vt:lpstr>Performance</vt:lpstr>
      <vt:lpstr> Sustainability</vt:lpstr>
      <vt:lpstr>Vaccination Portal Architecture</vt:lpstr>
      <vt:lpstr>Data Visualization and Data Deletion/Retention Pipelines</vt:lpstr>
      <vt:lpstr>Other Services</vt:lpstr>
      <vt:lpstr>Final 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 Portal</dc:title>
  <cp:revision>72</cp:revision>
  <dcterms:modified xsi:type="dcterms:W3CDTF">2024-03-19T23:35:31Z</dcterms:modified>
</cp:coreProperties>
</file>