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8/31/2024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8/31/2024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8/31/2024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 xmlns:a16="http://schemas.microsoft.com/office/drawing/2014/main" id="{3E443FD7-A66B-4AA0-872D-B088B9BC5F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 xmlns:a16="http://schemas.microsoft.com/office/drawing/2014/main" id="{C04BE0EF-3561-49B4-9A29-F283168A9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331286" y="812146"/>
            <a:ext cx="9448800" cy="903735"/>
          </a:xfrm>
        </p:spPr>
        <p:txBody>
          <a:bodyPr/>
          <a:lstStyle/>
          <a:p>
            <a:r>
              <a:rPr lang="en-US" b="1" dirty="0">
                <a:solidFill>
                  <a:schemeClr val="tx1"/>
                </a:solidFill>
                <a:latin typeface="Sitka Text Semibold" pitchFamily="2" charset="0"/>
                <a:cs typeface="Times New Roman" panose="02020603050405020304" pitchFamily="18" charset="0"/>
              </a:rPr>
              <a:t>Basic Details of the Team and Problem Statement</a:t>
            </a: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0" y="1472044"/>
            <a:ext cx="7607300"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–SIH 1536.</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Student innovation.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Agriculture, </a:t>
            </a:r>
            <a:r>
              <a:rPr lang="en-US" sz="2400" b="1" dirty="0" err="1">
                <a:latin typeface="Arial" panose="020B0604020202020204" pitchFamily="34" charset="0"/>
                <a:cs typeface="Arial" panose="020B0604020202020204" pitchFamily="34" charset="0"/>
              </a:rPr>
              <a:t>foodTech</a:t>
            </a:r>
            <a:r>
              <a:rPr lang="en-US" sz="2400" b="1" dirty="0">
                <a:latin typeface="Arial" panose="020B0604020202020204" pitchFamily="34" charset="0"/>
                <a:cs typeface="Arial" panose="020B0604020202020204" pitchFamily="34" charset="0"/>
              </a:rPr>
              <a:t> and Rural Development.</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Binary Wizards.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64406" y="-36829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0" y="710467"/>
            <a:ext cx="7188201" cy="6063198"/>
          </a:xfrm>
          <a:prstGeom prst="rect">
            <a:avLst/>
          </a:prstGeom>
          <a:noFill/>
          <a:ln w="9525">
            <a:noFill/>
            <a:miter lim="800000"/>
            <a:headEnd/>
            <a:tailEnd/>
          </a:ln>
        </p:spPr>
        <p:txBody>
          <a:bodyPr wrap="square">
            <a:spAutoFit/>
          </a:bodyPr>
          <a:lstStyle/>
          <a:p>
            <a:r>
              <a:rPr lang="en-IN" sz="2000" dirty="0"/>
              <a:t>❖</a:t>
            </a:r>
            <a:r>
              <a:rPr lang="en-US" sz="2800" u="sng" dirty="0">
                <a:solidFill>
                  <a:schemeClr val="tx2"/>
                </a:solidFill>
                <a:latin typeface="Arial" pitchFamily="34" charset="0"/>
                <a:cs typeface="Arial" pitchFamily="34" charset="0"/>
              </a:rPr>
              <a:t> </a:t>
            </a:r>
            <a:r>
              <a:rPr lang="en-US" sz="2000" u="sng" dirty="0">
                <a:solidFill>
                  <a:schemeClr val="tx2"/>
                </a:solidFill>
                <a:latin typeface="Arial" pitchFamily="34" charset="0"/>
                <a:cs typeface="Arial" pitchFamily="34" charset="0"/>
              </a:rPr>
              <a:t>We are looking for a solution by creating a </a:t>
            </a:r>
            <a:r>
              <a:rPr lang="en-US" sz="2000" u="sng" dirty="0">
                <a:latin typeface="Sitka Small Semibold" pitchFamily="2" charset="0"/>
                <a:cs typeface="Arial" pitchFamily="34" charset="0"/>
              </a:rPr>
              <a:t>Website</a:t>
            </a:r>
            <a:r>
              <a:rPr lang="en-US" sz="2000" u="sng" dirty="0">
                <a:solidFill>
                  <a:schemeClr val="tx2"/>
                </a:solidFill>
                <a:latin typeface="Arial" pitchFamily="34" charset="0"/>
                <a:cs typeface="Arial" pitchFamily="34" charset="0"/>
              </a:rPr>
              <a:t> that will serve as a platform for</a:t>
            </a:r>
            <a:r>
              <a:rPr lang="en-US" sz="2000" u="sng" dirty="0">
                <a:latin typeface="Sitka Small Semibold" pitchFamily="2" charset="0"/>
                <a:cs typeface="Arial" pitchFamily="34" charset="0"/>
              </a:rPr>
              <a:t> farmers </a:t>
            </a:r>
            <a:r>
              <a:rPr lang="en-US" sz="2000" u="sng" dirty="0">
                <a:solidFill>
                  <a:schemeClr val="tx2"/>
                </a:solidFill>
                <a:latin typeface="Arial" pitchFamily="34" charset="0"/>
                <a:cs typeface="Arial" pitchFamily="34" charset="0"/>
              </a:rPr>
              <a:t>to sell their harvests, for </a:t>
            </a:r>
            <a:r>
              <a:rPr lang="en-US" sz="2000" u="sng" dirty="0">
                <a:latin typeface="Sitka Small Semibold" pitchFamily="2" charset="0"/>
                <a:cs typeface="Arial" pitchFamily="34" charset="0"/>
              </a:rPr>
              <a:t>consumers</a:t>
            </a:r>
            <a:r>
              <a:rPr lang="en-US" sz="2000" u="sng" dirty="0">
                <a:solidFill>
                  <a:schemeClr val="tx2"/>
                </a:solidFill>
                <a:latin typeface="Arial" pitchFamily="34" charset="0"/>
                <a:cs typeface="Arial" pitchFamily="34" charset="0"/>
              </a:rPr>
              <a:t> to purchase directly from farmers, and for</a:t>
            </a:r>
            <a:r>
              <a:rPr lang="en-US" sz="2000" u="sng" dirty="0">
                <a:latin typeface="Sitka Small Semibold" pitchFamily="2" charset="0"/>
                <a:cs typeface="Arial" pitchFamily="34" charset="0"/>
              </a:rPr>
              <a:t> industrialists </a:t>
            </a:r>
            <a:r>
              <a:rPr lang="en-US" sz="2000" u="sng" dirty="0">
                <a:solidFill>
                  <a:schemeClr val="tx2"/>
                </a:solidFill>
                <a:latin typeface="Arial" pitchFamily="34" charset="0"/>
                <a:cs typeface="Arial" pitchFamily="34" charset="0"/>
              </a:rPr>
              <a:t>to buy directly from farmers, eliminating the need for </a:t>
            </a:r>
            <a:r>
              <a:rPr lang="en-US" sz="2000" u="sng" dirty="0">
                <a:latin typeface="Sitka Small Semibold" pitchFamily="2" charset="0"/>
                <a:cs typeface="Arial" pitchFamily="34" charset="0"/>
              </a:rPr>
              <a:t>middlemen.</a:t>
            </a:r>
          </a:p>
          <a:p>
            <a:endParaRPr lang="en-US" sz="2000" u="sng" dirty="0">
              <a:latin typeface="Sitka Small Semibold" pitchFamily="2" charset="0"/>
              <a:cs typeface="Arial" pitchFamily="34" charset="0"/>
            </a:endParaRPr>
          </a:p>
          <a:p>
            <a:r>
              <a:rPr lang="en-IN" sz="2000" dirty="0"/>
              <a:t>•</a:t>
            </a:r>
            <a:r>
              <a:rPr lang="en-US" sz="2000" dirty="0"/>
              <a:t> By accessing and utilizing location-based weather data, farmers can make precise decisions that enhance crop management, optimize resource use, and mitigate risks. </a:t>
            </a:r>
          </a:p>
          <a:p>
            <a:r>
              <a:rPr lang="en-IN" sz="2000" dirty="0"/>
              <a:t>•</a:t>
            </a:r>
            <a:r>
              <a:rPr lang="en-US" sz="2000" dirty="0"/>
              <a:t> Soil moisture sensors are valuable tools in modern farming, By providing real-time data on soil moisture levels, these sensors enable more precise water management and can lead to better crop yields and resource efficiency.</a:t>
            </a:r>
          </a:p>
          <a:p>
            <a:r>
              <a:rPr lang="en-IN" sz="2000" dirty="0"/>
              <a:t>•The nearest local farmer to the customer’s location will be assigned to deliver the required goods through path optimization.</a:t>
            </a:r>
          </a:p>
          <a:p>
            <a:r>
              <a:rPr lang="en-IN" sz="2000" dirty="0"/>
              <a:t>•</a:t>
            </a:r>
            <a:r>
              <a:rPr lang="en-US" sz="2000" dirty="0"/>
              <a:t> Drones have become a transformative technology in modern agriculture, offering a range of applications that enhance efficiency, productivity, and data management.</a:t>
            </a:r>
          </a:p>
          <a:p>
            <a:endParaRPr lang="en-US" sz="2000" u="sng" dirty="0">
              <a:latin typeface="Sitka Small Semibold" pitchFamily="2"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 xmlns:a16="http://schemas.microsoft.com/office/drawing/2014/main" id="{5DBCE864-823D-4A13-9607-5DA1F0ED5FB8}"/>
              </a:ext>
              <a:ext uri="{C183D7F6-B498-43B3-948B-1728B52AA6E4}">
                <adec:decorative xmlns="" xmlns:adec="http://schemas.microsoft.com/office/drawing/2017/decorative" val="0"/>
              </a:ext>
            </a:extLst>
          </p:cNvPr>
          <p:cNvSpPr/>
          <p:nvPr/>
        </p:nvSpPr>
        <p:spPr>
          <a:xfrm>
            <a:off x="-1" y="8137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latin typeface="Bahnschrift Condensed" panose="020B0502040204020203" pitchFamily="34" charset="0"/>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cxnSp>
        <p:nvCxnSpPr>
          <p:cNvPr id="4" name="Straight Connector 3">
            <a:extLst>
              <a:ext uri="{FF2B5EF4-FFF2-40B4-BE49-F238E27FC236}">
                <a16:creationId xmlns="" xmlns:a16="http://schemas.microsoft.com/office/drawing/2014/main" id="{55E44AA5-08B0-12EE-E0C4-3D4D270CA868}"/>
              </a:ext>
            </a:extLst>
          </p:cNvPr>
          <p:cNvCxnSpPr/>
          <p:nvPr/>
        </p:nvCxnSpPr>
        <p:spPr>
          <a:xfrm>
            <a:off x="736600" y="2641600"/>
            <a:ext cx="39116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 xmlns:a16="http://schemas.microsoft.com/office/drawing/2014/main" id="{35591806-FF39-417C-4B6C-4E1190678977}"/>
              </a:ext>
            </a:extLst>
          </p:cNvPr>
          <p:cNvCxnSpPr>
            <a:cxnSpLocks/>
          </p:cNvCxnSpPr>
          <p:nvPr/>
        </p:nvCxnSpPr>
        <p:spPr>
          <a:xfrm flipV="1">
            <a:off x="64406" y="841584"/>
            <a:ext cx="7123795" cy="1477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 xmlns:a16="http://schemas.microsoft.com/office/drawing/2014/main" id="{880A0386-82EE-1908-BE74-08FB225AB256}"/>
              </a:ext>
            </a:extLst>
          </p:cNvPr>
          <p:cNvCxnSpPr>
            <a:cxnSpLocks/>
          </p:cNvCxnSpPr>
          <p:nvPr/>
        </p:nvCxnSpPr>
        <p:spPr>
          <a:xfrm>
            <a:off x="88900" y="860849"/>
            <a:ext cx="0" cy="5493913"/>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 xmlns:a16="http://schemas.microsoft.com/office/drawing/2014/main" id="{36969669-95F0-E93A-820B-C04E04B74F8E}"/>
              </a:ext>
            </a:extLst>
          </p:cNvPr>
          <p:cNvCxnSpPr>
            <a:cxnSpLocks/>
          </p:cNvCxnSpPr>
          <p:nvPr/>
        </p:nvCxnSpPr>
        <p:spPr>
          <a:xfrm>
            <a:off x="-1" y="6354762"/>
            <a:ext cx="7302501"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 xmlns:a16="http://schemas.microsoft.com/office/drawing/2014/main" id="{E94F43D2-3567-8176-99F4-E694373E7E7E}"/>
              </a:ext>
            </a:extLst>
          </p:cNvPr>
          <p:cNvCxnSpPr>
            <a:cxnSpLocks/>
          </p:cNvCxnSpPr>
          <p:nvPr/>
        </p:nvCxnSpPr>
        <p:spPr>
          <a:xfrm flipV="1">
            <a:off x="7188201" y="710467"/>
            <a:ext cx="0" cy="5644295"/>
          </a:xfrm>
          <a:prstGeom prst="line">
            <a:avLst/>
          </a:prstGeom>
        </p:spPr>
        <p:style>
          <a:lnRef idx="2">
            <a:schemeClr val="dk1"/>
          </a:lnRef>
          <a:fillRef idx="0">
            <a:schemeClr val="dk1"/>
          </a:fillRef>
          <a:effectRef idx="1">
            <a:schemeClr val="dk1"/>
          </a:effectRef>
          <a:fontRef idx="minor">
            <a:schemeClr val="tx1"/>
          </a:fontRef>
        </p:style>
      </p:cxnSp>
      <p:sp>
        <p:nvSpPr>
          <p:cNvPr id="25" name="Hexagon 24">
            <a:extLst>
              <a:ext uri="{FF2B5EF4-FFF2-40B4-BE49-F238E27FC236}">
                <a16:creationId xmlns="" xmlns:a16="http://schemas.microsoft.com/office/drawing/2014/main" id="{5B09FB0E-8357-CEE7-E1CD-AAD7E4055CC0}"/>
              </a:ext>
            </a:extLst>
          </p:cNvPr>
          <p:cNvSpPr/>
          <p:nvPr/>
        </p:nvSpPr>
        <p:spPr>
          <a:xfrm>
            <a:off x="7422676" y="2492928"/>
            <a:ext cx="1168397" cy="7239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Berlin Sans FB" panose="020E0602020502020306" pitchFamily="34" charset="0"/>
              </a:rPr>
              <a:t>farmer</a:t>
            </a:r>
            <a:endParaRPr lang="en-IN" dirty="0">
              <a:latin typeface="Berlin Sans FB" panose="020E0602020502020306" pitchFamily="34" charset="0"/>
            </a:endParaRPr>
          </a:p>
        </p:txBody>
      </p:sp>
      <p:sp>
        <p:nvSpPr>
          <p:cNvPr id="26" name="Hexagon 25">
            <a:extLst>
              <a:ext uri="{FF2B5EF4-FFF2-40B4-BE49-F238E27FC236}">
                <a16:creationId xmlns="" xmlns:a16="http://schemas.microsoft.com/office/drawing/2014/main" id="{C883D3DC-1493-CE6F-8ABC-049D2221061E}"/>
              </a:ext>
            </a:extLst>
          </p:cNvPr>
          <p:cNvSpPr/>
          <p:nvPr/>
        </p:nvSpPr>
        <p:spPr>
          <a:xfrm>
            <a:off x="8879507" y="2451375"/>
            <a:ext cx="1473198" cy="7239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Berlin Sans FB" panose="020E0602020502020306" pitchFamily="34" charset="0"/>
              </a:rPr>
              <a:t>consumer</a:t>
            </a:r>
            <a:endParaRPr lang="en-IN" dirty="0">
              <a:latin typeface="Berlin Sans FB" panose="020E0602020502020306" pitchFamily="34" charset="0"/>
            </a:endParaRPr>
          </a:p>
        </p:txBody>
      </p:sp>
      <p:sp>
        <p:nvSpPr>
          <p:cNvPr id="27" name="Hexagon 26">
            <a:extLst>
              <a:ext uri="{FF2B5EF4-FFF2-40B4-BE49-F238E27FC236}">
                <a16:creationId xmlns="" xmlns:a16="http://schemas.microsoft.com/office/drawing/2014/main" id="{9A0E4F74-1A97-2954-CA03-55CB72147C6E}"/>
              </a:ext>
            </a:extLst>
          </p:cNvPr>
          <p:cNvSpPr/>
          <p:nvPr/>
        </p:nvSpPr>
        <p:spPr>
          <a:xfrm>
            <a:off x="10502902" y="2439989"/>
            <a:ext cx="1689098" cy="7239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Berlin Sans FB" panose="020E0602020502020306" pitchFamily="34" charset="0"/>
              </a:rPr>
              <a:t>industrialist</a:t>
            </a:r>
            <a:endParaRPr lang="en-IN" dirty="0">
              <a:latin typeface="Berlin Sans FB" panose="020E0602020502020306" pitchFamily="34" charset="0"/>
            </a:endParaRPr>
          </a:p>
        </p:txBody>
      </p:sp>
      <p:cxnSp>
        <p:nvCxnSpPr>
          <p:cNvPr id="30" name="Straight Arrow Connector 29">
            <a:extLst>
              <a:ext uri="{FF2B5EF4-FFF2-40B4-BE49-F238E27FC236}">
                <a16:creationId xmlns="" xmlns:a16="http://schemas.microsoft.com/office/drawing/2014/main" id="{30DB5545-1B64-A6FF-2582-CA7FB6F0DB33}"/>
              </a:ext>
            </a:extLst>
          </p:cNvPr>
          <p:cNvCxnSpPr/>
          <p:nvPr/>
        </p:nvCxnSpPr>
        <p:spPr>
          <a:xfrm>
            <a:off x="7988300" y="3236911"/>
            <a:ext cx="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 xmlns:a16="http://schemas.microsoft.com/office/drawing/2014/main" id="{8B6F9E91-BF5B-063C-A9C2-7A8E49ED4397}"/>
              </a:ext>
            </a:extLst>
          </p:cNvPr>
          <p:cNvCxnSpPr/>
          <p:nvPr/>
        </p:nvCxnSpPr>
        <p:spPr>
          <a:xfrm>
            <a:off x="9643700" y="3203298"/>
            <a:ext cx="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 xmlns:a16="http://schemas.microsoft.com/office/drawing/2014/main" id="{FD982D7C-180F-4E01-E297-756DC8A2BD52}"/>
              </a:ext>
            </a:extLst>
          </p:cNvPr>
          <p:cNvCxnSpPr/>
          <p:nvPr/>
        </p:nvCxnSpPr>
        <p:spPr>
          <a:xfrm>
            <a:off x="11248448" y="3236911"/>
            <a:ext cx="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 xmlns:a16="http://schemas.microsoft.com/office/drawing/2014/main" id="{D5A8D833-185A-1DBF-3037-C44CEE667B90}"/>
              </a:ext>
            </a:extLst>
          </p:cNvPr>
          <p:cNvSpPr/>
          <p:nvPr/>
        </p:nvSpPr>
        <p:spPr>
          <a:xfrm>
            <a:off x="7264401" y="4081462"/>
            <a:ext cx="1549399" cy="11303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Sells harvests </a:t>
            </a:r>
            <a:endParaRPr lang="en-IN" dirty="0"/>
          </a:p>
        </p:txBody>
      </p:sp>
      <p:sp>
        <p:nvSpPr>
          <p:cNvPr id="36" name="Oval 35">
            <a:extLst>
              <a:ext uri="{FF2B5EF4-FFF2-40B4-BE49-F238E27FC236}">
                <a16:creationId xmlns="" xmlns:a16="http://schemas.microsoft.com/office/drawing/2014/main" id="{D74E5ACB-E1FD-41E4-B7C1-DFB223F00551}"/>
              </a:ext>
            </a:extLst>
          </p:cNvPr>
          <p:cNvSpPr/>
          <p:nvPr/>
        </p:nvSpPr>
        <p:spPr>
          <a:xfrm>
            <a:off x="8877304" y="4041498"/>
            <a:ext cx="1549397" cy="12102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Purchase directly from farmer.</a:t>
            </a:r>
            <a:endParaRPr lang="en-IN" dirty="0"/>
          </a:p>
        </p:txBody>
      </p:sp>
      <p:sp>
        <p:nvSpPr>
          <p:cNvPr id="37" name="Oval 36">
            <a:extLst>
              <a:ext uri="{FF2B5EF4-FFF2-40B4-BE49-F238E27FC236}">
                <a16:creationId xmlns="" xmlns:a16="http://schemas.microsoft.com/office/drawing/2014/main" id="{84AF3A1A-E3EA-5FD3-347E-BD334DCC621D}"/>
              </a:ext>
            </a:extLst>
          </p:cNvPr>
          <p:cNvSpPr/>
          <p:nvPr/>
        </p:nvSpPr>
        <p:spPr>
          <a:xfrm>
            <a:off x="10502902" y="4075111"/>
            <a:ext cx="1549395"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Buy in bulk from farmers.</a:t>
            </a:r>
            <a:endParaRPr lang="en-IN" dirty="0"/>
          </a:p>
        </p:txBody>
      </p:sp>
      <p:sp>
        <p:nvSpPr>
          <p:cNvPr id="38" name="Oval 37">
            <a:extLst>
              <a:ext uri="{FF2B5EF4-FFF2-40B4-BE49-F238E27FC236}">
                <a16:creationId xmlns="" xmlns:a16="http://schemas.microsoft.com/office/drawing/2014/main" id="{AA6429DF-CC15-556F-5598-701C936D8F15}"/>
              </a:ext>
            </a:extLst>
          </p:cNvPr>
          <p:cNvSpPr/>
          <p:nvPr/>
        </p:nvSpPr>
        <p:spPr>
          <a:xfrm>
            <a:off x="9410700" y="710467"/>
            <a:ext cx="232998" cy="17824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 xmlns:a16="http://schemas.microsoft.com/office/drawing/2014/main" id="{71E88DF5-FCA4-3F1C-1A0C-38E88E607DC9}"/>
              </a:ext>
            </a:extLst>
          </p:cNvPr>
          <p:cNvCxnSpPr>
            <a:stCxn id="38" idx="4"/>
          </p:cNvCxnSpPr>
          <p:nvPr/>
        </p:nvCxnSpPr>
        <p:spPr>
          <a:xfrm>
            <a:off x="9527199" y="888710"/>
            <a:ext cx="10501" cy="49559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 xmlns:a16="http://schemas.microsoft.com/office/drawing/2014/main" id="{6729B12E-83CC-8524-80F8-D76F289FC12B}"/>
              </a:ext>
            </a:extLst>
          </p:cNvPr>
          <p:cNvCxnSpPr>
            <a:cxnSpLocks/>
          </p:cNvCxnSpPr>
          <p:nvPr/>
        </p:nvCxnSpPr>
        <p:spPr>
          <a:xfrm flipH="1">
            <a:off x="9281016" y="1079500"/>
            <a:ext cx="522895"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 xmlns:a16="http://schemas.microsoft.com/office/drawing/2014/main" id="{1133C8C3-F554-17B1-ED26-04F6DE8014C5}"/>
              </a:ext>
            </a:extLst>
          </p:cNvPr>
          <p:cNvCxnSpPr/>
          <p:nvPr/>
        </p:nvCxnSpPr>
        <p:spPr>
          <a:xfrm flipH="1">
            <a:off x="9410700" y="1384300"/>
            <a:ext cx="116499" cy="20320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 xmlns:a16="http://schemas.microsoft.com/office/drawing/2014/main" id="{58A243BF-E60C-3D4E-14C7-172A484DB7ED}"/>
              </a:ext>
            </a:extLst>
          </p:cNvPr>
          <p:cNvCxnSpPr/>
          <p:nvPr/>
        </p:nvCxnSpPr>
        <p:spPr>
          <a:xfrm>
            <a:off x="9537700" y="1384300"/>
            <a:ext cx="106000" cy="203200"/>
          </a:xfrm>
          <a:prstGeom prst="line">
            <a:avLst/>
          </a:prstGeom>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 xmlns:a16="http://schemas.microsoft.com/office/drawing/2014/main" id="{F8232F9D-9F90-9627-0136-A4518996E4EC}"/>
              </a:ext>
            </a:extLst>
          </p:cNvPr>
          <p:cNvSpPr/>
          <p:nvPr/>
        </p:nvSpPr>
        <p:spPr>
          <a:xfrm>
            <a:off x="9803911" y="1230451"/>
            <a:ext cx="811584" cy="2183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user</a:t>
            </a:r>
            <a:endParaRPr lang="en-IN" dirty="0"/>
          </a:p>
        </p:txBody>
      </p:sp>
      <p:cxnSp>
        <p:nvCxnSpPr>
          <p:cNvPr id="50" name="Straight Arrow Connector 49">
            <a:extLst>
              <a:ext uri="{FF2B5EF4-FFF2-40B4-BE49-F238E27FC236}">
                <a16:creationId xmlns="" xmlns:a16="http://schemas.microsoft.com/office/drawing/2014/main" id="{47307634-5122-C77E-6FB5-2D6868036157}"/>
              </a:ext>
            </a:extLst>
          </p:cNvPr>
          <p:cNvCxnSpPr/>
          <p:nvPr/>
        </p:nvCxnSpPr>
        <p:spPr>
          <a:xfrm>
            <a:off x="9527198" y="1528767"/>
            <a:ext cx="10502" cy="241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ectangle: Rounded Corners 50">
            <a:extLst>
              <a:ext uri="{FF2B5EF4-FFF2-40B4-BE49-F238E27FC236}">
                <a16:creationId xmlns="" xmlns:a16="http://schemas.microsoft.com/office/drawing/2014/main" id="{7D477B7D-B5F4-C2E0-6C33-5EF23F9D0474}"/>
              </a:ext>
            </a:extLst>
          </p:cNvPr>
          <p:cNvSpPr/>
          <p:nvPr/>
        </p:nvSpPr>
        <p:spPr>
          <a:xfrm>
            <a:off x="8486195" y="1843510"/>
            <a:ext cx="1953035" cy="203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Sign up/login</a:t>
            </a:r>
            <a:endParaRPr lang="en-IN" dirty="0"/>
          </a:p>
        </p:txBody>
      </p:sp>
      <p:cxnSp>
        <p:nvCxnSpPr>
          <p:cNvPr id="53" name="Straight Arrow Connector 52">
            <a:extLst>
              <a:ext uri="{FF2B5EF4-FFF2-40B4-BE49-F238E27FC236}">
                <a16:creationId xmlns="" xmlns:a16="http://schemas.microsoft.com/office/drawing/2014/main" id="{AC649F26-2C06-DCD2-4B87-F80FD4AEC6B0}"/>
              </a:ext>
            </a:extLst>
          </p:cNvPr>
          <p:cNvCxnSpPr>
            <a:stCxn id="51" idx="1"/>
          </p:cNvCxnSpPr>
          <p:nvPr/>
        </p:nvCxnSpPr>
        <p:spPr>
          <a:xfrm flipH="1">
            <a:off x="8031422" y="1945110"/>
            <a:ext cx="454773" cy="52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 xmlns:a16="http://schemas.microsoft.com/office/drawing/2014/main" id="{EEF3835C-D3D1-F4A0-92C3-CFF6B98FAF00}"/>
              </a:ext>
            </a:extLst>
          </p:cNvPr>
          <p:cNvCxnSpPr>
            <a:stCxn id="51" idx="3"/>
          </p:cNvCxnSpPr>
          <p:nvPr/>
        </p:nvCxnSpPr>
        <p:spPr>
          <a:xfrm>
            <a:off x="10439230" y="1945110"/>
            <a:ext cx="609770" cy="494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 xmlns:a16="http://schemas.microsoft.com/office/drawing/2014/main" id="{2D940821-F084-C147-3539-C8011DFB6A91}"/>
              </a:ext>
            </a:extLst>
          </p:cNvPr>
          <p:cNvCxnSpPr>
            <a:stCxn id="51" idx="2"/>
          </p:cNvCxnSpPr>
          <p:nvPr/>
        </p:nvCxnSpPr>
        <p:spPr>
          <a:xfrm flipH="1">
            <a:off x="9410700" y="2046710"/>
            <a:ext cx="52013" cy="393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 xmlns:a16="http://schemas.microsoft.com/office/drawing/2014/main" id="{85F704C9-56D7-BBB6-5224-39FB6D49BEAA}"/>
              </a:ext>
            </a:extLst>
          </p:cNvPr>
          <p:cNvSpPr/>
          <p:nvPr/>
        </p:nvSpPr>
        <p:spPr>
          <a:xfrm>
            <a:off x="8486195" y="5753100"/>
            <a:ext cx="2397703" cy="50323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Eliminating</a:t>
            </a:r>
          </a:p>
          <a:p>
            <a:pPr algn="ctr"/>
            <a:r>
              <a:rPr lang="en-US" dirty="0"/>
              <a:t>Middlemen.</a:t>
            </a:r>
            <a:endParaRPr lang="en-IN" dirty="0"/>
          </a:p>
        </p:txBody>
      </p:sp>
      <p:cxnSp>
        <p:nvCxnSpPr>
          <p:cNvPr id="63" name="Straight Arrow Connector 62">
            <a:extLst>
              <a:ext uri="{FF2B5EF4-FFF2-40B4-BE49-F238E27FC236}">
                <a16:creationId xmlns="" xmlns:a16="http://schemas.microsoft.com/office/drawing/2014/main" id="{910FF972-4F7B-11F6-9ACA-3BC1FC1DF7FC}"/>
              </a:ext>
            </a:extLst>
          </p:cNvPr>
          <p:cNvCxnSpPr>
            <a:stCxn id="35" idx="4"/>
          </p:cNvCxnSpPr>
          <p:nvPr/>
        </p:nvCxnSpPr>
        <p:spPr>
          <a:xfrm>
            <a:off x="8039101" y="5211762"/>
            <a:ext cx="698499" cy="541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363" name="Straight Arrow Connector 15362">
            <a:extLst>
              <a:ext uri="{FF2B5EF4-FFF2-40B4-BE49-F238E27FC236}">
                <a16:creationId xmlns="" xmlns:a16="http://schemas.microsoft.com/office/drawing/2014/main" id="{9FB1568C-D8F0-FAE2-E826-C2BCE3C18045}"/>
              </a:ext>
            </a:extLst>
          </p:cNvPr>
          <p:cNvCxnSpPr>
            <a:stCxn id="37" idx="4"/>
          </p:cNvCxnSpPr>
          <p:nvPr/>
        </p:nvCxnSpPr>
        <p:spPr>
          <a:xfrm flipH="1">
            <a:off x="10502902" y="5218111"/>
            <a:ext cx="774698" cy="534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365" name="Straight Arrow Connector 15364">
            <a:extLst>
              <a:ext uri="{FF2B5EF4-FFF2-40B4-BE49-F238E27FC236}">
                <a16:creationId xmlns="" xmlns:a16="http://schemas.microsoft.com/office/drawing/2014/main" id="{AE3CCE69-55A1-81F2-6D26-380E72D0965D}"/>
              </a:ext>
            </a:extLst>
          </p:cNvPr>
          <p:cNvCxnSpPr>
            <a:cxnSpLocks/>
            <a:endCxn id="61" idx="0"/>
          </p:cNvCxnSpPr>
          <p:nvPr/>
        </p:nvCxnSpPr>
        <p:spPr>
          <a:xfrm>
            <a:off x="9638902" y="5278989"/>
            <a:ext cx="46145" cy="474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 xmlns:a16="http://schemas.microsoft.com/office/drawing/2014/main" id="{5DBCE864-823D-4A13-9607-5DA1F0ED5FB8}"/>
              </a:ext>
              <a:ext uri="{C183D7F6-B498-43B3-948B-1728B52AA6E4}">
                <adec:decorative xmlns=""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pic>
        <p:nvPicPr>
          <p:cNvPr id="4" name="Picture 3">
            <a:extLst>
              <a:ext uri="{FF2B5EF4-FFF2-40B4-BE49-F238E27FC236}">
                <a16:creationId xmlns="" xmlns:a16="http://schemas.microsoft.com/office/drawing/2014/main" id="{06D92E44-7FB9-5732-B614-439278C92AE7}"/>
              </a:ext>
            </a:extLst>
          </p:cNvPr>
          <p:cNvPicPr>
            <a:picLocks noChangeAspect="1"/>
          </p:cNvPicPr>
          <p:nvPr/>
        </p:nvPicPr>
        <p:blipFill>
          <a:blip r:embed="rId4"/>
          <a:stretch>
            <a:fillRect/>
          </a:stretch>
        </p:blipFill>
        <p:spPr>
          <a:xfrm>
            <a:off x="141514" y="1134193"/>
            <a:ext cx="6612756" cy="5181750"/>
          </a:xfrm>
          <a:prstGeom prst="rect">
            <a:avLst/>
          </a:prstGeom>
        </p:spPr>
      </p:pic>
      <p:cxnSp>
        <p:nvCxnSpPr>
          <p:cNvPr id="9" name="Straight Connector 8">
            <a:extLst>
              <a:ext uri="{FF2B5EF4-FFF2-40B4-BE49-F238E27FC236}">
                <a16:creationId xmlns="" xmlns:a16="http://schemas.microsoft.com/office/drawing/2014/main" id="{90595AD2-8730-6C8C-254B-2F8CA6707B63}"/>
              </a:ext>
            </a:extLst>
          </p:cNvPr>
          <p:cNvCxnSpPr/>
          <p:nvPr/>
        </p:nvCxnSpPr>
        <p:spPr>
          <a:xfrm>
            <a:off x="7064943" y="914400"/>
            <a:ext cx="0" cy="5322771"/>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 xmlns:a16="http://schemas.microsoft.com/office/drawing/2014/main" id="{673949D4-71EE-AB13-B28A-D0033FA7627C}"/>
              </a:ext>
            </a:extLst>
          </p:cNvPr>
          <p:cNvSpPr txBox="1"/>
          <p:nvPr/>
        </p:nvSpPr>
        <p:spPr>
          <a:xfrm>
            <a:off x="7064943" y="1111193"/>
            <a:ext cx="6097604" cy="5355312"/>
          </a:xfrm>
          <a:prstGeom prst="rect">
            <a:avLst/>
          </a:prstGeom>
          <a:noFill/>
        </p:spPr>
        <p:txBody>
          <a:bodyPr wrap="square">
            <a:spAutoFit/>
          </a:bodyPr>
          <a:lstStyle/>
          <a:p>
            <a:r>
              <a:rPr lang="en-IN" dirty="0"/>
              <a:t>❖A multilingual web-based platform, based on </a:t>
            </a:r>
            <a:r>
              <a:rPr lang="en-IN" dirty="0">
                <a:latin typeface="Sitka Small Semibold" pitchFamily="2" charset="0"/>
              </a:rPr>
              <a:t>32 </a:t>
            </a:r>
          </a:p>
          <a:p>
            <a:r>
              <a:rPr lang="en-IN" dirty="0">
                <a:latin typeface="Sitka Small Semibold" pitchFamily="2" charset="0"/>
              </a:rPr>
              <a:t>Different languages</a:t>
            </a:r>
            <a:r>
              <a:rPr lang="en-IN" dirty="0"/>
              <a:t>, which serve the purpose of </a:t>
            </a:r>
          </a:p>
          <a:p>
            <a:r>
              <a:rPr lang="en-IN" dirty="0"/>
              <a:t>Eliminating middlemen, and hence increase </a:t>
            </a:r>
          </a:p>
          <a:p>
            <a:r>
              <a:rPr lang="en-IN" dirty="0"/>
              <a:t>Economic growth.</a:t>
            </a:r>
          </a:p>
          <a:p>
            <a:endParaRPr lang="en-IN" dirty="0"/>
          </a:p>
          <a:p>
            <a:r>
              <a:rPr lang="en-IN" dirty="0"/>
              <a:t>❖An </a:t>
            </a:r>
            <a:r>
              <a:rPr lang="en-IN" dirty="0">
                <a:latin typeface="Sitka Small Semibold" pitchFamily="2" charset="0"/>
              </a:rPr>
              <a:t>AI-powered</a:t>
            </a:r>
            <a:r>
              <a:rPr lang="en-IN" dirty="0"/>
              <a:t> 24/7 hotline chatbot is available.</a:t>
            </a:r>
          </a:p>
          <a:p>
            <a:endParaRPr lang="en-IN" dirty="0"/>
          </a:p>
          <a:p>
            <a:r>
              <a:rPr lang="en-IN" dirty="0"/>
              <a:t>❖</a:t>
            </a:r>
            <a:r>
              <a:rPr lang="en-IN" dirty="0">
                <a:latin typeface="Sitka Text Semibold" pitchFamily="2" charset="0"/>
              </a:rPr>
              <a:t>Algorithm development</a:t>
            </a:r>
            <a:r>
              <a:rPr lang="en-IN" dirty="0"/>
              <a:t>:</a:t>
            </a:r>
          </a:p>
          <a:p>
            <a:r>
              <a:rPr lang="en-IN" dirty="0"/>
              <a:t>    Next.js &amp; Express.js- Core technologies used for</a:t>
            </a:r>
          </a:p>
          <a:p>
            <a:r>
              <a:rPr lang="en-IN" dirty="0"/>
              <a:t>    developing the OTH Algorithm.</a:t>
            </a:r>
          </a:p>
          <a:p>
            <a:r>
              <a:rPr lang="en-IN" dirty="0"/>
              <a:t>❖</a:t>
            </a:r>
            <a:r>
              <a:rPr lang="en-IN" sz="1600" dirty="0">
                <a:latin typeface="Sitka Small Semibold" pitchFamily="2" charset="0"/>
              </a:rPr>
              <a:t>Encryption and security</a:t>
            </a:r>
            <a:r>
              <a:rPr lang="en-IN" dirty="0"/>
              <a:t>:</a:t>
            </a:r>
          </a:p>
          <a:p>
            <a:r>
              <a:rPr lang="en-IN" dirty="0"/>
              <a:t>     Custom encryption algorithm powered by 8-layer </a:t>
            </a:r>
          </a:p>
          <a:p>
            <a:r>
              <a:rPr lang="en-IN" dirty="0"/>
              <a:t>     octa 512-bit encryption for secure data </a:t>
            </a:r>
          </a:p>
          <a:p>
            <a:r>
              <a:rPr lang="en-IN" dirty="0"/>
              <a:t>     transmission and authentication.</a:t>
            </a:r>
          </a:p>
          <a:p>
            <a:r>
              <a:rPr lang="en-IN" dirty="0"/>
              <a:t>❖SQL-Relational database management.</a:t>
            </a:r>
          </a:p>
          <a:p>
            <a:endParaRPr lang="en-IN" dirty="0"/>
          </a:p>
          <a:p>
            <a:r>
              <a:rPr lang="en-IN" dirty="0">
                <a:latin typeface="Gill Sans Ultra Bold Condensed" panose="020B0A06020104020203" pitchFamily="34" charset="0"/>
              </a:rPr>
              <a:t>Product status</a:t>
            </a:r>
            <a:r>
              <a:rPr lang="en-IN" dirty="0"/>
              <a:t>: 80% product built completed and </a:t>
            </a:r>
          </a:p>
          <a:p>
            <a:r>
              <a:rPr lang="en-IN" dirty="0"/>
              <a:t>Further build is in progress. Testing and validation</a:t>
            </a:r>
          </a:p>
          <a:p>
            <a:r>
              <a:rPr lang="en-IN" dirty="0"/>
              <a:t>Process are next to be undergone.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41514" y="1188886"/>
            <a:ext cx="9385300" cy="5416868"/>
          </a:xfrm>
          <a:prstGeom prst="rect">
            <a:avLst/>
          </a:prstGeom>
          <a:noFill/>
          <a:ln w="9525">
            <a:noFill/>
            <a:miter lim="800000"/>
            <a:headEnd/>
            <a:tailEnd/>
          </a:ln>
        </p:spPr>
        <p:txBody>
          <a:bodyPr wrap="square">
            <a:spAutoFit/>
          </a:bodyPr>
          <a:lstStyle/>
          <a:p>
            <a:r>
              <a:rPr lang="en-US" sz="2000" b="1" dirty="0"/>
              <a:t>Challenges to Consider</a:t>
            </a:r>
          </a:p>
          <a:p>
            <a:pPr>
              <a:buFont typeface="Arial" panose="020B0604020202020204" pitchFamily="34" charset="0"/>
              <a:buChar char="•"/>
            </a:pPr>
            <a:r>
              <a:rPr lang="en-US" sz="2000" b="1" dirty="0"/>
              <a:t>Infrastructure Needs</a:t>
            </a:r>
            <a:r>
              <a:rPr lang="en-US" sz="2000" dirty="0"/>
              <a:t>: Farmers may need to invest in marketing, distribution, and customer service infrastructure.</a:t>
            </a:r>
          </a:p>
          <a:p>
            <a:pPr>
              <a:buFont typeface="Arial" panose="020B0604020202020204" pitchFamily="34" charset="0"/>
              <a:buChar char="•"/>
            </a:pPr>
            <a:r>
              <a:rPr lang="en-US" sz="2000" b="1" dirty="0"/>
              <a:t>Scalability</a:t>
            </a:r>
            <a:r>
              <a:rPr lang="en-US" sz="2000" dirty="0"/>
              <a:t>: Managing direct sales can be labor-intensive and may require scaling strategies to handle larger volumes</a:t>
            </a:r>
          </a:p>
          <a:p>
            <a:pPr marR="0" lvl="0" algn="just" defTabSz="457200" rtl="0" eaLnBrk="1" fontAlgn="base" latinLnBrk="0" hangingPunct="1">
              <a:lnSpc>
                <a:spcPct val="100000"/>
              </a:lnSpc>
              <a:spcBef>
                <a:spcPct val="0"/>
              </a:spcBef>
              <a:spcAft>
                <a:spcPct val="0"/>
              </a:spcAft>
              <a:buClrTx/>
              <a:buSzTx/>
              <a:tabLst/>
              <a:defRPr/>
            </a:pPr>
            <a:endParaRPr lang="en-US" sz="2000" dirty="0">
              <a:solidFill>
                <a:prstClr val="black"/>
              </a:solidFill>
              <a:latin typeface="Arial" pitchFamily="34" charset="0"/>
              <a:cs typeface="Arial" pitchFamily="34" charset="0"/>
            </a:endParaRPr>
          </a:p>
          <a:p>
            <a:pPr indent="0" algn="just">
              <a:lnSpc>
                <a:spcPct val="100000"/>
              </a:lnSpc>
              <a:buClr>
                <a:srgbClr val="000000"/>
              </a:buClr>
              <a:buFont typeface="Arial" panose="020B0604020202020204"/>
              <a:buNone/>
            </a:pPr>
            <a:r>
              <a:rPr lang="en-US" b="1" u="sng" strike="noStrike" spc="-1" dirty="0">
                <a:solidFill>
                  <a:srgbClr val="000000"/>
                </a:solidFill>
                <a:latin typeface="Arial" panose="020B0604020202020204"/>
                <a:ea typeface="MS PGothic" panose="020B0600070205080204" charset="-128"/>
              </a:rPr>
              <a:t>Potential challenges and risks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Convincing </a:t>
            </a:r>
            <a:r>
              <a:rPr lang="en-US" b="1" strike="noStrike" spc="-1" dirty="0">
                <a:solidFill>
                  <a:srgbClr val="000000"/>
                </a:solidFill>
                <a:latin typeface="Arial" panose="020B0604020202020204"/>
                <a:ea typeface="MS PGothic" panose="020B0600070205080204" charset="-128"/>
              </a:rPr>
              <a:t>farmers </a:t>
            </a:r>
            <a:r>
              <a:rPr lang="en-US" b="0" strike="noStrike" spc="-1" dirty="0">
                <a:solidFill>
                  <a:srgbClr val="000000"/>
                </a:solidFill>
                <a:latin typeface="Arial" panose="020B0604020202020204"/>
                <a:ea typeface="MS PGothic" panose="020B0600070205080204" charset="-128"/>
              </a:rPr>
              <a:t>to</a:t>
            </a:r>
            <a:r>
              <a:rPr lang="en-US" b="1" strike="noStrike" spc="-1" dirty="0">
                <a:solidFill>
                  <a:srgbClr val="000000"/>
                </a:solidFill>
                <a:latin typeface="Arial" panose="020B0604020202020204"/>
                <a:ea typeface="MS PGothic" panose="020B0600070205080204" charset="-128"/>
              </a:rPr>
              <a:t> use</a:t>
            </a:r>
            <a:r>
              <a:rPr lang="en-US" b="0" strike="noStrike" spc="-1" dirty="0">
                <a:solidFill>
                  <a:srgbClr val="000000"/>
                </a:solidFill>
                <a:latin typeface="Arial" panose="020B0604020202020204"/>
                <a:ea typeface="MS PGothic" panose="020B0600070205080204" charset="-128"/>
              </a:rPr>
              <a:t> the platform can be </a:t>
            </a:r>
            <a:r>
              <a:rPr lang="en-US" b="1" strike="noStrike" spc="-1" dirty="0">
                <a:solidFill>
                  <a:srgbClr val="000000"/>
                </a:solidFill>
                <a:latin typeface="Arial" panose="020B0604020202020204"/>
                <a:ea typeface="MS PGothic" panose="020B0600070205080204" charset="-128"/>
              </a:rPr>
              <a:t>difficult.</a:t>
            </a:r>
            <a:endParaRPr lang="en-IN" b="1"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Delays or</a:t>
            </a:r>
            <a:r>
              <a:rPr lang="en-US" b="1" strike="noStrike" spc="-1" dirty="0">
                <a:solidFill>
                  <a:srgbClr val="000000"/>
                </a:solidFill>
                <a:latin typeface="Arial" panose="020B0604020202020204"/>
                <a:ea typeface="MS PGothic" panose="020B0600070205080204" charset="-128"/>
              </a:rPr>
              <a:t> mishandling in delivery </a:t>
            </a:r>
            <a:r>
              <a:rPr lang="en-US" b="0" strike="noStrike" spc="-1" dirty="0">
                <a:solidFill>
                  <a:srgbClr val="000000"/>
                </a:solidFill>
                <a:latin typeface="Arial" panose="020B0604020202020204"/>
                <a:ea typeface="MS PGothic" panose="020B0600070205080204" charset="-128"/>
              </a:rPr>
              <a:t>could lead to spoiled goods.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1" strike="noStrike" spc="-1" dirty="0">
                <a:solidFill>
                  <a:srgbClr val="000000"/>
                </a:solidFill>
                <a:latin typeface="Arial" panose="020B0604020202020204"/>
                <a:ea typeface="MS PGothic" panose="020B0600070205080204" charset="-128"/>
              </a:rPr>
              <a:t>Competing </a:t>
            </a:r>
            <a:r>
              <a:rPr lang="en-US" b="0" strike="noStrike" spc="-1" dirty="0">
                <a:solidFill>
                  <a:srgbClr val="000000"/>
                </a:solidFill>
                <a:latin typeface="Arial" panose="020B0604020202020204"/>
                <a:ea typeface="MS PGothic" panose="020B0600070205080204" charset="-128"/>
              </a:rPr>
              <a:t>with established platforms can be challenging.</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1" strike="noStrike" spc="-1" dirty="0">
                <a:solidFill>
                  <a:srgbClr val="000000"/>
                </a:solidFill>
                <a:latin typeface="Arial" panose="020B0604020202020204"/>
                <a:ea typeface="MS PGothic" panose="020B0600070205080204" charset="-128"/>
              </a:rPr>
              <a:t>Payment fraud</a:t>
            </a:r>
            <a:r>
              <a:rPr lang="en-US" b="0" strike="noStrike" spc="-1" dirty="0">
                <a:solidFill>
                  <a:srgbClr val="000000"/>
                </a:solidFill>
                <a:latin typeface="Arial" panose="020B0604020202020204"/>
                <a:ea typeface="MS PGothic" panose="020B0600070205080204" charset="-128"/>
              </a:rPr>
              <a:t> or </a:t>
            </a:r>
            <a:r>
              <a:rPr lang="en-US" b="1" strike="noStrike" spc="-1" dirty="0">
                <a:solidFill>
                  <a:srgbClr val="000000"/>
                </a:solidFill>
                <a:latin typeface="Arial" panose="020B0604020202020204"/>
                <a:ea typeface="MS PGothic" panose="020B0600070205080204" charset="-128"/>
              </a:rPr>
              <a:t>security breaches</a:t>
            </a:r>
            <a:r>
              <a:rPr lang="en-US" b="0" strike="noStrike" spc="-1" dirty="0">
                <a:solidFill>
                  <a:srgbClr val="000000"/>
                </a:solidFill>
                <a:latin typeface="Arial" panose="020B0604020202020204"/>
                <a:ea typeface="MS PGothic" panose="020B0600070205080204" charset="-128"/>
              </a:rPr>
              <a:t> or delays in transaction.</a:t>
            </a:r>
          </a:p>
          <a:p>
            <a:pPr marL="342900" indent="-342900" algn="just">
              <a:lnSpc>
                <a:spcPct val="100000"/>
              </a:lnSpc>
              <a:buClr>
                <a:srgbClr val="000000"/>
              </a:buClr>
              <a:buFont typeface="Arial" panose="020B0604020202020204"/>
              <a:buChar char="•"/>
            </a:pPr>
            <a:endParaRPr lang="en-IN" b="0" strike="noStrike" spc="-1" dirty="0">
              <a:latin typeface="Arial" panose="020B0604020202020204"/>
            </a:endParaRPr>
          </a:p>
          <a:p>
            <a:pPr indent="0" algn="just">
              <a:lnSpc>
                <a:spcPct val="100000"/>
              </a:lnSpc>
              <a:buClr>
                <a:srgbClr val="000000"/>
              </a:buClr>
              <a:buFont typeface="Arial" panose="020B0604020202020204"/>
              <a:buNone/>
            </a:pPr>
            <a:r>
              <a:rPr lang="en-US" b="1" u="sng" strike="noStrike" spc="-1" dirty="0">
                <a:solidFill>
                  <a:srgbClr val="000000"/>
                </a:solidFill>
                <a:latin typeface="Arial" panose="020B0604020202020204"/>
                <a:ea typeface="MS PGothic" panose="020B0600070205080204" charset="-128"/>
              </a:rPr>
              <a:t>Strategies for overcoming these challenges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Incentives for early adoption</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Flexible delivery options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Niche Targeting</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Reliable payment gateways</a:t>
            </a:r>
            <a:endParaRPr lang="en-IN" b="0" strike="noStrike" spc="-1" dirty="0">
              <a:latin typeface="Arial" panose="020B0604020202020204"/>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 xmlns:a16="http://schemas.microsoft.com/office/drawing/2014/main" id="{5DBCE864-823D-4A13-9607-5DA1F0ED5FB8}"/>
              </a:ext>
              <a:ext uri="{C183D7F6-B498-43B3-948B-1728B52AA6E4}">
                <adec:decorative xmlns=""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spTree>
    <p:extLst>
      <p:ext uri="{BB962C8B-B14F-4D97-AF65-F5344CB8AC3E}">
        <p14:creationId xmlns:p14="http://schemas.microsoft.com/office/powerpoint/2010/main" val="3753387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329773" y="1096554"/>
            <a:ext cx="9385300" cy="6740307"/>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IN" sz="2800" dirty="0"/>
              <a:t>❖Removing middlemen in trading between farmers and consumers/industrialists can offer several benefits:</a:t>
            </a:r>
          </a:p>
          <a:p>
            <a:pPr marR="0" lvl="0" algn="just" defTabSz="457200" rtl="0" eaLnBrk="1" fontAlgn="base" latinLnBrk="0" hangingPunct="1">
              <a:lnSpc>
                <a:spcPct val="100000"/>
              </a:lnSpc>
              <a:spcBef>
                <a:spcPct val="0"/>
              </a:spcBef>
              <a:spcAft>
                <a:spcPct val="0"/>
              </a:spcAft>
              <a:buClrTx/>
              <a:buSzTx/>
              <a:tabLst/>
              <a:defRPr/>
            </a:pPr>
            <a:r>
              <a:rPr lang="en-IN" sz="2000" b="1" dirty="0"/>
              <a:t>1.  Increased Farmer Income: </a:t>
            </a:r>
            <a:r>
              <a:rPr lang="en-US" sz="2000" dirty="0"/>
              <a:t>Farmers receive a larger share of the final sale price of their produce when selling directly to consumers or retailers, as they don’t have to share profits with intermediaries. Eliminating middlemen can lower costs related to commissions.</a:t>
            </a:r>
          </a:p>
          <a:p>
            <a:pPr algn="just">
              <a:defRPr/>
            </a:pPr>
            <a:r>
              <a:rPr lang="en-IN" sz="2000" b="1" dirty="0"/>
              <a:t>2. Lower Consumer Prices: </a:t>
            </a:r>
            <a:r>
              <a:rPr lang="en-US" sz="2000" dirty="0"/>
              <a:t>Consumers often benefit from lower prices due to the absence of markups added by middlemen.</a:t>
            </a:r>
          </a:p>
          <a:p>
            <a:pPr algn="just">
              <a:defRPr/>
            </a:pPr>
            <a:r>
              <a:rPr lang="en-IN" sz="2000" b="1" dirty="0"/>
              <a:t>3. Enhanced Transparency: </a:t>
            </a:r>
            <a:r>
              <a:rPr lang="en-US" sz="2000" dirty="0"/>
              <a:t>Direct interactions between farmers and consumers lead to clearer pricing structures without the added complexities of intermediary markups.</a:t>
            </a:r>
          </a:p>
          <a:p>
            <a:pPr algn="just">
              <a:defRPr/>
            </a:pPr>
            <a:r>
              <a:rPr lang="en-IN" sz="2000" dirty="0"/>
              <a:t>4.</a:t>
            </a:r>
            <a:r>
              <a:rPr lang="en-US" sz="2000" b="1" dirty="0"/>
              <a:t> Promotion of Sustainable Practices:</a:t>
            </a:r>
          </a:p>
          <a:p>
            <a:pPr algn="just">
              <a:defRPr/>
            </a:pPr>
            <a:r>
              <a:rPr lang="en-IN" sz="2000" b="1" dirty="0"/>
              <a:t> </a:t>
            </a:r>
            <a:r>
              <a:rPr kumimoji="0" lang="en-US" altLang="en-US" b="0" i="0" u="none" strike="noStrike" cap="none" normalizeH="0" baseline="0" dirty="0">
                <a:ln>
                  <a:noFill/>
                </a:ln>
                <a:solidFill>
                  <a:schemeClr val="tx1"/>
                </a:solidFill>
                <a:effectLst/>
                <a:latin typeface="Arial" panose="020B0604020202020204" pitchFamily="34" charset="0"/>
              </a:rPr>
              <a:t>and consumers, leading to stronger relationships and increased customer loyalty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a:defRPr/>
            </a:pPr>
            <a:r>
              <a:rPr lang="en-US" sz="2000" dirty="0"/>
              <a:t>5. </a:t>
            </a:r>
            <a:r>
              <a:rPr lang="en-US" sz="2000" b="1" dirty="0"/>
              <a:t>Economic and Community Benefits</a:t>
            </a:r>
          </a:p>
          <a:p>
            <a:pPr algn="just">
              <a:defRPr/>
            </a:pPr>
            <a:r>
              <a:rPr lang="en-IN" sz="2000" b="1" dirty="0"/>
              <a:t>6. Empowerment and Innovation</a:t>
            </a:r>
          </a:p>
          <a:p>
            <a:pPr algn="just">
              <a:defRPr/>
            </a:pPr>
            <a:r>
              <a:rPr lang="en-US" sz="2000" b="1" dirty="0"/>
              <a:t>7. Promotion of Sustainable Practices</a:t>
            </a:r>
          </a:p>
          <a:p>
            <a:pPr algn="just">
              <a:defRPr/>
            </a:pPr>
            <a:endParaRPr lang="en-IN" sz="2000" b="1" dirty="0"/>
          </a:p>
          <a:p>
            <a:pPr algn="just">
              <a:defRP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defRPr/>
            </a:pPr>
            <a:endParaRPr lang="en-IN" sz="2000" b="1" dirty="0"/>
          </a:p>
          <a:p>
            <a:pPr marL="514350" marR="0" lvl="0" indent="-514350" algn="just" defTabSz="457200" rtl="0" eaLnBrk="1" fontAlgn="base" latinLnBrk="0" hangingPunct="1">
              <a:lnSpc>
                <a:spcPct val="100000"/>
              </a:lnSpc>
              <a:spcBef>
                <a:spcPct val="0"/>
              </a:spcBef>
              <a:spcAft>
                <a:spcPct val="0"/>
              </a:spcAft>
              <a:buClrTx/>
              <a:buSzTx/>
              <a:buAutoNum type="arabicPeriod"/>
              <a:tabLst/>
              <a:defRPr/>
            </a:pPr>
            <a:endParaRPr lang="en-IN" sz="2800" dirty="0"/>
          </a:p>
          <a:p>
            <a:pPr marR="0" lvl="0" algn="just" defTabSz="457200" rtl="0" eaLnBrk="1" fontAlgn="base" latinLnBrk="0" hangingPunct="1">
              <a:lnSpc>
                <a:spcPct val="100000"/>
              </a:lnSpc>
              <a:spcBef>
                <a:spcPct val="0"/>
              </a:spcBef>
              <a:spcAft>
                <a:spcPct val="0"/>
              </a:spcAft>
              <a:buClrTx/>
              <a:buSzTx/>
              <a:tabLst/>
              <a:defRPr/>
            </a:pP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 xmlns:a16="http://schemas.microsoft.com/office/drawing/2014/main" id="{5DBCE864-823D-4A13-9607-5DA1F0ED5FB8}"/>
              </a:ext>
              <a:ext uri="{C183D7F6-B498-43B3-948B-1728B52AA6E4}">
                <adec:decorative xmlns=""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sp>
        <p:nvSpPr>
          <p:cNvPr id="2" name="Rectangle 1">
            <a:extLst>
              <a:ext uri="{FF2B5EF4-FFF2-40B4-BE49-F238E27FC236}">
                <a16:creationId xmlns="" xmlns:a16="http://schemas.microsoft.com/office/drawing/2014/main" id="{17861DEE-F609-ED72-95F3-A0FAFFFB205F}"/>
              </a:ext>
            </a:extLst>
          </p:cNvPr>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 xmlns:a16="http://schemas.microsoft.com/office/drawing/2014/main" id="{BC09248D-6394-4CF7-04F8-B34B6C393923}"/>
              </a:ext>
            </a:extLst>
          </p:cNvPr>
          <p:cNvSpPr>
            <a:spLocks noChangeArrowheads="1"/>
          </p:cNvSpPr>
          <p:nvPr/>
        </p:nvSpPr>
        <p:spPr bwMode="auto">
          <a:xfrm>
            <a:off x="329773" y="88595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 xmlns:a16="http://schemas.microsoft.com/office/drawing/2014/main" id="{1C19D767-665E-2E59-B74B-A0FFFCDD7032}"/>
              </a:ext>
            </a:extLst>
          </p:cNvPr>
          <p:cNvSpPr>
            <a:spLocks noChangeArrowheads="1"/>
          </p:cNvSpPr>
          <p:nvPr/>
        </p:nvSpPr>
        <p:spPr bwMode="auto">
          <a:xfrm>
            <a:off x="4383384" y="4286934"/>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 xmlns:a16="http://schemas.microsoft.com/office/drawing/2014/main" id="{86FEC467-DC97-3024-2E08-049DC3B4E8BC}"/>
              </a:ext>
            </a:extLst>
          </p:cNvPr>
          <p:cNvSpPr>
            <a:spLocks noChangeArrowheads="1"/>
          </p:cNvSpPr>
          <p:nvPr/>
        </p:nvSpPr>
        <p:spPr bwMode="auto">
          <a:xfrm>
            <a:off x="4383384" y="4425433"/>
            <a:ext cx="515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Direct interactions foster trust between farmers</a:t>
            </a:r>
          </a:p>
        </p:txBody>
      </p:sp>
      <p:sp>
        <p:nvSpPr>
          <p:cNvPr id="9" name="Rectangle 5">
            <a:extLst>
              <a:ext uri="{FF2B5EF4-FFF2-40B4-BE49-F238E27FC236}">
                <a16:creationId xmlns="" xmlns:a16="http://schemas.microsoft.com/office/drawing/2014/main" id="{998C03DE-B04C-7D9F-933F-3C0E3C2A714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1441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530322"/>
            <a:ext cx="9385300" cy="2677656"/>
          </a:xfrm>
          <a:prstGeom prst="rect">
            <a:avLst/>
          </a:prstGeom>
          <a:noFill/>
          <a:ln w="9525">
            <a:noFill/>
            <a:miter lim="800000"/>
            <a:headEnd/>
            <a:tailEnd/>
          </a:ln>
        </p:spPr>
        <p:txBody>
          <a:bodyPr wrap="square">
            <a:spAutoFit/>
          </a:bodyPr>
          <a:lstStyle/>
          <a:p>
            <a:pPr indent="0" algn="just">
              <a:lnSpc>
                <a:spcPct val="100000"/>
              </a:lnSpc>
              <a:buClr>
                <a:srgbClr val="000000"/>
              </a:buClr>
              <a:buFont typeface="Arial" panose="020B0604020202020204"/>
              <a:buNone/>
            </a:pPr>
            <a:r>
              <a:rPr lang="en-US" sz="2800" b="0" strike="noStrike" spc="-1" dirty="0">
                <a:solidFill>
                  <a:srgbClr val="000000"/>
                </a:solidFill>
                <a:latin typeface="Arial" panose="020B0604020202020204"/>
                <a:ea typeface="MS PGothic" panose="020B0600070205080204" charset="-128"/>
              </a:rPr>
              <a:t>Details / Links of the reference and research work</a:t>
            </a:r>
          </a:p>
          <a:p>
            <a:pPr indent="0" algn="just">
              <a:lnSpc>
                <a:spcPct val="100000"/>
              </a:lnSpc>
              <a:buClr>
                <a:srgbClr val="000000"/>
              </a:buClr>
              <a:buFont typeface="Arial" panose="020B0604020202020204"/>
              <a:buNone/>
            </a:pPr>
            <a:endParaRPr lang="en-IN" sz="2800"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sz="2800" b="0" strike="noStrike" spc="-1" dirty="0">
                <a:solidFill>
                  <a:srgbClr val="000000"/>
                </a:solidFill>
                <a:latin typeface="Arial" panose="020B0604020202020204"/>
                <a:ea typeface="MS PGothic" panose="020B0600070205080204" charset="-128"/>
              </a:rPr>
              <a:t>Farmers Market Online</a:t>
            </a:r>
            <a:endParaRPr lang="en-IN" sz="2800"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sz="2800" b="0" strike="noStrike" spc="-1" dirty="0">
                <a:solidFill>
                  <a:srgbClr val="000000"/>
                </a:solidFill>
                <a:latin typeface="Arial" panose="020B0604020202020204"/>
                <a:ea typeface="MS PGothic" panose="020B0600070205080204" charset="-128"/>
              </a:rPr>
              <a:t>Statista Reports on E-commerce and Agriculture</a:t>
            </a:r>
            <a:endParaRPr lang="en-IN" sz="2800"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sz="2800" b="0" strike="noStrike" spc="-1" dirty="0">
                <a:solidFill>
                  <a:srgbClr val="000000"/>
                </a:solidFill>
                <a:latin typeface="Arial" panose="020B0604020202020204"/>
                <a:ea typeface="MS PGothic" panose="020B0600070205080204" charset="-128"/>
              </a:rPr>
              <a:t>McKinsey &amp; Company Reports</a:t>
            </a:r>
            <a:endParaRPr lang="en-IN" sz="2800" b="0" strike="noStrike" spc="-1" dirty="0">
              <a:latin typeface="Arial" panose="020B0604020202020204"/>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 xmlns:a16="http://schemas.microsoft.com/office/drawing/2014/main" id="{5DBCE864-823D-4A13-9607-5DA1F0ED5FB8}"/>
              </a:ext>
              <a:ext uri="{C183D7F6-B498-43B3-948B-1728B52AA6E4}">
                <adec:decorative xmlns=""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spTree>
    <p:extLst>
      <p:ext uri="{BB962C8B-B14F-4D97-AF65-F5344CB8AC3E}">
        <p14:creationId xmlns:p14="http://schemas.microsoft.com/office/powerpoint/2010/main" val="39167886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8595</TotalTime>
  <Words>660</Words>
  <Application>Microsoft Office PowerPoint</Application>
  <PresentationFormat>Widescreen</PresentationFormat>
  <Paragraphs>105</Paragraphs>
  <Slides>6</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ＭＳ Ｐゴシック</vt:lpstr>
      <vt:lpstr>ＭＳ Ｐゴシック</vt:lpstr>
      <vt:lpstr>Arial</vt:lpstr>
      <vt:lpstr>Bahnschrift Condensed</vt:lpstr>
      <vt:lpstr>Berlin Sans FB</vt:lpstr>
      <vt:lpstr>Calibri</vt:lpstr>
      <vt:lpstr>Garamond</vt:lpstr>
      <vt:lpstr>Gill Sans Ultra Bold Condensed</vt:lpstr>
      <vt:lpstr>Sitka Small Semibold</vt:lpstr>
      <vt:lpstr>Sitka Text Semibold</vt:lpstr>
      <vt:lpstr>Times New Roman</vt:lpstr>
      <vt:lpstr>TradeGothic</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Admin</cp:lastModifiedBy>
  <cp:revision>151</cp:revision>
  <dcterms:created xsi:type="dcterms:W3CDTF">2013-12-12T18:46:50Z</dcterms:created>
  <dcterms:modified xsi:type="dcterms:W3CDTF">2024-08-31T10:58:23Z</dcterms:modified>
  <cp:category/>
</cp:coreProperties>
</file>