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87" r:id="rId1"/>
  </p:sldMasterIdLst>
  <p:notesMasterIdLst>
    <p:notesMasterId r:id="rId14"/>
  </p:notesMasterIdLst>
  <p:handoutMasterIdLst>
    <p:handoutMasterId r:id="rId15"/>
  </p:handout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D4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t ..." userId="69d4abb684d83089" providerId="LiveId" clId="{5B75B35F-9145-4D43-9AD0-F77A28169838}"/>
    <pc:docChg chg="modSld">
      <pc:chgData name="Prabhat ..." userId="69d4abb684d83089" providerId="LiveId" clId="{5B75B35F-9145-4D43-9AD0-F77A28169838}" dt="2022-04-04T14:44:38.224" v="0" actId="20577"/>
      <pc:docMkLst>
        <pc:docMk/>
      </pc:docMkLst>
      <pc:sldChg chg="modSp mod">
        <pc:chgData name="Prabhat ..." userId="69d4abb684d83089" providerId="LiveId" clId="{5B75B35F-9145-4D43-9AD0-F77A28169838}" dt="2022-04-04T14:44:38.224" v="0" actId="20577"/>
        <pc:sldMkLst>
          <pc:docMk/>
          <pc:sldMk cId="373295593" sldId="256"/>
        </pc:sldMkLst>
        <pc:spChg chg="mod">
          <ac:chgData name="Prabhat ..." userId="69d4abb684d83089" providerId="LiveId" clId="{5B75B35F-9145-4D43-9AD0-F77A28169838}" dt="2022-04-04T14:44:38.224" v="0" actId="20577"/>
          <ac:spMkLst>
            <pc:docMk/>
            <pc:sldMk cId="373295593" sldId="256"/>
            <ac:spMk id="3" creationId="{8D399574-6B13-49A5-8778-52F585FADE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D1352E-2A7B-4971-A9CE-0062448FD29D}" type="datetimeFigureOut">
              <a:rPr lang="en-IN" smtClean="0"/>
              <a:t>01-12-2023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6C9CF2-3226-44F1-908A-FD41DFA04192}" type="slidenum">
              <a:rPr lang="en-IN" smtClean="0"/>
              <a:t>‹#›</a:t>
            </a:fld>
            <a:endParaRPr lang="en-IN"/>
          </a:p>
        </p:txBody>
      </p:sp>
    </p:spTree>
    <p:extLst>
      <p:ext uri="{BB962C8B-B14F-4D97-AF65-F5344CB8AC3E}">
        <p14:creationId xmlns:p14="http://schemas.microsoft.com/office/powerpoint/2010/main" val="548031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2F2D5-0084-4159-9135-12887B8A70AF}"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B28B6-3368-4385-A17B-1D8556CEF403}" type="slidenum">
              <a:rPr lang="en-IN" smtClean="0"/>
              <a:t>‹#›</a:t>
            </a:fld>
            <a:endParaRPr lang="en-IN"/>
          </a:p>
        </p:txBody>
      </p:sp>
    </p:spTree>
    <p:extLst>
      <p:ext uri="{BB962C8B-B14F-4D97-AF65-F5344CB8AC3E}">
        <p14:creationId xmlns:p14="http://schemas.microsoft.com/office/powerpoint/2010/main" val="191721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1</a:t>
            </a:fld>
            <a:endParaRPr lang="en-IN"/>
          </a:p>
        </p:txBody>
      </p:sp>
    </p:spTree>
    <p:extLst>
      <p:ext uri="{BB962C8B-B14F-4D97-AF65-F5344CB8AC3E}">
        <p14:creationId xmlns:p14="http://schemas.microsoft.com/office/powerpoint/2010/main" val="1469873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11</a:t>
            </a:fld>
            <a:endParaRPr lang="en-IN"/>
          </a:p>
        </p:txBody>
      </p:sp>
    </p:spTree>
    <p:extLst>
      <p:ext uri="{BB962C8B-B14F-4D97-AF65-F5344CB8AC3E}">
        <p14:creationId xmlns:p14="http://schemas.microsoft.com/office/powerpoint/2010/main" val="2317606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12</a:t>
            </a:fld>
            <a:endParaRPr lang="en-IN"/>
          </a:p>
        </p:txBody>
      </p:sp>
    </p:spTree>
    <p:extLst>
      <p:ext uri="{BB962C8B-B14F-4D97-AF65-F5344CB8AC3E}">
        <p14:creationId xmlns:p14="http://schemas.microsoft.com/office/powerpoint/2010/main" val="220843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2</a:t>
            </a:fld>
            <a:endParaRPr lang="en-IN"/>
          </a:p>
        </p:txBody>
      </p:sp>
    </p:spTree>
    <p:extLst>
      <p:ext uri="{BB962C8B-B14F-4D97-AF65-F5344CB8AC3E}">
        <p14:creationId xmlns:p14="http://schemas.microsoft.com/office/powerpoint/2010/main" val="155091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3</a:t>
            </a:fld>
            <a:endParaRPr lang="en-IN"/>
          </a:p>
        </p:txBody>
      </p:sp>
    </p:spTree>
    <p:extLst>
      <p:ext uri="{BB962C8B-B14F-4D97-AF65-F5344CB8AC3E}">
        <p14:creationId xmlns:p14="http://schemas.microsoft.com/office/powerpoint/2010/main" val="66849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4</a:t>
            </a:fld>
            <a:endParaRPr lang="en-IN"/>
          </a:p>
        </p:txBody>
      </p:sp>
    </p:spTree>
    <p:extLst>
      <p:ext uri="{BB962C8B-B14F-4D97-AF65-F5344CB8AC3E}">
        <p14:creationId xmlns:p14="http://schemas.microsoft.com/office/powerpoint/2010/main" val="40816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5</a:t>
            </a:fld>
            <a:endParaRPr lang="en-IN"/>
          </a:p>
        </p:txBody>
      </p:sp>
    </p:spTree>
    <p:extLst>
      <p:ext uri="{BB962C8B-B14F-4D97-AF65-F5344CB8AC3E}">
        <p14:creationId xmlns:p14="http://schemas.microsoft.com/office/powerpoint/2010/main" val="181975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6</a:t>
            </a:fld>
            <a:endParaRPr lang="en-IN"/>
          </a:p>
        </p:txBody>
      </p:sp>
    </p:spTree>
    <p:extLst>
      <p:ext uri="{BB962C8B-B14F-4D97-AF65-F5344CB8AC3E}">
        <p14:creationId xmlns:p14="http://schemas.microsoft.com/office/powerpoint/2010/main" val="128663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7</a:t>
            </a:fld>
            <a:endParaRPr lang="en-IN"/>
          </a:p>
        </p:txBody>
      </p:sp>
    </p:spTree>
    <p:extLst>
      <p:ext uri="{BB962C8B-B14F-4D97-AF65-F5344CB8AC3E}">
        <p14:creationId xmlns:p14="http://schemas.microsoft.com/office/powerpoint/2010/main" val="336340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8</a:t>
            </a:fld>
            <a:endParaRPr lang="en-IN"/>
          </a:p>
        </p:txBody>
      </p:sp>
    </p:spTree>
    <p:extLst>
      <p:ext uri="{BB962C8B-B14F-4D97-AF65-F5344CB8AC3E}">
        <p14:creationId xmlns:p14="http://schemas.microsoft.com/office/powerpoint/2010/main" val="310751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DCB28B6-3368-4385-A17B-1D8556CEF403}" type="slidenum">
              <a:rPr lang="en-IN" smtClean="0"/>
              <a:t>9</a:t>
            </a:fld>
            <a:endParaRPr lang="en-IN"/>
          </a:p>
        </p:txBody>
      </p:sp>
    </p:spTree>
    <p:extLst>
      <p:ext uri="{BB962C8B-B14F-4D97-AF65-F5344CB8AC3E}">
        <p14:creationId xmlns:p14="http://schemas.microsoft.com/office/powerpoint/2010/main" val="86768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53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566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440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111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7949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938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536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95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31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44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01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01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09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48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71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29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134297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noChangeArrowheads="1"/>
          </p:cNvSpPr>
          <p:nvPr>
            <p:ph type="ctrTitle"/>
          </p:nvPr>
        </p:nvSpPr>
        <p:spPr bwMode="auto">
          <a:xfrm>
            <a:off x="448408" y="555314"/>
            <a:ext cx="7996657"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effectLst/>
              </a:rPr>
              <a:t>Rajiv Gandhi </a:t>
            </a:r>
            <a:r>
              <a:rPr lang="en-US" sz="1800" dirty="0" err="1">
                <a:effectLst/>
              </a:rPr>
              <a:t>Proudyogiki</a:t>
            </a:r>
            <a:r>
              <a:rPr lang="en-US" sz="1800" dirty="0">
                <a:effectLst/>
              </a:rPr>
              <a:t> </a:t>
            </a:r>
            <a:r>
              <a:rPr lang="en-US" sz="1800" dirty="0" err="1">
                <a:effectLst/>
              </a:rPr>
              <a:t>Vishwavidyalaya</a:t>
            </a:r>
            <a:r>
              <a:rPr lang="en-US" sz="1800" dirty="0">
                <a:effectLst/>
              </a:rPr>
              <a:t>, Bhopal (M.P.)</a:t>
            </a:r>
            <a:r>
              <a:rPr lang="en-IN" sz="1800" dirty="0">
                <a:effectLst/>
              </a:rPr>
              <a:t/>
            </a:r>
            <a:br>
              <a:rPr lang="en-IN" sz="1800" dirty="0">
                <a:effectLst/>
              </a:rPr>
            </a:br>
            <a:r>
              <a:rPr lang="en-US" sz="1800" dirty="0">
                <a:effectLst/>
              </a:rPr>
              <a:t>ORIENTAL INSTITUTE OF  SCIENCE TECHNOLOGY, BHOPAL</a:t>
            </a:r>
            <a:r>
              <a:rPr lang="en-IN" sz="1800" dirty="0">
                <a:effectLst/>
              </a:rPr>
              <a:t/>
            </a:r>
            <a:br>
              <a:rPr lang="en-IN" sz="1800" dirty="0">
                <a:effectLst/>
              </a:rPr>
            </a:br>
            <a:r>
              <a:rPr lang="en-US" sz="1800" dirty="0">
                <a:effectLst/>
              </a:rPr>
              <a:t> </a:t>
            </a:r>
            <a:r>
              <a:rPr lang="en-IN" sz="1800" dirty="0">
                <a:effectLst/>
              </a:rPr>
              <a:t/>
            </a:r>
            <a:br>
              <a:rPr lang="en-IN" sz="1800" dirty="0">
                <a:effectLst/>
              </a:rPr>
            </a:br>
            <a:r>
              <a:rPr lang="en-US" sz="1800" dirty="0">
                <a:effectLst/>
              </a:rPr>
              <a:t>Department of Computer science-AIML</a:t>
            </a:r>
            <a:r>
              <a:rPr lang="en-IN" sz="1800" dirty="0">
                <a:effectLst/>
              </a:rPr>
              <a:t/>
            </a:r>
            <a:br>
              <a:rPr lang="en-IN" sz="1800" dirty="0">
                <a:effectLst/>
              </a:rPr>
            </a:br>
            <a:r>
              <a:rPr lang="en-US" sz="1800" dirty="0">
                <a:effectLst/>
              </a:rPr>
              <a:t>Session: 2021 -2025</a:t>
            </a:r>
            <a:endParaRPr lang="en-IN" sz="1800" dirty="0">
              <a:effectLst/>
            </a:endParaRPr>
          </a:p>
        </p:txBody>
      </p:sp>
      <p:sp>
        <p:nvSpPr>
          <p:cNvPr id="8" name="Subtitle 7"/>
          <p:cNvSpPr>
            <a:spLocks noGrp="1"/>
          </p:cNvSpPr>
          <p:nvPr>
            <p:ph type="subTitle" idx="1"/>
          </p:nvPr>
        </p:nvSpPr>
        <p:spPr>
          <a:xfrm>
            <a:off x="1595269" y="2866292"/>
            <a:ext cx="9001462" cy="1116623"/>
          </a:xfrm>
        </p:spPr>
        <p:txBody>
          <a:bodyPr/>
          <a:lstStyle/>
          <a:p>
            <a:r>
              <a:rPr lang="en-IN" u="sng" dirty="0" smtClean="0">
                <a:solidFill>
                  <a:srgbClr val="FF0000"/>
                </a:solidFill>
              </a:rPr>
              <a:t>PROJECT REPORT</a:t>
            </a:r>
          </a:p>
          <a:p>
            <a:pPr fontAlgn="base"/>
            <a:r>
              <a:rPr lang="en-IN" b="1" dirty="0">
                <a:effectLst/>
              </a:rPr>
              <a:t>Restaurant Management System Using Python</a:t>
            </a:r>
          </a:p>
        </p:txBody>
      </p:sp>
      <p:sp>
        <p:nvSpPr>
          <p:cNvPr id="10" name="TextBox 9"/>
          <p:cNvSpPr txBox="1"/>
          <p:nvPr/>
        </p:nvSpPr>
        <p:spPr>
          <a:xfrm>
            <a:off x="8466992" y="4396153"/>
            <a:ext cx="2751993" cy="923330"/>
          </a:xfrm>
          <a:prstGeom prst="rect">
            <a:avLst/>
          </a:prstGeom>
          <a:noFill/>
        </p:spPr>
        <p:txBody>
          <a:bodyPr wrap="square" rtlCol="0">
            <a:spAutoFit/>
          </a:bodyPr>
          <a:lstStyle/>
          <a:p>
            <a:pPr>
              <a:lnSpc>
                <a:spcPct val="150000"/>
              </a:lnSpc>
            </a:pPr>
            <a:r>
              <a:rPr lang="en-IN" dirty="0" smtClean="0"/>
              <a:t>Submitted to:</a:t>
            </a:r>
          </a:p>
          <a:p>
            <a:pPr>
              <a:lnSpc>
                <a:spcPct val="150000"/>
              </a:lnSpc>
            </a:pPr>
            <a:r>
              <a:rPr lang="en-IN" dirty="0" err="1" smtClean="0"/>
              <a:t>Prof.</a:t>
            </a:r>
            <a:r>
              <a:rPr lang="en-IN" dirty="0" smtClean="0"/>
              <a:t>  </a:t>
            </a:r>
            <a:r>
              <a:rPr lang="en-US" dirty="0" err="1" smtClean="0"/>
              <a:t>Sarvagya</a:t>
            </a:r>
            <a:r>
              <a:rPr lang="en-US" dirty="0" smtClean="0"/>
              <a:t> </a:t>
            </a:r>
            <a:r>
              <a:rPr lang="en-US" dirty="0"/>
              <a:t>Jain</a:t>
            </a:r>
            <a:endParaRPr lang="en-IN" dirty="0"/>
          </a:p>
        </p:txBody>
      </p:sp>
      <p:sp>
        <p:nvSpPr>
          <p:cNvPr id="12" name="TextBox 11"/>
          <p:cNvSpPr txBox="1"/>
          <p:nvPr/>
        </p:nvSpPr>
        <p:spPr>
          <a:xfrm>
            <a:off x="720968" y="4396153"/>
            <a:ext cx="6145823" cy="1754326"/>
          </a:xfrm>
          <a:prstGeom prst="rect">
            <a:avLst/>
          </a:prstGeom>
          <a:noFill/>
        </p:spPr>
        <p:txBody>
          <a:bodyPr wrap="square" rtlCol="0">
            <a:spAutoFit/>
          </a:bodyPr>
          <a:lstStyle/>
          <a:p>
            <a:pPr>
              <a:lnSpc>
                <a:spcPct val="150000"/>
              </a:lnSpc>
            </a:pPr>
            <a:r>
              <a:rPr lang="en-IN" dirty="0" smtClean="0"/>
              <a:t>Submitted </a:t>
            </a:r>
            <a:r>
              <a:rPr lang="en-IN" dirty="0"/>
              <a:t>By</a:t>
            </a:r>
            <a:r>
              <a:rPr lang="en-IN" dirty="0" smtClean="0"/>
              <a:t>:</a:t>
            </a:r>
          </a:p>
          <a:p>
            <a:pPr>
              <a:lnSpc>
                <a:spcPct val="150000"/>
              </a:lnSpc>
            </a:pPr>
            <a:r>
              <a:rPr lang="en-IN" dirty="0" smtClean="0"/>
              <a:t>Abhishek Bharti (0105AL223D01)</a:t>
            </a:r>
            <a:endParaRPr lang="en-IN" dirty="0" smtClean="0"/>
          </a:p>
          <a:p>
            <a:pPr>
              <a:lnSpc>
                <a:spcPct val="150000"/>
              </a:lnSpc>
            </a:pPr>
            <a:r>
              <a:rPr lang="en-IN" dirty="0" err="1" smtClean="0"/>
              <a:t>Nilesh</a:t>
            </a:r>
            <a:r>
              <a:rPr lang="en-IN" dirty="0" smtClean="0"/>
              <a:t> Kumar (0105AL211075)</a:t>
            </a:r>
            <a:endParaRPr lang="en-IN" dirty="0" smtClean="0"/>
          </a:p>
          <a:p>
            <a:pPr>
              <a:lnSpc>
                <a:spcPct val="150000"/>
              </a:lnSpc>
            </a:pPr>
            <a:r>
              <a:rPr lang="en-IN" dirty="0" err="1" smtClean="0"/>
              <a:t>Shivam</a:t>
            </a:r>
            <a:r>
              <a:rPr lang="en-IN" dirty="0" smtClean="0"/>
              <a:t> Kumar (0105AL223D03)</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656" y="145895"/>
            <a:ext cx="2244329" cy="2406963"/>
          </a:xfrm>
          <a:prstGeom prst="rect">
            <a:avLst/>
          </a:prstGeom>
        </p:spPr>
      </p:pic>
    </p:spTree>
    <p:extLst>
      <p:ext uri="{BB962C8B-B14F-4D97-AF65-F5344CB8AC3E}">
        <p14:creationId xmlns:p14="http://schemas.microsoft.com/office/powerpoint/2010/main" val="373295593"/>
      </p:ext>
    </p:extLst>
  </p:cSld>
  <p:clrMapOvr>
    <a:masterClrMapping/>
  </p:clrMapOvr>
  <mc:AlternateContent xmlns:mc="http://schemas.openxmlformats.org/markup-compatibility/2006" xmlns:p14="http://schemas.microsoft.com/office/powerpoint/2010/main">
    <mc:Choice Requires="p14">
      <p:transition spd="slow" p14:dur="2000" advClick="0" advTm="2000">
        <p:wipe/>
      </p:transition>
    </mc:Choice>
    <mc:Fallback xmlns="">
      <p:transition spd="slow" advClick="0" advTm="2000">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in)">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Restaurant Management System Using Python in </a:t>
            </a:r>
            <a:r>
              <a:rPr lang="en-US" dirty="0" err="1"/>
              <a:t>Tkinter</a:t>
            </a:r>
            <a:endParaRPr lang="en-IN" dirty="0"/>
          </a:p>
        </p:txBody>
      </p:sp>
      <p:sp>
        <p:nvSpPr>
          <p:cNvPr id="3" name="Content Placeholder 2"/>
          <p:cNvSpPr>
            <a:spLocks noGrp="1"/>
          </p:cNvSpPr>
          <p:nvPr>
            <p:ph idx="1"/>
          </p:nvPr>
        </p:nvSpPr>
        <p:spPr/>
        <p:txBody>
          <a:bodyPr>
            <a:normAutofit fontScale="70000" lnSpcReduction="20000"/>
          </a:bodyPr>
          <a:lstStyle/>
          <a:p>
            <a:r>
              <a:rPr lang="en-US" dirty="0"/>
              <a:t>Step 1: open any Python code Editor. </a:t>
            </a:r>
            <a:endParaRPr lang="en-US" dirty="0" smtClean="0"/>
          </a:p>
          <a:p>
            <a:r>
              <a:rPr lang="en-US" dirty="0" smtClean="0"/>
              <a:t>Step </a:t>
            </a:r>
            <a:r>
              <a:rPr lang="en-US" dirty="0"/>
              <a:t>2: Importing the Required Modules. </a:t>
            </a:r>
            <a:endParaRPr lang="en-US" dirty="0" smtClean="0"/>
          </a:p>
          <a:p>
            <a:r>
              <a:rPr lang="en-US" dirty="0" smtClean="0"/>
              <a:t>from </a:t>
            </a:r>
            <a:r>
              <a:rPr lang="en-US" dirty="0" err="1"/>
              <a:t>tkinter</a:t>
            </a:r>
            <a:r>
              <a:rPr lang="en-US" dirty="0"/>
              <a:t> import* </a:t>
            </a:r>
            <a:endParaRPr lang="en-US" dirty="0" smtClean="0"/>
          </a:p>
          <a:p>
            <a:r>
              <a:rPr lang="en-US" dirty="0" smtClean="0"/>
              <a:t>import </a:t>
            </a:r>
            <a:r>
              <a:rPr lang="en-US" dirty="0"/>
              <a:t>random </a:t>
            </a:r>
            <a:endParaRPr lang="en-US" dirty="0" smtClean="0"/>
          </a:p>
          <a:p>
            <a:r>
              <a:rPr lang="en-US" dirty="0" smtClean="0"/>
              <a:t>import </a:t>
            </a:r>
            <a:r>
              <a:rPr lang="en-US" dirty="0"/>
              <a:t>time </a:t>
            </a:r>
            <a:endParaRPr lang="en-US" dirty="0" smtClean="0"/>
          </a:p>
          <a:p>
            <a:r>
              <a:rPr lang="en-US" dirty="0" smtClean="0"/>
              <a:t>import </a:t>
            </a:r>
            <a:r>
              <a:rPr lang="en-US" dirty="0" err="1"/>
              <a:t>datetime</a:t>
            </a:r>
            <a:r>
              <a:rPr lang="en-US" dirty="0"/>
              <a:t> </a:t>
            </a:r>
            <a:endParaRPr lang="en-US" dirty="0" smtClean="0"/>
          </a:p>
          <a:p>
            <a:r>
              <a:rPr lang="en-US" dirty="0" smtClean="0"/>
              <a:t>Step </a:t>
            </a:r>
            <a:r>
              <a:rPr lang="en-US" dirty="0"/>
              <a:t>3: Copy the code for the Restaurant Management System using Python, which I provided Below in this article, and save it. </a:t>
            </a:r>
            <a:endParaRPr lang="en-US" dirty="0" smtClean="0"/>
          </a:p>
          <a:p>
            <a:r>
              <a:rPr lang="en-US" dirty="0" smtClean="0"/>
              <a:t>Step </a:t>
            </a:r>
            <a:r>
              <a:rPr lang="en-US" dirty="0"/>
              <a:t>4: Run this python file main.py to start the Restaurant Management System </a:t>
            </a:r>
            <a:endParaRPr lang="en-US" dirty="0" smtClean="0"/>
          </a:p>
          <a:p>
            <a:r>
              <a:rPr lang="en-US" dirty="0" err="1" smtClean="0"/>
              <a:t>Tkinter</a:t>
            </a:r>
            <a:r>
              <a:rPr lang="en-US" dirty="0"/>
              <a:t>:- </a:t>
            </a:r>
            <a:r>
              <a:rPr lang="en-US" dirty="0" err="1"/>
              <a:t>Tkinter</a:t>
            </a:r>
            <a:r>
              <a:rPr lang="en-US" dirty="0"/>
              <a:t> is a standard Python library for creating graphical user interfaces (GUIs). It provides a set of tools for creating windows, buttons, menus, and other widgets</a:t>
            </a:r>
            <a:endParaRPr lang="en-IN" dirty="0"/>
          </a:p>
        </p:txBody>
      </p:sp>
    </p:spTree>
    <p:extLst>
      <p:ext uri="{BB962C8B-B14F-4D97-AF65-F5344CB8AC3E}">
        <p14:creationId xmlns:p14="http://schemas.microsoft.com/office/powerpoint/2010/main" val="149124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5030" y="609600"/>
            <a:ext cx="7007469" cy="1057275"/>
          </a:xfrm>
        </p:spPr>
        <p:txBody>
          <a:bodyPr>
            <a:normAutofit/>
          </a:bodyPr>
          <a:lstStyle/>
          <a:p>
            <a:r>
              <a:rPr lang="en-IN" sz="3600" b="0" dirty="0" smtClean="0">
                <a:solidFill>
                  <a:srgbClr val="FF0000"/>
                </a:solidFill>
                <a:effectLst/>
              </a:rPr>
              <a:t>coding</a:t>
            </a:r>
            <a:endParaRPr lang="en-IN" sz="3600" b="0" dirty="0">
              <a:solidFill>
                <a:srgbClr val="FF0000"/>
              </a:solidFill>
              <a:effectLst/>
            </a:endParaRPr>
          </a:p>
        </p:txBody>
      </p:sp>
      <p:sp>
        <p:nvSpPr>
          <p:cNvPr id="4" name="TextBox 3"/>
          <p:cNvSpPr txBox="1"/>
          <p:nvPr/>
        </p:nvSpPr>
        <p:spPr>
          <a:xfrm>
            <a:off x="931985" y="1855177"/>
            <a:ext cx="8220807" cy="3139321"/>
          </a:xfrm>
          <a:prstGeom prst="rect">
            <a:avLst/>
          </a:prstGeom>
          <a:noFill/>
        </p:spPr>
        <p:txBody>
          <a:bodyPr wrap="square" rtlCol="0">
            <a:spAutoFit/>
          </a:bodyPr>
          <a:lstStyle/>
          <a:p>
            <a:r>
              <a:rPr lang="en-US" dirty="0"/>
              <a:t>The coding is the process of transforming the design of a system into a computer language format. This coding phase of software development is concerned with software translating design specification into the source code. It is necessary to write source code &amp; internal documentation so that conformance of the code to its specification can be easily verified</a:t>
            </a:r>
            <a:r>
              <a:rPr lang="en-US" dirty="0" smtClean="0"/>
              <a:t>.</a:t>
            </a:r>
          </a:p>
          <a:p>
            <a:endParaRPr lang="en-US" dirty="0"/>
          </a:p>
          <a:p>
            <a:r>
              <a:rPr lang="en-US" dirty="0"/>
              <a:t>Coding is done by the coder or programmers who are independent people than the designer. The goal is not to reduce the effort and cost of the coding phase, but to cut to the cost of a later stage. The cost of testing and maintenance can be significantly reduced with efficient coding.</a:t>
            </a:r>
          </a:p>
          <a:p>
            <a:endParaRPr lang="en-IN" dirty="0"/>
          </a:p>
        </p:txBody>
      </p:sp>
    </p:spTree>
    <p:extLst>
      <p:ext uri="{BB962C8B-B14F-4D97-AF65-F5344CB8AC3E}">
        <p14:creationId xmlns:p14="http://schemas.microsoft.com/office/powerpoint/2010/main" val="1364158415"/>
      </p:ext>
    </p:extLst>
  </p:cSld>
  <p:clrMapOvr>
    <a:masterClrMapping/>
  </p:clrMapOvr>
  <mc:AlternateContent xmlns:mc="http://schemas.openxmlformats.org/markup-compatibility/2006" xmlns:p14="http://schemas.microsoft.com/office/powerpoint/2010/main">
    <mc:Choice Requires="p14">
      <p:transition spd="slow" p14:dur="3000" advClick="0" advTm="2000">
        <p14:shred/>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p:cNvSpPr txBox="1"/>
          <p:nvPr/>
        </p:nvSpPr>
        <p:spPr>
          <a:xfrm>
            <a:off x="2771775" y="371475"/>
            <a:ext cx="6172200" cy="830997"/>
          </a:xfrm>
          <a:prstGeom prst="rect">
            <a:avLst/>
          </a:prstGeom>
          <a:noFill/>
        </p:spPr>
        <p:txBody>
          <a:bodyPr wrap="square" rtlCol="0">
            <a:spAutoFit/>
          </a:bodyPr>
          <a:lstStyle/>
          <a:p>
            <a:pPr lvl="0" algn="ctr">
              <a:lnSpc>
                <a:spcPct val="150000"/>
              </a:lnSpc>
            </a:pPr>
            <a:r>
              <a:rPr lang="en-IN" sz="3200" dirty="0" smtClean="0">
                <a:solidFill>
                  <a:srgbClr val="FF0000"/>
                </a:solidFill>
              </a:rPr>
              <a:t>CONCLUSION</a:t>
            </a:r>
            <a:endParaRPr lang="en-IN" sz="3200"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085" y="1511979"/>
            <a:ext cx="5887915" cy="534602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11979"/>
            <a:ext cx="6304085" cy="5346021"/>
          </a:xfrm>
          <a:prstGeom prst="rect">
            <a:avLst/>
          </a:prstGeom>
        </p:spPr>
      </p:pic>
    </p:spTree>
    <p:extLst>
      <p:ext uri="{BB962C8B-B14F-4D97-AF65-F5344CB8AC3E}">
        <p14:creationId xmlns:p14="http://schemas.microsoft.com/office/powerpoint/2010/main" val="235018204"/>
      </p:ext>
    </p:extLst>
  </p:cSld>
  <p:clrMapOvr>
    <a:masterClrMapping/>
  </p:clrMapOvr>
  <mc:AlternateContent xmlns:mc="http://schemas.openxmlformats.org/markup-compatibility/2006" xmlns:p14="http://schemas.microsoft.com/office/powerpoint/2010/main">
    <mc:Choice Requires="p14">
      <p:transition spd="slow" p14:dur="1250" advClick="0" advTm="2000">
        <p:push dir="u"/>
      </p:transition>
    </mc:Choice>
    <mc:Fallback xmlns="">
      <p:transition spd="slow" advClick="0" advTm="2000">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533525" y="323850"/>
            <a:ext cx="7591425" cy="707886"/>
          </a:xfrm>
          <a:prstGeom prst="rect">
            <a:avLst/>
          </a:prstGeom>
          <a:noFill/>
        </p:spPr>
        <p:txBody>
          <a:bodyPr wrap="square" rtlCol="0">
            <a:spAutoFit/>
          </a:bodyPr>
          <a:lstStyle/>
          <a:p>
            <a:r>
              <a:rPr lang="en-IN" sz="4000" dirty="0" smtClean="0">
                <a:solidFill>
                  <a:srgbClr val="FF0000"/>
                </a:solidFill>
              </a:rPr>
              <a:t>LIST OF CONTENTS :</a:t>
            </a:r>
            <a:endParaRPr lang="en-IN" sz="4000" dirty="0">
              <a:solidFill>
                <a:srgbClr val="FF0000"/>
              </a:solidFill>
            </a:endParaRPr>
          </a:p>
        </p:txBody>
      </p:sp>
      <p:sp>
        <p:nvSpPr>
          <p:cNvPr id="5" name="TextBox 4"/>
          <p:cNvSpPr txBox="1"/>
          <p:nvPr/>
        </p:nvSpPr>
        <p:spPr>
          <a:xfrm>
            <a:off x="1171574" y="1362075"/>
            <a:ext cx="8244988" cy="51741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3200" dirty="0" smtClean="0"/>
              <a:t> Introduction of project</a:t>
            </a:r>
          </a:p>
          <a:p>
            <a:pPr marL="457200" indent="-457200">
              <a:lnSpc>
                <a:spcPct val="150000"/>
              </a:lnSpc>
              <a:buFont typeface="Arial" panose="020B0604020202020204" pitchFamily="34" charset="0"/>
              <a:buChar char="•"/>
            </a:pPr>
            <a:r>
              <a:rPr lang="en-IN" sz="3200" dirty="0" smtClean="0"/>
              <a:t>Objective of project</a:t>
            </a:r>
          </a:p>
          <a:p>
            <a:pPr marL="457200" indent="-457200">
              <a:lnSpc>
                <a:spcPct val="150000"/>
              </a:lnSpc>
              <a:buFont typeface="Arial" panose="020B0604020202020204" pitchFamily="34" charset="0"/>
              <a:buChar char="•"/>
            </a:pPr>
            <a:r>
              <a:rPr lang="en-IN" sz="3200" dirty="0" smtClean="0"/>
              <a:t>Scope of project</a:t>
            </a:r>
          </a:p>
          <a:p>
            <a:pPr marL="457200" indent="-457200">
              <a:lnSpc>
                <a:spcPct val="150000"/>
              </a:lnSpc>
              <a:buFont typeface="Arial" panose="020B0604020202020204" pitchFamily="34" charset="0"/>
              <a:buChar char="•"/>
            </a:pPr>
            <a:r>
              <a:rPr lang="en-IN" sz="3200" dirty="0" smtClean="0"/>
              <a:t>Hardware and software requirement</a:t>
            </a:r>
          </a:p>
          <a:p>
            <a:pPr marL="457200" indent="-457200">
              <a:lnSpc>
                <a:spcPct val="150000"/>
              </a:lnSpc>
              <a:buFont typeface="Arial" panose="020B0604020202020204" pitchFamily="34" charset="0"/>
              <a:buChar char="•"/>
            </a:pPr>
            <a:r>
              <a:rPr lang="en-IN" sz="3200" dirty="0" smtClean="0"/>
              <a:t>Technology </a:t>
            </a:r>
          </a:p>
          <a:p>
            <a:pPr marL="457200" indent="-457200">
              <a:lnSpc>
                <a:spcPct val="150000"/>
              </a:lnSpc>
              <a:buFont typeface="Arial" panose="020B0604020202020204" pitchFamily="34" charset="0"/>
              <a:buChar char="•"/>
            </a:pPr>
            <a:r>
              <a:rPr lang="en-IN" sz="3200" dirty="0" smtClean="0"/>
              <a:t>Coding</a:t>
            </a:r>
            <a:r>
              <a:rPr lang="en-IN" sz="3200" dirty="0"/>
              <a:t> </a:t>
            </a:r>
            <a:endParaRPr lang="en-IN" sz="3200" dirty="0" smtClean="0"/>
          </a:p>
          <a:p>
            <a:pPr marL="457200" indent="-457200">
              <a:lnSpc>
                <a:spcPct val="150000"/>
              </a:lnSpc>
              <a:buFont typeface="Arial" panose="020B0604020202020204" pitchFamily="34" charset="0"/>
              <a:buChar char="•"/>
            </a:pPr>
            <a:r>
              <a:rPr lang="en-IN" sz="3200" dirty="0" smtClean="0"/>
              <a:t>Conclusion</a:t>
            </a:r>
            <a:endParaRPr lang="en-IN" sz="3200" dirty="0"/>
          </a:p>
        </p:txBody>
      </p:sp>
    </p:spTree>
    <p:extLst>
      <p:ext uri="{BB962C8B-B14F-4D97-AF65-F5344CB8AC3E}">
        <p14:creationId xmlns:p14="http://schemas.microsoft.com/office/powerpoint/2010/main" val="3138161141"/>
      </p:ext>
    </p:extLst>
  </p:cSld>
  <p:clrMapOvr>
    <a:masterClrMapping/>
  </p:clrMapOvr>
  <mc:AlternateContent xmlns:mc="http://schemas.openxmlformats.org/markup-compatibility/2006" xmlns:p14="http://schemas.microsoft.com/office/powerpoint/2010/main">
    <mc:Choice Requires="p14">
      <p:transition spd="slow" p14:dur="800" advClick="0" advTm="1000">
        <p:circle/>
      </p:transition>
    </mc:Choice>
    <mc:Fallback xmlns="">
      <p:transition spd="slow" advClick="0" advTm="1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par>
                          <p:cTn id="10" fill="hold">
                            <p:stCondLst>
                              <p:cond delay="500"/>
                            </p:stCondLst>
                            <p:childTnLst>
                              <p:par>
                                <p:cTn id="11" presetID="31" presetClass="entr" presetSubtype="0" fill="hold" nodeType="afterEffect">
                                  <p:stCondLst>
                                    <p:cond delay="25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0" end="0"/>
                                            </p:txEl>
                                          </p:spTgt>
                                        </p:tgtEl>
                                      </p:cBhvr>
                                    </p:animEffect>
                                  </p:childTnLst>
                                </p:cTn>
                              </p:par>
                            </p:childTnLst>
                          </p:cTn>
                        </p:par>
                        <p:par>
                          <p:cTn id="17" fill="hold">
                            <p:stCondLst>
                              <p:cond delay="1750"/>
                            </p:stCondLst>
                            <p:childTnLst>
                              <p:par>
                                <p:cTn id="18" presetID="16" presetClass="entr" presetSubtype="21" fill="hold" nodeType="afterEffect">
                                  <p:stCondLst>
                                    <p:cond delay="25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par>
                          <p:cTn id="21" fill="hold">
                            <p:stCondLst>
                              <p:cond delay="2500"/>
                            </p:stCondLst>
                            <p:childTnLst>
                              <p:par>
                                <p:cTn id="22" presetID="16" presetClass="entr" presetSubtype="21" fill="hold" nodeType="afterEffect">
                                  <p:stCondLst>
                                    <p:cond delay="25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arn(inVertical)">
                                      <p:cBhvr>
                                        <p:cTn id="24" dur="500"/>
                                        <p:tgtEl>
                                          <p:spTgt spid="5">
                                            <p:txEl>
                                              <p:pRg st="1" end="1"/>
                                            </p:txEl>
                                          </p:spTgt>
                                        </p:tgtEl>
                                      </p:cBhvr>
                                    </p:animEffect>
                                  </p:childTnLst>
                                </p:cTn>
                              </p:par>
                            </p:childTnLst>
                          </p:cTn>
                        </p:par>
                        <p:par>
                          <p:cTn id="25" fill="hold">
                            <p:stCondLst>
                              <p:cond delay="3250"/>
                            </p:stCondLst>
                            <p:childTnLst>
                              <p:par>
                                <p:cTn id="26" presetID="16" presetClass="entr" presetSubtype="21" fill="hold" nodeType="afterEffect">
                                  <p:stCondLst>
                                    <p:cond delay="25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barn(inVertical)">
                                      <p:cBhvr>
                                        <p:cTn id="28" dur="500"/>
                                        <p:tgtEl>
                                          <p:spTgt spid="5">
                                            <p:txEl>
                                              <p:pRg st="2" end="2"/>
                                            </p:txEl>
                                          </p:spTgt>
                                        </p:tgtEl>
                                      </p:cBhvr>
                                    </p:animEffect>
                                  </p:childTnLst>
                                </p:cTn>
                              </p:par>
                            </p:childTnLst>
                          </p:cTn>
                        </p:par>
                        <p:par>
                          <p:cTn id="29" fill="hold">
                            <p:stCondLst>
                              <p:cond delay="4000"/>
                            </p:stCondLst>
                            <p:childTnLst>
                              <p:par>
                                <p:cTn id="30" presetID="16" presetClass="entr" presetSubtype="21" fill="hold" nodeType="afterEffect">
                                  <p:stCondLst>
                                    <p:cond delay="25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par>
                          <p:cTn id="33" fill="hold">
                            <p:stCondLst>
                              <p:cond delay="4750"/>
                            </p:stCondLst>
                            <p:childTnLst>
                              <p:par>
                                <p:cTn id="34" presetID="16" presetClass="entr" presetSubtype="21" fill="hold" nodeType="afterEffect">
                                  <p:stCondLst>
                                    <p:cond delay="25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barn(inVertical)">
                                      <p:cBhvr>
                                        <p:cTn id="36" dur="500"/>
                                        <p:tgtEl>
                                          <p:spTgt spid="5">
                                            <p:txEl>
                                              <p:pRg st="4" end="4"/>
                                            </p:txEl>
                                          </p:spTgt>
                                        </p:tgtEl>
                                      </p:cBhvr>
                                    </p:animEffect>
                                  </p:childTnLst>
                                </p:cTn>
                              </p:par>
                            </p:childTnLst>
                          </p:cTn>
                        </p:par>
                        <p:par>
                          <p:cTn id="37" fill="hold">
                            <p:stCondLst>
                              <p:cond delay="5500"/>
                            </p:stCondLst>
                            <p:childTnLst>
                              <p:par>
                                <p:cTn id="38" presetID="16" presetClass="entr" presetSubtype="21" fill="hold" nodeType="afterEffect">
                                  <p:stCondLst>
                                    <p:cond delay="25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barn(inVertical)">
                                      <p:cBhvr>
                                        <p:cTn id="40" dur="500"/>
                                        <p:tgtEl>
                                          <p:spTgt spid="5">
                                            <p:txEl>
                                              <p:pRg st="5" end="5"/>
                                            </p:txEl>
                                          </p:spTgt>
                                        </p:tgtEl>
                                      </p:cBhvr>
                                    </p:animEffect>
                                  </p:childTnLst>
                                </p:cTn>
                              </p:par>
                            </p:childTnLst>
                          </p:cTn>
                        </p:par>
                        <p:par>
                          <p:cTn id="41" fill="hold">
                            <p:stCondLst>
                              <p:cond delay="6250"/>
                            </p:stCondLst>
                            <p:childTnLst>
                              <p:par>
                                <p:cTn id="42" presetID="16" presetClass="entr" presetSubtype="21" fill="hold" nodeType="afterEffect">
                                  <p:stCondLst>
                                    <p:cond delay="25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barn(inVertical)">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571624" y="142875"/>
            <a:ext cx="8500027" cy="707886"/>
          </a:xfrm>
          <a:prstGeom prst="rect">
            <a:avLst/>
          </a:prstGeom>
          <a:noFill/>
        </p:spPr>
        <p:txBody>
          <a:bodyPr wrap="square" rtlCol="0">
            <a:spAutoFit/>
          </a:bodyPr>
          <a:lstStyle/>
          <a:p>
            <a:r>
              <a:rPr lang="en-US" sz="4000" dirty="0" smtClean="0">
                <a:solidFill>
                  <a:srgbClr val="FF0000"/>
                </a:solidFill>
              </a:rPr>
              <a:t>INTRODUCTION OF PROJECT</a:t>
            </a:r>
            <a:endParaRPr lang="en-IN" sz="4000" dirty="0">
              <a:solidFill>
                <a:srgbClr val="FF0000"/>
              </a:solidFill>
            </a:endParaRPr>
          </a:p>
        </p:txBody>
      </p:sp>
      <p:sp>
        <p:nvSpPr>
          <p:cNvPr id="6" name="TextBox 5"/>
          <p:cNvSpPr txBox="1"/>
          <p:nvPr/>
        </p:nvSpPr>
        <p:spPr>
          <a:xfrm>
            <a:off x="1571624" y="1447800"/>
            <a:ext cx="10359537"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b="1" dirty="0" smtClean="0"/>
              <a:t> </a:t>
            </a:r>
            <a:r>
              <a:rPr lang="en-US" dirty="0"/>
              <a:t>Restaurant Management System Using Python’s built-in </a:t>
            </a:r>
            <a:r>
              <a:rPr lang="en-US" dirty="0" err="1"/>
              <a:t>Tkinter</a:t>
            </a:r>
            <a:r>
              <a:rPr lang="en-US" dirty="0"/>
              <a:t> library. Restaurant Management System Using Python is a software application that helps restaurant owners and managers manage various aspects of their business, such as orders, menus, tables, employees, and inventory</a:t>
            </a:r>
            <a:r>
              <a:rPr lang="en-US" dirty="0" smtClean="0"/>
              <a:t>.</a:t>
            </a:r>
          </a:p>
          <a:p>
            <a:pPr marL="285750" indent="-285750">
              <a:lnSpc>
                <a:spcPct val="200000"/>
              </a:lnSpc>
              <a:buFont typeface="Arial" panose="020B0604020202020204" pitchFamily="34" charset="0"/>
              <a:buChar char="•"/>
            </a:pPr>
            <a:r>
              <a:rPr lang="en-US" dirty="0"/>
              <a:t>A restaurant management system is a software tool that is used to keep records of sales, transactions, and other user data all in one place. This type of software helps in maintaining data and provides offers and real-time delivery details to the user.</a:t>
            </a:r>
            <a:endParaRPr lang="en-IN" sz="2800" dirty="0"/>
          </a:p>
        </p:txBody>
      </p:sp>
    </p:spTree>
    <p:extLst>
      <p:ext uri="{BB962C8B-B14F-4D97-AF65-F5344CB8AC3E}">
        <p14:creationId xmlns:p14="http://schemas.microsoft.com/office/powerpoint/2010/main" val="4165034590"/>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333500" y="228600"/>
            <a:ext cx="7038975" cy="707886"/>
          </a:xfrm>
          <a:prstGeom prst="rect">
            <a:avLst/>
          </a:prstGeom>
          <a:noFill/>
        </p:spPr>
        <p:txBody>
          <a:bodyPr wrap="square" rtlCol="0">
            <a:spAutoFit/>
          </a:bodyPr>
          <a:lstStyle/>
          <a:p>
            <a:r>
              <a:rPr lang="en-IN" sz="4000" dirty="0" smtClean="0">
                <a:solidFill>
                  <a:srgbClr val="FF0000"/>
                </a:solidFill>
              </a:rPr>
              <a:t>OBJECTIVE OF PROJECT</a:t>
            </a:r>
            <a:endParaRPr lang="en-IN" sz="4000" dirty="0">
              <a:solidFill>
                <a:srgbClr val="FF0000"/>
              </a:solidFill>
            </a:endParaRPr>
          </a:p>
        </p:txBody>
      </p:sp>
      <p:sp>
        <p:nvSpPr>
          <p:cNvPr id="5" name="TextBox 4"/>
          <p:cNvSpPr txBox="1"/>
          <p:nvPr/>
        </p:nvSpPr>
        <p:spPr>
          <a:xfrm>
            <a:off x="971550" y="1076325"/>
            <a:ext cx="10279546" cy="5386090"/>
          </a:xfrm>
          <a:prstGeom prst="rect">
            <a:avLst/>
          </a:prstGeom>
          <a:noFill/>
        </p:spPr>
        <p:txBody>
          <a:bodyPr wrap="square" rtlCol="0">
            <a:spAutoFit/>
          </a:bodyPr>
          <a:lstStyle/>
          <a:p>
            <a:r>
              <a:rPr lang="en-US" sz="1600" dirty="0" smtClean="0"/>
              <a:t> </a:t>
            </a:r>
            <a:r>
              <a:rPr lang="en-US" dirty="0"/>
              <a:t>The objectives of the system are- To reduce paperwork.</a:t>
            </a:r>
            <a:endParaRPr lang="en-IN" dirty="0"/>
          </a:p>
          <a:p>
            <a:pPr marL="285750" indent="-285750">
              <a:lnSpc>
                <a:spcPct val="150000"/>
              </a:lnSpc>
              <a:buFont typeface="Arial" panose="020B0604020202020204" pitchFamily="34" charset="0"/>
              <a:buChar char="•"/>
            </a:pPr>
            <a:r>
              <a:rPr lang="en-US" dirty="0"/>
              <a:t> Reduced operational </a:t>
            </a:r>
            <a:r>
              <a:rPr lang="en-US" dirty="0" smtClean="0"/>
              <a:t>time.</a:t>
            </a:r>
          </a:p>
          <a:p>
            <a:pPr marL="285750" indent="-285750">
              <a:lnSpc>
                <a:spcPct val="150000"/>
              </a:lnSpc>
              <a:buFont typeface="Arial" panose="020B0604020202020204" pitchFamily="34" charset="0"/>
              <a:buChar char="•"/>
            </a:pPr>
            <a:r>
              <a:rPr lang="en-US" dirty="0"/>
              <a:t>Increased accuracy and </a:t>
            </a:r>
            <a:r>
              <a:rPr lang="en-US" dirty="0" smtClean="0"/>
              <a:t>reliability.</a:t>
            </a:r>
          </a:p>
          <a:p>
            <a:pPr marL="285750" indent="-285750">
              <a:lnSpc>
                <a:spcPct val="150000"/>
              </a:lnSpc>
              <a:buFont typeface="Arial" panose="020B0604020202020204" pitchFamily="34" charset="0"/>
              <a:buChar char="•"/>
            </a:pPr>
            <a:r>
              <a:rPr lang="en-US" dirty="0"/>
              <a:t>Increased operational </a:t>
            </a:r>
            <a:r>
              <a:rPr lang="en-US" dirty="0" smtClean="0"/>
              <a:t>efficiency.</a:t>
            </a:r>
          </a:p>
          <a:p>
            <a:pPr marL="285750" indent="-285750">
              <a:lnSpc>
                <a:spcPct val="150000"/>
              </a:lnSpc>
              <a:buFont typeface="Arial" panose="020B0604020202020204" pitchFamily="34" charset="0"/>
              <a:buChar char="•"/>
            </a:pPr>
            <a:r>
              <a:rPr lang="en-US" dirty="0" smtClean="0"/>
              <a:t>Safe and Secure.</a:t>
            </a:r>
            <a:endParaRPr lang="en-IN" dirty="0"/>
          </a:p>
          <a:p>
            <a:endParaRPr lang="en-US" dirty="0"/>
          </a:p>
          <a:p>
            <a:pPr>
              <a:lnSpc>
                <a:spcPct val="200000"/>
              </a:lnSpc>
            </a:pPr>
            <a:r>
              <a:rPr lang="en-US" sz="2000" dirty="0"/>
              <a:t>restaurant management system using Python </a:t>
            </a:r>
            <a:r>
              <a:rPr lang="en-US" sz="2000" dirty="0" err="1"/>
              <a:t>Tkinter</a:t>
            </a:r>
            <a:r>
              <a:rPr lang="en-US" sz="2000" dirty="0"/>
              <a:t> is a valuable tool for restaurant owners and managers to manage their operations efficiently. Python </a:t>
            </a:r>
            <a:r>
              <a:rPr lang="en-US" sz="2000" dirty="0" err="1"/>
              <a:t>Tkinter</a:t>
            </a:r>
            <a:r>
              <a:rPr lang="en-US" sz="2000" dirty="0"/>
              <a:t> provides an easy-to-use graphical interface that enables staff and customers to interact with the system effortlessly.</a:t>
            </a:r>
            <a:r>
              <a:rPr lang="en-US" sz="2000" dirty="0"/>
              <a:t/>
            </a:r>
            <a:br>
              <a:rPr lang="en-US" sz="2000" dirty="0"/>
            </a:br>
            <a:endParaRPr lang="en-IN" sz="2000" dirty="0"/>
          </a:p>
        </p:txBody>
      </p:sp>
    </p:spTree>
    <p:extLst>
      <p:ext uri="{BB962C8B-B14F-4D97-AF65-F5344CB8AC3E}">
        <p14:creationId xmlns:p14="http://schemas.microsoft.com/office/powerpoint/2010/main" val="623717106"/>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750"/>
                            </p:stCondLst>
                            <p:childTnLst>
                              <p:par>
                                <p:cTn id="9" presetID="14" presetClass="entr" presetSubtype="10" fill="hold"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500"/>
                            </p:stCondLst>
                            <p:childTnLst>
                              <p:par>
                                <p:cTn id="13" presetID="14" presetClass="entr" presetSubtype="10" fill="hold"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2250"/>
                            </p:stCondLst>
                            <p:childTnLst>
                              <p:par>
                                <p:cTn id="17" presetID="14" presetClass="entr" presetSubtype="10" fill="hold" nodeType="after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3000"/>
                            </p:stCondLst>
                            <p:childTnLst>
                              <p:par>
                                <p:cTn id="21" presetID="14" presetClass="entr" presetSubtype="10" fill="hold" nodeType="afterEffect">
                                  <p:stCondLst>
                                    <p:cond delay="25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childTnLst>
                          </p:cTn>
                        </p:par>
                        <p:par>
                          <p:cTn id="24" fill="hold">
                            <p:stCondLst>
                              <p:cond delay="3750"/>
                            </p:stCondLst>
                            <p:childTnLst>
                              <p:par>
                                <p:cTn id="25" presetID="14" presetClass="entr" presetSubtype="10" fill="hold" nodeType="afterEffect">
                                  <p:stCondLst>
                                    <p:cond delay="25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par>
                          <p:cTn id="28" fill="hold">
                            <p:stCondLst>
                              <p:cond delay="4500"/>
                            </p:stCondLst>
                            <p:childTnLst>
                              <p:par>
                                <p:cTn id="29" presetID="14" presetClass="entr" presetSubtype="10" fill="hold" nodeType="after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934915" y="312860"/>
            <a:ext cx="5819775" cy="707886"/>
          </a:xfrm>
          <a:prstGeom prst="rect">
            <a:avLst/>
          </a:prstGeom>
          <a:noFill/>
        </p:spPr>
        <p:txBody>
          <a:bodyPr wrap="square" rtlCol="0">
            <a:spAutoFit/>
          </a:bodyPr>
          <a:lstStyle/>
          <a:p>
            <a:pPr algn="ctr"/>
            <a:r>
              <a:rPr lang="en-IN" sz="4000" dirty="0" smtClean="0">
                <a:solidFill>
                  <a:srgbClr val="FF0000"/>
                </a:solidFill>
              </a:rPr>
              <a:t>SCOPE OF PROJECT</a:t>
            </a:r>
            <a:endParaRPr lang="en-IN" dirty="0"/>
          </a:p>
        </p:txBody>
      </p:sp>
      <p:sp>
        <p:nvSpPr>
          <p:cNvPr id="5" name="TextBox 4"/>
          <p:cNvSpPr txBox="1"/>
          <p:nvPr/>
        </p:nvSpPr>
        <p:spPr>
          <a:xfrm>
            <a:off x="219807" y="1323975"/>
            <a:ext cx="11298115" cy="5355312"/>
          </a:xfrm>
          <a:prstGeom prst="rect">
            <a:avLst/>
          </a:prstGeom>
          <a:noFill/>
        </p:spPr>
        <p:txBody>
          <a:bodyPr wrap="square" rtlCol="0">
            <a:spAutoFit/>
          </a:bodyPr>
          <a:lstStyle/>
          <a:p>
            <a:r>
              <a:rPr lang="en-US" dirty="0">
                <a:solidFill>
                  <a:schemeClr val="tx2">
                    <a:lumMod val="25000"/>
                  </a:schemeClr>
                </a:solidFill>
              </a:rPr>
              <a:t>The scope of a Restaurant Management System includes:</a:t>
            </a:r>
          </a:p>
          <a:p>
            <a:pPr marL="285750" indent="-285750">
              <a:buFont typeface="Arial" panose="020B0604020202020204" pitchFamily="34" charset="0"/>
              <a:buChar char="•"/>
            </a:pPr>
            <a:r>
              <a:rPr lang="en-US" b="1" dirty="0">
                <a:solidFill>
                  <a:schemeClr val="tx2">
                    <a:lumMod val="25000"/>
                  </a:schemeClr>
                </a:solidFill>
              </a:rPr>
              <a:t>Order and Menu Management:</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Efficient order processing.</a:t>
            </a:r>
          </a:p>
          <a:p>
            <a:pPr marL="742950" lvl="1" indent="-285750">
              <a:buFont typeface="Arial" panose="020B0604020202020204" pitchFamily="34" charset="0"/>
              <a:buChar char="•"/>
            </a:pPr>
            <a:r>
              <a:rPr lang="en-US" dirty="0">
                <a:solidFill>
                  <a:schemeClr val="tx2">
                    <a:lumMod val="25000"/>
                  </a:schemeClr>
                </a:solidFill>
              </a:rPr>
              <a:t>Menu customization and pricing.</a:t>
            </a:r>
          </a:p>
          <a:p>
            <a:pPr marL="285750" indent="-285750">
              <a:buFont typeface="Arial" panose="020B0604020202020204" pitchFamily="34" charset="0"/>
              <a:buChar char="•"/>
            </a:pPr>
            <a:r>
              <a:rPr lang="en-US" b="1" dirty="0">
                <a:solidFill>
                  <a:schemeClr val="tx2">
                    <a:lumMod val="25000"/>
                  </a:schemeClr>
                </a:solidFill>
              </a:rPr>
              <a:t>Inventory and POS System:</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Inventory tracking and alerts.</a:t>
            </a:r>
          </a:p>
          <a:p>
            <a:pPr marL="742950" lvl="1" indent="-285750">
              <a:buFont typeface="Arial" panose="020B0604020202020204" pitchFamily="34" charset="0"/>
              <a:buChar char="•"/>
            </a:pPr>
            <a:r>
              <a:rPr lang="en-US" dirty="0">
                <a:solidFill>
                  <a:schemeClr val="tx2">
                    <a:lumMod val="25000"/>
                  </a:schemeClr>
                </a:solidFill>
              </a:rPr>
              <a:t>Point of Sale for transactions.</a:t>
            </a:r>
          </a:p>
          <a:p>
            <a:pPr marL="285750" indent="-285750">
              <a:buFont typeface="Arial" panose="020B0604020202020204" pitchFamily="34" charset="0"/>
              <a:buChar char="•"/>
            </a:pPr>
            <a:r>
              <a:rPr lang="en-US" b="1" dirty="0">
                <a:solidFill>
                  <a:schemeClr val="tx2">
                    <a:lumMod val="25000"/>
                  </a:schemeClr>
                </a:solidFill>
              </a:rPr>
              <a:t>Employee and Customer Management:</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Staff scheduling and payroll.</a:t>
            </a:r>
          </a:p>
          <a:p>
            <a:pPr marL="742950" lvl="1" indent="-285750">
              <a:buFont typeface="Arial" panose="020B0604020202020204" pitchFamily="34" charset="0"/>
              <a:buChar char="•"/>
            </a:pPr>
            <a:r>
              <a:rPr lang="en-US" dirty="0">
                <a:solidFill>
                  <a:schemeClr val="tx2">
                    <a:lumMod val="25000"/>
                  </a:schemeClr>
                </a:solidFill>
              </a:rPr>
              <a:t>Customer profiles and loyalty programs.</a:t>
            </a:r>
          </a:p>
          <a:p>
            <a:pPr marL="285750" indent="-285750">
              <a:buFont typeface="Arial" panose="020B0604020202020204" pitchFamily="34" charset="0"/>
              <a:buChar char="•"/>
            </a:pPr>
            <a:r>
              <a:rPr lang="en-US" b="1" dirty="0">
                <a:solidFill>
                  <a:schemeClr val="tx2">
                    <a:lumMod val="25000"/>
                  </a:schemeClr>
                </a:solidFill>
              </a:rPr>
              <a:t>Reporting and Analytics:</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Sales and performance reports.</a:t>
            </a:r>
          </a:p>
          <a:p>
            <a:pPr marL="742950" lvl="1" indent="-285750">
              <a:buFont typeface="Arial" panose="020B0604020202020204" pitchFamily="34" charset="0"/>
              <a:buChar char="•"/>
            </a:pPr>
            <a:r>
              <a:rPr lang="en-US" dirty="0">
                <a:solidFill>
                  <a:schemeClr val="tx2">
                    <a:lumMod val="25000"/>
                  </a:schemeClr>
                </a:solidFill>
              </a:rPr>
              <a:t>Analytics for better decision-making.</a:t>
            </a:r>
          </a:p>
          <a:p>
            <a:pPr marL="285750" indent="-285750">
              <a:buFont typeface="Arial" panose="020B0604020202020204" pitchFamily="34" charset="0"/>
              <a:buChar char="•"/>
            </a:pPr>
            <a:r>
              <a:rPr lang="en-US" b="1" dirty="0">
                <a:solidFill>
                  <a:schemeClr val="tx2">
                    <a:lumMod val="25000"/>
                  </a:schemeClr>
                </a:solidFill>
              </a:rPr>
              <a:t>Integration and Compliance:</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Integration with external systems.</a:t>
            </a:r>
          </a:p>
          <a:p>
            <a:pPr marL="742950" lvl="1" indent="-285750">
              <a:buFont typeface="Arial" panose="020B0604020202020204" pitchFamily="34" charset="0"/>
              <a:buChar char="•"/>
            </a:pPr>
            <a:r>
              <a:rPr lang="en-US" dirty="0">
                <a:solidFill>
                  <a:schemeClr val="tx2">
                    <a:lumMod val="25000"/>
                  </a:schemeClr>
                </a:solidFill>
              </a:rPr>
              <a:t>Security and compliance measures.</a:t>
            </a:r>
          </a:p>
          <a:p>
            <a:pPr marL="285750" indent="-285750">
              <a:buFont typeface="Arial" panose="020B0604020202020204" pitchFamily="34" charset="0"/>
              <a:buChar char="•"/>
            </a:pPr>
            <a:r>
              <a:rPr lang="en-US" b="1" dirty="0">
                <a:solidFill>
                  <a:schemeClr val="tx2">
                    <a:lumMod val="25000"/>
                  </a:schemeClr>
                </a:solidFill>
              </a:rPr>
              <a:t>Online Presence and Accessibility:</a:t>
            </a:r>
            <a:endParaRPr lang="en-US" dirty="0">
              <a:solidFill>
                <a:schemeClr val="tx2">
                  <a:lumMod val="25000"/>
                </a:schemeClr>
              </a:solidFill>
            </a:endParaRPr>
          </a:p>
          <a:p>
            <a:pPr marL="742950" lvl="1" indent="-285750">
              <a:buFont typeface="Arial" panose="020B0604020202020204" pitchFamily="34" charset="0"/>
              <a:buChar char="•"/>
            </a:pPr>
            <a:r>
              <a:rPr lang="en-US" dirty="0">
                <a:solidFill>
                  <a:schemeClr val="tx2">
                    <a:lumMod val="25000"/>
                  </a:schemeClr>
                </a:solidFill>
              </a:rPr>
              <a:t>Mobile apps and online ordering.</a:t>
            </a:r>
          </a:p>
          <a:p>
            <a:pPr marL="742950" lvl="1" indent="-285750">
              <a:buFont typeface="Arial" panose="020B0604020202020204" pitchFamily="34" charset="0"/>
              <a:buChar char="•"/>
            </a:pPr>
            <a:r>
              <a:rPr lang="en-US" dirty="0">
                <a:solidFill>
                  <a:schemeClr val="tx2">
                    <a:lumMod val="25000"/>
                  </a:schemeClr>
                </a:solidFill>
              </a:rPr>
              <a:t>Accessibility and scalability</a:t>
            </a:r>
            <a:r>
              <a:rPr lang="en-US" dirty="0" smtClean="0">
                <a:solidFill>
                  <a:schemeClr val="tx2">
                    <a:lumMod val="25000"/>
                  </a:schemeClr>
                </a:solidFill>
              </a:rPr>
              <a:t>.</a:t>
            </a:r>
            <a:endParaRPr lang="en-US" dirty="0">
              <a:solidFill>
                <a:schemeClr val="tx2">
                  <a:lumMod val="25000"/>
                </a:schemeClr>
              </a:solidFill>
            </a:endParaRPr>
          </a:p>
        </p:txBody>
      </p:sp>
    </p:spTree>
    <p:extLst>
      <p:ext uri="{BB962C8B-B14F-4D97-AF65-F5344CB8AC3E}">
        <p14:creationId xmlns:p14="http://schemas.microsoft.com/office/powerpoint/2010/main" val="1360866167"/>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par>
                          <p:cTn id="10" fill="hold">
                            <p:stCondLst>
                              <p:cond delay="750"/>
                            </p:stCondLst>
                            <p:childTnLst>
                              <p:par>
                                <p:cTn id="11" presetID="14" presetClass="entr" presetSubtype="10" fill="hold" nodeType="afterEffect">
                                  <p:stCondLst>
                                    <p:cond delay="25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500"/>
                                        <p:tgtEl>
                                          <p:spTgt spid="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25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par>
                          <p:cTn id="18" fill="hold">
                            <p:stCondLst>
                              <p:cond delay="2250"/>
                            </p:stCondLst>
                            <p:childTnLst>
                              <p:par>
                                <p:cTn id="19" presetID="14" presetClass="entr" presetSubtype="10" fill="hold" nodeType="afterEffect">
                                  <p:stCondLst>
                                    <p:cond delay="25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1" dur="500"/>
                                        <p:tgtEl>
                                          <p:spTgt spid="5">
                                            <p:txEl>
                                              <p:pRg st="2" end="2"/>
                                            </p:txEl>
                                          </p:spTgt>
                                        </p:tgtEl>
                                      </p:cBhvr>
                                    </p:animEffect>
                                  </p:childTnLst>
                                </p:cTn>
                              </p:par>
                            </p:childTnLst>
                          </p:cTn>
                        </p:par>
                        <p:par>
                          <p:cTn id="22" fill="hold">
                            <p:stCondLst>
                              <p:cond delay="3000"/>
                            </p:stCondLst>
                            <p:childTnLst>
                              <p:par>
                                <p:cTn id="23" presetID="14" presetClass="entr" presetSubtype="10" fill="hold" nodeType="afterEffect">
                                  <p:stCondLst>
                                    <p:cond delay="25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5" dur="500"/>
                                        <p:tgtEl>
                                          <p:spTgt spid="5">
                                            <p:txEl>
                                              <p:pRg st="3" end="3"/>
                                            </p:txEl>
                                          </p:spTgt>
                                        </p:tgtEl>
                                      </p:cBhvr>
                                    </p:animEffect>
                                  </p:childTnLst>
                                </p:cTn>
                              </p:par>
                            </p:childTnLst>
                          </p:cTn>
                        </p:par>
                        <p:par>
                          <p:cTn id="26" fill="hold">
                            <p:stCondLst>
                              <p:cond delay="3750"/>
                            </p:stCondLst>
                            <p:childTnLst>
                              <p:par>
                                <p:cTn id="27" presetID="14" presetClass="entr" presetSubtype="10" fill="hold" nodeType="afterEffect">
                                  <p:stCondLst>
                                    <p:cond delay="25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par>
                          <p:cTn id="30" fill="hold">
                            <p:stCondLst>
                              <p:cond delay="4500"/>
                            </p:stCondLst>
                            <p:childTnLst>
                              <p:par>
                                <p:cTn id="31" presetID="14" presetClass="entr" presetSubtype="10" fill="hold" nodeType="afterEffect">
                                  <p:stCondLst>
                                    <p:cond delay="25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3" dur="500"/>
                                        <p:tgtEl>
                                          <p:spTgt spid="5">
                                            <p:txEl>
                                              <p:pRg st="5" end="5"/>
                                            </p:txEl>
                                          </p:spTgt>
                                        </p:tgtEl>
                                      </p:cBhvr>
                                    </p:animEffect>
                                  </p:childTnLst>
                                </p:cTn>
                              </p:par>
                            </p:childTnLst>
                          </p:cTn>
                        </p:par>
                        <p:par>
                          <p:cTn id="34" fill="hold">
                            <p:stCondLst>
                              <p:cond delay="5250"/>
                            </p:stCondLst>
                            <p:childTnLst>
                              <p:par>
                                <p:cTn id="35" presetID="14" presetClass="entr" presetSubtype="10" fill="hold" nodeType="afterEffect">
                                  <p:stCondLst>
                                    <p:cond delay="25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par>
                          <p:cTn id="38" fill="hold">
                            <p:stCondLst>
                              <p:cond delay="6000"/>
                            </p:stCondLst>
                            <p:childTnLst>
                              <p:par>
                                <p:cTn id="39" presetID="14" presetClass="entr" presetSubtype="10" fill="hold" nodeType="afterEffect">
                                  <p:stCondLst>
                                    <p:cond delay="25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1" dur="500"/>
                                        <p:tgtEl>
                                          <p:spTgt spid="5">
                                            <p:txEl>
                                              <p:pRg st="7" end="7"/>
                                            </p:txEl>
                                          </p:spTgt>
                                        </p:tgtEl>
                                      </p:cBhvr>
                                    </p:animEffect>
                                  </p:childTnLst>
                                </p:cTn>
                              </p:par>
                            </p:childTnLst>
                          </p:cTn>
                        </p:par>
                        <p:par>
                          <p:cTn id="42" fill="hold">
                            <p:stCondLst>
                              <p:cond delay="6750"/>
                            </p:stCondLst>
                            <p:childTnLst>
                              <p:par>
                                <p:cTn id="43" presetID="14" presetClass="entr" presetSubtype="10" fill="hold" nodeType="afterEffect">
                                  <p:stCondLst>
                                    <p:cond delay="25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5" dur="500"/>
                                        <p:tgtEl>
                                          <p:spTgt spid="5">
                                            <p:txEl>
                                              <p:pRg st="8" end="8"/>
                                            </p:txEl>
                                          </p:spTgt>
                                        </p:tgtEl>
                                      </p:cBhvr>
                                    </p:animEffect>
                                  </p:childTnLst>
                                </p:cTn>
                              </p:par>
                            </p:childTnLst>
                          </p:cTn>
                        </p:par>
                        <p:par>
                          <p:cTn id="46" fill="hold">
                            <p:stCondLst>
                              <p:cond delay="7500"/>
                            </p:stCondLst>
                            <p:childTnLst>
                              <p:par>
                                <p:cTn id="47" presetID="14" presetClass="entr" presetSubtype="10" fill="hold" nodeType="afterEffect">
                                  <p:stCondLst>
                                    <p:cond delay="25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9" dur="500"/>
                                        <p:tgtEl>
                                          <p:spTgt spid="5">
                                            <p:txEl>
                                              <p:pRg st="9" end="9"/>
                                            </p:txEl>
                                          </p:spTgt>
                                        </p:tgtEl>
                                      </p:cBhvr>
                                    </p:animEffect>
                                  </p:childTnLst>
                                </p:cTn>
                              </p:par>
                            </p:childTnLst>
                          </p:cTn>
                        </p:par>
                        <p:par>
                          <p:cTn id="50" fill="hold">
                            <p:stCondLst>
                              <p:cond delay="8250"/>
                            </p:stCondLst>
                            <p:childTnLst>
                              <p:par>
                                <p:cTn id="51" presetID="14" presetClass="entr" presetSubtype="10" fill="hold" nodeType="afterEffect">
                                  <p:stCondLst>
                                    <p:cond delay="25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3" dur="500"/>
                                        <p:tgtEl>
                                          <p:spTgt spid="5">
                                            <p:txEl>
                                              <p:pRg st="10" end="10"/>
                                            </p:txEl>
                                          </p:spTgt>
                                        </p:tgtEl>
                                      </p:cBhvr>
                                    </p:animEffect>
                                  </p:childTnLst>
                                </p:cTn>
                              </p:par>
                            </p:childTnLst>
                          </p:cTn>
                        </p:par>
                        <p:par>
                          <p:cTn id="54" fill="hold">
                            <p:stCondLst>
                              <p:cond delay="9000"/>
                            </p:stCondLst>
                            <p:childTnLst>
                              <p:par>
                                <p:cTn id="55" presetID="14" presetClass="entr" presetSubtype="10" fill="hold" nodeType="afterEffect">
                                  <p:stCondLst>
                                    <p:cond delay="25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57" dur="500"/>
                                        <p:tgtEl>
                                          <p:spTgt spid="5">
                                            <p:txEl>
                                              <p:pRg st="11" end="11"/>
                                            </p:txEl>
                                          </p:spTgt>
                                        </p:tgtEl>
                                      </p:cBhvr>
                                    </p:animEffect>
                                  </p:childTnLst>
                                </p:cTn>
                              </p:par>
                            </p:childTnLst>
                          </p:cTn>
                        </p:par>
                        <p:par>
                          <p:cTn id="58" fill="hold">
                            <p:stCondLst>
                              <p:cond delay="9750"/>
                            </p:stCondLst>
                            <p:childTnLst>
                              <p:par>
                                <p:cTn id="59" presetID="14" presetClass="entr" presetSubtype="10" fill="hold" nodeType="afterEffect">
                                  <p:stCondLst>
                                    <p:cond delay="25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1" dur="500"/>
                                        <p:tgtEl>
                                          <p:spTgt spid="5">
                                            <p:txEl>
                                              <p:pRg st="12" end="12"/>
                                            </p:txEl>
                                          </p:spTgt>
                                        </p:tgtEl>
                                      </p:cBhvr>
                                    </p:animEffect>
                                  </p:childTnLst>
                                </p:cTn>
                              </p:par>
                            </p:childTnLst>
                          </p:cTn>
                        </p:par>
                        <p:par>
                          <p:cTn id="62" fill="hold">
                            <p:stCondLst>
                              <p:cond delay="10500"/>
                            </p:stCondLst>
                            <p:childTnLst>
                              <p:par>
                                <p:cTn id="63" presetID="14" presetClass="entr" presetSubtype="10" fill="hold" nodeType="afterEffect">
                                  <p:stCondLst>
                                    <p:cond delay="25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65" dur="500"/>
                                        <p:tgtEl>
                                          <p:spTgt spid="5">
                                            <p:txEl>
                                              <p:pRg st="13" end="13"/>
                                            </p:txEl>
                                          </p:spTgt>
                                        </p:tgtEl>
                                      </p:cBhvr>
                                    </p:animEffect>
                                  </p:childTnLst>
                                </p:cTn>
                              </p:par>
                            </p:childTnLst>
                          </p:cTn>
                        </p:par>
                        <p:par>
                          <p:cTn id="66" fill="hold">
                            <p:stCondLst>
                              <p:cond delay="11250"/>
                            </p:stCondLst>
                            <p:childTnLst>
                              <p:par>
                                <p:cTn id="67" presetID="14" presetClass="entr" presetSubtype="10" fill="hold" nodeType="afterEffect">
                                  <p:stCondLst>
                                    <p:cond delay="250"/>
                                  </p:stCondLst>
                                  <p:childTnLst>
                                    <p:set>
                                      <p:cBhvr>
                                        <p:cTn id="68"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69" dur="500"/>
                                        <p:tgtEl>
                                          <p:spTgt spid="5">
                                            <p:txEl>
                                              <p:pRg st="14" end="14"/>
                                            </p:txEl>
                                          </p:spTgt>
                                        </p:tgtEl>
                                      </p:cBhvr>
                                    </p:animEffect>
                                  </p:childTnLst>
                                </p:cTn>
                              </p:par>
                            </p:childTnLst>
                          </p:cTn>
                        </p:par>
                        <p:par>
                          <p:cTn id="70" fill="hold">
                            <p:stCondLst>
                              <p:cond delay="12000"/>
                            </p:stCondLst>
                            <p:childTnLst>
                              <p:par>
                                <p:cTn id="71" presetID="14" presetClass="entr" presetSubtype="10" fill="hold" nodeType="afterEffect">
                                  <p:stCondLst>
                                    <p:cond delay="250"/>
                                  </p:stCondLst>
                                  <p:childTnLst>
                                    <p:set>
                                      <p:cBhvr>
                                        <p:cTn id="72" dur="1" fill="hold">
                                          <p:stCondLst>
                                            <p:cond delay="0"/>
                                          </p:stCondLst>
                                        </p:cTn>
                                        <p:tgtEl>
                                          <p:spTgt spid="5">
                                            <p:txEl>
                                              <p:pRg st="15" end="15"/>
                                            </p:txEl>
                                          </p:spTgt>
                                        </p:tgtEl>
                                        <p:attrNameLst>
                                          <p:attrName>style.visibility</p:attrName>
                                        </p:attrNameLst>
                                      </p:cBhvr>
                                      <p:to>
                                        <p:strVal val="visible"/>
                                      </p:to>
                                    </p:set>
                                    <p:animEffect transition="in" filter="randombar(horizontal)">
                                      <p:cBhvr>
                                        <p:cTn id="73" dur="500"/>
                                        <p:tgtEl>
                                          <p:spTgt spid="5">
                                            <p:txEl>
                                              <p:pRg st="15" end="15"/>
                                            </p:txEl>
                                          </p:spTgt>
                                        </p:tgtEl>
                                      </p:cBhvr>
                                    </p:animEffect>
                                  </p:childTnLst>
                                </p:cTn>
                              </p:par>
                            </p:childTnLst>
                          </p:cTn>
                        </p:par>
                        <p:par>
                          <p:cTn id="74" fill="hold">
                            <p:stCondLst>
                              <p:cond delay="12750"/>
                            </p:stCondLst>
                            <p:childTnLst>
                              <p:par>
                                <p:cTn id="75" presetID="14" presetClass="entr" presetSubtype="10" fill="hold" nodeType="afterEffect">
                                  <p:stCondLst>
                                    <p:cond delay="25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randombar(horizontal)">
                                      <p:cBhvr>
                                        <p:cTn id="77" dur="500"/>
                                        <p:tgtEl>
                                          <p:spTgt spid="5">
                                            <p:txEl>
                                              <p:pRg st="16" end="16"/>
                                            </p:txEl>
                                          </p:spTgt>
                                        </p:tgtEl>
                                      </p:cBhvr>
                                    </p:animEffect>
                                  </p:childTnLst>
                                </p:cTn>
                              </p:par>
                            </p:childTnLst>
                          </p:cTn>
                        </p:par>
                        <p:par>
                          <p:cTn id="78" fill="hold">
                            <p:stCondLst>
                              <p:cond delay="13500"/>
                            </p:stCondLst>
                            <p:childTnLst>
                              <p:par>
                                <p:cTn id="79" presetID="14" presetClass="entr" presetSubtype="10" fill="hold" nodeType="afterEffect">
                                  <p:stCondLst>
                                    <p:cond delay="250"/>
                                  </p:stCondLst>
                                  <p:childTnLst>
                                    <p:set>
                                      <p:cBhvr>
                                        <p:cTn id="80" dur="1" fill="hold">
                                          <p:stCondLst>
                                            <p:cond delay="0"/>
                                          </p:stCondLst>
                                        </p:cTn>
                                        <p:tgtEl>
                                          <p:spTgt spid="5">
                                            <p:txEl>
                                              <p:pRg st="17" end="17"/>
                                            </p:txEl>
                                          </p:spTgt>
                                        </p:tgtEl>
                                        <p:attrNameLst>
                                          <p:attrName>style.visibility</p:attrName>
                                        </p:attrNameLst>
                                      </p:cBhvr>
                                      <p:to>
                                        <p:strVal val="visible"/>
                                      </p:to>
                                    </p:set>
                                    <p:animEffect transition="in" filter="randombar(horizontal)">
                                      <p:cBhvr>
                                        <p:cTn id="81" dur="500"/>
                                        <p:tgtEl>
                                          <p:spTgt spid="5">
                                            <p:txEl>
                                              <p:pRg st="17" end="17"/>
                                            </p:txEl>
                                          </p:spTgt>
                                        </p:tgtEl>
                                      </p:cBhvr>
                                    </p:animEffect>
                                  </p:childTnLst>
                                </p:cTn>
                              </p:par>
                            </p:childTnLst>
                          </p:cTn>
                        </p:par>
                        <p:par>
                          <p:cTn id="82" fill="hold">
                            <p:stCondLst>
                              <p:cond delay="14250"/>
                            </p:stCondLst>
                            <p:childTnLst>
                              <p:par>
                                <p:cTn id="83" presetID="14" presetClass="entr" presetSubtype="10" fill="hold" nodeType="afterEffect">
                                  <p:stCondLst>
                                    <p:cond delay="250"/>
                                  </p:stCondLst>
                                  <p:childTnLst>
                                    <p:set>
                                      <p:cBhvr>
                                        <p:cTn id="84" dur="1" fill="hold">
                                          <p:stCondLst>
                                            <p:cond delay="0"/>
                                          </p:stCondLst>
                                        </p:cTn>
                                        <p:tgtEl>
                                          <p:spTgt spid="5">
                                            <p:txEl>
                                              <p:pRg st="18" end="18"/>
                                            </p:txEl>
                                          </p:spTgt>
                                        </p:tgtEl>
                                        <p:attrNameLst>
                                          <p:attrName>style.visibility</p:attrName>
                                        </p:attrNameLst>
                                      </p:cBhvr>
                                      <p:to>
                                        <p:strVal val="visible"/>
                                      </p:to>
                                    </p:set>
                                    <p:animEffect transition="in" filter="randombar(horizontal)">
                                      <p:cBhvr>
                                        <p:cTn id="85"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318846" y="518746"/>
            <a:ext cx="9601199" cy="1077218"/>
          </a:xfrm>
          <a:prstGeom prst="rect">
            <a:avLst/>
          </a:prstGeom>
          <a:noFill/>
        </p:spPr>
        <p:txBody>
          <a:bodyPr wrap="square" rtlCol="0">
            <a:spAutoFit/>
          </a:bodyPr>
          <a:lstStyle/>
          <a:p>
            <a:pPr algn="ctr"/>
            <a:r>
              <a:rPr lang="en-US" sz="3200" dirty="0">
                <a:solidFill>
                  <a:srgbClr val="FF0000"/>
                </a:solidFill>
              </a:rPr>
              <a:t>HARDWARE AND SOFTWARE </a:t>
            </a:r>
            <a:r>
              <a:rPr lang="en-US" sz="3200" dirty="0" smtClean="0">
                <a:solidFill>
                  <a:srgbClr val="FF0000"/>
                </a:solidFill>
              </a:rPr>
              <a:t>           REQUIREMENT</a:t>
            </a:r>
            <a:endParaRPr lang="en-IN" sz="3200" dirty="0">
              <a:solidFill>
                <a:srgbClr val="FF0000"/>
              </a:solidFill>
            </a:endParaRPr>
          </a:p>
        </p:txBody>
      </p:sp>
      <p:sp>
        <p:nvSpPr>
          <p:cNvPr id="3" name="TextBox 2"/>
          <p:cNvSpPr txBox="1"/>
          <p:nvPr/>
        </p:nvSpPr>
        <p:spPr>
          <a:xfrm>
            <a:off x="1318846" y="1740877"/>
            <a:ext cx="8291146" cy="5262979"/>
          </a:xfrm>
          <a:prstGeom prst="rect">
            <a:avLst/>
          </a:prstGeom>
          <a:noFill/>
        </p:spPr>
        <p:txBody>
          <a:bodyPr wrap="square" rtlCol="0">
            <a:spAutoFit/>
          </a:bodyPr>
          <a:lstStyle/>
          <a:p>
            <a:pPr lvl="0"/>
            <a:r>
              <a:rPr lang="en-US" sz="2400" dirty="0"/>
              <a:t>Hardware</a:t>
            </a:r>
            <a:endParaRPr lang="en-IN" sz="2400" dirty="0"/>
          </a:p>
          <a:p>
            <a:r>
              <a:rPr lang="en-US" dirty="0"/>
              <a:t> </a:t>
            </a:r>
            <a:endParaRPr lang="en-IN" dirty="0"/>
          </a:p>
          <a:p>
            <a:pPr lvl="0"/>
            <a:r>
              <a:rPr lang="en-US" dirty="0" smtClean="0"/>
              <a:t> C.P.U</a:t>
            </a:r>
            <a:r>
              <a:rPr lang="en-US" dirty="0"/>
              <a:t>. </a:t>
            </a:r>
            <a:r>
              <a:rPr lang="en-US" dirty="0" smtClean="0"/>
              <a:t>                :    Core </a:t>
            </a:r>
            <a:r>
              <a:rPr lang="en-US" dirty="0"/>
              <a:t>2 Due</a:t>
            </a:r>
            <a:endParaRPr lang="en-IN" dirty="0"/>
          </a:p>
          <a:p>
            <a:r>
              <a:rPr lang="en-US" dirty="0"/>
              <a:t> </a:t>
            </a:r>
            <a:r>
              <a:rPr lang="en-US" dirty="0" smtClean="0"/>
              <a:t>Motherboard   :    Intel </a:t>
            </a:r>
            <a:r>
              <a:rPr lang="en-US" dirty="0"/>
              <a:t>chip/ original based Pentium pc</a:t>
            </a:r>
            <a:endParaRPr lang="en-IN" dirty="0"/>
          </a:p>
          <a:p>
            <a:r>
              <a:rPr lang="en-US" dirty="0"/>
              <a:t> </a:t>
            </a:r>
            <a:r>
              <a:rPr lang="en-US" dirty="0" smtClean="0"/>
              <a:t>RAM                   :   1 </a:t>
            </a:r>
            <a:r>
              <a:rPr lang="en-US" dirty="0"/>
              <a:t>GB</a:t>
            </a:r>
            <a:endParaRPr lang="en-IN" dirty="0"/>
          </a:p>
          <a:p>
            <a:r>
              <a:rPr lang="en-US" dirty="0"/>
              <a:t> </a:t>
            </a:r>
            <a:r>
              <a:rPr lang="en-US" dirty="0" smtClean="0"/>
              <a:t>Monitor             :    Color </a:t>
            </a:r>
            <a:r>
              <a:rPr lang="en-US" dirty="0"/>
              <a:t>(SVGA)</a:t>
            </a:r>
            <a:endParaRPr lang="en-IN" dirty="0"/>
          </a:p>
          <a:p>
            <a:r>
              <a:rPr lang="en-US" dirty="0"/>
              <a:t> </a:t>
            </a:r>
            <a:r>
              <a:rPr lang="en-US" dirty="0" smtClean="0"/>
              <a:t>Resolution        :    </a:t>
            </a:r>
            <a:r>
              <a:rPr lang="en-US" dirty="0"/>
              <a:t>800*600</a:t>
            </a:r>
            <a:endParaRPr lang="en-IN" dirty="0"/>
          </a:p>
          <a:p>
            <a:r>
              <a:rPr lang="en-US" dirty="0"/>
              <a:t> </a:t>
            </a:r>
            <a:r>
              <a:rPr lang="en-US" dirty="0" smtClean="0"/>
              <a:t>HDD                  :    160 </a:t>
            </a:r>
            <a:r>
              <a:rPr lang="en-US" dirty="0"/>
              <a:t>GB</a:t>
            </a:r>
            <a:endParaRPr lang="en-IN" dirty="0"/>
          </a:p>
          <a:p>
            <a:r>
              <a:rPr lang="en-US" dirty="0"/>
              <a:t> </a:t>
            </a:r>
            <a:endParaRPr lang="en-IN" dirty="0"/>
          </a:p>
          <a:p>
            <a:r>
              <a:rPr lang="en-US" dirty="0"/>
              <a:t> </a:t>
            </a:r>
            <a:endParaRPr lang="en-IN" dirty="0"/>
          </a:p>
          <a:p>
            <a:pPr lvl="0"/>
            <a:r>
              <a:rPr lang="en-US" sz="2400" dirty="0" smtClean="0"/>
              <a:t>Software</a:t>
            </a:r>
            <a:endParaRPr lang="en-IN" sz="2400" dirty="0"/>
          </a:p>
          <a:p>
            <a:r>
              <a:rPr lang="en-US" dirty="0"/>
              <a:t> </a:t>
            </a:r>
            <a:endParaRPr lang="en-IN" dirty="0"/>
          </a:p>
          <a:p>
            <a:pPr lvl="0"/>
            <a:r>
              <a:rPr lang="en-US" dirty="0"/>
              <a:t>Operating system </a:t>
            </a:r>
            <a:r>
              <a:rPr lang="en-US" dirty="0" smtClean="0"/>
              <a:t>   :    Windows 7 and later</a:t>
            </a:r>
            <a:endParaRPr lang="en-IN" dirty="0"/>
          </a:p>
          <a:p>
            <a:r>
              <a:rPr lang="en-US" dirty="0"/>
              <a:t> </a:t>
            </a:r>
            <a:r>
              <a:rPr lang="en-US" dirty="0" smtClean="0"/>
              <a:t>IDE                             :     Visual </a:t>
            </a:r>
            <a:r>
              <a:rPr lang="en-US" dirty="0"/>
              <a:t>Studio </a:t>
            </a:r>
            <a:r>
              <a:rPr lang="en-US" dirty="0" smtClean="0"/>
              <a:t>Code or any other ide</a:t>
            </a:r>
            <a:endParaRPr lang="en-IN" dirty="0"/>
          </a:p>
          <a:p>
            <a:r>
              <a:rPr lang="en-US" dirty="0"/>
              <a:t> </a:t>
            </a:r>
            <a:r>
              <a:rPr lang="en-US" dirty="0" smtClean="0"/>
              <a:t>language                   :     Python –</a:t>
            </a:r>
            <a:r>
              <a:rPr lang="en-US" dirty="0" err="1" smtClean="0"/>
              <a:t>Tkinter</a:t>
            </a:r>
            <a:r>
              <a:rPr lang="en-US" dirty="0" smtClean="0"/>
              <a:t> Library</a:t>
            </a:r>
            <a:endParaRPr lang="en-IN" b="1" dirty="0"/>
          </a:p>
          <a:p>
            <a:endParaRPr lang="en-IN" dirty="0"/>
          </a:p>
          <a:p>
            <a:r>
              <a:rPr lang="en-US" dirty="0"/>
              <a:t/>
            </a:r>
            <a:br>
              <a:rPr lang="en-US" dirty="0"/>
            </a:br>
            <a:endParaRPr lang="en-IN" dirty="0"/>
          </a:p>
        </p:txBody>
      </p:sp>
    </p:spTree>
    <p:extLst>
      <p:ext uri="{BB962C8B-B14F-4D97-AF65-F5344CB8AC3E}">
        <p14:creationId xmlns:p14="http://schemas.microsoft.com/office/powerpoint/2010/main" val="283411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allOver"/>
      </p:transition>
    </mc:Choice>
    <mc:Fallback xmlns="">
      <p:transition spd="slow" advClick="0" advTm="1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778369" y="334108"/>
            <a:ext cx="5222631" cy="584775"/>
          </a:xfrm>
          <a:prstGeom prst="rect">
            <a:avLst/>
          </a:prstGeom>
          <a:noFill/>
        </p:spPr>
        <p:txBody>
          <a:bodyPr wrap="square" rtlCol="0">
            <a:spAutoFit/>
          </a:bodyPr>
          <a:lstStyle/>
          <a:p>
            <a:pPr algn="ctr"/>
            <a:r>
              <a:rPr lang="en-IN" sz="3200" dirty="0" smtClean="0">
                <a:solidFill>
                  <a:srgbClr val="FF0000"/>
                </a:solidFill>
              </a:rPr>
              <a:t>TECHNOLOGY</a:t>
            </a:r>
            <a:endParaRPr lang="en-IN" sz="3200" dirty="0">
              <a:solidFill>
                <a:srgbClr val="FF0000"/>
              </a:solidFill>
            </a:endParaRPr>
          </a:p>
        </p:txBody>
      </p:sp>
      <p:sp>
        <p:nvSpPr>
          <p:cNvPr id="3" name="TextBox 2"/>
          <p:cNvSpPr txBox="1"/>
          <p:nvPr/>
        </p:nvSpPr>
        <p:spPr>
          <a:xfrm>
            <a:off x="553915" y="1125415"/>
            <a:ext cx="11175023" cy="4647426"/>
          </a:xfrm>
          <a:prstGeom prst="rect">
            <a:avLst/>
          </a:prstGeom>
          <a:noFill/>
        </p:spPr>
        <p:txBody>
          <a:bodyPr wrap="square" rtlCol="0">
            <a:spAutoFit/>
          </a:bodyPr>
          <a:lstStyle/>
          <a:p>
            <a:r>
              <a:rPr lang="en-IN" sz="2800" dirty="0" smtClean="0">
                <a:solidFill>
                  <a:srgbClr val="00B050"/>
                </a:solidFill>
              </a:rPr>
              <a:t>Python</a:t>
            </a:r>
            <a:endParaRPr lang="en-IN" sz="2800" dirty="0" smtClean="0">
              <a:solidFill>
                <a:srgbClr val="00B050"/>
              </a:solidFill>
            </a:endParaRPr>
          </a:p>
          <a:p>
            <a:endParaRPr lang="en-IN" sz="1600" dirty="0">
              <a:solidFill>
                <a:srgbClr val="00B050"/>
              </a:solidFill>
            </a:endParaRPr>
          </a:p>
          <a:p>
            <a:r>
              <a:rPr lang="en-US" b="1" dirty="0" smtClean="0"/>
              <a:t> </a:t>
            </a:r>
            <a:r>
              <a:rPr lang="en-US" b="1" dirty="0">
                <a:solidFill>
                  <a:schemeClr val="tx2">
                    <a:lumMod val="25000"/>
                  </a:schemeClr>
                </a:solidFill>
              </a:rPr>
              <a:t>Python is a high-level, general-purpose programming language. Its design philosophy emphasizes code readability with the use of significant indentation</a:t>
            </a:r>
            <a:r>
              <a:rPr lang="en-US" b="1" dirty="0" smtClean="0">
                <a:solidFill>
                  <a:schemeClr val="tx2">
                    <a:lumMod val="25000"/>
                  </a:schemeClr>
                </a:solidFill>
              </a:rPr>
              <a:t>.</a:t>
            </a:r>
            <a:endParaRPr lang="en-US" b="1" dirty="0">
              <a:solidFill>
                <a:schemeClr val="tx2">
                  <a:lumMod val="25000"/>
                </a:schemeClr>
              </a:solidFill>
            </a:endParaRPr>
          </a:p>
          <a:p>
            <a:endParaRPr lang="en-US" b="1" dirty="0">
              <a:solidFill>
                <a:schemeClr val="tx2">
                  <a:lumMod val="25000"/>
                </a:schemeClr>
              </a:solidFill>
            </a:endParaRPr>
          </a:p>
          <a:p>
            <a:r>
              <a:rPr lang="en-US" b="1" dirty="0">
                <a:solidFill>
                  <a:schemeClr val="tx2">
                    <a:lumMod val="25000"/>
                  </a:schemeClr>
                </a:solidFill>
              </a:rPr>
              <a:t>Python is dynamically typed and garbage-collected. It supports multiple programming paradigms, including structured (particularly procedural), object-oriented and functional programming. It is often described as a "batteries included" language due to its comprehensive standard library</a:t>
            </a:r>
            <a:r>
              <a:rPr lang="en-US" b="1" dirty="0" smtClean="0">
                <a:solidFill>
                  <a:schemeClr val="tx2">
                    <a:lumMod val="25000"/>
                  </a:schemeClr>
                </a:solidFill>
              </a:rPr>
              <a:t>.</a:t>
            </a:r>
            <a:endParaRPr lang="en-US" b="1" dirty="0">
              <a:solidFill>
                <a:schemeClr val="tx2">
                  <a:lumMod val="25000"/>
                </a:schemeClr>
              </a:solidFill>
            </a:endParaRPr>
          </a:p>
          <a:p>
            <a:endParaRPr lang="en-US" b="1" dirty="0">
              <a:solidFill>
                <a:schemeClr val="tx2">
                  <a:lumMod val="25000"/>
                </a:schemeClr>
              </a:solidFill>
            </a:endParaRPr>
          </a:p>
          <a:p>
            <a:r>
              <a:rPr lang="en-US" b="1" dirty="0">
                <a:solidFill>
                  <a:schemeClr val="tx2">
                    <a:lumMod val="25000"/>
                  </a:schemeClr>
                </a:solidFill>
              </a:rPr>
              <a:t>Guido van Rossum began working on Python in the late 1980s as a successor to the ABC programming language and first released it in 1991 as Python </a:t>
            </a:r>
            <a:r>
              <a:rPr lang="en-US" b="1" dirty="0" smtClean="0">
                <a:solidFill>
                  <a:schemeClr val="tx2">
                    <a:lumMod val="25000"/>
                  </a:schemeClr>
                </a:solidFill>
              </a:rPr>
              <a:t>0.9.0.Python </a:t>
            </a:r>
            <a:r>
              <a:rPr lang="en-US" b="1" dirty="0">
                <a:solidFill>
                  <a:schemeClr val="tx2">
                    <a:lumMod val="25000"/>
                  </a:schemeClr>
                </a:solidFill>
              </a:rPr>
              <a:t>2.0 was released in 2000. Python 3.0, released in 2008, was a major revision not completely backward-compatible with earlier versions. Python 2.7.18, released in 2020, was the last release of Python 2</a:t>
            </a:r>
            <a:r>
              <a:rPr lang="en-US" b="1" dirty="0" smtClean="0">
                <a:solidFill>
                  <a:schemeClr val="tx2">
                    <a:lumMod val="25000"/>
                  </a:schemeClr>
                </a:solidFill>
              </a:rPr>
              <a:t>.</a:t>
            </a:r>
            <a:endParaRPr lang="en-US" b="1" dirty="0">
              <a:solidFill>
                <a:schemeClr val="tx2">
                  <a:lumMod val="25000"/>
                </a:schemeClr>
              </a:solidFill>
            </a:endParaRPr>
          </a:p>
          <a:p>
            <a:endParaRPr lang="en-US" b="1" dirty="0">
              <a:solidFill>
                <a:schemeClr val="tx2">
                  <a:lumMod val="25000"/>
                </a:schemeClr>
              </a:solidFill>
            </a:endParaRPr>
          </a:p>
          <a:p>
            <a:r>
              <a:rPr lang="en-US" b="1" dirty="0">
                <a:solidFill>
                  <a:schemeClr val="tx2">
                    <a:lumMod val="25000"/>
                  </a:schemeClr>
                </a:solidFill>
              </a:rPr>
              <a:t>Python consistently ranks as one of the most popular programming languages.</a:t>
            </a:r>
            <a:endParaRPr lang="en-US" dirty="0">
              <a:solidFill>
                <a:schemeClr val="tx2">
                  <a:lumMod val="25000"/>
                </a:schemeClr>
              </a:solidFill>
            </a:endParaRPr>
          </a:p>
        </p:txBody>
      </p:sp>
    </p:spTree>
    <p:extLst>
      <p:ext uri="{BB962C8B-B14F-4D97-AF65-F5344CB8AC3E}">
        <p14:creationId xmlns:p14="http://schemas.microsoft.com/office/powerpoint/2010/main" val="3882138282"/>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
              <a:srgbClr val="FF0000"/>
            </a:gs>
            <a:gs pos="93000">
              <a:schemeClr val="accent5">
                <a:lumMod val="60000"/>
                <a:lumOff val="40000"/>
              </a:schemeClr>
            </a:gs>
            <a:gs pos="4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518746" y="422031"/>
            <a:ext cx="9803423" cy="4339650"/>
          </a:xfrm>
          <a:prstGeom prst="rect">
            <a:avLst/>
          </a:prstGeom>
          <a:noFill/>
        </p:spPr>
        <p:txBody>
          <a:bodyPr wrap="square" rtlCol="0">
            <a:spAutoFit/>
          </a:bodyPr>
          <a:lstStyle/>
          <a:p>
            <a:r>
              <a:rPr lang="en-US" sz="2400" dirty="0" err="1" smtClean="0">
                <a:solidFill>
                  <a:srgbClr val="FFFF00"/>
                </a:solidFill>
              </a:rPr>
              <a:t>Tkinter</a:t>
            </a:r>
            <a:endParaRPr lang="en-US" sz="2400" dirty="0" smtClean="0">
              <a:solidFill>
                <a:srgbClr val="FFFF00"/>
              </a:solidFill>
            </a:endParaRPr>
          </a:p>
          <a:p>
            <a:endParaRPr lang="en-US" dirty="0"/>
          </a:p>
          <a:p>
            <a:r>
              <a:rPr lang="en-IN" dirty="0" smtClean="0"/>
              <a:t> </a:t>
            </a:r>
            <a:r>
              <a:rPr lang="en-IN" b="1" dirty="0" err="1"/>
              <a:t>Tkinter</a:t>
            </a:r>
            <a:r>
              <a:rPr lang="en-IN" b="1" dirty="0"/>
              <a:t> is a Python binding to the </a:t>
            </a:r>
            <a:r>
              <a:rPr lang="en-IN" b="1" dirty="0" err="1"/>
              <a:t>Tk</a:t>
            </a:r>
            <a:r>
              <a:rPr lang="en-IN" b="1" dirty="0"/>
              <a:t> GUI toolkit. It is the standard Python interface to the </a:t>
            </a:r>
            <a:r>
              <a:rPr lang="en-IN" b="1" dirty="0" err="1"/>
              <a:t>Tk</a:t>
            </a:r>
            <a:r>
              <a:rPr lang="en-IN" b="1" dirty="0"/>
              <a:t> GUI </a:t>
            </a:r>
            <a:r>
              <a:rPr lang="en-IN" b="1" dirty="0" err="1" smtClean="0"/>
              <a:t>toolkit,and</a:t>
            </a:r>
            <a:r>
              <a:rPr lang="en-IN" b="1" dirty="0" smtClean="0"/>
              <a:t> </a:t>
            </a:r>
            <a:r>
              <a:rPr lang="en-IN" b="1" dirty="0"/>
              <a:t>is Python's de facto standard GUI</a:t>
            </a:r>
            <a:r>
              <a:rPr lang="en-IN" b="1" dirty="0" smtClean="0"/>
              <a:t>. </a:t>
            </a:r>
            <a:r>
              <a:rPr lang="en-IN" b="1" dirty="0" err="1"/>
              <a:t>Tkinter</a:t>
            </a:r>
            <a:r>
              <a:rPr lang="en-IN" b="1" dirty="0"/>
              <a:t> is included with standard Linux, Microsoft Windows and </a:t>
            </a:r>
            <a:r>
              <a:rPr lang="en-IN" b="1" dirty="0" err="1"/>
              <a:t>macOS</a:t>
            </a:r>
            <a:r>
              <a:rPr lang="en-IN" b="1" dirty="0"/>
              <a:t> installs of Python.</a:t>
            </a:r>
          </a:p>
          <a:p>
            <a:endParaRPr lang="en-IN" b="1" dirty="0"/>
          </a:p>
          <a:p>
            <a:r>
              <a:rPr lang="en-IN" b="1" dirty="0"/>
              <a:t>The name </a:t>
            </a:r>
            <a:r>
              <a:rPr lang="en-IN" b="1" dirty="0" err="1"/>
              <a:t>Tkinter</a:t>
            </a:r>
            <a:r>
              <a:rPr lang="en-IN" b="1" dirty="0"/>
              <a:t> comes from </a:t>
            </a:r>
            <a:r>
              <a:rPr lang="en-IN" b="1" dirty="0" err="1"/>
              <a:t>Tk</a:t>
            </a:r>
            <a:r>
              <a:rPr lang="en-IN" b="1" dirty="0"/>
              <a:t> interface. </a:t>
            </a:r>
            <a:r>
              <a:rPr lang="en-IN" b="1" dirty="0" err="1"/>
              <a:t>Tkinter</a:t>
            </a:r>
            <a:r>
              <a:rPr lang="en-IN" b="1" dirty="0"/>
              <a:t> was written by Steen </a:t>
            </a:r>
            <a:r>
              <a:rPr lang="en-IN" b="1" dirty="0" err="1"/>
              <a:t>Lumholt</a:t>
            </a:r>
            <a:r>
              <a:rPr lang="en-IN" b="1" dirty="0"/>
              <a:t> and Guido van Rossum</a:t>
            </a:r>
            <a:r>
              <a:rPr lang="en-IN" b="1" dirty="0" smtClean="0"/>
              <a:t>, </a:t>
            </a:r>
            <a:r>
              <a:rPr lang="en-IN" b="1" dirty="0"/>
              <a:t>then later revised by Fredrik </a:t>
            </a:r>
            <a:r>
              <a:rPr lang="en-IN" b="1" dirty="0" err="1"/>
              <a:t>Lundh</a:t>
            </a:r>
            <a:r>
              <a:rPr lang="en-IN" b="1" dirty="0" smtClean="0"/>
              <a:t>.</a:t>
            </a:r>
            <a:endParaRPr lang="en-IN" b="1" dirty="0"/>
          </a:p>
          <a:p>
            <a:endParaRPr lang="en-IN" b="1" dirty="0"/>
          </a:p>
          <a:p>
            <a:r>
              <a:rPr lang="en-IN" b="1" dirty="0" err="1"/>
              <a:t>Tkinter</a:t>
            </a:r>
            <a:r>
              <a:rPr lang="en-IN" b="1" dirty="0"/>
              <a:t> is free software released under a Python license</a:t>
            </a:r>
            <a:r>
              <a:rPr lang="en-IN" b="1" dirty="0" smtClean="0"/>
              <a:t>.</a:t>
            </a:r>
          </a:p>
          <a:p>
            <a:endParaRPr lang="en-IN" b="1" dirty="0"/>
          </a:p>
          <a:p>
            <a:r>
              <a:rPr lang="en-US" dirty="0" err="1"/>
              <a:t>Tkinter</a:t>
            </a:r>
            <a:r>
              <a:rPr lang="en-US" dirty="0"/>
              <a:t> is implemented as a Python wrapper around a complete </a:t>
            </a:r>
            <a:r>
              <a:rPr lang="en-US" dirty="0" err="1"/>
              <a:t>Tcl</a:t>
            </a:r>
            <a:r>
              <a:rPr lang="en-US" dirty="0"/>
              <a:t> interpreter embedded in the Python interpreter. </a:t>
            </a:r>
            <a:r>
              <a:rPr lang="en-US" dirty="0" err="1"/>
              <a:t>Tkinter</a:t>
            </a:r>
            <a:r>
              <a:rPr lang="en-US" dirty="0"/>
              <a:t> calls are translated into </a:t>
            </a:r>
            <a:r>
              <a:rPr lang="en-US" dirty="0" err="1"/>
              <a:t>Tcl</a:t>
            </a:r>
            <a:r>
              <a:rPr lang="en-US" dirty="0"/>
              <a:t> commands, which are fed to this embedded interpreter, thus making it possible to mix Python and </a:t>
            </a:r>
            <a:r>
              <a:rPr lang="en-US" dirty="0" err="1"/>
              <a:t>Tcl</a:t>
            </a:r>
            <a:r>
              <a:rPr lang="en-US" dirty="0"/>
              <a:t> in a single application.</a:t>
            </a:r>
            <a:endParaRPr lang="en-IN" dirty="0"/>
          </a:p>
        </p:txBody>
      </p:sp>
    </p:spTree>
    <p:extLst>
      <p:ext uri="{BB962C8B-B14F-4D97-AF65-F5344CB8AC3E}">
        <p14:creationId xmlns:p14="http://schemas.microsoft.com/office/powerpoint/2010/main" val="3019582198"/>
      </p:ext>
    </p:extLst>
  </p:cSld>
  <p:clrMapOvr>
    <a:masterClrMapping/>
  </p:clrMapOvr>
  <p:transition spd="slow" advClick="0" advTm="1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ashUpDiag">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2743200" y="307731"/>
            <a:ext cx="5178669" cy="861774"/>
          </a:xfrm>
          <a:prstGeom prst="rect">
            <a:avLst/>
          </a:prstGeom>
          <a:noFill/>
        </p:spPr>
        <p:txBody>
          <a:bodyPr wrap="square" rtlCol="0">
            <a:spAutoFit/>
          </a:bodyPr>
          <a:lstStyle/>
          <a:p>
            <a:pPr algn="ctr"/>
            <a:r>
              <a:rPr lang="en-US" sz="3200" dirty="0">
                <a:solidFill>
                  <a:srgbClr val="FF0000"/>
                </a:solidFill>
              </a:rPr>
              <a:t>VISUAL STUDIO CODE</a:t>
            </a:r>
            <a:endParaRPr lang="en-IN" sz="3200" dirty="0">
              <a:solidFill>
                <a:srgbClr val="FF0000"/>
              </a:solidFill>
            </a:endParaRPr>
          </a:p>
          <a:p>
            <a:endParaRPr lang="en-IN" dirty="0"/>
          </a:p>
        </p:txBody>
      </p:sp>
      <p:sp>
        <p:nvSpPr>
          <p:cNvPr id="3" name="TextBox 2"/>
          <p:cNvSpPr txBox="1"/>
          <p:nvPr/>
        </p:nvSpPr>
        <p:spPr>
          <a:xfrm>
            <a:off x="536331" y="1301262"/>
            <a:ext cx="9442938" cy="5355312"/>
          </a:xfrm>
          <a:prstGeom prst="rect">
            <a:avLst/>
          </a:prstGeom>
          <a:noFill/>
        </p:spPr>
        <p:txBody>
          <a:bodyPr wrap="square" rtlCol="0">
            <a:spAutoFit/>
          </a:bodyPr>
          <a:lstStyle/>
          <a:p>
            <a:r>
              <a:rPr lang="en-US" dirty="0"/>
              <a:t>Visual Studio is an Integrated Development Environment (IDE) developed by Microsoft to develop GUI(Graphical User Interface), console, Web applications, web apps, mobile apps, cloud, and web services, etc. With the help of this IDE, you can create managed code as well as native code. It uses the various platforms of Microsoft software development software like Windows store, Microsoft Silverlight, and Windows API, etc. It is not a language-specific IDE as you can use this to write code in C#, C++, VB(Visual Basic), Python, JavaScript, and many more languages. It provides support for 36 different programming languages. It is available for Windows as well as for macOS</a:t>
            </a:r>
            <a:r>
              <a:rPr lang="en-US" dirty="0" smtClean="0"/>
              <a:t>.</a:t>
            </a:r>
          </a:p>
          <a:p>
            <a:endParaRPr lang="en-US" dirty="0"/>
          </a:p>
          <a:p>
            <a:endParaRPr lang="en-US" dirty="0" smtClean="0"/>
          </a:p>
          <a:p>
            <a:r>
              <a:rPr lang="en-IN" dirty="0"/>
              <a:t> Visual Studio Code was first announced on April 29, 2015, by Microsoft at the 2015 Build conference. A preview build was released shortly thereafter.</a:t>
            </a:r>
          </a:p>
          <a:p>
            <a:r>
              <a:rPr lang="en-IN" dirty="0"/>
              <a:t>On November 18, 2015, the source of Visual Studio Code was released under the MIT License, and made available on GitHub. Extension support was also announced. On April 14, 2016, Visual Studio Code graduated from the public preview stage and was released to the Web. Microsoft has released most of Visual Studio Code's source code on GitHub under the permissive MIT License, while the releases by Microsoft are proprietary freeware</a:t>
            </a:r>
          </a:p>
          <a:p>
            <a:endParaRPr lang="en-IN" dirty="0"/>
          </a:p>
        </p:txBody>
      </p:sp>
    </p:spTree>
    <p:extLst>
      <p:ext uri="{BB962C8B-B14F-4D97-AF65-F5344CB8AC3E}">
        <p14:creationId xmlns:p14="http://schemas.microsoft.com/office/powerpoint/2010/main" val="3063627052"/>
      </p:ext>
    </p:extLst>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798</Words>
  <Application>Microsoft Office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Rajiv Gandhi Proudyogiki Vishwavidyalaya, Bhopal (M.P.) ORIENTAL INSTITUTE OF  SCIENCE TECHNOLOGY, BHOPAL   Department of Computer science-AIML Session: 2021 -2025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a Restaurant Management System Using Python in Tkinter</vt:lpstr>
      <vt:lpstr>coding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topic: pedal &amp; motor operated hacksaw</dc:title>
  <dc:creator>Prabhat ...</dc:creator>
  <cp:lastModifiedBy>Abhishek</cp:lastModifiedBy>
  <cp:revision>49</cp:revision>
  <cp:lastPrinted>2022-04-28T20:59:48Z</cp:lastPrinted>
  <dcterms:created xsi:type="dcterms:W3CDTF">2022-04-04T13:58:02Z</dcterms:created>
  <dcterms:modified xsi:type="dcterms:W3CDTF">2023-11-30T20:22:23Z</dcterms:modified>
</cp:coreProperties>
</file>