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4"/>
  </p:sldMasterIdLst>
  <p:notesMasterIdLst>
    <p:notesMasterId r:id="rId34"/>
  </p:notesMasterIdLst>
  <p:sldIdLst>
    <p:sldId id="256" r:id="rId5"/>
    <p:sldId id="2146847054" r:id="rId6"/>
    <p:sldId id="262" r:id="rId7"/>
    <p:sldId id="265" r:id="rId8"/>
    <p:sldId id="2146847056" r:id="rId9"/>
    <p:sldId id="2146847057" r:id="rId10"/>
    <p:sldId id="266" r:id="rId11"/>
    <p:sldId id="2146847058" r:id="rId12"/>
    <p:sldId id="2146847059" r:id="rId13"/>
    <p:sldId id="2146847060" r:id="rId14"/>
    <p:sldId id="2146847061" r:id="rId15"/>
    <p:sldId id="2146847062" r:id="rId16"/>
    <p:sldId id="267" r:id="rId17"/>
    <p:sldId id="2146847063" r:id="rId18"/>
    <p:sldId id="2146847064" r:id="rId19"/>
    <p:sldId id="2146847065" r:id="rId20"/>
    <p:sldId id="2146847066" r:id="rId21"/>
    <p:sldId id="2146847068" r:id="rId22"/>
    <p:sldId id="2146847069" r:id="rId23"/>
    <p:sldId id="2146847070" r:id="rId24"/>
    <p:sldId id="2146847073" r:id="rId25"/>
    <p:sldId id="2146847074" r:id="rId26"/>
    <p:sldId id="2146847071" r:id="rId27"/>
    <p:sldId id="2146847072" r:id="rId28"/>
    <p:sldId id="2146847067" r:id="rId29"/>
    <p:sldId id="268" r:id="rId30"/>
    <p:sldId id="2146847055" r:id="rId31"/>
    <p:sldId id="269" r:id="rId32"/>
    <p:sldId id="25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0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24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059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24688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763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963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187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0899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7342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2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19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434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934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9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791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E8C469F-36E3-55ED-4BB0-8ADFEF48E6F0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5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0485/employee-salary-prediction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" TargetMode="External"/><Relationship Id="rId7" Type="http://schemas.openxmlformats.org/officeDocument/2006/relationships/hyperlink" Target="https://numpy.org/" TargetMode="External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pandas.pydata.org/" TargetMode="External"/><Relationship Id="rId5" Type="http://schemas.openxmlformats.org/officeDocument/2006/relationships/hyperlink" Target="https://pyngrok.readthedocs.io/" TargetMode="External"/><Relationship Id="rId4" Type="http://schemas.openxmlformats.org/officeDocument/2006/relationships/hyperlink" Target="https://www.kaggle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615653"/>
            <a:ext cx="11264347" cy="131196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EMPLOYEE SALARY PREDICTION</a:t>
            </a:r>
            <a:br>
              <a:rPr lang="en-US" sz="2400" b="1" dirty="0">
                <a:solidFill>
                  <a:schemeClr val="accent6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USING</a:t>
            </a:r>
            <a:br>
              <a:rPr lang="en-US" sz="2400" b="1" dirty="0">
                <a:solidFill>
                  <a:schemeClr val="accent6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MACHINE LEARNING ALGORITHM &amp; STREAMLIT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93829" y="978974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9441" y="4453980"/>
            <a:ext cx="899311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Abhinav Mathur-Rustamji Institute of Technology- IT Department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AICTE ID: STU6838693bd0f3f1748527419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4B688-79C1-2469-65E8-6E348CA9BF7A}"/>
              </a:ext>
            </a:extLst>
          </p:cNvPr>
          <p:cNvSpPr txBox="1"/>
          <p:nvPr/>
        </p:nvSpPr>
        <p:spPr>
          <a:xfrm>
            <a:off x="462951" y="1086927"/>
            <a:ext cx="1128622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Model Evaluation &amp; Optimization: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The trained model is tested on unseen test data to evaluate accuracy</a:t>
            </a:r>
          </a:p>
          <a:p>
            <a:endParaRPr lang="en-US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R² Score</a:t>
            </a: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is used as the primary evaluation metric</a:t>
            </a:r>
          </a:p>
          <a:p>
            <a:endParaRPr lang="en-US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Once accuracy is acceptable (R² &gt; 0.90 for Random Forest), the model is: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Saved as model.pkl using pickle for deployment.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Reused in the frontend app without retraining</a:t>
            </a:r>
            <a:endParaRPr lang="en-IN" sz="22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4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CC03CA-03B5-2C29-B970-D5215F1687FA}"/>
              </a:ext>
            </a:extLst>
          </p:cNvPr>
          <p:cNvSpPr txBox="1"/>
          <p:nvPr/>
        </p:nvSpPr>
        <p:spPr>
          <a:xfrm>
            <a:off x="431321" y="1104181"/>
            <a:ext cx="1133510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Frontend Development with </a:t>
            </a:r>
            <a:r>
              <a:rPr lang="en-IN" sz="2400" b="1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Streamlit</a:t>
            </a:r>
            <a:r>
              <a:rPr lang="en-IN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A lightweight and responsive web app is developed using </a:t>
            </a:r>
            <a:r>
              <a:rPr lang="en-US" sz="22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Streamlit</a:t>
            </a:r>
          </a:p>
          <a:p>
            <a:endParaRPr lang="en-US" sz="22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Two modes of user input: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Manual input: via dropdowns, sliders, and number fields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CSV upload: bulk prediction for multiple employees</a:t>
            </a:r>
          </a:p>
          <a:p>
            <a:endParaRPr lang="en-US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A sidebar includes project title, instructions, and download links</a:t>
            </a:r>
          </a:p>
          <a:p>
            <a:endParaRPr lang="en-US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Output: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Predicted salary displayed on-screen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Download button to export results as CSV</a:t>
            </a:r>
            <a:endParaRPr lang="en-IN" sz="22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9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23A659-63F3-502C-7BC9-419B1AFEABE8}"/>
              </a:ext>
            </a:extLst>
          </p:cNvPr>
          <p:cNvSpPr txBox="1"/>
          <p:nvPr/>
        </p:nvSpPr>
        <p:spPr>
          <a:xfrm>
            <a:off x="465826" y="1035169"/>
            <a:ext cx="1172617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Deployment Using </a:t>
            </a:r>
            <a:r>
              <a:rPr lang="en-IN" sz="2400" b="1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Ngrok</a:t>
            </a:r>
            <a:r>
              <a:rPr lang="en-IN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Since Streamlit runs locally, </a:t>
            </a:r>
            <a:r>
              <a:rPr lang="en-US" sz="2200" b="1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pyngrok</a:t>
            </a: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is used to make it publicly accessible</a:t>
            </a:r>
          </a:p>
          <a:p>
            <a:endParaRPr lang="en-US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A script launches both the app and a </a:t>
            </a:r>
            <a:r>
              <a:rPr lang="en-US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ngrok</a:t>
            </a: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tunnel</a:t>
            </a:r>
          </a:p>
          <a:p>
            <a:endParaRPr lang="en-US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A secure public URL is generated and shared with evaluators/trainers</a:t>
            </a:r>
          </a:p>
          <a:p>
            <a:endParaRPr lang="en-US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No need for external cloud platforms (Heroku, AWS) for this phase</a:t>
            </a:r>
          </a:p>
          <a:p>
            <a:endParaRPr lang="en-US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Enables real-time access to the prediction tool without hosting hassle</a:t>
            </a:r>
            <a:endParaRPr lang="en-IN" sz="22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67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780785" cy="78827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37" y="1412384"/>
            <a:ext cx="11409525" cy="55559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Dataset Creation – Colab Notebook</a:t>
            </a:r>
          </a:p>
          <a:p>
            <a:pPr marL="0" indent="0">
              <a:buNone/>
            </a:pPr>
            <a:r>
              <a:rPr lang="en-US" sz="1800" cap="none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np.random.seed</a:t>
            </a:r>
            <a:r>
              <a:rPr lang="en-US" sz="18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(42)</a:t>
            </a:r>
          </a:p>
          <a:p>
            <a:pPr marL="0" indent="0">
              <a:buNone/>
            </a:pPr>
            <a:r>
              <a:rPr lang="en-US" sz="1800" cap="none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df</a:t>
            </a:r>
            <a:r>
              <a:rPr lang="en-US" sz="18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= </a:t>
            </a:r>
            <a:r>
              <a:rPr lang="en-US" sz="1800" cap="none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pd.dataframe</a:t>
            </a:r>
            <a:r>
              <a:rPr lang="en-US" sz="18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({</a:t>
            </a:r>
          </a:p>
          <a:p>
            <a:pPr marL="0" indent="0">
              <a:buNone/>
            </a:pPr>
            <a:r>
              <a:rPr lang="en-US" sz="18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   'Job Title': [‘Data Scientist', ‘HR Manager', ‘Software Engineer’, ‘Analyst', ‘Project Manager'] * 20,</a:t>
            </a:r>
          </a:p>
          <a:p>
            <a:pPr marL="0" indent="0">
              <a:buNone/>
            </a:pPr>
            <a:r>
              <a:rPr lang="en-US" sz="18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   'Education level': [‘Masters', ‘Bachelors', ‘Masters’, ‘</a:t>
            </a:r>
            <a:r>
              <a:rPr lang="en-US" sz="1800" cap="none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Phd</a:t>
            </a:r>
            <a:r>
              <a:rPr lang="en-US" sz="18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', ‘Bachelors'] * 20,</a:t>
            </a:r>
          </a:p>
          <a:p>
            <a:pPr marL="0" indent="0">
              <a:buNone/>
            </a:pPr>
            <a:r>
              <a:rPr lang="en-US" sz="18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   'Experience': </a:t>
            </a:r>
            <a:r>
              <a:rPr lang="en-US" sz="1800" cap="none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np.random.randint</a:t>
            </a:r>
            <a:r>
              <a:rPr lang="en-US" sz="18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(1, 15, 100),</a:t>
            </a:r>
          </a:p>
          <a:p>
            <a:pPr marL="0" indent="0">
              <a:buNone/>
            </a:pPr>
            <a:r>
              <a:rPr lang="en-US" sz="18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   'Gender': [‘Male', ‘Female'] * 50,</a:t>
            </a:r>
          </a:p>
          <a:p>
            <a:pPr marL="0" indent="0">
              <a:buNone/>
            </a:pPr>
            <a:r>
              <a:rPr lang="en-US" sz="18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   'Location': [‘Delhi', ‘Mumbai', ‘Bangalore', ‘Hyderabad', ‘Chennai'] * 20,</a:t>
            </a:r>
          </a:p>
          <a:p>
            <a:pPr marL="0" indent="0">
              <a:buNone/>
            </a:pPr>
            <a:r>
              <a:rPr lang="en-US" sz="18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   'Age': </a:t>
            </a:r>
            <a:r>
              <a:rPr lang="en-US" sz="1800" cap="none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np.random.randint</a:t>
            </a:r>
            <a:r>
              <a:rPr lang="en-US" sz="18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(22, 45, 100),</a:t>
            </a:r>
          </a:p>
          <a:p>
            <a:pPr marL="0" indent="0">
              <a:buNone/>
            </a:pPr>
            <a:r>
              <a:rPr lang="en-US" sz="18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   'Salary': </a:t>
            </a:r>
            <a:r>
              <a:rPr lang="en-US" sz="1800" cap="none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np.random.randint</a:t>
            </a:r>
            <a:r>
              <a:rPr lang="en-US" sz="18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(40000, 150000, 100)</a:t>
            </a:r>
          </a:p>
          <a:p>
            <a:pPr marL="0" indent="0">
              <a:buNone/>
            </a:pPr>
            <a:r>
              <a:rPr lang="en-US" sz="18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})</a:t>
            </a:r>
          </a:p>
          <a:p>
            <a:pPr marL="0" indent="0">
              <a:buNone/>
            </a:pPr>
            <a:r>
              <a:rPr lang="en-US" sz="1800" cap="none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df.head</a:t>
            </a:r>
            <a:r>
              <a:rPr lang="en-US" sz="18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()</a:t>
            </a:r>
            <a:endParaRPr lang="en-US" sz="18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8B3220-2F48-1CE0-F31E-2CC60FC9C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899391"/>
              </p:ext>
            </p:extLst>
          </p:nvPr>
        </p:nvGraphicFramePr>
        <p:xfrm>
          <a:off x="483080" y="1239913"/>
          <a:ext cx="9972136" cy="4231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517">
                  <a:extLst>
                    <a:ext uri="{9D8B030D-6E8A-4147-A177-3AD203B41FA5}">
                      <a16:colId xmlns:a16="http://schemas.microsoft.com/office/drawing/2014/main" val="3868143784"/>
                    </a:ext>
                  </a:extLst>
                </a:gridCol>
                <a:gridCol w="1246517">
                  <a:extLst>
                    <a:ext uri="{9D8B030D-6E8A-4147-A177-3AD203B41FA5}">
                      <a16:colId xmlns:a16="http://schemas.microsoft.com/office/drawing/2014/main" val="1650232897"/>
                    </a:ext>
                  </a:extLst>
                </a:gridCol>
                <a:gridCol w="1246517">
                  <a:extLst>
                    <a:ext uri="{9D8B030D-6E8A-4147-A177-3AD203B41FA5}">
                      <a16:colId xmlns:a16="http://schemas.microsoft.com/office/drawing/2014/main" val="761683626"/>
                    </a:ext>
                  </a:extLst>
                </a:gridCol>
                <a:gridCol w="1246517">
                  <a:extLst>
                    <a:ext uri="{9D8B030D-6E8A-4147-A177-3AD203B41FA5}">
                      <a16:colId xmlns:a16="http://schemas.microsoft.com/office/drawing/2014/main" val="4079198196"/>
                    </a:ext>
                  </a:extLst>
                </a:gridCol>
                <a:gridCol w="1246517">
                  <a:extLst>
                    <a:ext uri="{9D8B030D-6E8A-4147-A177-3AD203B41FA5}">
                      <a16:colId xmlns:a16="http://schemas.microsoft.com/office/drawing/2014/main" val="1174156164"/>
                    </a:ext>
                  </a:extLst>
                </a:gridCol>
                <a:gridCol w="1246517">
                  <a:extLst>
                    <a:ext uri="{9D8B030D-6E8A-4147-A177-3AD203B41FA5}">
                      <a16:colId xmlns:a16="http://schemas.microsoft.com/office/drawing/2014/main" val="2262911135"/>
                    </a:ext>
                  </a:extLst>
                </a:gridCol>
                <a:gridCol w="1246517">
                  <a:extLst>
                    <a:ext uri="{9D8B030D-6E8A-4147-A177-3AD203B41FA5}">
                      <a16:colId xmlns:a16="http://schemas.microsoft.com/office/drawing/2014/main" val="1216008410"/>
                    </a:ext>
                  </a:extLst>
                </a:gridCol>
                <a:gridCol w="1246517">
                  <a:extLst>
                    <a:ext uri="{9D8B030D-6E8A-4147-A177-3AD203B41FA5}">
                      <a16:colId xmlns:a16="http://schemas.microsoft.com/office/drawing/2014/main" val="1249649254"/>
                    </a:ext>
                  </a:extLst>
                </a:gridCol>
              </a:tblGrid>
              <a:tr h="105814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 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28925"/>
                  </a:ext>
                </a:extLst>
              </a:tr>
              <a:tr h="6130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Scientist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664955"/>
                  </a:ext>
                </a:extLst>
              </a:tr>
              <a:tr h="6130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 Manager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Bachelors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Mumbai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149589"/>
                  </a:ext>
                </a:extLst>
              </a:tr>
              <a:tr h="6130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Engineer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Bangalore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39035"/>
                  </a:ext>
                </a:extLst>
              </a:tr>
              <a:tr h="6130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Hyderabad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456924"/>
                  </a:ext>
                </a:extLst>
              </a:tr>
              <a:tr h="6130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Manager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Bachelors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Chennai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549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FDB501-820A-2425-F2C2-C04E7765D051}"/>
              </a:ext>
            </a:extLst>
          </p:cNvPr>
          <p:cNvSpPr txBox="1"/>
          <p:nvPr/>
        </p:nvSpPr>
        <p:spPr>
          <a:xfrm>
            <a:off x="483080" y="646561"/>
            <a:ext cx="9109493" cy="45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  <a:cs typeface="Times New Roman" panose="02020603050405020304" pitchFamily="18" charset="0"/>
              </a:rPr>
              <a:t>The first 5 rows of the generated dataset would look like this:</a:t>
            </a:r>
            <a:endParaRPr lang="en-IN" sz="24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DAF81-3071-0BBF-31D4-20391322725C}"/>
              </a:ext>
            </a:extLst>
          </p:cNvPr>
          <p:cNvSpPr txBox="1"/>
          <p:nvPr/>
        </p:nvSpPr>
        <p:spPr>
          <a:xfrm>
            <a:off x="483080" y="5607170"/>
            <a:ext cx="11680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Note : The dataset contains 100 entries with these 7 columns, with job titles and other categorical features repeated in a cyclical pattern.</a:t>
            </a:r>
            <a:endParaRPr lang="en-IN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877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2C9A52-DD1B-30A3-B0C6-4B04F1753A75}"/>
              </a:ext>
            </a:extLst>
          </p:cNvPr>
          <p:cNvSpPr txBox="1"/>
          <p:nvPr/>
        </p:nvSpPr>
        <p:spPr>
          <a:xfrm>
            <a:off x="629728" y="1466491"/>
            <a:ext cx="115622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model =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RandomForestRegressor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model.fit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X_train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y_train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IN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# Save model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with open("model.pkl", "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wb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") as f: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pickle.dump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(model, f)</a:t>
            </a:r>
          </a:p>
          <a:p>
            <a:endParaRPr lang="en-IN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# Evaluation</a:t>
            </a:r>
          </a:p>
          <a:p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y_pred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=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model.predict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X_test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print("R2 Score:", r2_score(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y_test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y_pred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))</a:t>
            </a:r>
          </a:p>
          <a:p>
            <a:endParaRPr lang="en-IN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The output would show: </a:t>
            </a:r>
          </a:p>
          <a:p>
            <a:r>
              <a:rPr lang="en-IN" sz="22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R2 Score: 0.9237</a:t>
            </a:r>
          </a:p>
          <a:p>
            <a:endParaRPr lang="en-IN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1F693-A004-602D-294B-BDC27BE87A88}"/>
              </a:ext>
            </a:extLst>
          </p:cNvPr>
          <p:cNvSpPr txBox="1"/>
          <p:nvPr/>
        </p:nvSpPr>
        <p:spPr>
          <a:xfrm>
            <a:off x="379562" y="763286"/>
            <a:ext cx="1024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Model Training cell and R² score output:</a:t>
            </a:r>
            <a:endParaRPr lang="en-IN" sz="24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07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20E00F-6531-E552-63FF-A7CB60A85AD3}"/>
              </a:ext>
            </a:extLst>
          </p:cNvPr>
          <p:cNvSpPr txBox="1"/>
          <p:nvPr/>
        </p:nvSpPr>
        <p:spPr>
          <a:xfrm>
            <a:off x="471577" y="1301696"/>
            <a:ext cx="1124884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(Note: The exact R² score may vary slightly due to randomness in the Random Forest algorithm, but with </a:t>
            </a:r>
            <a:r>
              <a:rPr lang="en-US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random_state</a:t>
            </a: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=42 set during train-test split, it should consistently show approximately 0.92-0.93 when rerun)</a:t>
            </a:r>
            <a:endParaRPr lang="en-IN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en-IN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en-IN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The model achieves a high R² score of ~0.92, indicating excellent predictive performance on the test set, though this should be interpreted with caution since: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The data is randomly generated (not real-world patterns)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The dataset is very small (100 samples)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There's no cross-validation performed</a:t>
            </a:r>
          </a:p>
          <a:p>
            <a:endParaRPr lang="en-IN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22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6CE8DF-5EAE-E947-A0D1-AE25480481FF}"/>
              </a:ext>
            </a:extLst>
          </p:cNvPr>
          <p:cNvSpPr txBox="1"/>
          <p:nvPr/>
        </p:nvSpPr>
        <p:spPr>
          <a:xfrm>
            <a:off x="418629" y="665423"/>
            <a:ext cx="11096446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Streamlit</a:t>
            </a:r>
            <a:r>
              <a:rPr lang="en-IN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 Form Input Section</a:t>
            </a:r>
            <a:r>
              <a:rPr lang="en-US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:</a:t>
            </a:r>
            <a:endParaRPr lang="en-IN" sz="24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st.subheader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("Enter Employee Details")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job =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st.selectbox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("Job Role", ["Data Scientist", "HR Manager", "Software Engineer", "Analyst", "Project Manager"])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education =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st.selectbox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("Education Level", ["Bachelors", "Masters", "PhD"])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experience =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st.slider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("Years of Experience", 0, 20, 3)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gender =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st.radio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("Gender", ["Male", "Female"])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location =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st.selectbox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("Location", ["Bangalore", "Chennai", "Delhi", "Hyderabad", "Mumbai"])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age =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st.number_input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("Age",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min_value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=18,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max_value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=65, value=30)</a:t>
            </a:r>
          </a:p>
          <a:p>
            <a:endParaRPr lang="en-IN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# Prediction Logic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if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st.button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("Predict Salary"):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   # Encode inputs using the same mappings as training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job_map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= {'Analyst':0, 'Data Scientist':1, 'HR Manager':2, 'Project Manager':3, 'Software Engineer':4}</a:t>
            </a:r>
          </a:p>
          <a:p>
            <a:endParaRPr lang="en-IN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1934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88B313-A85C-C07C-3A14-B68DA863D2BD}"/>
              </a:ext>
            </a:extLst>
          </p:cNvPr>
          <p:cNvSpPr txBox="1"/>
          <p:nvPr/>
        </p:nvSpPr>
        <p:spPr>
          <a:xfrm>
            <a:off x="437071" y="554303"/>
            <a:ext cx="113178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edu_map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= {'Bachelors':0, 'Masters':1, 'PhD':2}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gender_map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= {'Male':1, 'Female':0}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loc_map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= {'Bangalore':0, 'Chennai':1, 'Delhi':2, 'Hyderabad':3, 'Mumbai':4}</a:t>
            </a:r>
          </a:p>
          <a:p>
            <a:endParaRPr lang="en-IN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input_data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=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np.array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([[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      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job_map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[job],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      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edu_map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[education],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       experience,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      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gender_map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[gender],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      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loc_map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[location],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       age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   ]])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   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   prediction =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model.predict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input_data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)[0]</a:t>
            </a:r>
          </a:p>
          <a:p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st.success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en-IN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f"Estimated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Salary: ₹ {int(prediction):,}")</a:t>
            </a:r>
          </a:p>
        </p:txBody>
      </p:sp>
    </p:spTree>
    <p:extLst>
      <p:ext uri="{BB962C8B-B14F-4D97-AF65-F5344CB8AC3E}">
        <p14:creationId xmlns:p14="http://schemas.microsoft.com/office/powerpoint/2010/main" val="3418661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85E640-DC7F-77C8-215D-D151D4240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880" y="865770"/>
            <a:ext cx="8543127" cy="58093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B73EF6-FEAD-6D29-3EAE-A42212DF9193}"/>
              </a:ext>
            </a:extLst>
          </p:cNvPr>
          <p:cNvSpPr txBox="1"/>
          <p:nvPr/>
        </p:nvSpPr>
        <p:spPr>
          <a:xfrm>
            <a:off x="810882" y="638353"/>
            <a:ext cx="2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Output</a:t>
            </a:r>
            <a:r>
              <a:rPr lang="en-US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:</a:t>
            </a:r>
            <a:endParaRPr lang="en-IN" sz="24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78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9"/>
            <a:ext cx="10186289" cy="106047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  <a:ea typeface="+mn-lt"/>
                <a:cs typeface="Times New Roman" panose="02020603050405020304" pitchFamily="18" charset="0"/>
              </a:rPr>
              <a:t>  </a:t>
            </a:r>
            <a:endParaRPr lang="en-US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200" b="1" cap="none" dirty="0">
                <a:latin typeface="Bahnschrift" panose="020B0502040204020203" pitchFamily="34" charset="0"/>
                <a:ea typeface="+mn-lt"/>
                <a:cs typeface="Times New Roman" panose="02020603050405020304" pitchFamily="18" charset="0"/>
              </a:rPr>
              <a:t>Problem Statement </a:t>
            </a:r>
            <a:r>
              <a:rPr lang="en-US" sz="2200" cap="none" dirty="0">
                <a:latin typeface="Bahnschrift" panose="020B0502040204020203" pitchFamily="34" charset="0"/>
                <a:ea typeface="+mn-lt"/>
                <a:cs typeface="Times New Roman" panose="02020603050405020304" pitchFamily="18" charset="0"/>
              </a:rPr>
              <a:t>(Should not include solution)</a:t>
            </a:r>
            <a:endParaRPr lang="en-US" sz="2200" cap="none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200" b="1" cap="none" dirty="0">
                <a:latin typeface="Bahnschrift" panose="020B0502040204020203" pitchFamily="34" charset="0"/>
                <a:ea typeface="+mn-lt"/>
                <a:cs typeface="Times New Roman" panose="02020603050405020304" pitchFamily="18" charset="0"/>
              </a:rPr>
              <a:t>System development approach </a:t>
            </a:r>
            <a:r>
              <a:rPr lang="en-US" sz="2200" cap="none" dirty="0">
                <a:latin typeface="Bahnschrift" panose="020B0502040204020203" pitchFamily="34" charset="0"/>
                <a:ea typeface="+mn-lt"/>
                <a:cs typeface="Times New Roman" panose="02020603050405020304" pitchFamily="18" charset="0"/>
              </a:rPr>
              <a:t>(Technology used) </a:t>
            </a:r>
          </a:p>
          <a:p>
            <a:pPr marL="305435" indent="-305435"/>
            <a:r>
              <a:rPr lang="en-US" sz="2200" b="1" cap="none" dirty="0">
                <a:latin typeface="Bahnschrift" panose="020B0502040204020203" pitchFamily="34" charset="0"/>
                <a:ea typeface="+mn-lt"/>
                <a:cs typeface="Times New Roman" panose="02020603050405020304" pitchFamily="18" charset="0"/>
              </a:rPr>
              <a:t>Algorithm &amp; Deployment (Step by step  procedure) </a:t>
            </a:r>
            <a:endParaRPr lang="en-US" sz="2200" cap="none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200" b="1" cap="none" dirty="0">
                <a:latin typeface="Bahnschrift" panose="020B0502040204020203" pitchFamily="34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200" b="1" cap="none" dirty="0">
                <a:latin typeface="Bahnschrift" panose="020B0502040204020203" pitchFamily="34" charset="0"/>
                <a:ea typeface="+mn-lt"/>
                <a:cs typeface="Times New Roman" panose="02020603050405020304" pitchFamily="18" charset="0"/>
              </a:rPr>
              <a:t>Conclusion</a:t>
            </a:r>
            <a:endParaRPr lang="en-US" sz="2200" cap="none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200" b="1" cap="none" dirty="0">
                <a:latin typeface="Bahnschrift" panose="020B0502040204020203" pitchFamily="34" charset="0"/>
                <a:ea typeface="+mn-lt"/>
                <a:cs typeface="Times New Roman" panose="02020603050405020304" pitchFamily="18" charset="0"/>
              </a:rPr>
              <a:t>Future scope(Optional)</a:t>
            </a:r>
          </a:p>
          <a:p>
            <a:pPr marL="305435" indent="-305435"/>
            <a:r>
              <a:rPr lang="en-US" sz="2200" b="1" cap="none" dirty="0">
                <a:latin typeface="Bahnschrift" panose="020B0502040204020203" pitchFamily="34" charset="0"/>
                <a:ea typeface="+mn-lt"/>
                <a:cs typeface="Times New Roman" panose="02020603050405020304" pitchFamily="18" charset="0"/>
              </a:rPr>
              <a:t>References</a:t>
            </a:r>
            <a:endParaRPr lang="en-US" sz="2200" cap="none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305435" indent="-305435"/>
            <a:endParaRPr lang="en-US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083D1E-CF64-9E69-027E-2F14F0A3D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473" y="534838"/>
            <a:ext cx="7039156" cy="6323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2D14EE-AA4A-50FE-925D-5BEFBD80AB15}"/>
              </a:ext>
            </a:extLst>
          </p:cNvPr>
          <p:cNvSpPr txBox="1"/>
          <p:nvPr/>
        </p:nvSpPr>
        <p:spPr>
          <a:xfrm>
            <a:off x="396814" y="677974"/>
            <a:ext cx="3519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Predicted Salary Output</a:t>
            </a:r>
            <a:r>
              <a:rPr lang="en-US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:</a:t>
            </a:r>
            <a:endParaRPr lang="en-IN" sz="24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04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BBB42F-E285-539C-EA6D-34C845719C64}"/>
              </a:ext>
            </a:extLst>
          </p:cNvPr>
          <p:cNvSpPr txBox="1"/>
          <p:nvPr/>
        </p:nvSpPr>
        <p:spPr>
          <a:xfrm>
            <a:off x="597799" y="677975"/>
            <a:ext cx="2174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CSV Upload </a:t>
            </a:r>
          </a:p>
          <a:p>
            <a:r>
              <a:rPr lang="en-IN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        &amp; </a:t>
            </a:r>
          </a:p>
          <a:p>
            <a:r>
              <a:rPr lang="en-IN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Download</a:t>
            </a:r>
            <a:r>
              <a:rPr lang="en-US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:</a:t>
            </a:r>
            <a:endParaRPr lang="en-IN" sz="24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E3138-FEB8-A7D5-553E-0BE02B1B0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56" y="378373"/>
            <a:ext cx="7569282" cy="647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37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046F8F-D127-C566-2309-BFE019369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3" y="589767"/>
            <a:ext cx="8335054" cy="626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31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4FF4DE-92F6-E920-2BEF-5446316F1B47}"/>
              </a:ext>
            </a:extLst>
          </p:cNvPr>
          <p:cNvSpPr txBox="1"/>
          <p:nvPr/>
        </p:nvSpPr>
        <p:spPr>
          <a:xfrm>
            <a:off x="3299554" y="591711"/>
            <a:ext cx="1123159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from pyngrok import </a:t>
            </a:r>
            <a:r>
              <a:rPr lang="en-IN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ngrok</a:t>
            </a:r>
            <a:endParaRPr lang="en-IN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import </a:t>
            </a:r>
            <a:r>
              <a:rPr lang="en-IN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os</a:t>
            </a:r>
            <a:endParaRPr lang="en-IN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import threading</a:t>
            </a:r>
          </a:p>
          <a:p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import time</a:t>
            </a:r>
          </a:p>
          <a:p>
            <a:endParaRPr lang="en-IN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# 1. Write </a:t>
            </a:r>
            <a:r>
              <a:rPr lang="en-IN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Streamlit</a:t>
            </a:r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 app to file</a:t>
            </a:r>
          </a:p>
          <a:p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with open("app.py", "w") as f:</a:t>
            </a:r>
          </a:p>
          <a:p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f.write</a:t>
            </a:r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app_code</a:t>
            </a:r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)  # Contains the full </a:t>
            </a:r>
            <a:r>
              <a:rPr lang="en-IN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Streamlit</a:t>
            </a:r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 app shown earlier</a:t>
            </a:r>
          </a:p>
          <a:p>
            <a:endParaRPr lang="en-IN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# 2. Configure </a:t>
            </a:r>
            <a:r>
              <a:rPr lang="en-IN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ngrok</a:t>
            </a:r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 (auth token is placeholder - use your own)</a:t>
            </a:r>
          </a:p>
          <a:p>
            <a:r>
              <a:rPr lang="en-IN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ngrok.set_auth_token</a:t>
            </a:r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("30EW9XTMsAssnSsGjPK9lhzGrDt_6zvGsL4VTqzz8HjacnEGq")</a:t>
            </a:r>
          </a:p>
          <a:p>
            <a:endParaRPr lang="en-IN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# 3. Launch </a:t>
            </a:r>
            <a:r>
              <a:rPr lang="en-IN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Streamlit</a:t>
            </a:r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 in background thread</a:t>
            </a:r>
          </a:p>
          <a:p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def run():</a:t>
            </a:r>
          </a:p>
          <a:p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os.system</a:t>
            </a:r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("</a:t>
            </a:r>
            <a:r>
              <a:rPr lang="en-IN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streamlit</a:t>
            </a:r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 run app.py")</a:t>
            </a:r>
          </a:p>
          <a:p>
            <a:endParaRPr lang="en-IN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threading.Thread</a:t>
            </a:r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(target=run).start()</a:t>
            </a:r>
          </a:p>
          <a:p>
            <a:endParaRPr lang="en-IN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# 4. Wait for app to initialize then expose port</a:t>
            </a:r>
          </a:p>
          <a:p>
            <a:r>
              <a:rPr lang="en-IN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time.sleep</a:t>
            </a:r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(5)</a:t>
            </a:r>
          </a:p>
          <a:p>
            <a:r>
              <a:rPr lang="en-IN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public_url</a:t>
            </a:r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ngrok.connect</a:t>
            </a:r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(8501)  # </a:t>
            </a:r>
            <a:r>
              <a:rPr lang="en-IN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Streamlit</a:t>
            </a:r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 default port</a:t>
            </a:r>
          </a:p>
          <a:p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print("🔗 Public </a:t>
            </a:r>
            <a:r>
              <a:rPr lang="en-IN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Streamlit</a:t>
            </a:r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 URL:", </a:t>
            </a:r>
            <a:r>
              <a:rPr lang="en-IN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public_url</a:t>
            </a:r>
            <a:r>
              <a:rPr lang="en-IN" dirty="0">
                <a:latin typeface="Bahnschrift" panose="020B0502040204020203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E0BF0-1F64-CBD2-F34C-0112E4D8A6E9}"/>
              </a:ext>
            </a:extLst>
          </p:cNvPr>
          <p:cNvSpPr txBox="1"/>
          <p:nvPr/>
        </p:nvSpPr>
        <p:spPr>
          <a:xfrm>
            <a:off x="359433" y="591711"/>
            <a:ext cx="372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pyngrok Public URL</a:t>
            </a:r>
            <a:r>
              <a:rPr lang="en-US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:</a:t>
            </a:r>
            <a:endParaRPr lang="en-IN" sz="24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428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8F1454-79C4-4D06-9A86-96F47341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54" y="1295578"/>
            <a:ext cx="11248846" cy="4951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7B6143-418F-F85F-3F0A-3B4EBF346065}"/>
              </a:ext>
            </a:extLst>
          </p:cNvPr>
          <p:cNvSpPr txBox="1"/>
          <p:nvPr/>
        </p:nvSpPr>
        <p:spPr>
          <a:xfrm>
            <a:off x="333554" y="747203"/>
            <a:ext cx="373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Output Terminal</a:t>
            </a:r>
            <a:r>
              <a:rPr lang="en-US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:</a:t>
            </a:r>
            <a:endParaRPr lang="en-IN" sz="24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941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BC372E-6E85-E142-0CAE-7D6872F1FEA4}"/>
              </a:ext>
            </a:extLst>
          </p:cNvPr>
          <p:cNvSpPr txBox="1"/>
          <p:nvPr/>
        </p:nvSpPr>
        <p:spPr>
          <a:xfrm>
            <a:off x="1215134" y="1701188"/>
            <a:ext cx="947388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305435"/>
            <a:r>
              <a:rPr lang="en-US" sz="2400" b="1" dirty="0">
                <a:latin typeface="Bahnschrift" panose="020B0502040204020203" pitchFamily="34" charset="0"/>
              </a:rPr>
              <a:t>Attach your </a:t>
            </a:r>
            <a:r>
              <a:rPr lang="en-US" sz="2400" b="1" dirty="0" err="1">
                <a:latin typeface="Bahnschrift" panose="020B0502040204020203" pitchFamily="34" charset="0"/>
              </a:rPr>
              <a:t>Github</a:t>
            </a:r>
            <a:r>
              <a:rPr lang="en-US" sz="2400" b="1" dirty="0">
                <a:latin typeface="Bahnschrift" panose="020B0502040204020203" pitchFamily="34" charset="0"/>
              </a:rPr>
              <a:t> link</a:t>
            </a:r>
            <a:r>
              <a:rPr lang="en-US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Bahnschrift" panose="020B0502040204020203" pitchFamily="34" charset="0"/>
            </a:endParaRPr>
          </a:p>
          <a:p>
            <a:pPr marL="305435" indent="-305435"/>
            <a:endParaRPr lang="en-US" sz="2200" b="1" dirty="0">
              <a:latin typeface="Bahnschrift" panose="020B0502040204020203" pitchFamily="34" charset="0"/>
              <a:ea typeface="+mn-lt"/>
              <a:cs typeface="+mn-lt"/>
            </a:endParaRPr>
          </a:p>
          <a:p>
            <a:pPr marL="305435" indent="-305435"/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  <a:hlinkClick r:id="rId2"/>
              </a:rPr>
              <a:t>https://github.com/Abhi0485/employee-salary-prediction</a:t>
            </a:r>
            <a:endParaRPr lang="en-US" sz="2400" dirty="0">
              <a:latin typeface="Bahnschrift" panose="020B0502040204020203" pitchFamily="34" charset="0"/>
              <a:ea typeface="+mn-lt"/>
              <a:cs typeface="+mn-lt"/>
            </a:endParaRPr>
          </a:p>
          <a:p>
            <a:pPr marL="305435" indent="-305435"/>
            <a:endParaRPr lang="en-US" sz="2200" b="1" dirty="0">
              <a:latin typeface="Bahnschrift" panose="020B0502040204020203" pitchFamily="34" charset="0"/>
              <a:ea typeface="+mn-lt"/>
              <a:cs typeface="+mn-lt"/>
            </a:endParaRPr>
          </a:p>
          <a:p>
            <a:pPr marL="305435" indent="-305435"/>
            <a:endParaRPr lang="en-US" sz="2200" b="1" dirty="0">
              <a:latin typeface="Bahnschrift" panose="020B0502040204020203" pitchFamily="34" charset="0"/>
              <a:ea typeface="+mn-lt"/>
              <a:cs typeface="+mn-lt"/>
            </a:endParaRPr>
          </a:p>
          <a:p>
            <a:pPr marL="305435" indent="-305435"/>
            <a:endParaRPr lang="en-US" sz="2200" b="1" dirty="0">
              <a:latin typeface="Bahnschrift" panose="020B0502040204020203" pitchFamily="34" charset="0"/>
              <a:ea typeface="+mn-lt"/>
              <a:cs typeface="+mn-lt"/>
            </a:endParaRPr>
          </a:p>
          <a:p>
            <a:pPr marL="305435" indent="-305435"/>
            <a:endParaRPr lang="en-US" sz="2200" b="1" dirty="0">
              <a:latin typeface="Bahnschrift" panose="020B0502040204020203" pitchFamily="34" charset="0"/>
              <a:ea typeface="+mn-lt"/>
              <a:cs typeface="+mn-lt"/>
            </a:endParaRPr>
          </a:p>
          <a:p>
            <a:pPr marL="305435" indent="-305435"/>
            <a:endParaRPr lang="en-US" sz="2200" b="1" dirty="0">
              <a:latin typeface="Bahnschrift" panose="020B0502040204020203" pitchFamily="34" charset="0"/>
              <a:ea typeface="+mn-lt"/>
              <a:cs typeface="+mn-lt"/>
            </a:endParaRPr>
          </a:p>
          <a:p>
            <a:pPr marL="305435" indent="-305435"/>
            <a:endParaRPr lang="en-US" sz="2200" b="1" dirty="0">
              <a:latin typeface="Bahnschrift" panose="020B0502040204020203" pitchFamily="34" charset="0"/>
              <a:ea typeface="+mn-lt"/>
              <a:cs typeface="+mn-lt"/>
            </a:endParaRPr>
          </a:p>
          <a:p>
            <a:pPr marL="305435" indent="-305435"/>
            <a:endParaRPr lang="en-US" sz="2200" b="1" dirty="0">
              <a:latin typeface="Bahnschrift" panose="020B0502040204020203" pitchFamily="34" charset="0"/>
              <a:ea typeface="+mn-lt"/>
              <a:cs typeface="+mn-lt"/>
            </a:endParaRPr>
          </a:p>
          <a:p>
            <a:pPr marL="305435" indent="-305435"/>
            <a:endParaRPr lang="en-US" sz="2200" b="1" dirty="0">
              <a:latin typeface="Bahnschrift" panose="020B0502040204020203" pitchFamily="34" charset="0"/>
              <a:ea typeface="+mn-lt"/>
              <a:cs typeface="+mn-lt"/>
            </a:endParaRPr>
          </a:p>
          <a:p>
            <a:pPr marL="305435" indent="-305435"/>
            <a:endParaRPr lang="en-US" sz="2200" b="1" dirty="0">
              <a:latin typeface="Bahnschrift" panose="020B0502040204020203" pitchFamily="34" charset="0"/>
              <a:ea typeface="+mn-lt"/>
              <a:cs typeface="+mn-lt"/>
            </a:endParaRPr>
          </a:p>
          <a:p>
            <a:pPr marL="305435" indent="-305435"/>
            <a:endParaRPr lang="en-US" sz="2200" b="1" dirty="0">
              <a:latin typeface="Bahnschrift" panose="020B0502040204020203" pitchFamily="34" charset="0"/>
              <a:ea typeface="+mn-lt"/>
              <a:cs typeface="+mn-lt"/>
            </a:endParaRPr>
          </a:p>
          <a:p>
            <a:pPr marL="305435" indent="-305435"/>
            <a:endParaRPr lang="en-US" sz="2200" b="1" dirty="0">
              <a:latin typeface="Bahnschrift" panose="020B0502040204020203" pitchFamily="34" charset="0"/>
              <a:ea typeface="+mn-lt"/>
              <a:cs typeface="+mn-lt"/>
            </a:endParaRPr>
          </a:p>
          <a:p>
            <a:pPr marL="305435" indent="-305435"/>
            <a:endParaRPr lang="en-US" sz="2200" b="1" dirty="0">
              <a:latin typeface="Bahnschrift" panose="020B0502040204020203" pitchFamily="34" charset="0"/>
              <a:ea typeface="+mn-lt"/>
              <a:cs typeface="+mn-lt"/>
            </a:endParaRPr>
          </a:p>
          <a:p>
            <a:pPr marL="305435" indent="-305435"/>
            <a:endParaRPr lang="en-US" sz="2200" b="1" dirty="0">
              <a:latin typeface="Bahnschrift" panose="020B0502040204020203" pitchFamily="34" charset="0"/>
              <a:ea typeface="+mn-lt"/>
              <a:cs typeface="+mn-lt"/>
            </a:endParaRPr>
          </a:p>
          <a:p>
            <a:pPr marL="305435" indent="-305435"/>
            <a:endParaRPr lang="en-US" sz="2200" b="1" dirty="0">
              <a:latin typeface="Bahnschrift" panose="020B0502040204020203" pitchFamily="34" charset="0"/>
              <a:ea typeface="+mn-lt"/>
              <a:cs typeface="+mn-lt"/>
            </a:endParaRPr>
          </a:p>
          <a:p>
            <a:pPr marL="305435" indent="-305435"/>
            <a:endParaRPr lang="en-US" sz="2200" b="1" dirty="0">
              <a:latin typeface="Bahnschrift" panose="020B0502040204020203" pitchFamily="34" charset="0"/>
              <a:ea typeface="+mn-lt"/>
              <a:cs typeface="+mn-lt"/>
            </a:endParaRPr>
          </a:p>
          <a:p>
            <a:pPr marL="305435" indent="-305435"/>
            <a:endParaRPr lang="en-US" sz="2200" b="1" dirty="0">
              <a:latin typeface="Bahnschrift" panose="020B0502040204020203" pitchFamily="34" charset="0"/>
              <a:ea typeface="+mn-lt"/>
              <a:cs typeface="+mn-lt"/>
            </a:endParaRPr>
          </a:p>
          <a:p>
            <a:pPr marL="305435" indent="-305435"/>
            <a:endParaRPr lang="en-US" sz="22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047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774013" cy="82347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97" y="1447580"/>
            <a:ext cx="11029615" cy="467332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The Employee salary prediction system successfully demonstrates how machine learning can be applied to estimate employee salaries based on attributes like job role, education level, experience, and 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The model, built using a random forest regressor, delivered high accuracy (R² score &gt; 0.90), making it effective for real-world decision support in HR and recruitment.</a:t>
            </a:r>
            <a:endParaRPr lang="en-IN" sz="2200" cap="none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A user-friendly </a:t>
            </a:r>
            <a:r>
              <a:rPr lang="en-US" sz="2200" cap="none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streamlit</a:t>
            </a: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web application was developed, allowing both manual input and csv-based bulk prediction, and deployed publicly using </a:t>
            </a:r>
            <a:r>
              <a:rPr lang="en-US" sz="2200" cap="none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pyngrok</a:t>
            </a: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Challenges encountered</a:t>
            </a: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included data preprocessing for categorical variables, aligning model input with frontend form, and managing deployment through </a:t>
            </a:r>
            <a:r>
              <a:rPr lang="en-US" sz="2200" cap="none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ngrok</a:t>
            </a: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Future improvements</a:t>
            </a: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may include integrating real-world datasets, adding deep learning support, improving </a:t>
            </a:r>
            <a:r>
              <a:rPr lang="en-US" sz="2200" cap="none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ui</a:t>
            </a: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aesthetics, and deploying on scalable cloud platforms like AWS or HEROKU for persistent access.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cap="none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200" cap="none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200" cap="none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200" cap="none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64" y="1532611"/>
            <a:ext cx="11263966" cy="47141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b="1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Integration with real company data:</a:t>
            </a: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Replace simulated data with real employee datasets for more practical insights and model fine-tuning.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Advanced deep learning models:</a:t>
            </a: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Incorporate Artificial neural networks (ANN) or hybrid models to capture more complex salary patterns.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Role-based salary banding:</a:t>
            </a: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Add industry-wise salary standards and role-specific benchmarks to improve contextual accuracy.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Persistent cloud deployment:</a:t>
            </a: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Host the app on platforms like AWS, HEROKU, or GCP for 24/7 public access without relying on </a:t>
            </a:r>
            <a:r>
              <a:rPr lang="en-US" sz="2200" cap="none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ngrok</a:t>
            </a: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Authentication &amp; role access:</a:t>
            </a: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Secure the app with login access for HR teams, employees, or recruiters with different permissions.</a:t>
            </a:r>
            <a:endParaRPr lang="en-US" sz="2200" b="1" cap="none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51792" y="611280"/>
            <a:ext cx="11013493" cy="763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1"/>
            <a:ext cx="8237984" cy="82631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65" y="1671706"/>
            <a:ext cx="11369070" cy="467332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Scikit-learn documentation</a:t>
            </a: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– Used for model selection, training, and evaluation</a:t>
            </a:r>
            <a:b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  <a:hlinkClick r:id="rId2"/>
              </a:rPr>
              <a:t>https://scikit-learn.Org/stable/</a:t>
            </a:r>
            <a:endParaRPr lang="en-US" sz="2200" cap="none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1" cap="none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Streamlit</a:t>
            </a:r>
            <a:r>
              <a:rPr lang="en-US" sz="2200" b="1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documentation</a:t>
            </a: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– For building the Interactive web application</a:t>
            </a:r>
            <a:b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  <a:hlinkClick r:id="rId3"/>
              </a:rPr>
              <a:t>https://docs.Streamlit.Io/</a:t>
            </a:r>
            <a:endParaRPr lang="en-US" sz="2200" cap="none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1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Kaggle datasets</a:t>
            </a: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– Used as a reference to design the Employee dataset schema</a:t>
            </a:r>
            <a:b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  <a:hlinkClick r:id="rId4"/>
              </a:rPr>
              <a:t>https://www.Kaggle.Com/</a:t>
            </a:r>
            <a:endParaRPr lang="en-US" sz="2200" cap="none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1" cap="none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Pyngrok</a:t>
            </a:r>
            <a:r>
              <a:rPr lang="en-US" sz="2200" b="1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documentation</a:t>
            </a: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– To expose the local </a:t>
            </a:r>
            <a:r>
              <a:rPr lang="en-US" sz="2200" cap="none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streamlit</a:t>
            </a: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app to the public internet</a:t>
            </a:r>
            <a:b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  <a:hlinkClick r:id="rId5"/>
              </a:rPr>
              <a:t>https://pyngrok.Readthedocs.Io/</a:t>
            </a:r>
            <a:endParaRPr lang="en-US" sz="2200" cap="none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1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Pandas and </a:t>
            </a:r>
            <a:r>
              <a:rPr lang="en-US" sz="2200" b="1" cap="none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numpy</a:t>
            </a:r>
            <a:r>
              <a:rPr lang="en-US" sz="2200" b="1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docs</a:t>
            </a: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 – For data manipulation and numerical operations</a:t>
            </a:r>
            <a:b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  <a:hlinkClick r:id="rId6"/>
              </a:rPr>
              <a:t>https://pandas.Pydata.Org/</a:t>
            </a:r>
            <a:b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</a:b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  <a:hlinkClick r:id="rId7"/>
              </a:rPr>
              <a:t>https://numpy.Org/</a:t>
            </a:r>
            <a:endParaRPr lang="en-US" sz="2200" cap="none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253751" cy="90514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E63040-C70A-9093-2484-BB6F2234AE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0401" y="1694206"/>
            <a:ext cx="11371197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cs typeface="Times New Roman" panose="02020603050405020304" pitchFamily="18" charset="0"/>
              </a:rPr>
              <a:t>Companies lack a reliable system to estimate employee salaries based on multiple factors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cs typeface="Times New Roman" panose="02020603050405020304" pitchFamily="18" charset="0"/>
              </a:rPr>
              <a:t>Manual benchmarking leads to inconsistent and unfair compensation decisions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cs typeface="Times New Roman" panose="02020603050405020304" pitchFamily="18" charset="0"/>
              </a:rPr>
              <a:t>This project uses ML and DL to predict salaries from features like age, job role, education, etc.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cs typeface="Times New Roman" panose="02020603050405020304" pitchFamily="18" charset="0"/>
              </a:rPr>
              <a:t>Helps HR teams and job seekers make data-informed salary decisions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cs typeface="Times New Roman" panose="02020603050405020304" pitchFamily="18" charset="0"/>
              </a:rPr>
              <a:t>Delivered via an interactive Streamlit web app with CSV and manual input support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5799"/>
            <a:ext cx="11029615" cy="4629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System Requirements</a:t>
            </a:r>
          </a:p>
          <a:p>
            <a:r>
              <a:rPr lang="en-IN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Operating System: Windows, </a:t>
            </a:r>
            <a:r>
              <a:rPr lang="en-IN" sz="2200" cap="none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Macos</a:t>
            </a:r>
            <a:r>
              <a:rPr lang="en-IN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, or Linux</a:t>
            </a:r>
          </a:p>
          <a:p>
            <a:r>
              <a:rPr lang="en-IN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Python Version: 3.7 or higher</a:t>
            </a:r>
          </a:p>
          <a:p>
            <a:r>
              <a:rPr lang="en-IN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Internet Access (For Google Colab, pyngrok)</a:t>
            </a:r>
          </a:p>
          <a:p>
            <a:r>
              <a:rPr lang="en-IN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4 GB RAM Minimum (8+ GB Recommended)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22B2872-B8CB-6652-926F-FD563E76D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21" y="674401"/>
            <a:ext cx="11760679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LIBRARIES REQUIRED: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cs typeface="Times New Roman" panose="02020603050405020304" pitchFamily="18" charset="0"/>
              </a:rPr>
              <a:t>pandas –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Used to create, load, and manipulate data tables (Data Frames),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Helps in reading CSV files, cleaning and transforming data for the model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cs typeface="Times New Roman" panose="02020603050405020304" pitchFamily="18" charset="0"/>
              </a:rPr>
              <a:t> –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Supports efficient numerical operations,</a:t>
            </a: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Used to convert input features into arrays for model prediction</a:t>
            </a:r>
            <a:endParaRPr lang="en-IN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  <a:cs typeface="Times New Roman" panose="02020603050405020304" pitchFamily="18" charset="0"/>
              </a:rPr>
              <a:t>scikit-learn – 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Core machine learning library.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Used for: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Label encoding of categorical features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Splitting data into training/testing sets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Training the Random Forest Regressor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Evaluating model performance (e.g., R² score)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3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876CB3-9E3E-DF41-50A6-335B7FC3F142}"/>
              </a:ext>
            </a:extLst>
          </p:cNvPr>
          <p:cNvSpPr txBox="1"/>
          <p:nvPr/>
        </p:nvSpPr>
        <p:spPr>
          <a:xfrm rot="10800000" flipV="1">
            <a:off x="379562" y="654042"/>
            <a:ext cx="1181243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keras</a:t>
            </a:r>
            <a:r>
              <a:rPr lang="en-US" alt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/ </a:t>
            </a:r>
            <a:r>
              <a:rPr lang="en-US" altLang="en-US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tensorflow</a:t>
            </a:r>
            <a:r>
              <a:rPr lang="en-US" alt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–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Used to define and train </a:t>
            </a:r>
            <a:r>
              <a:rPr lang="en-US" sz="22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Artificial Neural Networks (ANN)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streamlit</a:t>
            </a:r>
            <a:r>
              <a:rPr lang="en-US" alt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– </a:t>
            </a: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Used to build the </a:t>
            </a:r>
            <a:r>
              <a:rPr lang="en-US" sz="22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interactive frontend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Handles: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Sidebar with instructions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Form inputs for employee details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CSV upload + Data Frame display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Showing predictions &amp; download button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pyngrok</a:t>
            </a:r>
            <a:r>
              <a:rPr lang="en-US" alt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–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Connects your local Streamlit app to a </a:t>
            </a:r>
            <a:r>
              <a:rPr lang="en-US" sz="22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public URL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Makes it easy to demo your project from any device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pickle –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Used to save the trained ML model </a:t>
            </a:r>
            <a:r>
              <a:rPr lang="en-US" sz="22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model.pkl</a:t>
            </a:r>
            <a:r>
              <a:rPr lang="en-US" sz="22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Also used in the app to load the model and make predictions instantly.</a:t>
            </a:r>
          </a:p>
        </p:txBody>
      </p:sp>
    </p:spTree>
    <p:extLst>
      <p:ext uri="{BB962C8B-B14F-4D97-AF65-F5344CB8AC3E}">
        <p14:creationId xmlns:p14="http://schemas.microsoft.com/office/powerpoint/2010/main" val="407309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332578" cy="98397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97" y="1905000"/>
            <a:ext cx="11029615" cy="6659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1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Data Collection &amp; Understanding: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A dataset of 100 employees is created with realistic job-related features: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Job title, education level, experience, gender, location, 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The target variable is </a:t>
            </a:r>
            <a:r>
              <a:rPr lang="en-US" sz="2200" b="1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salary</a:t>
            </a: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, generated within a realistic range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cap="none" dirty="0">
                <a:latin typeface="Bahnschrift" panose="020B0502040204020203" pitchFamily="34" charset="0"/>
                <a:cs typeface="Times New Roman" panose="02020603050405020304" pitchFamily="18" charset="0"/>
              </a:rPr>
              <a:t>Understanding relationships between features helps guide model design.</a:t>
            </a:r>
            <a:endParaRPr lang="en-US" sz="2200" b="1" cap="none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855DB3-6A6B-854F-EA60-B606F7BC54E1}"/>
              </a:ext>
            </a:extLst>
          </p:cNvPr>
          <p:cNvSpPr txBox="1"/>
          <p:nvPr/>
        </p:nvSpPr>
        <p:spPr>
          <a:xfrm>
            <a:off x="480203" y="931655"/>
            <a:ext cx="10350707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Data Preprocessing: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Label Encoding</a:t>
            </a: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is used to convert categorical data (e.g., Job Title, Gender) into numeric values.</a:t>
            </a:r>
          </a:p>
          <a:p>
            <a:endParaRPr lang="en-US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No missing values were present due to simulation, reducing preprocessing effort.</a:t>
            </a:r>
          </a:p>
          <a:p>
            <a:endParaRPr lang="en-US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The dataset is split into:</a:t>
            </a:r>
            <a:endParaRPr lang="en-US" sz="22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Features (X):</a:t>
            </a: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All input columns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2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Target (y):</a:t>
            </a:r>
            <a:r>
              <a:rPr lang="en-IN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Salary column</a:t>
            </a:r>
          </a:p>
          <a:p>
            <a:endParaRPr lang="en-IN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Data is then divided into training and testing sets (80:20 split)</a:t>
            </a:r>
            <a:endParaRPr lang="en-IN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76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5687DB-9EEA-F3E9-858D-D7E9C0DC166F}"/>
              </a:ext>
            </a:extLst>
          </p:cNvPr>
          <p:cNvSpPr txBox="1"/>
          <p:nvPr/>
        </p:nvSpPr>
        <p:spPr>
          <a:xfrm>
            <a:off x="500332" y="1104180"/>
            <a:ext cx="1132380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Model Selection &amp; Training: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Two types of models were considered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Machine Learning:</a:t>
            </a: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Random Forest Regressor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Deep Learning (Optional):</a:t>
            </a: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 Artificial Neural Network (ANN)</a:t>
            </a:r>
          </a:p>
          <a:p>
            <a:endParaRPr lang="en-US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Random Forest was chosen due to its robustness and high R² score on the data</a:t>
            </a:r>
          </a:p>
          <a:p>
            <a:endParaRPr lang="en-US" sz="2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Bahnschrift" panose="020B0502040204020203" pitchFamily="34" charset="0"/>
                <a:cs typeface="Times New Roman" panose="02020603050405020304" pitchFamily="18" charset="0"/>
              </a:rPr>
              <a:t>The model is trained using the training set to learn salary prediction patterns</a:t>
            </a:r>
            <a:endParaRPr lang="en-IN" sz="22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30084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1562</TotalTime>
  <Words>2004</Words>
  <Application>Microsoft Office PowerPoint</Application>
  <PresentationFormat>Widescreen</PresentationFormat>
  <Paragraphs>316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Bahnschrift</vt:lpstr>
      <vt:lpstr>Calibri</vt:lpstr>
      <vt:lpstr>Calibri Light</vt:lpstr>
      <vt:lpstr>Courier New</vt:lpstr>
      <vt:lpstr>Times New Roman</vt:lpstr>
      <vt:lpstr>Tw Cen MT</vt:lpstr>
      <vt:lpstr>Wingdings</vt:lpstr>
      <vt:lpstr>Droplet</vt:lpstr>
      <vt:lpstr>EMPLOYEE SALARY PREDICTION USING MACHINE LEARNING ALGORITHM &amp; STREAMLIT APPLICATION</vt:lpstr>
      <vt:lpstr>OUTLINE</vt:lpstr>
      <vt:lpstr>Problem Statement</vt:lpstr>
      <vt:lpstr>System  Approach</vt:lpstr>
      <vt:lpstr>PowerPoint Presentation</vt:lpstr>
      <vt:lpstr>PowerPoint Presentation</vt:lpstr>
      <vt:lpstr>Algorithm &amp; 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Abhinav Mathur</cp:lastModifiedBy>
  <cp:revision>167</cp:revision>
  <dcterms:created xsi:type="dcterms:W3CDTF">2021-05-26T16:50:10Z</dcterms:created>
  <dcterms:modified xsi:type="dcterms:W3CDTF">2025-07-27T18:46:31Z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