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25" r:id="rId5"/>
    <p:sldId id="326" r:id="rId6"/>
    <p:sldId id="327" r:id="rId7"/>
    <p:sldId id="328" r:id="rId8"/>
    <p:sldId id="329" r:id="rId9"/>
    <p:sldId id="330" r:id="rId10"/>
    <p:sldId id="332" r:id="rId11"/>
    <p:sldId id="340" r:id="rId12"/>
    <p:sldId id="341" r:id="rId13"/>
    <p:sldId id="342" r:id="rId14"/>
    <p:sldId id="343" r:id="rId15"/>
    <p:sldId id="344" r:id="rId16"/>
    <p:sldId id="345" r:id="rId17"/>
    <p:sldId id="346"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05" autoAdjust="0"/>
  </p:normalViewPr>
  <p:slideViewPr>
    <p:cSldViewPr snapToGrid="0">
      <p:cViewPr>
        <p:scale>
          <a:sx n="100" d="100"/>
          <a:sy n="100" d="100"/>
        </p:scale>
        <p:origin x="-120" y="-8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5/10/2023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www.redhat.com/en/topics/containers/what-is-podman" TargetMode="External"/><Relationship Id="rId3" Type="http://schemas.openxmlformats.org/officeDocument/2006/relationships/hyperlink" Target="https://www.redhat.com/en/topics/containers/whats-a-linux-container" TargetMode="External"/><Relationship Id="rId7" Type="http://schemas.openxmlformats.org/officeDocument/2006/relationships/hyperlink" Target="https://www.redhat.com/en/topics/containers-v1-old" TargetMode="External"/><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hyperlink" Target="https://www.redhat.com/en/topics/containers/what-is-docker" TargetMode="External"/><Relationship Id="rId5" Type="http://schemas.openxmlformats.org/officeDocument/2006/relationships/hyperlink" Target="https://www.redhat.com/en/topics/linux/what-is-linux" TargetMode="External"/><Relationship Id="rId10" Type="http://schemas.openxmlformats.org/officeDocument/2006/relationships/hyperlink" Target="https://www.redhat.com/en/topics/containers/what-is-skopeo" TargetMode="External"/><Relationship Id="rId4" Type="http://schemas.openxmlformats.org/officeDocument/2006/relationships/hyperlink" Target="https://www.redhat.com/en/topics/cloud-native-apps/what-are-cloud-applications" TargetMode="External"/><Relationship Id="rId9" Type="http://schemas.openxmlformats.org/officeDocument/2006/relationships/hyperlink" Target="https://www.redhat.com/en/topics/containers/what-is-builda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hpe.com/in/en/what-is/container-orchestration.htm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Containerization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Dr. Neelam Singh</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6595FED-BF25-13DA-591C-EAD4E887B4E4}"/>
              </a:ext>
            </a:extLst>
          </p:cNvPr>
          <p:cNvSpPr txBox="1"/>
          <p:nvPr/>
        </p:nvSpPr>
        <p:spPr>
          <a:xfrm>
            <a:off x="857250" y="945446"/>
            <a:ext cx="10477500" cy="3693319"/>
          </a:xfrm>
          <a:prstGeom prst="rect">
            <a:avLst/>
          </a:prstGeom>
          <a:noFill/>
        </p:spPr>
        <p:txBody>
          <a:bodyPr wrap="square">
            <a:spAutoFit/>
          </a:bodyPr>
          <a:lstStyle/>
          <a:p>
            <a:pPr algn="just"/>
            <a:r>
              <a:rPr lang="en-US" b="1" dirty="0">
                <a:solidFill>
                  <a:srgbClr val="333333"/>
                </a:solidFill>
                <a:effectLst/>
                <a:latin typeface="source-sans-pro"/>
              </a:rPr>
              <a:t>Benefits of Continuous Monitoring</a:t>
            </a:r>
            <a:endParaRPr lang="en-US" b="0" dirty="0">
              <a:solidFill>
                <a:srgbClr val="333333"/>
              </a:solidFill>
              <a:effectLst/>
              <a:latin typeface="source-sans-pro"/>
            </a:endParaRPr>
          </a:p>
          <a:p>
            <a:pPr algn="just">
              <a:buFont typeface="Arial" panose="020B0604020202020204" pitchFamily="34" charset="0"/>
              <a:buChar char="•"/>
            </a:pPr>
            <a:r>
              <a:rPr lang="en-US" b="1" i="0" dirty="0">
                <a:solidFill>
                  <a:srgbClr val="333333"/>
                </a:solidFill>
                <a:effectLst/>
                <a:latin typeface="source-sans-pro"/>
              </a:rPr>
              <a:t>Better Network Visibility and Transparency:</a:t>
            </a:r>
            <a:r>
              <a:rPr lang="en-US" b="0" i="0" dirty="0">
                <a:solidFill>
                  <a:srgbClr val="333333"/>
                </a:solidFill>
                <a:effectLst/>
                <a:latin typeface="source-sans-pro"/>
              </a:rPr>
              <a:t> CM offers DevOps teams clarity on the state of the IT infrastructure by automatically collecting and analyzing data to reflect possible outages and important trends.</a:t>
            </a:r>
          </a:p>
          <a:p>
            <a:pPr algn="just">
              <a:buFont typeface="Arial" panose="020B0604020202020204" pitchFamily="34" charset="0"/>
              <a:buChar char="•"/>
            </a:pPr>
            <a:r>
              <a:rPr lang="en-US" b="1" i="0" dirty="0">
                <a:solidFill>
                  <a:srgbClr val="333333"/>
                </a:solidFill>
                <a:effectLst/>
                <a:latin typeface="source-sans-pro"/>
              </a:rPr>
              <a:t>Facilitates Rapid Responses:</a:t>
            </a:r>
            <a:r>
              <a:rPr lang="en-US" b="0" i="0" dirty="0">
                <a:solidFill>
                  <a:srgbClr val="333333"/>
                </a:solidFill>
                <a:effectLst/>
                <a:latin typeface="source-sans-pro"/>
              </a:rPr>
              <a:t> A primary aspect of CM is implementing an alert system that immediately notifies the right people the minute an IT incident emerges. This enables timely response to security threats or functional stop-gaps, minimizing damage and allowing faster restoration of the system to optimal operational levels.</a:t>
            </a:r>
          </a:p>
          <a:p>
            <a:pPr algn="just">
              <a:buFont typeface="Arial" panose="020B0604020202020204" pitchFamily="34" charset="0"/>
              <a:buChar char="•"/>
            </a:pPr>
            <a:r>
              <a:rPr lang="en-US" b="1" i="0" dirty="0">
                <a:solidFill>
                  <a:srgbClr val="333333"/>
                </a:solidFill>
                <a:effectLst/>
                <a:latin typeface="source-sans-pro"/>
              </a:rPr>
              <a:t>Minimizes System Downtime:</a:t>
            </a:r>
            <a:r>
              <a:rPr lang="en-US" b="0" i="0" dirty="0">
                <a:solidFill>
                  <a:srgbClr val="333333"/>
                </a:solidFill>
                <a:effectLst/>
                <a:latin typeface="source-sans-pro"/>
              </a:rPr>
              <a:t> Consistent system monitoring and quick, necessary alerts help maintain system uptime by raising the alarm when there is a service outage or any application performance issues.</a:t>
            </a:r>
          </a:p>
          <a:p>
            <a:pPr algn="just">
              <a:buFont typeface="Arial" panose="020B0604020202020204" pitchFamily="34" charset="0"/>
              <a:buChar char="•"/>
            </a:pPr>
            <a:r>
              <a:rPr lang="en-US" b="1" i="0" dirty="0">
                <a:solidFill>
                  <a:srgbClr val="333333"/>
                </a:solidFill>
                <a:effectLst/>
                <a:latin typeface="source-sans-pro"/>
              </a:rPr>
              <a:t>Assists with Healthy Business Performance:</a:t>
            </a:r>
            <a:r>
              <a:rPr lang="en-US" b="0" i="0" dirty="0">
                <a:solidFill>
                  <a:srgbClr val="333333"/>
                </a:solidFill>
                <a:effectLst/>
                <a:latin typeface="source-sans-pro"/>
              </a:rPr>
              <a:t> Reduction in system downtime also minimizes negative impact on customer experience, thus safeguarding the organization against losses in revenue or credibility. As mentioned before, Continuous Monitoring tools can also be used to track user reactions to software updates, which is useful for several teams – development, QA, sales, marketing, customer service, etc.</a:t>
            </a:r>
          </a:p>
        </p:txBody>
      </p:sp>
    </p:spTree>
    <p:extLst>
      <p:ext uri="{BB962C8B-B14F-4D97-AF65-F5344CB8AC3E}">
        <p14:creationId xmlns:p14="http://schemas.microsoft.com/office/powerpoint/2010/main" val="343332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9887A7D-D55E-F8D0-2260-53A5AD6EE4FB}"/>
              </a:ext>
            </a:extLst>
          </p:cNvPr>
          <p:cNvSpPr txBox="1"/>
          <p:nvPr/>
        </p:nvSpPr>
        <p:spPr>
          <a:xfrm>
            <a:off x="1082040" y="714494"/>
            <a:ext cx="6096000" cy="369332"/>
          </a:xfrm>
          <a:prstGeom prst="rect">
            <a:avLst/>
          </a:prstGeom>
          <a:noFill/>
        </p:spPr>
        <p:txBody>
          <a:bodyPr wrap="square">
            <a:spAutoFit/>
          </a:bodyPr>
          <a:lstStyle/>
          <a:p>
            <a:pPr algn="l"/>
            <a:r>
              <a:rPr lang="en-US" b="0" i="0" dirty="0">
                <a:solidFill>
                  <a:srgbClr val="3D3935"/>
                </a:solidFill>
                <a:effectLst/>
                <a:latin typeface="Libre Franklin" panose="020B0604020202020204" pitchFamily="2" charset="0"/>
              </a:rPr>
              <a:t> DevOps Tools for Continuous Monitoring</a:t>
            </a:r>
          </a:p>
        </p:txBody>
      </p:sp>
      <p:sp>
        <p:nvSpPr>
          <p:cNvPr id="20" name="TextBox 19">
            <a:extLst>
              <a:ext uri="{FF2B5EF4-FFF2-40B4-BE49-F238E27FC236}">
                <a16:creationId xmlns:a16="http://schemas.microsoft.com/office/drawing/2014/main" id="{F5638843-55BA-F11B-8F0F-D2CDECD57217}"/>
              </a:ext>
            </a:extLst>
          </p:cNvPr>
          <p:cNvSpPr txBox="1"/>
          <p:nvPr/>
        </p:nvSpPr>
        <p:spPr>
          <a:xfrm>
            <a:off x="1615440" y="1438394"/>
            <a:ext cx="9227820" cy="4247317"/>
          </a:xfrm>
          <a:prstGeom prst="rect">
            <a:avLst/>
          </a:prstGeom>
          <a:noFill/>
        </p:spPr>
        <p:txBody>
          <a:bodyPr wrap="square">
            <a:spAutoFit/>
          </a:bodyPr>
          <a:lstStyle>
            <a:defPPr>
              <a:defRPr lang="en-US"/>
            </a:defPPr>
            <a:lvl1pPr>
              <a:defRPr b="1" i="0" u="none" strike="noStrike">
                <a:effectLst/>
                <a:latin typeface="Libre Franklin" pitchFamily="2" charset="0"/>
              </a:defRPr>
            </a:lvl1pPr>
          </a:lstStyle>
          <a:p>
            <a:pPr algn="just"/>
            <a:r>
              <a:rPr lang="en-IN" dirty="0"/>
              <a:t>Akamai </a:t>
            </a:r>
            <a:r>
              <a:rPr lang="en-IN" dirty="0" err="1"/>
              <a:t>mPulse</a:t>
            </a:r>
            <a:r>
              <a:rPr lang="en-IN" dirty="0"/>
              <a:t>: </a:t>
            </a:r>
            <a:r>
              <a:rPr lang="en-US" b="0" dirty="0"/>
              <a:t>Akamai </a:t>
            </a:r>
            <a:r>
              <a:rPr lang="en-US" b="0" dirty="0" err="1"/>
              <a:t>mPulse</a:t>
            </a:r>
            <a:r>
              <a:rPr lang="en-US" b="0" dirty="0"/>
              <a:t> is a Real User Monitoring (RUM) tool that allows DevOps teams to collect and analyze experience and behavior data from users who visit their website or application</a:t>
            </a:r>
            <a:r>
              <a:rPr lang="en-US" dirty="0"/>
              <a:t>.</a:t>
            </a:r>
          </a:p>
          <a:p>
            <a:pPr algn="just"/>
            <a:endParaRPr lang="en-US" dirty="0"/>
          </a:p>
          <a:p>
            <a:pPr algn="just"/>
            <a:r>
              <a:rPr lang="en-US" dirty="0"/>
              <a:t>Nagios </a:t>
            </a:r>
            <a:r>
              <a:rPr lang="en-US" b="0" dirty="0"/>
              <a:t>is one of the DevOps tools for continuous monitoring. It is a widely-used open-source tool. In a DevOps culture, Nagios can assist to monitor systems, applications, services, and business processes. </a:t>
            </a:r>
            <a:r>
              <a:rPr lang="en-US" b="0" i="0" dirty="0">
                <a:solidFill>
                  <a:srgbClr val="4D5156"/>
                </a:solidFill>
                <a:effectLst/>
                <a:latin typeface="arial" panose="020B0604020202020204" pitchFamily="34" charset="0"/>
              </a:rPr>
              <a:t>Nagios Core, formerly known as Nagios, is a free and open-source computer-software application that monitors systems, networks and infrastructure. Nagios offers monitoring and alerting services for servers, switches, applications and services. </a:t>
            </a:r>
          </a:p>
          <a:p>
            <a:pPr algn="just"/>
            <a:r>
              <a:rPr lang="en-US" i="0" dirty="0">
                <a:solidFill>
                  <a:srgbClr val="4D5156"/>
                </a:solidFill>
                <a:effectLst/>
                <a:latin typeface="arial" panose="020B0604020202020204" pitchFamily="34" charset="0"/>
              </a:rPr>
              <a:t>Prometheus</a:t>
            </a:r>
            <a:r>
              <a:rPr lang="en-US" b="0" i="0" dirty="0">
                <a:solidFill>
                  <a:srgbClr val="4D5156"/>
                </a:solidFill>
                <a:effectLst/>
                <a:latin typeface="arial" panose="020B0604020202020204" pitchFamily="34" charset="0"/>
              </a:rPr>
              <a:t> is a free software application used for event monitoring and alerting. It records metrics in a time series database built using an HTTP pull model, with flexible queries and real-time alerting.  </a:t>
            </a:r>
            <a:r>
              <a:rPr lang="en-US" b="1" i="0" dirty="0">
                <a:solidFill>
                  <a:srgbClr val="4D5156"/>
                </a:solidFill>
                <a:effectLst/>
                <a:latin typeface="arial" panose="020B0604020202020204" pitchFamily="34" charset="0"/>
              </a:rPr>
              <a:t>Prometheus</a:t>
            </a:r>
            <a:r>
              <a:rPr lang="en-US" b="0" i="0" dirty="0">
                <a:solidFill>
                  <a:srgbClr val="4D5156"/>
                </a:solidFill>
                <a:effectLst/>
                <a:latin typeface="arial" panose="020B0604020202020204" pitchFamily="34" charset="0"/>
              </a:rPr>
              <a:t> is another metrics-based time-series database aimed at white box monitoring. </a:t>
            </a:r>
            <a:endParaRPr lang="en-US" b="0" dirty="0"/>
          </a:p>
          <a:p>
            <a:endParaRPr lang="en-IN" dirty="0"/>
          </a:p>
        </p:txBody>
      </p:sp>
    </p:spTree>
    <p:extLst>
      <p:ext uri="{BB962C8B-B14F-4D97-AF65-F5344CB8AC3E}">
        <p14:creationId xmlns:p14="http://schemas.microsoft.com/office/powerpoint/2010/main" val="223354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340D47-CDE7-CB62-AF9D-F78EE98A24E5}"/>
              </a:ext>
            </a:extLst>
          </p:cNvPr>
          <p:cNvSpPr txBox="1"/>
          <p:nvPr/>
        </p:nvSpPr>
        <p:spPr>
          <a:xfrm>
            <a:off x="2369820" y="1735574"/>
            <a:ext cx="6096000" cy="369332"/>
          </a:xfrm>
          <a:prstGeom prst="rect">
            <a:avLst/>
          </a:prstGeom>
          <a:noFill/>
        </p:spPr>
        <p:txBody>
          <a:bodyPr wrap="square">
            <a:spAutoFit/>
          </a:bodyPr>
          <a:lstStyle/>
          <a:p>
            <a:pPr algn="l"/>
            <a:r>
              <a:rPr lang="en-IN" b="1" i="0" dirty="0">
                <a:effectLst/>
                <a:latin typeface="Roboto" panose="02000000000000000000" pitchFamily="2" charset="0"/>
              </a:rPr>
              <a:t>Deploy on Kubernetes</a:t>
            </a:r>
          </a:p>
        </p:txBody>
      </p:sp>
      <p:sp>
        <p:nvSpPr>
          <p:cNvPr id="22" name="TextBox 21">
            <a:extLst>
              <a:ext uri="{FF2B5EF4-FFF2-40B4-BE49-F238E27FC236}">
                <a16:creationId xmlns:a16="http://schemas.microsoft.com/office/drawing/2014/main" id="{BE4D7EAC-0ED3-0307-FADE-5FA2A065AE2D}"/>
              </a:ext>
            </a:extLst>
          </p:cNvPr>
          <p:cNvSpPr txBox="1"/>
          <p:nvPr/>
        </p:nvSpPr>
        <p:spPr>
          <a:xfrm>
            <a:off x="2369820" y="2104906"/>
            <a:ext cx="8869680" cy="2308324"/>
          </a:xfrm>
          <a:prstGeom prst="rect">
            <a:avLst/>
          </a:prstGeom>
          <a:noFill/>
        </p:spPr>
        <p:txBody>
          <a:bodyPr wrap="square">
            <a:spAutoFit/>
          </a:bodyPr>
          <a:lstStyle/>
          <a:p>
            <a:pPr algn="just"/>
            <a:r>
              <a:rPr lang="en-US" b="0" i="0" dirty="0">
                <a:effectLst/>
                <a:latin typeface="Roboto" panose="02000000000000000000" pitchFamily="2" charset="0"/>
              </a:rPr>
              <a:t>Docker Desktop includes a standalone Kubernetes server and client, as well as Docker CLI integration that runs on your machine.</a:t>
            </a:r>
          </a:p>
          <a:p>
            <a:pPr algn="just"/>
            <a:r>
              <a:rPr lang="en-US" b="0" i="0" dirty="0">
                <a:effectLst/>
                <a:latin typeface="Roboto" panose="02000000000000000000" pitchFamily="2" charset="0"/>
              </a:rPr>
              <a:t>The Kubernetes server runs locally within your Docker instance, is not configurable, and is a single-node cluster. It runs within a Docker container on your local system, and is only for local testing.</a:t>
            </a:r>
          </a:p>
          <a:p>
            <a:pPr algn="just"/>
            <a:r>
              <a:rPr lang="en-US" b="0" i="0" dirty="0">
                <a:effectLst/>
                <a:latin typeface="Roboto" panose="02000000000000000000" pitchFamily="2" charset="0"/>
              </a:rPr>
              <a:t>Enabling Kubernetes allows you to deploy your workloads in parallel, on Kubernetes, Swarm, and as standalone containers. Enabling or disabling the Kubernetes server does not affect your other workloads.</a:t>
            </a:r>
          </a:p>
        </p:txBody>
      </p:sp>
    </p:spTree>
    <p:extLst>
      <p:ext uri="{BB962C8B-B14F-4D97-AF65-F5344CB8AC3E}">
        <p14:creationId xmlns:p14="http://schemas.microsoft.com/office/powerpoint/2010/main" val="403118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B606D82-5C70-85C2-6514-A94387A87079}"/>
              </a:ext>
            </a:extLst>
          </p:cNvPr>
          <p:cNvSpPr txBox="1"/>
          <p:nvPr/>
        </p:nvSpPr>
        <p:spPr>
          <a:xfrm>
            <a:off x="1455420" y="1859340"/>
            <a:ext cx="10119360" cy="2585323"/>
          </a:xfrm>
          <a:prstGeom prst="rect">
            <a:avLst/>
          </a:prstGeom>
          <a:noFill/>
        </p:spPr>
        <p:txBody>
          <a:bodyPr wrap="square">
            <a:spAutoFit/>
          </a:bodyPr>
          <a:lstStyle/>
          <a:p>
            <a:pPr algn="just"/>
            <a:r>
              <a:rPr lang="en-US" b="0" i="0" dirty="0">
                <a:effectLst/>
                <a:latin typeface="Roboto" panose="02000000000000000000" pitchFamily="2" charset="0"/>
              </a:rPr>
              <a:t>Docker Desktop includes a standalone Kubernetes server and client, as well as Docker CLI integration that runs on your machine.</a:t>
            </a:r>
          </a:p>
          <a:p>
            <a:pPr algn="just"/>
            <a:r>
              <a:rPr lang="en-US" b="0" i="0" dirty="0">
                <a:effectLst/>
                <a:latin typeface="Roboto" panose="02000000000000000000" pitchFamily="2" charset="0"/>
              </a:rPr>
              <a:t>The Kubernetes server runs locally within your Docker instance, is not configurable, and is a single-node cluster. It runs within a Docker container on your local system, and is only for local testing.</a:t>
            </a:r>
          </a:p>
          <a:p>
            <a:pPr algn="just"/>
            <a:r>
              <a:rPr lang="en-US" b="0" i="0" dirty="0">
                <a:effectLst/>
                <a:latin typeface="Roboto" panose="02000000000000000000" pitchFamily="2" charset="0"/>
              </a:rPr>
              <a:t>Enabling Kubernetes allows you to deploy your workloads in parallel, on Kubernetes, Swarm, and as standalone containers. Enabling or disabling the Kubernetes server does not affect your other workloads.</a:t>
            </a:r>
          </a:p>
          <a:p>
            <a:pPr algn="just"/>
            <a:endParaRPr lang="en-US" b="0" i="0" dirty="0">
              <a:effectLst/>
              <a:latin typeface="Roboto" panose="02000000000000000000" pitchFamily="2" charset="0"/>
            </a:endParaRPr>
          </a:p>
        </p:txBody>
      </p:sp>
      <p:sp>
        <p:nvSpPr>
          <p:cNvPr id="20" name="TextBox 19">
            <a:extLst>
              <a:ext uri="{FF2B5EF4-FFF2-40B4-BE49-F238E27FC236}">
                <a16:creationId xmlns:a16="http://schemas.microsoft.com/office/drawing/2014/main" id="{2508A7AD-51C7-21C1-E94D-7556E5AAD4FA}"/>
              </a:ext>
            </a:extLst>
          </p:cNvPr>
          <p:cNvSpPr txBox="1"/>
          <p:nvPr/>
        </p:nvSpPr>
        <p:spPr>
          <a:xfrm>
            <a:off x="1516380" y="996434"/>
            <a:ext cx="6096000" cy="369332"/>
          </a:xfrm>
          <a:prstGeom prst="rect">
            <a:avLst/>
          </a:prstGeom>
          <a:noFill/>
        </p:spPr>
        <p:txBody>
          <a:bodyPr wrap="square">
            <a:spAutoFit/>
          </a:bodyPr>
          <a:lstStyle/>
          <a:p>
            <a:pPr algn="l"/>
            <a:r>
              <a:rPr lang="en-IN" b="1" i="0" dirty="0">
                <a:effectLst/>
                <a:latin typeface="Roboto" panose="02000000000000000000" pitchFamily="2" charset="0"/>
              </a:rPr>
              <a:t>Enable Kubernetes</a:t>
            </a:r>
          </a:p>
        </p:txBody>
      </p:sp>
      <p:sp>
        <p:nvSpPr>
          <p:cNvPr id="22" name="Rectangle 2">
            <a:extLst>
              <a:ext uri="{FF2B5EF4-FFF2-40B4-BE49-F238E27FC236}">
                <a16:creationId xmlns:a16="http://schemas.microsoft.com/office/drawing/2014/main" id="{61741420-0114-9BF1-3C5D-802926D41EBA}"/>
              </a:ext>
            </a:extLst>
          </p:cNvPr>
          <p:cNvSpPr>
            <a:spLocks noChangeArrowheads="1"/>
          </p:cNvSpPr>
          <p:nvPr/>
        </p:nvSpPr>
        <p:spPr bwMode="auto">
          <a:xfrm>
            <a:off x="1569720" y="4286935"/>
            <a:ext cx="10058400" cy="1835063"/>
          </a:xfrm>
          <a:prstGeom prst="rect">
            <a:avLst/>
          </a:prstGeom>
          <a:solidFill>
            <a:srgbClr val="0A12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8569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Roboto" panose="02000000000000000000" pitchFamily="2" charset="0"/>
              </a:rPr>
              <a:t>Kubernetes integration provides the Kubernetes CLI command at </a:t>
            </a:r>
            <a:r>
              <a:rPr kumimoji="0" lang="en-US" altLang="en-US" sz="1600" b="0" i="0" u="none" strike="noStrike" cap="none" normalizeH="0" baseline="0" dirty="0">
                <a:ln>
                  <a:noFill/>
                </a:ln>
                <a:solidFill>
                  <a:srgbClr val="ADBECB"/>
                </a:solidFill>
                <a:effectLst/>
                <a:latin typeface="Roboto Mono" panose="00000009000000000000" pitchFamily="49" charset="0"/>
              </a:rPr>
              <a:t>/</a:t>
            </a:r>
            <a:r>
              <a:rPr kumimoji="0" lang="en-US" altLang="en-US" sz="1600" b="0" i="0" u="none" strike="noStrike" cap="none" normalizeH="0" baseline="0" dirty="0" err="1">
                <a:ln>
                  <a:noFill/>
                </a:ln>
                <a:solidFill>
                  <a:srgbClr val="ADBECB"/>
                </a:solidFill>
                <a:effectLst/>
                <a:latin typeface="Roboto Mono" panose="00000009000000000000" pitchFamily="49" charset="0"/>
              </a:rPr>
              <a:t>usr</a:t>
            </a:r>
            <a:r>
              <a:rPr kumimoji="0" lang="en-US" altLang="en-US" sz="1600" b="0" i="0" u="none" strike="noStrike" cap="none" normalizeH="0" baseline="0" dirty="0">
                <a:ln>
                  <a:noFill/>
                </a:ln>
                <a:solidFill>
                  <a:srgbClr val="ADBECB"/>
                </a:solidFill>
                <a:effectLst/>
                <a:latin typeface="Roboto Mono" panose="00000009000000000000" pitchFamily="49" charset="0"/>
              </a:rPr>
              <a:t>/local/bin/</a:t>
            </a:r>
            <a:r>
              <a:rPr kumimoji="0" lang="en-US" altLang="en-US" sz="1600" b="0" i="0" u="none" strike="noStrike" cap="none" normalizeH="0" baseline="0" dirty="0" err="1">
                <a:ln>
                  <a:noFill/>
                </a:ln>
                <a:solidFill>
                  <a:srgbClr val="ADBECB"/>
                </a:solidFill>
                <a:effectLst/>
                <a:latin typeface="Roboto Mono" panose="00000009000000000000" pitchFamily="49" charset="0"/>
              </a:rPr>
              <a:t>kubectl</a:t>
            </a:r>
            <a:r>
              <a:rPr kumimoji="0" lang="en-US" altLang="en-US" b="0" i="0" u="none" strike="noStrike" cap="none" normalizeH="0" baseline="0" dirty="0">
                <a:ln>
                  <a:noFill/>
                </a:ln>
                <a:solidFill>
                  <a:srgbClr val="FFFFFF"/>
                </a:solidFill>
                <a:effectLst/>
                <a:latin typeface="Roboto" panose="02000000000000000000" pitchFamily="2" charset="0"/>
              </a:rPr>
              <a:t> on Mac and at </a:t>
            </a:r>
            <a:r>
              <a:rPr kumimoji="0" lang="en-US" altLang="en-US" sz="1600" b="0" i="0" u="none" strike="noStrike" cap="none" normalizeH="0" baseline="0" dirty="0">
                <a:ln>
                  <a:noFill/>
                </a:ln>
                <a:solidFill>
                  <a:srgbClr val="ADBECB"/>
                </a:solidFill>
                <a:effectLst/>
                <a:latin typeface="Roboto Mono" panose="00000009000000000000" pitchFamily="49" charset="0"/>
              </a:rPr>
              <a:t>C:\Program Files\Docker\Docker\Resources\bin\kubectl.exe</a:t>
            </a:r>
            <a:r>
              <a:rPr kumimoji="0" lang="en-US" altLang="en-US" b="0" i="0" u="none" strike="noStrike" cap="none" normalizeH="0" baseline="0" dirty="0">
                <a:ln>
                  <a:noFill/>
                </a:ln>
                <a:solidFill>
                  <a:srgbClr val="FFFFFF"/>
                </a:solidFill>
                <a:effectLst/>
                <a:latin typeface="Roboto" panose="02000000000000000000" pitchFamily="2" charset="0"/>
              </a:rPr>
              <a:t> on Windows. This location may not be in your shell’s </a:t>
            </a:r>
            <a:r>
              <a:rPr kumimoji="0" lang="en-US" altLang="en-US" sz="1600" b="0" i="0" u="none" strike="noStrike" cap="none" normalizeH="0" baseline="0" dirty="0">
                <a:ln>
                  <a:noFill/>
                </a:ln>
                <a:solidFill>
                  <a:srgbClr val="ADBECB"/>
                </a:solidFill>
                <a:effectLst/>
                <a:latin typeface="Roboto Mono" panose="00000009000000000000" pitchFamily="49" charset="0"/>
              </a:rPr>
              <a:t>PATH</a:t>
            </a:r>
            <a:r>
              <a:rPr kumimoji="0" lang="en-US" altLang="en-US" b="0" i="0" u="none" strike="noStrike" cap="none" normalizeH="0" baseline="0" dirty="0">
                <a:ln>
                  <a:noFill/>
                </a:ln>
                <a:solidFill>
                  <a:srgbClr val="FFFFFF"/>
                </a:solidFill>
                <a:effectLst/>
                <a:latin typeface="Roboto" panose="02000000000000000000" pitchFamily="2" charset="0"/>
              </a:rPr>
              <a:t> variable, so you may need to type the full path of the command or add it to the </a:t>
            </a:r>
            <a:r>
              <a:rPr kumimoji="0" lang="en-US" altLang="en-US" sz="1600" b="0" i="0" u="none" strike="noStrike" cap="none" normalizeH="0" baseline="0" dirty="0">
                <a:ln>
                  <a:noFill/>
                </a:ln>
                <a:solidFill>
                  <a:srgbClr val="ADBECB"/>
                </a:solidFill>
                <a:effectLst/>
                <a:latin typeface="Roboto Mono" panose="00000009000000000000" pitchFamily="49" charset="0"/>
              </a:rPr>
              <a:t>PATH</a:t>
            </a:r>
            <a:r>
              <a:rPr kumimoji="0" lang="en-US" altLang="en-US" b="0" i="0" u="none" strike="noStrike" cap="none" normalizeH="0" baseline="0" dirty="0">
                <a:ln>
                  <a:noFill/>
                </a:ln>
                <a:solidFill>
                  <a:srgbClr val="FFFFFF"/>
                </a:solidFill>
                <a:effectLst/>
                <a:latin typeface="Roboto" panose="02000000000000000000" pitchFamily="2" charset="0"/>
              </a:rPr>
              <a:t>.</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Roboto" panose="02000000000000000000" pitchFamily="2" charset="0"/>
              </a:rPr>
              <a:t>The </a:t>
            </a:r>
            <a:r>
              <a:rPr kumimoji="0" lang="en-US" altLang="en-US" b="0" i="0" u="none" strike="noStrike" cap="none" normalizeH="0" baseline="0" dirty="0" err="1">
                <a:ln>
                  <a:noFill/>
                </a:ln>
                <a:solidFill>
                  <a:srgbClr val="FFFFFF"/>
                </a:solidFill>
                <a:effectLst/>
                <a:latin typeface="Roboto" panose="02000000000000000000" pitchFamily="2" charset="0"/>
              </a:rPr>
              <a:t>kubectl</a:t>
            </a:r>
            <a:r>
              <a:rPr kumimoji="0" lang="en-US" altLang="en-US" b="0" i="0" u="none" strike="noStrike" cap="none" normalizeH="0" baseline="0" dirty="0">
                <a:ln>
                  <a:noFill/>
                </a:ln>
                <a:solidFill>
                  <a:srgbClr val="FFFFFF"/>
                </a:solidFill>
                <a:effectLst/>
                <a:latin typeface="Roboto" panose="02000000000000000000" pitchFamily="2" charset="0"/>
              </a:rPr>
              <a:t> binary is not automatically packaged with Docker Desktop for Linux. To install the </a:t>
            </a:r>
            <a:r>
              <a:rPr kumimoji="0" lang="en-US" altLang="en-US" b="0" i="0" u="none" strike="noStrike" cap="none" normalizeH="0" baseline="0" dirty="0" err="1">
                <a:ln>
                  <a:noFill/>
                </a:ln>
                <a:solidFill>
                  <a:srgbClr val="FFFFFF"/>
                </a:solidFill>
                <a:effectLst/>
                <a:latin typeface="Roboto" panose="02000000000000000000" pitchFamily="2" charset="0"/>
              </a:rPr>
              <a:t>kubectl</a:t>
            </a:r>
            <a:r>
              <a:rPr kumimoji="0" lang="en-US" altLang="en-US" b="0" i="0" u="none" strike="noStrike" cap="none" normalizeH="0" baseline="0" dirty="0">
                <a:ln>
                  <a:noFill/>
                </a:ln>
                <a:solidFill>
                  <a:srgbClr val="FFFFFF"/>
                </a:solidFill>
                <a:effectLst/>
                <a:latin typeface="Roboto" panose="02000000000000000000" pitchFamily="2" charset="0"/>
              </a:rPr>
              <a:t> command for Linux. It should be installed at </a:t>
            </a:r>
            <a:r>
              <a:rPr kumimoji="0" lang="en-US" altLang="en-US" sz="1600" b="0" i="0" u="none" strike="noStrike" cap="none" normalizeH="0" baseline="0" dirty="0">
                <a:ln>
                  <a:noFill/>
                </a:ln>
                <a:solidFill>
                  <a:srgbClr val="ADBECB"/>
                </a:solidFill>
                <a:effectLst/>
                <a:latin typeface="Roboto Mono" panose="00000009000000000000" pitchFamily="49" charset="0"/>
              </a:rPr>
              <a:t>/</a:t>
            </a:r>
            <a:r>
              <a:rPr kumimoji="0" lang="en-US" altLang="en-US" sz="1600" b="0" i="0" u="none" strike="noStrike" cap="none" normalizeH="0" baseline="0" dirty="0" err="1">
                <a:ln>
                  <a:noFill/>
                </a:ln>
                <a:solidFill>
                  <a:srgbClr val="ADBECB"/>
                </a:solidFill>
                <a:effectLst/>
                <a:latin typeface="Roboto Mono" panose="00000009000000000000" pitchFamily="49" charset="0"/>
              </a:rPr>
              <a:t>usr</a:t>
            </a:r>
            <a:r>
              <a:rPr kumimoji="0" lang="en-US" altLang="en-US" sz="1600" b="0" i="0" u="none" strike="noStrike" cap="none" normalizeH="0" baseline="0" dirty="0">
                <a:ln>
                  <a:noFill/>
                </a:ln>
                <a:solidFill>
                  <a:srgbClr val="ADBECB"/>
                </a:solidFill>
                <a:effectLst/>
                <a:latin typeface="Roboto Mono" panose="00000009000000000000" pitchFamily="49" charset="0"/>
              </a:rPr>
              <a:t>/local/bin/</a:t>
            </a:r>
            <a:r>
              <a:rPr kumimoji="0" lang="en-US" altLang="en-US" sz="1600" b="0" i="0" u="none" strike="noStrike" cap="none" normalizeH="0" baseline="0" dirty="0" err="1">
                <a:ln>
                  <a:noFill/>
                </a:ln>
                <a:solidFill>
                  <a:srgbClr val="ADBECB"/>
                </a:solidFill>
                <a:effectLst/>
                <a:latin typeface="Roboto Mono" panose="00000009000000000000" pitchFamily="49" charset="0"/>
              </a:rPr>
              <a:t>kubectl</a:t>
            </a:r>
            <a:r>
              <a:rPr kumimoji="0" lang="en-US" altLang="en-US" b="0" i="0" u="none" strike="noStrike" cap="none" normalizeH="0" baseline="0" dirty="0">
                <a:ln>
                  <a:noFill/>
                </a:ln>
                <a:solidFill>
                  <a:srgbClr val="FFFFFF"/>
                </a:solidFill>
                <a:effectLst/>
                <a:latin typeface="Roboto" panose="02000000000000000000" pitchFamily="2"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58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AB02-B5C6-5946-246F-058CC72B7C94}"/>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9E03B4DF-0830-05CA-9FA6-25E017D17474}"/>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4" name="Footer Placeholder 3">
            <a:extLst>
              <a:ext uri="{FF2B5EF4-FFF2-40B4-BE49-F238E27FC236}">
                <a16:creationId xmlns:a16="http://schemas.microsoft.com/office/drawing/2014/main" id="{9847D809-1084-7A08-A935-C7C6AAAC86E1}"/>
              </a:ext>
            </a:extLst>
          </p:cNvPr>
          <p:cNvSpPr>
            <a:spLocks noGrp="1"/>
          </p:cNvSpPr>
          <p:nvPr>
            <p:ph type="ftr" sz="quarter" idx="11"/>
          </p:nvPr>
        </p:nvSpPr>
        <p:spPr/>
        <p:txBody>
          <a:bodyPr/>
          <a:lstStyle/>
          <a:p>
            <a:r>
              <a:rPr lang="en-US"/>
              <a:t>presentation title</a:t>
            </a:r>
            <a:endParaRPr lang="en-US" dirty="0"/>
          </a:p>
        </p:txBody>
      </p:sp>
      <p:sp>
        <p:nvSpPr>
          <p:cNvPr id="5" name="Picture Placeholder 4">
            <a:extLst>
              <a:ext uri="{FF2B5EF4-FFF2-40B4-BE49-F238E27FC236}">
                <a16:creationId xmlns:a16="http://schemas.microsoft.com/office/drawing/2014/main" id="{BD842195-EB42-F7D2-90B6-8FD97C6E0D5B}"/>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EAE12124-49AA-5805-08A5-6B223FE9772D}"/>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78AEE657-32C5-042F-D972-5D7AD9DF61CB}"/>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3261A9A6-7616-B00C-1015-2F4D66104F46}"/>
              </a:ext>
            </a:extLst>
          </p:cNvPr>
          <p:cNvSpPr>
            <a:spLocks noGrp="1"/>
          </p:cNvSpPr>
          <p:nvPr>
            <p:ph type="pic" sz="quarter" idx="15"/>
          </p:nvPr>
        </p:nvSpPr>
        <p:spPr/>
      </p:sp>
      <p:sp>
        <p:nvSpPr>
          <p:cNvPr id="9" name="Text Placeholder 8">
            <a:extLst>
              <a:ext uri="{FF2B5EF4-FFF2-40B4-BE49-F238E27FC236}">
                <a16:creationId xmlns:a16="http://schemas.microsoft.com/office/drawing/2014/main" id="{ACF57DF3-DF97-0D5F-CA0C-BC306A6DCF8C}"/>
              </a:ext>
            </a:extLst>
          </p:cNvPr>
          <p:cNvSpPr>
            <a:spLocks noGrp="1"/>
          </p:cNvSpPr>
          <p:nvPr>
            <p:ph type="body" sz="quarter" idx="16"/>
          </p:nvPr>
        </p:nvSpPr>
        <p:spPr/>
        <p:txBody>
          <a:bodyPr/>
          <a:lstStyle/>
          <a:p>
            <a:endParaRPr lang="en-IN"/>
          </a:p>
        </p:txBody>
      </p:sp>
      <p:sp>
        <p:nvSpPr>
          <p:cNvPr id="10" name="Text Placeholder 9">
            <a:extLst>
              <a:ext uri="{FF2B5EF4-FFF2-40B4-BE49-F238E27FC236}">
                <a16:creationId xmlns:a16="http://schemas.microsoft.com/office/drawing/2014/main" id="{7961978F-F6C3-0176-6D19-B8726C60E82D}"/>
              </a:ext>
            </a:extLst>
          </p:cNvPr>
          <p:cNvSpPr>
            <a:spLocks noGrp="1"/>
          </p:cNvSpPr>
          <p:nvPr>
            <p:ph type="body" sz="quarter" idx="17"/>
          </p:nvPr>
        </p:nvSpPr>
        <p:spPr/>
        <p:txBody>
          <a:bodyPr/>
          <a:lstStyle/>
          <a:p>
            <a:endParaRPr lang="en-IN"/>
          </a:p>
        </p:txBody>
      </p:sp>
      <p:sp>
        <p:nvSpPr>
          <p:cNvPr id="11" name="Text Placeholder 10">
            <a:extLst>
              <a:ext uri="{FF2B5EF4-FFF2-40B4-BE49-F238E27FC236}">
                <a16:creationId xmlns:a16="http://schemas.microsoft.com/office/drawing/2014/main" id="{7036A0E7-0D3C-E21A-BBF5-2E983B499097}"/>
              </a:ext>
            </a:extLst>
          </p:cNvPr>
          <p:cNvSpPr>
            <a:spLocks noGrp="1"/>
          </p:cNvSpPr>
          <p:nvPr>
            <p:ph type="body" sz="quarter" idx="18"/>
          </p:nvPr>
        </p:nvSpPr>
        <p:spPr/>
        <p:txBody>
          <a:bodyPr/>
          <a:lstStyle/>
          <a:p>
            <a:endParaRPr lang="en-IN"/>
          </a:p>
        </p:txBody>
      </p:sp>
      <p:sp>
        <p:nvSpPr>
          <p:cNvPr id="12" name="Text Placeholder 11">
            <a:extLst>
              <a:ext uri="{FF2B5EF4-FFF2-40B4-BE49-F238E27FC236}">
                <a16:creationId xmlns:a16="http://schemas.microsoft.com/office/drawing/2014/main" id="{7BF4CEFC-2A0A-AED3-405B-536FB68A0B7A}"/>
              </a:ext>
            </a:extLst>
          </p:cNvPr>
          <p:cNvSpPr>
            <a:spLocks noGrp="1"/>
          </p:cNvSpPr>
          <p:nvPr>
            <p:ph type="body" sz="quarter" idx="19"/>
          </p:nvPr>
        </p:nvSpPr>
        <p:spPr/>
        <p:txBody>
          <a:bodyPr/>
          <a:lstStyle/>
          <a:p>
            <a:endParaRPr lang="en-IN"/>
          </a:p>
        </p:txBody>
      </p:sp>
      <p:sp>
        <p:nvSpPr>
          <p:cNvPr id="13" name="Text Placeholder 12">
            <a:extLst>
              <a:ext uri="{FF2B5EF4-FFF2-40B4-BE49-F238E27FC236}">
                <a16:creationId xmlns:a16="http://schemas.microsoft.com/office/drawing/2014/main" id="{4757EC12-7D07-6029-5733-BCB4B7BDFCD3}"/>
              </a:ext>
            </a:extLst>
          </p:cNvPr>
          <p:cNvSpPr>
            <a:spLocks noGrp="1"/>
          </p:cNvSpPr>
          <p:nvPr>
            <p:ph type="body" sz="quarter" idx="20"/>
          </p:nvPr>
        </p:nvSpPr>
        <p:spPr/>
        <p:txBody>
          <a:bodyPr/>
          <a:lstStyle/>
          <a:p>
            <a:endParaRPr lang="en-IN"/>
          </a:p>
        </p:txBody>
      </p:sp>
      <p:sp>
        <p:nvSpPr>
          <p:cNvPr id="14" name="Text Placeholder 13">
            <a:extLst>
              <a:ext uri="{FF2B5EF4-FFF2-40B4-BE49-F238E27FC236}">
                <a16:creationId xmlns:a16="http://schemas.microsoft.com/office/drawing/2014/main" id="{A09FFAEF-0A85-308D-B147-29A1257BD4C2}"/>
              </a:ext>
            </a:extLst>
          </p:cNvPr>
          <p:cNvSpPr>
            <a:spLocks noGrp="1"/>
          </p:cNvSpPr>
          <p:nvPr>
            <p:ph type="body" sz="quarter" idx="21"/>
          </p:nvPr>
        </p:nvSpPr>
        <p:spPr/>
        <p:txBody>
          <a:bodyPr/>
          <a:lstStyle/>
          <a:p>
            <a:endParaRPr lang="en-IN"/>
          </a:p>
        </p:txBody>
      </p:sp>
      <p:sp>
        <p:nvSpPr>
          <p:cNvPr id="15" name="Text Placeholder 14">
            <a:extLst>
              <a:ext uri="{FF2B5EF4-FFF2-40B4-BE49-F238E27FC236}">
                <a16:creationId xmlns:a16="http://schemas.microsoft.com/office/drawing/2014/main" id="{D3EC41D3-6119-91CE-958C-C57E8C841A45}"/>
              </a:ext>
            </a:extLst>
          </p:cNvPr>
          <p:cNvSpPr>
            <a:spLocks noGrp="1"/>
          </p:cNvSpPr>
          <p:nvPr>
            <p:ph type="body" sz="quarter" idx="22"/>
          </p:nvPr>
        </p:nvSpPr>
        <p:spPr/>
        <p:txBody>
          <a:bodyPr/>
          <a:lstStyle/>
          <a:p>
            <a:endParaRPr lang="en-IN"/>
          </a:p>
        </p:txBody>
      </p:sp>
      <p:sp>
        <p:nvSpPr>
          <p:cNvPr id="16" name="Text Placeholder 15">
            <a:extLst>
              <a:ext uri="{FF2B5EF4-FFF2-40B4-BE49-F238E27FC236}">
                <a16:creationId xmlns:a16="http://schemas.microsoft.com/office/drawing/2014/main" id="{390E55B2-7F60-E006-42C2-6D3D1E585BD1}"/>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125675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Mirjam Nilsson​</a:t>
            </a:r>
          </a:p>
          <a:p>
            <a:pPr marL="0" indent="0" algn="ctr">
              <a:lnSpc>
                <a:spcPts val="2660"/>
              </a:lnSpc>
              <a:spcBef>
                <a:spcPts val="0"/>
              </a:spcBef>
              <a:buNone/>
            </a:pPr>
            <a:r>
              <a:rPr lang="en-US" sz="2000" cap="all" spc="0" dirty="0"/>
              <a:t>mirjam@contoso.com | www.contoso.com</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877825" y="2816352"/>
            <a:ext cx="4464196" cy="3364992"/>
          </a:xfrm>
        </p:spPr>
        <p:txBody>
          <a:bodyPr/>
          <a:lstStyle/>
          <a:p>
            <a:r>
              <a:rPr lang="en-US" dirty="0"/>
              <a:t>Introduction</a:t>
            </a:r>
          </a:p>
          <a:p>
            <a:pPr algn="l"/>
            <a:r>
              <a:rPr lang="en-IN" dirty="0"/>
              <a:t>What is containerization?</a:t>
            </a:r>
          </a:p>
          <a:p>
            <a:pPr algn="l"/>
            <a:r>
              <a:rPr lang="en-US" dirty="0"/>
              <a:t>What are the benefits of containerization?</a:t>
            </a:r>
          </a:p>
          <a:p>
            <a:pPr algn="l"/>
            <a:r>
              <a:rPr lang="en-IN" dirty="0"/>
              <a:t>What is Kubernetes Containerization?</a:t>
            </a:r>
          </a:p>
          <a:p>
            <a:pPr algn="l"/>
            <a:r>
              <a:rPr lang="en-US" sz="1800" dirty="0">
                <a:solidFill>
                  <a:srgbClr val="000000"/>
                </a:solidFill>
                <a:effectLst/>
                <a:latin typeface="Liberation Serif"/>
                <a:ea typeface="Calibri" panose="020F0502020204030204" pitchFamily="34" charset="0"/>
                <a:cs typeface="Mangal" panose="02040503050203030202" pitchFamily="18" charset="0"/>
              </a:rPr>
              <a:t>Docker and Kubernetes</a:t>
            </a:r>
            <a:endParaRPr lang="en-IN" sz="1800" dirty="0">
              <a:solidFill>
                <a:srgbClr val="000000"/>
              </a:solidFill>
              <a:effectLst/>
              <a:latin typeface="Liberation Serif"/>
              <a:ea typeface="Calibri" panose="020F0502020204030204" pitchFamily="34" charset="0"/>
              <a:cs typeface="Mangal" panose="02040503050203030202" pitchFamily="18" charset="0"/>
            </a:endParaRPr>
          </a:p>
          <a:p>
            <a:pPr algn="l"/>
            <a:r>
              <a:rPr lang="en-US" sz="1800" dirty="0">
                <a:solidFill>
                  <a:srgbClr val="000000"/>
                </a:solidFill>
                <a:effectLst/>
                <a:latin typeface="Liberation Serif"/>
                <a:ea typeface="Calibri" panose="020F0502020204030204" pitchFamily="34" charset="0"/>
                <a:cs typeface="Mangal" panose="02040503050203030202" pitchFamily="18" charset="0"/>
              </a:rPr>
              <a:t>Auto- scaling</a:t>
            </a:r>
            <a:endParaRPr lang="en-IN" dirty="0"/>
          </a:p>
          <a:p>
            <a:r>
              <a:rPr lang="en-US" dirty="0"/>
              <a:t>Summary</a:t>
            </a:r>
          </a:p>
          <a:p>
            <a:endParaRPr lang="en-US" dirty="0"/>
          </a:p>
          <a:p>
            <a:endParaRPr lang="en-US" dirty="0"/>
          </a:p>
        </p:txBody>
      </p:sp>
      <p:pic>
        <p:nvPicPr>
          <p:cNvPr id="1026" name="Picture 2" descr="Containerization - A Virtual Operating System for Applications">
            <a:extLst>
              <a:ext uri="{FF2B5EF4-FFF2-40B4-BE49-F238E27FC236}">
                <a16:creationId xmlns:a16="http://schemas.microsoft.com/office/drawing/2014/main" id="{0C83FDA5-6AD4-6A6D-066C-32F4F6C69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652" y="1275347"/>
            <a:ext cx="5390148" cy="445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0" indent="0" algn="just">
              <a:lnSpc>
                <a:spcPts val="2400"/>
              </a:lnSpc>
              <a:buNone/>
            </a:pPr>
            <a:r>
              <a:rPr lang="en-US" b="0" i="0" dirty="0">
                <a:solidFill>
                  <a:srgbClr val="161616"/>
                </a:solidFill>
                <a:effectLst/>
                <a:latin typeface="IBM Plex Sans" panose="020B0503050203000203" pitchFamily="34" charset="0"/>
              </a:rPr>
              <a:t>Containerization is the packaging of software code with just the operating system (OS) libraries and dependencies required to run the code to create a single lightweight executable—called a container—that runs consistently on any infrastructure. More portable and resource-efficient than </a:t>
            </a:r>
            <a:r>
              <a:rPr lang="en-US" b="0" i="0" u="none" strike="noStrike" dirty="0">
                <a:solidFill>
                  <a:srgbClr val="0062FE"/>
                </a:solidFill>
                <a:effectLst/>
                <a:latin typeface="IBM Plex Sans" panose="020B0503050203000203" pitchFamily="34" charset="0"/>
              </a:rPr>
              <a:t>virtual machines (VMs)</a:t>
            </a:r>
            <a:r>
              <a:rPr lang="en-US" b="0" i="0" dirty="0">
                <a:solidFill>
                  <a:srgbClr val="161616"/>
                </a:solidFill>
                <a:effectLst/>
                <a:latin typeface="IBM Plex Sans" panose="020B0503050203000203" pitchFamily="34" charset="0"/>
              </a:rPr>
              <a:t>, containers have become the de facto compute units of modern cloud-native applications.</a:t>
            </a: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449178" y="90772"/>
            <a:ext cx="11526253" cy="6580204"/>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612888" y="906379"/>
            <a:ext cx="8110728" cy="457200"/>
          </a:xfrm>
        </p:spPr>
        <p:txBody>
          <a:bodyPr/>
          <a:lstStyle/>
          <a:p>
            <a:pPr algn="l"/>
            <a:r>
              <a:rPr lang="en-IN" b="1" i="0" dirty="0">
                <a:solidFill>
                  <a:srgbClr val="151515"/>
                </a:solidFill>
                <a:effectLst/>
                <a:latin typeface="var(--pfe-theme--font-family--heading,&quot;Red Hat Display&quot;,&quot;RedHatDisplay&quot;,&quot;Overpass&quot;,Overpass,Arial,sans-serif)"/>
              </a:rPr>
              <a:t>What is </a:t>
            </a:r>
            <a:r>
              <a:rPr lang="en-IN" sz="4400" b="1" i="0" dirty="0">
                <a:solidFill>
                  <a:srgbClr val="151515"/>
                </a:solidFill>
                <a:effectLst/>
                <a:latin typeface="var(--pfe-theme--font-family--heading,&quot;Red Hat Display&quot;,&quot;RedHatDisplay&quot;,&quot;Overpass&quot;,Overpass,Arial,sans-serif)"/>
              </a:rPr>
              <a:t>containerization</a:t>
            </a:r>
            <a:r>
              <a:rPr lang="en-IN" b="1" i="0" dirty="0">
                <a:solidFill>
                  <a:srgbClr val="151515"/>
                </a:solidFill>
                <a:effectLst/>
                <a:latin typeface="var(--pfe-theme--font-family--heading,&quot;Red Hat Display&quot;,&quot;RedHatDisplay&quot;,&quot;Overpass&quot;,Overpass,Arial,sans-serif)"/>
              </a:rPr>
              <a:t>?</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676173" y="1836821"/>
            <a:ext cx="11002479" cy="4823380"/>
          </a:xfrm>
        </p:spPr>
        <p:txBody>
          <a:bodyPr/>
          <a:lstStyle/>
          <a:p>
            <a:pPr algn="just">
              <a:lnSpc>
                <a:spcPct val="100000"/>
              </a:lnSpc>
            </a:pPr>
            <a:r>
              <a:rPr lang="en-US" sz="1600" i="0" dirty="0">
                <a:solidFill>
                  <a:srgbClr val="151515"/>
                </a:solidFill>
                <a:effectLst/>
                <a:latin typeface="var(--pfe-theme--font-family,&quot;Red Hat Text&quot;,&quot;RedHatText&quot;,&quot;Overpass&quot;,Overpass,Arial,sans-serif)"/>
              </a:rPr>
              <a:t>Containerization is the packaging together of software code with all it’s necessary components like libraries, frameworks, and other dependencies so that they are isolated in their own "</a:t>
            </a:r>
            <a:r>
              <a:rPr lang="en-US" sz="1600" i="0" u="none" strike="noStrike" dirty="0">
                <a:solidFill>
                  <a:srgbClr val="0066CC"/>
                </a:solidFill>
                <a:effectLst/>
                <a:latin typeface="var(--pfe-theme--font-family,&quot;Red Hat Text&quot;,&quot;RedHatText&quot;,&quot;Overpass&quot;,Overpass,Arial,sans-serif)"/>
                <a:hlinkClick r:id="rId3"/>
              </a:rPr>
              <a:t>container</a:t>
            </a:r>
            <a:r>
              <a:rPr lang="en-US" sz="1600" i="0" dirty="0">
                <a:solidFill>
                  <a:srgbClr val="151515"/>
                </a:solidFill>
                <a:effectLst/>
                <a:latin typeface="var(--pfe-theme--font-family,&quot;Red Hat Text&quot;,&quot;RedHatText&quot;,&quot;Overpass&quot;,Overpass,Arial,sans-serif)"/>
              </a:rPr>
              <a:t>."</a:t>
            </a:r>
          </a:p>
          <a:p>
            <a:pPr algn="just">
              <a:lnSpc>
                <a:spcPct val="100000"/>
              </a:lnSpc>
            </a:pPr>
            <a:r>
              <a:rPr lang="en-US" sz="1600" i="0" dirty="0">
                <a:solidFill>
                  <a:srgbClr val="151515"/>
                </a:solidFill>
                <a:effectLst/>
                <a:latin typeface="var(--pfe-theme--font-family,&quot;Red Hat Text&quot;,&quot;RedHatText&quot;,&quot;Overpass&quot;,Overpass,Arial,sans-serif)"/>
              </a:rPr>
              <a:t>This is so that the software or </a:t>
            </a:r>
            <a:r>
              <a:rPr lang="en-US" sz="1600" i="0" u="none" strike="noStrike" dirty="0">
                <a:solidFill>
                  <a:srgbClr val="0066CC"/>
                </a:solidFill>
                <a:effectLst/>
                <a:latin typeface="var(--pfe-theme--font-family,&quot;Red Hat Text&quot;,&quot;RedHatText&quot;,&quot;Overpass&quot;,Overpass,Arial,sans-serif)"/>
                <a:hlinkClick r:id="rId4"/>
              </a:rPr>
              <a:t>application</a:t>
            </a:r>
            <a:r>
              <a:rPr lang="en-US" sz="1600" i="0" dirty="0">
                <a:solidFill>
                  <a:srgbClr val="151515"/>
                </a:solidFill>
                <a:effectLst/>
                <a:latin typeface="var(--pfe-theme--font-family,&quot;Red Hat Text&quot;,&quot;RedHatText&quot;,&quot;Overpass&quot;,Overpass,Arial,sans-serif)"/>
              </a:rPr>
              <a:t> within the container can be moved and run consistently in any environment and on any infrastructure, independent of that environment or infrastructure’s operating system. The container acts as a kind of bubble or a computing environment surrounding the application and keeping it independent of its surroundings. It’s basically a fully functional and portable computing environment.</a:t>
            </a:r>
          </a:p>
          <a:p>
            <a:pPr algn="just">
              <a:lnSpc>
                <a:spcPct val="100000"/>
              </a:lnSpc>
            </a:pPr>
            <a:r>
              <a:rPr lang="en-US" sz="1600" i="0" dirty="0">
                <a:solidFill>
                  <a:srgbClr val="151515"/>
                </a:solidFill>
                <a:effectLst/>
                <a:latin typeface="var(--pfe-theme--font-family,&quot;Red Hat Text&quot;,&quot;RedHatText&quot;,&quot;Overpass&quot;,Overpass,Arial,sans-serif)"/>
              </a:rPr>
              <a:t>Containers are an alternative to coding on one platform or </a:t>
            </a:r>
            <a:r>
              <a:rPr lang="en-US" sz="1600" i="0" u="none" strike="noStrike" dirty="0">
                <a:solidFill>
                  <a:srgbClr val="0066CC"/>
                </a:solidFill>
                <a:effectLst/>
                <a:latin typeface="var(--pfe-theme--font-family,&quot;Red Hat Text&quot;,&quot;RedHatText&quot;,&quot;Overpass&quot;,Overpass,Arial,sans-serif)"/>
                <a:hlinkClick r:id="rId5"/>
              </a:rPr>
              <a:t>operating system</a:t>
            </a:r>
            <a:r>
              <a:rPr lang="en-US" sz="1600" i="0" dirty="0">
                <a:solidFill>
                  <a:srgbClr val="151515"/>
                </a:solidFill>
                <a:effectLst/>
                <a:latin typeface="var(--pfe-theme--font-family,&quot;Red Hat Text&quot;,&quot;RedHatText&quot;,&quot;Overpass&quot;,Overpass,Arial,sans-serif)"/>
              </a:rPr>
              <a:t>, which made moving their application difficult since the code might not then be compatible with the new environment. This could result in bugs, errors, and glitches that needed fixing (meaning more time, less productivity, and a lot of frustration).</a:t>
            </a:r>
          </a:p>
          <a:p>
            <a:pPr algn="just">
              <a:lnSpc>
                <a:spcPct val="100000"/>
              </a:lnSpc>
            </a:pPr>
            <a:r>
              <a:rPr lang="en-US" sz="1600" i="0" dirty="0">
                <a:solidFill>
                  <a:srgbClr val="151515"/>
                </a:solidFill>
                <a:effectLst/>
                <a:latin typeface="var(--pfe-theme--font-family,&quot;Red Hat Text&quot;,&quot;RedHatText&quot;,&quot;Overpass&quot;,Overpass,Arial,sans-serif)"/>
              </a:rPr>
              <a:t>By packaging up an application in a container that can be moved across platforms and infrastructures, that application can be used wherever you move it because it has everything it needs to run successfully within it.</a:t>
            </a:r>
          </a:p>
          <a:p>
            <a:pPr algn="just">
              <a:lnSpc>
                <a:spcPct val="100000"/>
              </a:lnSpc>
            </a:pPr>
            <a:r>
              <a:rPr lang="en-US" sz="1600" i="0" dirty="0">
                <a:solidFill>
                  <a:srgbClr val="151515"/>
                </a:solidFill>
                <a:effectLst/>
                <a:latin typeface="var(--pfe-theme--font-family,&quot;Red Hat Text&quot;,&quot;RedHatText&quot;,&quot;Overpass&quot;,Overpass,Arial,sans-serif)"/>
              </a:rPr>
              <a:t>The idea of process isolation has been around for years, but when </a:t>
            </a:r>
            <a:r>
              <a:rPr lang="en-US" sz="1600" i="0" u="none" strike="noStrike" dirty="0">
                <a:solidFill>
                  <a:srgbClr val="0066CC"/>
                </a:solidFill>
                <a:effectLst/>
                <a:latin typeface="var(--pfe-theme--font-family,&quot;Red Hat Text&quot;,&quot;RedHatText&quot;,&quot;Overpass&quot;,Overpass,Arial,sans-serif)"/>
                <a:hlinkClick r:id="rId6"/>
              </a:rPr>
              <a:t>Docker</a:t>
            </a:r>
            <a:r>
              <a:rPr lang="en-US" sz="1600" i="0" dirty="0">
                <a:solidFill>
                  <a:srgbClr val="151515"/>
                </a:solidFill>
                <a:effectLst/>
                <a:latin typeface="var(--pfe-theme--font-family,&quot;Red Hat Text&quot;,&quot;RedHatText&quot;,&quot;Overpass&quot;,Overpass,Arial,sans-serif)"/>
              </a:rPr>
              <a:t> introduced Docker Engine in 2013, it set a standard for container use with tools that were easy for developers to use, as well as a universal approach for packaging, which then accelerated the adoption of </a:t>
            </a:r>
            <a:r>
              <a:rPr lang="en-US" sz="1600" i="0" u="none" strike="noStrike" dirty="0">
                <a:solidFill>
                  <a:srgbClr val="0066CC"/>
                </a:solidFill>
                <a:effectLst/>
                <a:latin typeface="var(--pfe-theme--font-family,&quot;Red Hat Text&quot;,&quot;RedHatText&quot;,&quot;Overpass&quot;,Overpass,Arial,sans-serif)"/>
                <a:hlinkClick r:id="rId7"/>
              </a:rPr>
              <a:t>container technology</a:t>
            </a:r>
            <a:r>
              <a:rPr lang="en-US" sz="1600" i="0" dirty="0">
                <a:solidFill>
                  <a:srgbClr val="151515"/>
                </a:solidFill>
                <a:effectLst/>
                <a:latin typeface="var(--pfe-theme--font-family,&quot;Red Hat Text&quot;,&quot;RedHatText&quot;,&quot;Overpass&quot;,Overpass,Arial,sans-serif)"/>
              </a:rPr>
              <a:t>. Today developers can choose from a selection of containerization platforms and tools—like </a:t>
            </a:r>
            <a:r>
              <a:rPr lang="en-US" sz="1600" i="0" u="none" strike="noStrike" dirty="0" err="1">
                <a:solidFill>
                  <a:srgbClr val="0066CC"/>
                </a:solidFill>
                <a:effectLst/>
                <a:latin typeface="var(--pfe-theme--font-family,&quot;Red Hat Text&quot;,&quot;RedHatText&quot;,&quot;Overpass&quot;,Overpass,Arial,sans-serif)"/>
                <a:hlinkClick r:id="rId8"/>
              </a:rPr>
              <a:t>Podman</a:t>
            </a:r>
            <a:r>
              <a:rPr lang="en-US" sz="1600" i="0" dirty="0">
                <a:solidFill>
                  <a:srgbClr val="151515"/>
                </a:solidFill>
                <a:effectLst/>
                <a:latin typeface="var(--pfe-theme--font-family,&quot;Red Hat Text&quot;,&quot;RedHatText&quot;,&quot;Overpass&quot;,Overpass,Arial,sans-serif)"/>
              </a:rPr>
              <a:t>, </a:t>
            </a:r>
            <a:r>
              <a:rPr lang="en-US" sz="1600" i="0" u="none" strike="noStrike" dirty="0" err="1">
                <a:solidFill>
                  <a:srgbClr val="0066CC"/>
                </a:solidFill>
                <a:effectLst/>
                <a:latin typeface="var(--pfe-theme--font-family,&quot;Red Hat Text&quot;,&quot;RedHatText&quot;,&quot;Overpass&quot;,Overpass,Arial,sans-serif)"/>
                <a:hlinkClick r:id="rId9"/>
              </a:rPr>
              <a:t>Buildah</a:t>
            </a:r>
            <a:r>
              <a:rPr lang="en-US" sz="1600" i="0" dirty="0">
                <a:solidFill>
                  <a:srgbClr val="151515"/>
                </a:solidFill>
                <a:effectLst/>
                <a:latin typeface="var(--pfe-theme--font-family,&quot;Red Hat Text&quot;,&quot;RedHatText&quot;,&quot;Overpass&quot;,Overpass,Arial,sans-serif)"/>
              </a:rPr>
              <a:t>, and </a:t>
            </a:r>
            <a:r>
              <a:rPr lang="en-US" sz="1600" i="0" u="none" strike="noStrike" dirty="0" err="1">
                <a:solidFill>
                  <a:srgbClr val="0066CC"/>
                </a:solidFill>
                <a:effectLst/>
                <a:latin typeface="var(--pfe-theme--font-family,&quot;Red Hat Text&quot;,&quot;RedHatText&quot;,&quot;Overpass&quot;,Overpass,Arial,sans-serif)"/>
                <a:hlinkClick r:id="rId10"/>
              </a:rPr>
              <a:t>Skopeo</a:t>
            </a:r>
            <a:r>
              <a:rPr lang="en-US" sz="1600" i="0" dirty="0">
                <a:solidFill>
                  <a:srgbClr val="151515"/>
                </a:solidFill>
                <a:effectLst/>
                <a:latin typeface="var(--pfe-theme--font-family,&quot;Red Hat Text&quot;,&quot;RedHatText&quot;,&quot;Overpass&quot;,Overpass,Arial,sans-serif)"/>
              </a:rPr>
              <a:t>—that support the Open Container Initiative standards pioneered by Docker.</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pPr algn="l"/>
            <a:r>
              <a:rPr lang="en-IN" b="1" i="0" dirty="0">
                <a:solidFill>
                  <a:srgbClr val="151515"/>
                </a:solidFill>
                <a:effectLst/>
                <a:latin typeface="var(--pfe-theme--font-family--heading,&quot;Red Hat Display&quot;,&quot;RedHatDisplay&quot;,&quot;Overpass&quot;,Overpass,Arial,sans-serif)"/>
              </a:rPr>
              <a:t>Benefits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BEB2AA9E-2FBA-B567-E1A1-A4CC7B3E3A48}"/>
              </a:ext>
            </a:extLst>
          </p:cNvPr>
          <p:cNvSpPr>
            <a:spLocks noGrp="1"/>
          </p:cNvSpPr>
          <p:nvPr>
            <p:ph idx="1"/>
          </p:nvPr>
        </p:nvSpPr>
        <p:spPr/>
        <p:txBody>
          <a:bodyPr/>
          <a:lstStyle/>
          <a:p>
            <a:pPr algn="l">
              <a:buFont typeface="Arial" panose="020B0604020202020204" pitchFamily="34" charset="0"/>
              <a:buChar char="•"/>
            </a:pPr>
            <a:r>
              <a:rPr lang="en-US" b="0" i="0" dirty="0">
                <a:solidFill>
                  <a:srgbClr val="555555"/>
                </a:solidFill>
                <a:effectLst/>
                <a:latin typeface="Roboto" panose="02000000000000000000" pitchFamily="2" charset="0"/>
              </a:rPr>
              <a:t>Portability</a:t>
            </a:r>
          </a:p>
          <a:p>
            <a:pPr algn="l">
              <a:buFont typeface="Arial" panose="020B0604020202020204" pitchFamily="34" charset="0"/>
              <a:buChar char="•"/>
            </a:pPr>
            <a:r>
              <a:rPr lang="en-US" b="0" i="0" dirty="0">
                <a:solidFill>
                  <a:srgbClr val="555555"/>
                </a:solidFill>
                <a:effectLst/>
                <a:latin typeface="Roboto" panose="02000000000000000000" pitchFamily="2" charset="0"/>
              </a:rPr>
              <a:t>Efficiency</a:t>
            </a:r>
          </a:p>
          <a:p>
            <a:pPr algn="l">
              <a:buFont typeface="Arial" panose="020B0604020202020204" pitchFamily="34" charset="0"/>
              <a:buChar char="•"/>
            </a:pPr>
            <a:r>
              <a:rPr lang="en-US" b="0" i="0" dirty="0">
                <a:solidFill>
                  <a:srgbClr val="555555"/>
                </a:solidFill>
                <a:effectLst/>
                <a:latin typeface="Roboto" panose="02000000000000000000" pitchFamily="2" charset="0"/>
              </a:rPr>
              <a:t>Agility</a:t>
            </a:r>
          </a:p>
          <a:p>
            <a:pPr algn="l">
              <a:buFont typeface="Arial" panose="020B0604020202020204" pitchFamily="34" charset="0"/>
              <a:buChar char="•"/>
            </a:pPr>
            <a:r>
              <a:rPr lang="en-US" b="0" i="0" dirty="0">
                <a:solidFill>
                  <a:srgbClr val="555555"/>
                </a:solidFill>
                <a:effectLst/>
                <a:latin typeface="Roboto" panose="02000000000000000000" pitchFamily="2" charset="0"/>
              </a:rPr>
              <a:t>Faster delivery</a:t>
            </a:r>
          </a:p>
          <a:p>
            <a:pPr algn="l">
              <a:buFont typeface="Arial" panose="020B0604020202020204" pitchFamily="34" charset="0"/>
              <a:buChar char="•"/>
            </a:pPr>
            <a:r>
              <a:rPr lang="en-US" b="0" i="0" dirty="0">
                <a:solidFill>
                  <a:srgbClr val="555555"/>
                </a:solidFill>
                <a:effectLst/>
                <a:latin typeface="Roboto" panose="02000000000000000000" pitchFamily="2" charset="0"/>
              </a:rPr>
              <a:t>Improved security</a:t>
            </a:r>
          </a:p>
          <a:p>
            <a:pPr algn="l">
              <a:buFont typeface="Arial" panose="020B0604020202020204" pitchFamily="34" charset="0"/>
              <a:buChar char="•"/>
            </a:pPr>
            <a:r>
              <a:rPr lang="en-US" b="0" i="0" dirty="0">
                <a:solidFill>
                  <a:srgbClr val="555555"/>
                </a:solidFill>
                <a:effectLst/>
                <a:latin typeface="Roboto" panose="02000000000000000000" pitchFamily="2" charset="0"/>
              </a:rPr>
              <a:t>Faster app startup</a:t>
            </a:r>
          </a:p>
          <a:p>
            <a:pPr algn="l">
              <a:buFont typeface="Arial" panose="020B0604020202020204" pitchFamily="34" charset="0"/>
              <a:buChar char="•"/>
            </a:pPr>
            <a:r>
              <a:rPr lang="en-US" b="0" i="0" dirty="0">
                <a:solidFill>
                  <a:srgbClr val="555555"/>
                </a:solidFill>
                <a:effectLst/>
                <a:latin typeface="Roboto" panose="02000000000000000000" pitchFamily="2" charset="0"/>
              </a:rPr>
              <a:t>Easier management</a:t>
            </a:r>
          </a:p>
          <a:p>
            <a:pPr algn="l">
              <a:buFont typeface="Arial" panose="020B0604020202020204" pitchFamily="34" charset="0"/>
              <a:buChar char="•"/>
            </a:pPr>
            <a:r>
              <a:rPr lang="en-US" b="0" i="0" dirty="0">
                <a:solidFill>
                  <a:srgbClr val="555555"/>
                </a:solidFill>
                <a:effectLst/>
                <a:latin typeface="Roboto" panose="02000000000000000000" pitchFamily="2" charset="0"/>
              </a:rPr>
              <a:t>Flexibility</a:t>
            </a:r>
          </a:p>
          <a:p>
            <a:endParaRPr lang="en-IN" dirty="0"/>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pPr algn="ctr"/>
            <a:r>
              <a:rPr lang="en-IN" sz="3600" b="1" i="0" dirty="0">
                <a:solidFill>
                  <a:srgbClr val="000000"/>
                </a:solidFill>
                <a:effectLst/>
                <a:latin typeface="MetricHPEXS"/>
              </a:rPr>
              <a:t>What is Kubernetes Containerization?</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E1038FD2-1F0A-A83C-8D9C-60CCBDEDC095}"/>
              </a:ext>
            </a:extLst>
          </p:cNvPr>
          <p:cNvSpPr>
            <a:spLocks noGrp="1"/>
          </p:cNvSpPr>
          <p:nvPr>
            <p:ph idx="1"/>
          </p:nvPr>
        </p:nvSpPr>
        <p:spPr/>
        <p:txBody>
          <a:bodyPr/>
          <a:lstStyle/>
          <a:p>
            <a:pPr algn="just"/>
            <a:r>
              <a:rPr lang="en-US" b="0" i="0" dirty="0">
                <a:solidFill>
                  <a:srgbClr val="000000"/>
                </a:solidFill>
                <a:effectLst/>
                <a:latin typeface="MetricHPEXS"/>
              </a:rPr>
              <a:t>Kubernetes containerization is the utilization of the </a:t>
            </a:r>
            <a:r>
              <a:rPr lang="en-US" b="0" i="0" u="none" strike="noStrike" dirty="0">
                <a:solidFill>
                  <a:srgbClr val="000000"/>
                </a:solidFill>
                <a:effectLst/>
                <a:latin typeface="MetricHPEXS"/>
              </a:rPr>
              <a:t>Kubernetes</a:t>
            </a:r>
            <a:r>
              <a:rPr lang="en-US" b="0" i="0" dirty="0">
                <a:solidFill>
                  <a:srgbClr val="000000"/>
                </a:solidFill>
                <a:effectLst/>
                <a:latin typeface="MetricHPEXS"/>
              </a:rPr>
              <a:t> </a:t>
            </a:r>
            <a:r>
              <a:rPr lang="en-US" b="0" i="0" u="none" strike="noStrike" dirty="0">
                <a:solidFill>
                  <a:srgbClr val="000000"/>
                </a:solidFill>
                <a:effectLst/>
                <a:latin typeface="MetricHPEXS"/>
              </a:rPr>
              <a:t>open source</a:t>
            </a:r>
            <a:r>
              <a:rPr lang="en-US" b="0" i="0" dirty="0">
                <a:solidFill>
                  <a:srgbClr val="000000"/>
                </a:solidFill>
                <a:effectLst/>
                <a:latin typeface="MetricHPEXS"/>
              </a:rPr>
              <a:t> tool to automate the deployment, scaling, and management of </a:t>
            </a:r>
            <a:r>
              <a:rPr lang="en-US" b="0" i="0" u="none" strike="noStrike" dirty="0">
                <a:solidFill>
                  <a:srgbClr val="000000"/>
                </a:solidFill>
                <a:effectLst/>
                <a:latin typeface="MetricHPEXS"/>
              </a:rPr>
              <a:t>containers</a:t>
            </a:r>
            <a:r>
              <a:rPr lang="en-US" b="0" i="0" dirty="0">
                <a:solidFill>
                  <a:srgbClr val="000000"/>
                </a:solidFill>
                <a:effectLst/>
                <a:latin typeface="MetricHPEXS"/>
              </a:rPr>
              <a:t> without launching </a:t>
            </a:r>
            <a:r>
              <a:rPr lang="en-US" b="0" i="0" u="none" strike="noStrike" dirty="0">
                <a:solidFill>
                  <a:srgbClr val="000000"/>
                </a:solidFill>
                <a:effectLst/>
                <a:latin typeface="MetricHPEXS"/>
              </a:rPr>
              <a:t>virtual machines</a:t>
            </a:r>
            <a:r>
              <a:rPr lang="en-US" b="0" i="0" dirty="0">
                <a:solidFill>
                  <a:srgbClr val="000000"/>
                </a:solidFill>
                <a:effectLst/>
                <a:latin typeface="MetricHPEXS"/>
              </a:rPr>
              <a:t> for any applications.</a:t>
            </a:r>
          </a:p>
          <a:p>
            <a:pPr algn="l"/>
            <a:r>
              <a:rPr lang="en-US" b="1" i="0" dirty="0">
                <a:solidFill>
                  <a:srgbClr val="000000"/>
                </a:solidFill>
                <a:effectLst/>
                <a:latin typeface="MetricHPEXS"/>
              </a:rPr>
              <a:t>What is a Kubernetes container?</a:t>
            </a:r>
          </a:p>
          <a:p>
            <a:pPr lvl="1" algn="just"/>
            <a:r>
              <a:rPr lang="en-US" b="0" i="0" dirty="0">
                <a:solidFill>
                  <a:srgbClr val="000000"/>
                </a:solidFill>
                <a:effectLst/>
                <a:latin typeface="MetricHPEXS"/>
              </a:rPr>
              <a:t>A Kubernetes container is a self-contained package that hosts everything needed to run an application (code, files, application and system libraries, etc.) and is developed to function like a ready-to-run software package. It runs an application with the same behavior every time because it has no dependencies and is self-sufficient. Containers are also independent from underlying host infrastructure, making them easier to deploy in different </a:t>
            </a:r>
            <a:r>
              <a:rPr lang="en-US" b="0" i="0" u="none" strike="noStrike" dirty="0">
                <a:solidFill>
                  <a:srgbClr val="000000"/>
                </a:solidFill>
                <a:effectLst/>
                <a:latin typeface="MetricHPEXS"/>
              </a:rPr>
              <a:t>cloud</a:t>
            </a:r>
            <a:r>
              <a:rPr lang="en-US" b="0" i="0" dirty="0">
                <a:solidFill>
                  <a:srgbClr val="000000"/>
                </a:solidFill>
                <a:effectLst/>
                <a:latin typeface="MetricHPEXS"/>
              </a:rPr>
              <a:t> or OS environments.</a:t>
            </a:r>
          </a:p>
          <a:p>
            <a:pPr algn="just"/>
            <a:endParaRPr lang="en-IN" dirty="0"/>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pPr algn="l"/>
            <a:r>
              <a:rPr lang="en-US" sz="2800" b="1" i="0" dirty="0">
                <a:solidFill>
                  <a:srgbClr val="000000"/>
                </a:solidFill>
                <a:effectLst/>
                <a:latin typeface="MetricHPEXS"/>
              </a:rPr>
              <a:t>How does Kubernetes containerization work?</a:t>
            </a:r>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7</a:t>
            </a:fld>
            <a:endParaRPr lang="en-US" dirty="0"/>
          </a:p>
        </p:txBody>
      </p:sp>
      <p:sp>
        <p:nvSpPr>
          <p:cNvPr id="42" name="TextBox 41">
            <a:extLst>
              <a:ext uri="{FF2B5EF4-FFF2-40B4-BE49-F238E27FC236}">
                <a16:creationId xmlns:a16="http://schemas.microsoft.com/office/drawing/2014/main" id="{CD5149E4-3971-5ABD-98D1-934EDF570FCE}"/>
              </a:ext>
            </a:extLst>
          </p:cNvPr>
          <p:cNvSpPr txBox="1"/>
          <p:nvPr/>
        </p:nvSpPr>
        <p:spPr>
          <a:xfrm>
            <a:off x="743953" y="1026696"/>
            <a:ext cx="11191373" cy="5909310"/>
          </a:xfrm>
          <a:prstGeom prst="rect">
            <a:avLst/>
          </a:prstGeom>
          <a:noFill/>
        </p:spPr>
        <p:txBody>
          <a:bodyPr wrap="square">
            <a:spAutoFit/>
          </a:bodyPr>
          <a:lstStyle/>
          <a:p>
            <a:pPr algn="just"/>
            <a:r>
              <a:rPr lang="en-US" b="0" i="0" dirty="0">
                <a:solidFill>
                  <a:srgbClr val="000000"/>
                </a:solidFill>
                <a:effectLst/>
                <a:latin typeface="MetricHPEXS"/>
              </a:rPr>
              <a:t>To containerize an application, you must create an abstraction away from any hardware/infrastructure, defining a single image of the software and any dependencies and packaging it all together in one unit. The next step involves orchestrating those containers, arranging them, and scheduling them to optimize resource utilization. Using Kubernetes to manage your containers allows you to automatically fix problems as they crop up, with self-healing, automated rollouts, and rollbacks to accelerate the process of fixing and repairing applications.</a:t>
            </a:r>
          </a:p>
          <a:p>
            <a:pPr algn="just"/>
            <a:r>
              <a:rPr lang="en-US" b="1" i="0" dirty="0">
                <a:solidFill>
                  <a:srgbClr val="000000"/>
                </a:solidFill>
                <a:effectLst/>
                <a:latin typeface="MetricHPEXS"/>
              </a:rPr>
              <a:t>What are the advantages of using Kubernetes containerization?</a:t>
            </a:r>
          </a:p>
          <a:p>
            <a:pPr lvl="1" algn="just"/>
            <a:r>
              <a:rPr lang="en-US" b="0" i="0" dirty="0">
                <a:solidFill>
                  <a:srgbClr val="000000"/>
                </a:solidFill>
                <a:effectLst/>
                <a:latin typeface="MetricHPEXS"/>
              </a:rPr>
              <a:t>By allowing Kubernetes to manage </a:t>
            </a:r>
            <a:r>
              <a:rPr lang="en-US" b="0" i="0" u="none" strike="noStrike" dirty="0">
                <a:solidFill>
                  <a:srgbClr val="000000"/>
                </a:solidFill>
                <a:effectLst/>
                <a:latin typeface="MetricHPEXS"/>
                <a:hlinkClick r:id="rId2"/>
              </a:rPr>
              <a:t>container orchestration</a:t>
            </a:r>
            <a:r>
              <a:rPr lang="en-US" b="0" i="0" dirty="0">
                <a:solidFill>
                  <a:srgbClr val="000000"/>
                </a:solidFill>
                <a:effectLst/>
                <a:latin typeface="MetricHPEXS"/>
              </a:rPr>
              <a:t>, tech teams can spend less time dealing with infrastructure and configuration and instead focus on developing the products and services customers need. Specific advantages include:</a:t>
            </a:r>
          </a:p>
          <a:p>
            <a:pPr lvl="1" algn="just">
              <a:buFont typeface="Arial" panose="020B0604020202020204" pitchFamily="34" charset="0"/>
              <a:buChar char="•"/>
            </a:pPr>
            <a:r>
              <a:rPr lang="en-US" b="1" i="0" dirty="0">
                <a:solidFill>
                  <a:srgbClr val="000000"/>
                </a:solidFill>
                <a:effectLst/>
                <a:latin typeface="MetricHPEXS"/>
              </a:rPr>
              <a:t> Speed:</a:t>
            </a:r>
            <a:r>
              <a:rPr lang="en-US" b="0" i="0" dirty="0">
                <a:solidFill>
                  <a:srgbClr val="000000"/>
                </a:solidFill>
                <a:effectLst/>
                <a:latin typeface="MetricHPEXS"/>
              </a:rPr>
              <a:t> With a shared operating system kernel already in the container, there’s no need to boot up every time you run an application, allowing DevOps to build applications faster.</a:t>
            </a:r>
          </a:p>
          <a:p>
            <a:pPr lvl="1" algn="just">
              <a:buFont typeface="Arial" panose="020B0604020202020204" pitchFamily="34" charset="0"/>
              <a:buChar char="•"/>
            </a:pPr>
            <a:r>
              <a:rPr lang="en-US" b="1" i="0" dirty="0">
                <a:solidFill>
                  <a:srgbClr val="000000"/>
                </a:solidFill>
                <a:effectLst/>
                <a:latin typeface="MetricHPEXS"/>
              </a:rPr>
              <a:t>Simplicity:</a:t>
            </a:r>
            <a:r>
              <a:rPr lang="en-US" b="0" i="0" dirty="0">
                <a:solidFill>
                  <a:srgbClr val="000000"/>
                </a:solidFill>
                <a:effectLst/>
                <a:latin typeface="MetricHPEXS"/>
              </a:rPr>
              <a:t> With a minimalist architecture for each container, a Kubernetes environment simplifies sharing, deployment, updating, testing, and scaling of what are essentially microservices within the containers—leading to easier application building and hybrid cloud enablement.</a:t>
            </a:r>
          </a:p>
          <a:p>
            <a:pPr lvl="1" algn="just">
              <a:buFont typeface="Arial" panose="020B0604020202020204" pitchFamily="34" charset="0"/>
              <a:buChar char="•"/>
            </a:pPr>
            <a:r>
              <a:rPr lang="en-US" b="1" i="0" dirty="0">
                <a:solidFill>
                  <a:srgbClr val="000000"/>
                </a:solidFill>
                <a:effectLst/>
                <a:latin typeface="MetricHPEXS"/>
              </a:rPr>
              <a:t>Efficiency: </a:t>
            </a:r>
            <a:r>
              <a:rPr lang="en-US" b="0" i="0" dirty="0">
                <a:solidFill>
                  <a:srgbClr val="000000"/>
                </a:solidFill>
                <a:effectLst/>
                <a:latin typeface="MetricHPEXS"/>
              </a:rPr>
              <a:t>Because containers</a:t>
            </a:r>
            <a:r>
              <a:rPr lang="en-US" b="1" i="0" dirty="0">
                <a:solidFill>
                  <a:srgbClr val="000000"/>
                </a:solidFill>
                <a:effectLst/>
                <a:latin typeface="MetricHPEXS"/>
              </a:rPr>
              <a:t> </a:t>
            </a:r>
            <a:r>
              <a:rPr lang="en-US" b="0" i="0" dirty="0">
                <a:solidFill>
                  <a:srgbClr val="000000"/>
                </a:solidFill>
                <a:effectLst/>
                <a:latin typeface="MetricHPEXS"/>
              </a:rPr>
              <a:t>are lightweight and discrete, multiple workloads can run on just one server, allowing resources to be consolidated and requiring fewer dedicated staff.</a:t>
            </a:r>
          </a:p>
          <a:p>
            <a:pPr lvl="1" algn="just">
              <a:buFont typeface="Arial" panose="020B0604020202020204" pitchFamily="34" charset="0"/>
              <a:buChar char="•"/>
            </a:pPr>
            <a:r>
              <a:rPr lang="en-US" b="1" i="0" dirty="0">
                <a:solidFill>
                  <a:srgbClr val="000000"/>
                </a:solidFill>
                <a:effectLst/>
                <a:latin typeface="MetricHPEXS"/>
              </a:rPr>
              <a:t>Flexibility:</a:t>
            </a:r>
            <a:r>
              <a:rPr lang="en-US" b="0" i="0" dirty="0">
                <a:solidFill>
                  <a:srgbClr val="000000"/>
                </a:solidFill>
                <a:effectLst/>
                <a:latin typeface="MetricHPEXS"/>
              </a:rPr>
              <a:t> Because containers operate independently, they enable easier movement of workloads than traditional workload management, facilitating the transfer of data between platforms, clouds, or at the edge.</a:t>
            </a:r>
          </a:p>
          <a:p>
            <a:pPr lvl="1" algn="just">
              <a:buFont typeface="Arial" panose="020B0604020202020204" pitchFamily="34" charset="0"/>
              <a:buChar char="•"/>
            </a:pPr>
            <a:r>
              <a:rPr lang="en-US" b="1" i="0" dirty="0">
                <a:solidFill>
                  <a:srgbClr val="000000"/>
                </a:solidFill>
                <a:effectLst/>
                <a:latin typeface="MetricHPEXS"/>
              </a:rPr>
              <a:t>Innovation:</a:t>
            </a:r>
            <a:r>
              <a:rPr lang="en-US" b="0" i="0" dirty="0">
                <a:solidFill>
                  <a:srgbClr val="000000"/>
                </a:solidFill>
                <a:effectLst/>
                <a:latin typeface="MetricHPEXS"/>
              </a:rPr>
              <a:t> Due to Kubernetes’ quarterly schedule of updates, organizations that utilize Kubernetes containerization for their workload management stay on the cutting edge with the latest releases.</a:t>
            </a:r>
          </a:p>
          <a:p>
            <a:pPr algn="just"/>
            <a:endParaRPr lang="en-IN" dirty="0"/>
          </a:p>
        </p:txBody>
      </p:sp>
    </p:spTree>
    <p:extLst>
      <p:ext uri="{BB962C8B-B14F-4D97-AF65-F5344CB8AC3E}">
        <p14:creationId xmlns:p14="http://schemas.microsoft.com/office/powerpoint/2010/main" val="414664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85D6-7281-8487-D7F0-15ACAC50B0F1}"/>
              </a:ext>
            </a:extLst>
          </p:cNvPr>
          <p:cNvSpPr>
            <a:spLocks noGrp="1"/>
          </p:cNvSpPr>
          <p:nvPr>
            <p:ph type="title"/>
          </p:nvPr>
        </p:nvSpPr>
        <p:spPr/>
        <p:txBody>
          <a:bodyPr/>
          <a:lstStyle/>
          <a:p>
            <a:r>
              <a:rPr lang="en-US" sz="1800" dirty="0">
                <a:solidFill>
                  <a:srgbClr val="000000"/>
                </a:solidFill>
                <a:effectLst/>
                <a:latin typeface="Liberation Serif"/>
                <a:ea typeface="Calibri" panose="020F0502020204030204" pitchFamily="34" charset="0"/>
                <a:cs typeface="Mangal" panose="02040503050203030202" pitchFamily="18" charset="0"/>
              </a:rPr>
              <a:t>Continuous monitoring </a:t>
            </a:r>
            <a:endParaRPr lang="en-IN" dirty="0"/>
          </a:p>
        </p:txBody>
      </p:sp>
      <p:sp>
        <p:nvSpPr>
          <p:cNvPr id="3" name="Slide Number Placeholder 2">
            <a:extLst>
              <a:ext uri="{FF2B5EF4-FFF2-40B4-BE49-F238E27FC236}">
                <a16:creationId xmlns:a16="http://schemas.microsoft.com/office/drawing/2014/main" id="{CD99965B-10E5-C021-34B5-040510FC8220}"/>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4" name="Footer Placeholder 3">
            <a:extLst>
              <a:ext uri="{FF2B5EF4-FFF2-40B4-BE49-F238E27FC236}">
                <a16:creationId xmlns:a16="http://schemas.microsoft.com/office/drawing/2014/main" id="{A9A9C37F-58CF-AAA1-28F8-68FDA2A63DF2}"/>
              </a:ext>
            </a:extLst>
          </p:cNvPr>
          <p:cNvSpPr>
            <a:spLocks noGrp="1"/>
          </p:cNvSpPr>
          <p:nvPr>
            <p:ph type="ftr" sz="quarter" idx="11"/>
          </p:nvPr>
        </p:nvSpPr>
        <p:spPr/>
        <p:txBody>
          <a:bodyPr/>
          <a:lstStyle/>
          <a:p>
            <a:r>
              <a:rPr lang="en-US"/>
              <a:t>presentation title</a:t>
            </a:r>
            <a:endParaRPr lang="en-US" dirty="0"/>
          </a:p>
        </p:txBody>
      </p:sp>
      <p:sp>
        <p:nvSpPr>
          <p:cNvPr id="18" name="TextBox 17">
            <a:extLst>
              <a:ext uri="{FF2B5EF4-FFF2-40B4-BE49-F238E27FC236}">
                <a16:creationId xmlns:a16="http://schemas.microsoft.com/office/drawing/2014/main" id="{8C7BA183-F1A2-6DE9-B380-D870EA844DE8}"/>
              </a:ext>
            </a:extLst>
          </p:cNvPr>
          <p:cNvSpPr txBox="1"/>
          <p:nvPr/>
        </p:nvSpPr>
        <p:spPr>
          <a:xfrm>
            <a:off x="1403684" y="1283368"/>
            <a:ext cx="9384632" cy="4524315"/>
          </a:xfrm>
          <a:prstGeom prst="rect">
            <a:avLst/>
          </a:prstGeom>
          <a:noFill/>
        </p:spPr>
        <p:txBody>
          <a:bodyPr wrap="square">
            <a:spAutoFit/>
          </a:bodyPr>
          <a:lstStyle/>
          <a:p>
            <a:pPr algn="just"/>
            <a:r>
              <a:rPr lang="en-US" b="1" i="0" dirty="0">
                <a:effectLst/>
                <a:latin typeface="Arial" panose="020B0604020202020204" pitchFamily="34" charset="0"/>
                <a:cs typeface="Arial" panose="020B0604020202020204" pitchFamily="34" charset="0"/>
              </a:rPr>
              <a:t>Continuous monitoring is an approach where an organization constantly monitors its IT systems and networks to detect security threats, performance issues, or non-compliance problems in an automated manner.</a:t>
            </a:r>
            <a:r>
              <a:rPr lang="en-US" b="0" i="0" dirty="0">
                <a:effectLst/>
                <a:latin typeface="Arial" panose="020B0604020202020204" pitchFamily="34" charset="0"/>
                <a:cs typeface="Arial" panose="020B0604020202020204" pitchFamily="34" charset="0"/>
              </a:rPr>
              <a:t> The goal is to identify potential problems and threats in real time to address them quickly.</a:t>
            </a:r>
          </a:p>
          <a:p>
            <a:pPr algn="just"/>
            <a:endParaRPr lang="en-US" dirty="0">
              <a:latin typeface="Arial" panose="020B0604020202020204" pitchFamily="34" charset="0"/>
              <a:cs typeface="Arial" panose="020B0604020202020204" pitchFamily="34" charset="0"/>
            </a:endParaRPr>
          </a:p>
          <a:p>
            <a:pPr algn="just"/>
            <a:r>
              <a:rPr lang="en-US" b="1" i="0" dirty="0">
                <a:effectLst/>
                <a:latin typeface="Arial" panose="020B0604020202020204" pitchFamily="34" charset="0"/>
                <a:cs typeface="Arial" panose="020B0604020202020204" pitchFamily="34" charset="0"/>
              </a:rPr>
              <a:t>Continuous monitoring</a:t>
            </a:r>
            <a:r>
              <a:rPr lang="en-US" b="0" i="0" dirty="0">
                <a:effectLst/>
                <a:latin typeface="Arial" panose="020B0604020202020204" pitchFamily="34" charset="0"/>
                <a:cs typeface="Arial" panose="020B0604020202020204" pitchFamily="34" charset="0"/>
              </a:rPr>
              <a:t> is the process and </a:t>
            </a:r>
            <a:r>
              <a:rPr lang="en-US" b="0" i="0" u="none" strike="noStrike" dirty="0">
                <a:effectLst/>
                <a:latin typeface="Arial" panose="020B0604020202020204" pitchFamily="34" charset="0"/>
                <a:cs typeface="Arial" panose="020B0604020202020204" pitchFamily="34" charset="0"/>
              </a:rPr>
              <a:t>technology</a:t>
            </a:r>
            <a:r>
              <a:rPr lang="en-US" b="0" i="0" dirty="0">
                <a:effectLst/>
                <a:latin typeface="Arial" panose="020B0604020202020204" pitchFamily="34" charset="0"/>
                <a:cs typeface="Arial" panose="020B0604020202020204" pitchFamily="34" charset="0"/>
              </a:rPr>
              <a:t> used to detect </a:t>
            </a:r>
            <a:r>
              <a:rPr lang="en-US" b="0" i="0" u="none" strike="noStrike" dirty="0">
                <a:effectLst/>
                <a:latin typeface="Arial" panose="020B0604020202020204" pitchFamily="34" charset="0"/>
                <a:cs typeface="Arial" panose="020B0604020202020204" pitchFamily="34" charset="0"/>
              </a:rPr>
              <a:t>compliance</a:t>
            </a:r>
            <a:r>
              <a:rPr lang="en-US" b="0" i="0" dirty="0">
                <a:effectLst/>
                <a:latin typeface="Arial" panose="020B0604020202020204" pitchFamily="34" charset="0"/>
                <a:cs typeface="Arial" panose="020B0604020202020204" pitchFamily="34" charset="0"/>
              </a:rPr>
              <a:t> and </a:t>
            </a:r>
            <a:r>
              <a:rPr lang="en-US" b="0" i="0" u="none" strike="noStrike" dirty="0">
                <a:effectLst/>
                <a:latin typeface="Arial" panose="020B0604020202020204" pitchFamily="34" charset="0"/>
                <a:cs typeface="Arial" panose="020B0604020202020204" pitchFamily="34" charset="0"/>
              </a:rPr>
              <a:t>risk</a:t>
            </a:r>
            <a:r>
              <a:rPr lang="en-US" b="0" i="0" dirty="0">
                <a:effectLst/>
                <a:latin typeface="Arial" panose="020B0604020202020204" pitchFamily="34" charset="0"/>
                <a:cs typeface="Arial" panose="020B0604020202020204" pitchFamily="34" charset="0"/>
              </a:rPr>
              <a:t> issues associated with an organization's </a:t>
            </a:r>
            <a:r>
              <a:rPr lang="en-US" b="0" i="0" u="none" strike="noStrike" dirty="0">
                <a:effectLst/>
                <a:latin typeface="Arial" panose="020B0604020202020204" pitchFamily="34" charset="0"/>
                <a:cs typeface="Arial" panose="020B0604020202020204" pitchFamily="34" charset="0"/>
              </a:rPr>
              <a:t>financial</a:t>
            </a:r>
            <a:r>
              <a:rPr lang="en-US" b="0" i="0" dirty="0">
                <a:effectLst/>
                <a:latin typeface="Arial" panose="020B0604020202020204" pitchFamily="34" charset="0"/>
                <a:cs typeface="Arial" panose="020B0604020202020204" pitchFamily="34" charset="0"/>
              </a:rPr>
              <a:t> and operational environment. The financial and operational environment consists of people, processes, and systems working together to support efficient and effective operations. Controls are put in place to address </a:t>
            </a:r>
            <a:r>
              <a:rPr lang="en-US" b="0" i="0" u="none" strike="noStrike" dirty="0">
                <a:effectLst/>
                <a:latin typeface="Arial" panose="020B0604020202020204" pitchFamily="34" charset="0"/>
                <a:cs typeface="Arial" panose="020B0604020202020204" pitchFamily="34" charset="0"/>
              </a:rPr>
              <a:t>risks</a:t>
            </a:r>
            <a:r>
              <a:rPr lang="en-US" b="0" i="0" dirty="0">
                <a:effectLst/>
                <a:latin typeface="Arial" panose="020B0604020202020204" pitchFamily="34" charset="0"/>
                <a:cs typeface="Arial" panose="020B0604020202020204" pitchFamily="34" charset="0"/>
              </a:rPr>
              <a:t> within these components. Through continuous monitoring of the operations and controls, weak or poorly designed or implemented controls can be corrected or replaced – thus enhancing the organization's operational risk profile. Investors, governments, the public and other stakeholders continue to increase their demands for more effective corporate governance and business </a:t>
            </a:r>
            <a:r>
              <a:rPr lang="en-US" b="0" i="0" u="none" strike="noStrike" dirty="0">
                <a:effectLst/>
                <a:latin typeface="Arial" panose="020B0604020202020204" pitchFamily="34" charset="0"/>
                <a:cs typeface="Arial" panose="020B0604020202020204" pitchFamily="34" charset="0"/>
              </a:rPr>
              <a:t>transparency</a:t>
            </a:r>
            <a:r>
              <a:rPr lang="en-US" b="0" i="0" dirty="0">
                <a:effectLst/>
                <a:latin typeface="Arial" panose="020B0604020202020204" pitchFamily="34" charset="0"/>
                <a:cs typeface="Arial" panose="020B0604020202020204" pitchFamily="34" charset="0"/>
              </a:rPr>
              <a:t>.</a:t>
            </a:r>
          </a:p>
          <a:p>
            <a:pPr algn="just"/>
            <a:r>
              <a:rPr lang="en-US" b="0" i="0" dirty="0">
                <a:solidFill>
                  <a:srgbClr val="313131"/>
                </a:solidFill>
                <a:effectLst/>
                <a:latin typeface="-apple-system"/>
              </a:rPr>
              <a:t>The three most common types of continuous monitoring activities are: vulnerability assessments; vulnerability scans; and penetration tests.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129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13A54E1-1B6E-FB39-3947-5F4CBD8D8617}"/>
              </a:ext>
            </a:extLst>
          </p:cNvPr>
          <p:cNvSpPr txBox="1"/>
          <p:nvPr/>
        </p:nvSpPr>
        <p:spPr>
          <a:xfrm>
            <a:off x="762000" y="365909"/>
            <a:ext cx="10370820" cy="5355312"/>
          </a:xfrm>
          <a:prstGeom prst="rect">
            <a:avLst/>
          </a:prstGeom>
          <a:noFill/>
        </p:spPr>
        <p:txBody>
          <a:bodyPr wrap="square">
            <a:spAutoFit/>
          </a:bodyPr>
          <a:lstStyle/>
          <a:p>
            <a:pPr algn="just"/>
            <a:r>
              <a:rPr lang="en-US" b="1" dirty="0">
                <a:solidFill>
                  <a:srgbClr val="333333"/>
                </a:solidFill>
                <a:effectLst/>
                <a:latin typeface="source-sans-pro"/>
              </a:rPr>
              <a:t>Goals of Continuous Monitoring in DevOps</a:t>
            </a:r>
            <a:endParaRPr lang="en-US" b="0" dirty="0">
              <a:solidFill>
                <a:srgbClr val="333333"/>
              </a:solidFill>
              <a:effectLst/>
              <a:latin typeface="source-sans-pro"/>
            </a:endParaRPr>
          </a:p>
          <a:p>
            <a:pPr algn="just">
              <a:buFont typeface="Arial" panose="020B0604020202020204" pitchFamily="34" charset="0"/>
              <a:buChar char="•"/>
            </a:pPr>
            <a:r>
              <a:rPr lang="en-US" b="0" i="0" dirty="0">
                <a:solidFill>
                  <a:srgbClr val="333333"/>
                </a:solidFill>
                <a:effectLst/>
                <a:latin typeface="source-sans-pro"/>
              </a:rPr>
              <a:t>Enhance transparency and visibility of IT and network operations, especially those that can trigger a security breach, and resolve it with a well-timed alert system.</a:t>
            </a:r>
          </a:p>
          <a:p>
            <a:pPr algn="just">
              <a:buFont typeface="Arial" panose="020B0604020202020204" pitchFamily="34" charset="0"/>
              <a:buChar char="•"/>
            </a:pPr>
            <a:r>
              <a:rPr lang="en-US" b="0" i="0" dirty="0">
                <a:solidFill>
                  <a:srgbClr val="333333"/>
                </a:solidFill>
                <a:effectLst/>
                <a:latin typeface="source-sans-pro"/>
              </a:rPr>
              <a:t>Help monitor software operation, especially performance issues, identify the cause of the error and apply appropriate solutions before significant damage to uptime and revenue.</a:t>
            </a:r>
          </a:p>
          <a:p>
            <a:pPr algn="just">
              <a:buFont typeface="Arial" panose="020B0604020202020204" pitchFamily="34" charset="0"/>
              <a:buChar char="•"/>
            </a:pPr>
            <a:r>
              <a:rPr lang="en-US" b="0" i="0" dirty="0">
                <a:solidFill>
                  <a:srgbClr val="333333"/>
                </a:solidFill>
                <a:effectLst/>
                <a:latin typeface="source-sans-pro"/>
              </a:rPr>
              <a:t>Help track user behavior, especially right after an update to a particular site or app has been pushed to prod. This monitors if the update has a positive, negative, or neutral effect on user experience.</a:t>
            </a:r>
          </a:p>
          <a:p>
            <a:pPr algn="just"/>
            <a:endParaRPr lang="en-US" b="0" i="0" dirty="0">
              <a:solidFill>
                <a:srgbClr val="333333"/>
              </a:solidFill>
              <a:effectLst/>
              <a:latin typeface="source-sans-pro"/>
            </a:endParaRPr>
          </a:p>
          <a:p>
            <a:pPr algn="just"/>
            <a:r>
              <a:rPr lang="en-US" b="1" dirty="0">
                <a:solidFill>
                  <a:srgbClr val="333333"/>
                </a:solidFill>
                <a:effectLst/>
                <a:latin typeface="source-sans-pro"/>
              </a:rPr>
              <a:t>Types of Continuous Monitoring</a:t>
            </a:r>
            <a:endParaRPr lang="en-US" b="0" dirty="0">
              <a:solidFill>
                <a:srgbClr val="333333"/>
              </a:solidFill>
              <a:effectLst/>
              <a:latin typeface="source-sans-pro"/>
            </a:endParaRPr>
          </a:p>
          <a:p>
            <a:pPr algn="just">
              <a:buFont typeface="Arial" panose="020B0604020202020204" pitchFamily="34" charset="0"/>
              <a:buChar char="•"/>
            </a:pPr>
            <a:r>
              <a:rPr lang="en-US" b="1" i="0" dirty="0">
                <a:solidFill>
                  <a:srgbClr val="333333"/>
                </a:solidFill>
                <a:effectLst/>
                <a:latin typeface="source-sans-pro"/>
              </a:rPr>
              <a:t>Infrastructure Monitoring</a:t>
            </a:r>
            <a:r>
              <a:rPr lang="en-US" b="0" i="0" dirty="0">
                <a:solidFill>
                  <a:srgbClr val="333333"/>
                </a:solidFill>
                <a:effectLst/>
                <a:latin typeface="source-sans-pro"/>
              </a:rPr>
              <a:t>: Monitors and manages the IT infrastructure required to deliver products and services. This includes data centers, networks, hardware, software, servers, storage, and the like. Infrastructure Monitoring collates and examines data from the IT ecosystem to improve product performance as far as possible.</a:t>
            </a:r>
          </a:p>
          <a:p>
            <a:pPr algn="just">
              <a:buFont typeface="Arial" panose="020B0604020202020204" pitchFamily="34" charset="0"/>
              <a:buChar char="•"/>
            </a:pPr>
            <a:r>
              <a:rPr lang="en-US" b="1" i="0" dirty="0">
                <a:solidFill>
                  <a:srgbClr val="333333"/>
                </a:solidFill>
                <a:effectLst/>
                <a:latin typeface="source-sans-pro"/>
              </a:rPr>
              <a:t>Application Monitoring</a:t>
            </a:r>
            <a:r>
              <a:rPr lang="en-US" b="0" i="0" dirty="0">
                <a:solidFill>
                  <a:srgbClr val="333333"/>
                </a:solidFill>
                <a:effectLst/>
                <a:latin typeface="source-sans-pro"/>
              </a:rPr>
              <a:t>: Monitors the performance of released software based on metrics like uptime, transaction time and volume, system responses, API responses, and general stability of the back-end and front-end.</a:t>
            </a:r>
          </a:p>
          <a:p>
            <a:pPr algn="just">
              <a:buFont typeface="Arial" panose="020B0604020202020204" pitchFamily="34" charset="0"/>
              <a:buChar char="•"/>
            </a:pPr>
            <a:r>
              <a:rPr lang="en-US" b="1" i="0" dirty="0">
                <a:solidFill>
                  <a:srgbClr val="333333"/>
                </a:solidFill>
                <a:effectLst/>
                <a:latin typeface="source-sans-pro"/>
              </a:rPr>
              <a:t>Network Monitoring:</a:t>
            </a:r>
            <a:r>
              <a:rPr lang="en-US" b="0" i="0" dirty="0">
                <a:solidFill>
                  <a:srgbClr val="333333"/>
                </a:solidFill>
                <a:effectLst/>
                <a:latin typeface="source-sans-pro"/>
              </a:rPr>
              <a:t> Monitors and tracks network activity, including the status and functioning of firewalls, routers, switches, servers, Virtual Machines, etc. Network Monitoring detects possible and present issues and alerts the relevant personnel. Its primary goal is to prevent network downtime and crashes.</a:t>
            </a:r>
          </a:p>
        </p:txBody>
      </p:sp>
    </p:spTree>
    <p:extLst>
      <p:ext uri="{BB962C8B-B14F-4D97-AF65-F5344CB8AC3E}">
        <p14:creationId xmlns:p14="http://schemas.microsoft.com/office/powerpoint/2010/main" val="390853596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{C75FB836-CD41-4ADB-A970-C0CF9FB8F4ED}tf67061901_win32</Template>
  <TotalTime>330</TotalTime>
  <Words>1936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-apple-system</vt:lpstr>
      <vt:lpstr>Arial</vt:lpstr>
      <vt:lpstr>Arial</vt:lpstr>
      <vt:lpstr>Calibri</vt:lpstr>
      <vt:lpstr>Daytona Condensed Light</vt:lpstr>
      <vt:lpstr>IBM Plex Sans</vt:lpstr>
      <vt:lpstr>Liberation Serif</vt:lpstr>
      <vt:lpstr>Libre Franklin</vt:lpstr>
      <vt:lpstr>MetricHPEXS</vt:lpstr>
      <vt:lpstr>Posterama</vt:lpstr>
      <vt:lpstr>Roboto</vt:lpstr>
      <vt:lpstr>Roboto Mono</vt:lpstr>
      <vt:lpstr>source-sans-pro</vt:lpstr>
      <vt:lpstr>var(--pfe-theme--font-family,"Red Hat Text","RedHatText","Overpass",Overpass,Arial,sans-serif)</vt:lpstr>
      <vt:lpstr>var(--pfe-theme--font-family--heading,"Red Hat Display","RedHatDisplay","Overpass",Overpass,Arial,sans-serif)</vt:lpstr>
      <vt:lpstr>Office Theme</vt:lpstr>
      <vt:lpstr>Containerization</vt:lpstr>
      <vt:lpstr>Agenda</vt:lpstr>
      <vt:lpstr>Introduction</vt:lpstr>
      <vt:lpstr>What is containerization?</vt:lpstr>
      <vt:lpstr>Benefits</vt:lpstr>
      <vt:lpstr>What is Kubernetes Containerization?</vt:lpstr>
      <vt:lpstr>How does Kubernetes containerization work?</vt:lpstr>
      <vt:lpstr>Continuous monitoring </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dc:title>
  <dc:creator>neelam singh</dc:creator>
  <cp:lastModifiedBy>neelam singh</cp:lastModifiedBy>
  <cp:revision>8</cp:revision>
  <dcterms:created xsi:type="dcterms:W3CDTF">2023-05-09T10:13:02Z</dcterms:created>
  <dcterms:modified xsi:type="dcterms:W3CDTF">2023-05-10T09:10:11Z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