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5FA514-3EDF-4CA3-858D-E0309021F36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247021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FA514-3EDF-4CA3-858D-E0309021F36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181612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FA514-3EDF-4CA3-858D-E0309021F36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258836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FA514-3EDF-4CA3-858D-E0309021F36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279716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FA514-3EDF-4CA3-858D-E0309021F368}"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270108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5FA514-3EDF-4CA3-858D-E0309021F368}"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377137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5FA514-3EDF-4CA3-858D-E0309021F368}"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74177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5FA514-3EDF-4CA3-858D-E0309021F368}"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58935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FA514-3EDF-4CA3-858D-E0309021F368}"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132744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FA514-3EDF-4CA3-858D-E0309021F368}"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427024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FA514-3EDF-4CA3-858D-E0309021F368}"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0EE2D-172F-4BCE-9892-E76B0B9C735A}" type="slidenum">
              <a:rPr lang="en-US" smtClean="0"/>
              <a:t>‹#›</a:t>
            </a:fld>
            <a:endParaRPr lang="en-US"/>
          </a:p>
        </p:txBody>
      </p:sp>
    </p:spTree>
    <p:extLst>
      <p:ext uri="{BB962C8B-B14F-4D97-AF65-F5344CB8AC3E}">
        <p14:creationId xmlns:p14="http://schemas.microsoft.com/office/powerpoint/2010/main" val="421515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FA514-3EDF-4CA3-858D-E0309021F368}" type="datetimeFigureOut">
              <a:rPr lang="en-US" smtClean="0"/>
              <a:t>3/15/2023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0EE2D-172F-4BCE-9892-E76B0B9C735A}" type="slidenum">
              <a:rPr lang="en-US" smtClean="0"/>
              <a:t>‹#›</a:t>
            </a:fld>
            <a:endParaRPr lang="en-US"/>
          </a:p>
        </p:txBody>
      </p:sp>
    </p:spTree>
    <p:extLst>
      <p:ext uri="{BB962C8B-B14F-4D97-AF65-F5344CB8AC3E}">
        <p14:creationId xmlns:p14="http://schemas.microsoft.com/office/powerpoint/2010/main" val="350335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Jenkins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50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5"/>
            <a:ext cx="5420932" cy="4351338"/>
          </a:xfrm>
        </p:spPr>
        <p:txBody>
          <a:bodyPr>
            <a:normAutofit fontScale="85000" lnSpcReduction="20000"/>
          </a:bodyPr>
          <a:lstStyle/>
          <a:p>
            <a:pPr algn="just"/>
            <a:r>
              <a:rPr lang="en-US" dirty="0"/>
              <a:t>Jenkins is a powerful application that allows continuous integration and continuous delivery of projects, regardless of the platform you are working on. It is a free source that can handle any kind of build or continuous integration. You can integrate Jenkins with a number of testing and deployment technologies. </a:t>
            </a:r>
            <a:endParaRPr lang="en-US" dirty="0" smtClean="0"/>
          </a:p>
          <a:p>
            <a:pPr algn="just"/>
            <a:r>
              <a:rPr lang="en-US" dirty="0"/>
              <a:t>Jenkins is a software that allows </a:t>
            </a:r>
            <a:r>
              <a:rPr lang="en-US" b="1" dirty="0"/>
              <a:t>continuous integration</a:t>
            </a:r>
            <a:r>
              <a:rPr lang="en-US" dirty="0"/>
              <a:t>. Jenkins will be installed on a server where the central build will take place. The following flowchart demonstrates a very simple workflow of how Jenkins works.</a:t>
            </a:r>
          </a:p>
        </p:txBody>
      </p:sp>
      <p:pic>
        <p:nvPicPr>
          <p:cNvPr id="4" name="Picture 3"/>
          <p:cNvPicPr>
            <a:picLocks noChangeAspect="1"/>
          </p:cNvPicPr>
          <p:nvPr/>
        </p:nvPicPr>
        <p:blipFill>
          <a:blip r:embed="rId2"/>
          <a:stretch>
            <a:fillRect/>
          </a:stretch>
        </p:blipFill>
        <p:spPr>
          <a:xfrm>
            <a:off x="8062175" y="1339402"/>
            <a:ext cx="2230593" cy="4301543"/>
          </a:xfrm>
          <a:prstGeom prst="rect">
            <a:avLst/>
          </a:prstGeom>
        </p:spPr>
      </p:pic>
    </p:spTree>
    <p:extLst>
      <p:ext uri="{BB962C8B-B14F-4D97-AF65-F5344CB8AC3E}">
        <p14:creationId xmlns:p14="http://schemas.microsoft.com/office/powerpoint/2010/main" val="384220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Jenkins</a:t>
            </a:r>
            <a:endParaRPr lang="en-US" dirty="0"/>
          </a:p>
        </p:txBody>
      </p:sp>
      <p:sp>
        <p:nvSpPr>
          <p:cNvPr id="3" name="Content Placeholder 2"/>
          <p:cNvSpPr>
            <a:spLocks noGrp="1"/>
          </p:cNvSpPr>
          <p:nvPr>
            <p:ph idx="1"/>
          </p:nvPr>
        </p:nvSpPr>
        <p:spPr/>
        <p:txBody>
          <a:bodyPr>
            <a:normAutofit lnSpcReduction="10000"/>
          </a:bodyPr>
          <a:lstStyle/>
          <a:p>
            <a:r>
              <a:rPr lang="en-US" b="1" dirty="0"/>
              <a:t>Starting Jenkins</a:t>
            </a:r>
          </a:p>
          <a:p>
            <a:r>
              <a:rPr lang="en-US" dirty="0"/>
              <a:t>Open the command prompt. From the command prompt, browse to the directory where the </a:t>
            </a:r>
            <a:r>
              <a:rPr lang="en-US" dirty="0" err="1"/>
              <a:t>jenkins.war</a:t>
            </a:r>
            <a:r>
              <a:rPr lang="en-US" dirty="0"/>
              <a:t> file is present. Run the following </a:t>
            </a:r>
            <a:r>
              <a:rPr lang="en-US" dirty="0" smtClean="0"/>
              <a:t>command</a:t>
            </a:r>
          </a:p>
          <a:p>
            <a:pPr lvl="1"/>
            <a:r>
              <a:rPr kumimoji="0" lang="en-US" b="0" i="0" u="none" strike="noStrike" cap="none" normalizeH="0" baseline="0" dirty="0" smtClean="0">
                <a:ln>
                  <a:noFill/>
                </a:ln>
                <a:solidFill>
                  <a:srgbClr val="000000"/>
                </a:solidFill>
                <a:effectLst/>
                <a:latin typeface="var(--bs-font-monospace)"/>
              </a:rPr>
              <a:t>D:\&gt;Java –jar </a:t>
            </a:r>
            <a:r>
              <a:rPr kumimoji="0" lang="en-US" b="0" i="0" u="none" strike="noStrike" cap="none" normalizeH="0" baseline="0" dirty="0" err="1" smtClean="0">
                <a:ln>
                  <a:noFill/>
                </a:ln>
                <a:solidFill>
                  <a:srgbClr val="000000"/>
                </a:solidFill>
                <a:effectLst/>
                <a:latin typeface="var(--bs-font-monospace)"/>
              </a:rPr>
              <a:t>Jenkins.war</a:t>
            </a:r>
            <a:endParaRPr kumimoji="0" lang="en-US" b="0" i="0" u="none" strike="noStrike" cap="none" normalizeH="0" baseline="0" dirty="0" smtClean="0">
              <a:ln>
                <a:noFill/>
              </a:ln>
              <a:solidFill>
                <a:srgbClr val="000000"/>
              </a:solidFill>
              <a:effectLst/>
              <a:latin typeface="var(--bs-font-monospace)"/>
            </a:endParaRPr>
          </a:p>
          <a:p>
            <a:pPr algn="just"/>
            <a:r>
              <a:rPr lang="en-US" dirty="0"/>
              <a:t>After the command is run, various tasks will run, one of which is the extraction of the war file which is done by an embedded webserver called </a:t>
            </a:r>
            <a:r>
              <a:rPr lang="en-US" dirty="0" err="1"/>
              <a:t>winstone</a:t>
            </a:r>
            <a:r>
              <a:rPr lang="en-US" dirty="0" smtClean="0"/>
              <a:t>.</a:t>
            </a:r>
          </a:p>
          <a:p>
            <a:pPr algn="just"/>
            <a:r>
              <a:rPr lang="en-US" dirty="0"/>
              <a:t>Once the processing is complete without major errors, the following line will come in the output of the command prompt</a:t>
            </a:r>
            <a:r>
              <a:rPr lang="en-US" dirty="0" smtClean="0"/>
              <a:t>.</a:t>
            </a:r>
          </a:p>
          <a:p>
            <a:pPr lvl="1" algn="just"/>
            <a:r>
              <a:rPr kumimoji="0" lang="en-US" b="0" i="0" u="none" strike="noStrike" cap="none" normalizeH="0" baseline="0" dirty="0" smtClean="0">
                <a:ln>
                  <a:noFill/>
                </a:ln>
                <a:solidFill>
                  <a:srgbClr val="000000"/>
                </a:solidFill>
                <a:effectLst/>
                <a:latin typeface="var(--bs-font-monospace)"/>
              </a:rPr>
              <a:t>INFO: Jenkins is fully up and running</a:t>
            </a:r>
            <a:r>
              <a:rPr kumimoji="0" lang="en-US"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a:p>
            <a:pPr lvl="1" algn="just"/>
            <a:endParaRPr lang="en-US" dirty="0"/>
          </a:p>
          <a:p>
            <a:endParaRPr lang="en-US" dirty="0" smtClean="0"/>
          </a:p>
          <a:p>
            <a:endParaRPr lang="en-US" dirty="0"/>
          </a:p>
        </p:txBody>
      </p:sp>
    </p:spTree>
    <p:extLst>
      <p:ext uri="{BB962C8B-B14F-4D97-AF65-F5344CB8AC3E}">
        <p14:creationId xmlns:p14="http://schemas.microsoft.com/office/powerpoint/2010/main" val="198496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Jenkins</a:t>
            </a:r>
          </a:p>
        </p:txBody>
      </p:sp>
      <p:sp>
        <p:nvSpPr>
          <p:cNvPr id="3" name="Content Placeholder 2"/>
          <p:cNvSpPr>
            <a:spLocks noGrp="1"/>
          </p:cNvSpPr>
          <p:nvPr>
            <p:ph idx="1"/>
          </p:nvPr>
        </p:nvSpPr>
        <p:spPr/>
        <p:txBody>
          <a:bodyPr/>
          <a:lstStyle/>
          <a:p>
            <a:r>
              <a:rPr lang="en-US" dirty="0"/>
              <a:t>Once Jenkins is up and running, one can access Jenkins from the link − </a:t>
            </a:r>
            <a:r>
              <a:rPr lang="en-US" b="1" dirty="0"/>
              <a:t>http://localhost:8080</a:t>
            </a:r>
            <a:endParaRPr lang="en-US" dirty="0"/>
          </a:p>
          <a:p>
            <a:r>
              <a:rPr lang="en-US" dirty="0"/>
              <a:t>This link will bring up the Jenkins dashboard.</a:t>
            </a:r>
          </a:p>
        </p:txBody>
      </p:sp>
    </p:spTree>
    <p:extLst>
      <p:ext uri="{BB962C8B-B14F-4D97-AF65-F5344CB8AC3E}">
        <p14:creationId xmlns:p14="http://schemas.microsoft.com/office/powerpoint/2010/main" val="147471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 Management</a:t>
            </a:r>
          </a:p>
        </p:txBody>
      </p:sp>
      <p:sp>
        <p:nvSpPr>
          <p:cNvPr id="3" name="Content Placeholder 2"/>
          <p:cNvSpPr>
            <a:spLocks noGrp="1"/>
          </p:cNvSpPr>
          <p:nvPr>
            <p:ph idx="1"/>
          </p:nvPr>
        </p:nvSpPr>
        <p:spPr>
          <a:xfrm>
            <a:off x="838200" y="1825625"/>
            <a:ext cx="4880020" cy="4351338"/>
          </a:xfrm>
        </p:spPr>
        <p:txBody>
          <a:bodyPr/>
          <a:lstStyle/>
          <a:p>
            <a:pPr algn="just"/>
            <a:r>
              <a:rPr lang="en-US" dirty="0"/>
              <a:t>To manage Jenkins, click on the ‘Manage Jenkins’ option from the left hand menu side.</a:t>
            </a:r>
          </a:p>
          <a:p>
            <a:pPr algn="just"/>
            <a:r>
              <a:rPr lang="en-US" dirty="0"/>
              <a:t>So one can get the various configuration options for Jenkins by clicking the ‘Manage Jenkins’ option from the left hand menu side.</a:t>
            </a:r>
          </a:p>
        </p:txBody>
      </p:sp>
      <p:pic>
        <p:nvPicPr>
          <p:cNvPr id="5" name="Picture 4"/>
          <p:cNvPicPr>
            <a:picLocks noChangeAspect="1"/>
          </p:cNvPicPr>
          <p:nvPr/>
        </p:nvPicPr>
        <p:blipFill>
          <a:blip r:embed="rId2"/>
          <a:stretch>
            <a:fillRect/>
          </a:stretch>
        </p:blipFill>
        <p:spPr>
          <a:xfrm>
            <a:off x="5892956" y="1510506"/>
            <a:ext cx="5686425" cy="4981575"/>
          </a:xfrm>
          <a:prstGeom prst="rect">
            <a:avLst/>
          </a:prstGeom>
        </p:spPr>
      </p:pic>
    </p:spTree>
    <p:extLst>
      <p:ext uri="{BB962C8B-B14F-4D97-AF65-F5344CB8AC3E}">
        <p14:creationId xmlns:p14="http://schemas.microsoft.com/office/powerpoint/2010/main" val="318797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3514859" cy="4351338"/>
          </a:xfrm>
        </p:spPr>
        <p:txBody>
          <a:bodyPr/>
          <a:lstStyle/>
          <a:p>
            <a:pPr algn="just"/>
            <a:r>
              <a:rPr lang="en-US" dirty="0"/>
              <a:t>You will then be presented with the following screen −</a:t>
            </a:r>
          </a:p>
        </p:txBody>
      </p:sp>
      <p:pic>
        <p:nvPicPr>
          <p:cNvPr id="4" name="Picture 3"/>
          <p:cNvPicPr>
            <a:picLocks noChangeAspect="1"/>
          </p:cNvPicPr>
          <p:nvPr/>
        </p:nvPicPr>
        <p:blipFill>
          <a:blip r:embed="rId2"/>
          <a:stretch>
            <a:fillRect/>
          </a:stretch>
        </p:blipFill>
        <p:spPr>
          <a:xfrm>
            <a:off x="4671944" y="1825625"/>
            <a:ext cx="6957679" cy="4665327"/>
          </a:xfrm>
          <a:prstGeom prst="rect">
            <a:avLst/>
          </a:prstGeom>
        </p:spPr>
      </p:pic>
    </p:spTree>
    <p:extLst>
      <p:ext uri="{BB962C8B-B14F-4D97-AF65-F5344CB8AC3E}">
        <p14:creationId xmlns:p14="http://schemas.microsoft.com/office/powerpoint/2010/main" val="25348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859"/>
            <a:ext cx="10515600" cy="1325563"/>
          </a:xfrm>
        </p:spPr>
        <p:txBody>
          <a:bodyPr/>
          <a:lstStyle/>
          <a:p>
            <a:r>
              <a:rPr lang="en-US" dirty="0"/>
              <a:t> </a:t>
            </a:r>
            <a:r>
              <a:rPr lang="en-US" dirty="0" smtClean="0"/>
              <a:t>Management Options</a:t>
            </a:r>
            <a:r>
              <a:rPr lang="en-US" dirty="0"/>
              <a:t> </a:t>
            </a:r>
          </a:p>
        </p:txBody>
      </p:sp>
      <p:sp>
        <p:nvSpPr>
          <p:cNvPr id="3" name="Content Placeholder 2"/>
          <p:cNvSpPr>
            <a:spLocks noGrp="1"/>
          </p:cNvSpPr>
          <p:nvPr>
            <p:ph idx="1"/>
          </p:nvPr>
        </p:nvSpPr>
        <p:spPr>
          <a:xfrm>
            <a:off x="310167" y="721217"/>
            <a:ext cx="11499760" cy="6452315"/>
          </a:xfrm>
        </p:spPr>
        <p:txBody>
          <a:bodyPr>
            <a:normAutofit fontScale="55000" lnSpcReduction="20000"/>
          </a:bodyPr>
          <a:lstStyle/>
          <a:p>
            <a:pPr algn="just"/>
            <a:r>
              <a:rPr lang="en-US" b="1" dirty="0"/>
              <a:t>Configure System</a:t>
            </a:r>
          </a:p>
          <a:p>
            <a:pPr lvl="1" algn="just"/>
            <a:r>
              <a:rPr lang="en-US" dirty="0"/>
              <a:t>This is where one can manage paths to the various tools to use in builds, such as the JDKs, the versions of Ant and Maven, as well as security options, email servers, and other system-wide configuration details. When plugins are installed. Jenkins will add the required configuration fields dynamically after the plugins are installed.</a:t>
            </a:r>
          </a:p>
          <a:p>
            <a:pPr algn="just"/>
            <a:r>
              <a:rPr lang="en-US" b="1" dirty="0"/>
              <a:t>Reload Configuration from Disk</a:t>
            </a:r>
          </a:p>
          <a:p>
            <a:pPr lvl="1" algn="just"/>
            <a:r>
              <a:rPr lang="en-US" dirty="0"/>
              <a:t>Jenkins stores all its system and build job configuration details as XML files which is stored in the Jenkins home directory. Here also all of the build history is stored. If you are migrating build jobs from one Jenkins instance to another, or archiving old build jobs, you will need to add or remove the corresponding build job directories to Jenkins’s builds directory. You don’t need to take Jenkins offline to do this—you can simply use the “Reload Configuration from Disk” option to reload the Jenkins system and build job configurations directly.</a:t>
            </a:r>
          </a:p>
          <a:p>
            <a:pPr algn="just"/>
            <a:r>
              <a:rPr lang="en-US" b="1" dirty="0"/>
              <a:t>Manage Plugin</a:t>
            </a:r>
          </a:p>
          <a:p>
            <a:pPr lvl="1" algn="just"/>
            <a:r>
              <a:rPr lang="en-US" dirty="0"/>
              <a:t>Here one can install a wide variety of third-party plugins right from different Source code management tools such as </a:t>
            </a:r>
            <a:r>
              <a:rPr lang="en-US" dirty="0" err="1"/>
              <a:t>Git</a:t>
            </a:r>
            <a:r>
              <a:rPr lang="en-US" dirty="0"/>
              <a:t>, Mercurial or </a:t>
            </a:r>
            <a:r>
              <a:rPr lang="en-US" dirty="0" err="1"/>
              <a:t>ClearCase</a:t>
            </a:r>
            <a:r>
              <a:rPr lang="en-US" dirty="0"/>
              <a:t>, to code quality and code coverage metrics reporting. Plugins can be installed, updated and removed through the Manage Plugins screen</a:t>
            </a:r>
            <a:r>
              <a:rPr lang="en-US" dirty="0" smtClean="0"/>
              <a:t>.</a:t>
            </a:r>
          </a:p>
          <a:p>
            <a:pPr algn="just"/>
            <a:r>
              <a:rPr lang="en-US" b="1" dirty="0"/>
              <a:t>System Information</a:t>
            </a:r>
          </a:p>
          <a:p>
            <a:pPr lvl="1" algn="just"/>
            <a:r>
              <a:rPr lang="en-US" dirty="0"/>
              <a:t>This screen displays a list of all the current Java system properties and system environment variables. Here one can check exactly what version of Java Jenkins is running in, what user it is running under, and so forth.</a:t>
            </a:r>
          </a:p>
          <a:p>
            <a:pPr algn="just"/>
            <a:r>
              <a:rPr lang="en-US" b="1" dirty="0"/>
              <a:t>System Log</a:t>
            </a:r>
          </a:p>
          <a:p>
            <a:pPr lvl="1" algn="just"/>
            <a:r>
              <a:rPr lang="en-US" dirty="0"/>
              <a:t>The System Log screen is a convenient way to view the Jenkins log files in real time. Again, the main use of this screen is for troubleshooting.</a:t>
            </a:r>
          </a:p>
          <a:p>
            <a:pPr algn="just"/>
            <a:r>
              <a:rPr lang="en-US" b="1" dirty="0"/>
              <a:t>Load Statistics</a:t>
            </a:r>
          </a:p>
          <a:p>
            <a:pPr lvl="1" algn="just"/>
            <a:r>
              <a:rPr lang="en-US" dirty="0"/>
              <a:t>This pages displays graphical data on how busy the Jenkins instance is in terms of the number of concurrent builds and the length of the build queue which gives an idea of how long your builds need to wait before being executed. These statistics can give a good idea of whether extra capacity or extra build nodes is required from an infrastructure perspective.</a:t>
            </a:r>
          </a:p>
          <a:p>
            <a:pPr algn="just"/>
            <a:r>
              <a:rPr lang="en-US" b="1" dirty="0"/>
              <a:t>Script Console</a:t>
            </a:r>
          </a:p>
          <a:p>
            <a:pPr lvl="1" algn="just"/>
            <a:r>
              <a:rPr lang="en-US" dirty="0"/>
              <a:t>This screen lets you run Groovy scripts on the server. It is useful for advanced troubleshooting since it requires a strong knowledge of the internal Jenkins architecture.</a:t>
            </a:r>
          </a:p>
          <a:p>
            <a:pPr algn="just"/>
            <a:r>
              <a:rPr lang="en-US" b="1" dirty="0"/>
              <a:t>Manage nodes</a:t>
            </a:r>
          </a:p>
          <a:p>
            <a:pPr lvl="1" algn="just"/>
            <a:r>
              <a:rPr lang="en-US" dirty="0"/>
              <a:t>Jenkins is capable of handling parallel and distributed builds. In this screen, you can configure how many builds you want. Jenkins runs simultaneously, and, if you are using distributed builds, set up build nodes. A build node is another machine that Jenkins can use to execute its builds.</a:t>
            </a:r>
          </a:p>
          <a:p>
            <a:pPr algn="just"/>
            <a:r>
              <a:rPr lang="en-US" b="1" dirty="0"/>
              <a:t>Prepare for Shutdown</a:t>
            </a:r>
          </a:p>
          <a:p>
            <a:pPr lvl="1" algn="just"/>
            <a:r>
              <a:rPr lang="en-US" dirty="0"/>
              <a:t>If there is a need to shut down Jenkins, or the server Jenkins is running on, it is best not to do so when a build is being executed. To shut down Jenkins cleanly, you can use the Prepare for Shutdown link, which prevents any new builds from being started. Eventually, when all of the current builds have finished, one will be able to shut down Jenkins cleanly.</a:t>
            </a:r>
          </a:p>
          <a:p>
            <a:pPr algn="just"/>
            <a:endParaRPr lang="en-US" dirty="0"/>
          </a:p>
        </p:txBody>
      </p:sp>
    </p:spTree>
    <p:extLst>
      <p:ext uri="{BB962C8B-B14F-4D97-AF65-F5344CB8AC3E}">
        <p14:creationId xmlns:p14="http://schemas.microsoft.com/office/powerpoint/2010/main" val="171970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 Automated Testing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One of the basic principles of Continuous Integration is that a build should be verifiable. You have to be able to objectively determine whether a particular build is ready to proceed to the next stage of the build process, and the most convenient way to do this is to use automated tests. Without proper automated testing, you find yourself having to retain many build artifacts and test them by hand, which is hardly in the spirit of Continuous Integration</a:t>
            </a:r>
            <a:r>
              <a:rPr lang="en-US" dirty="0" smtClean="0"/>
              <a:t>.</a:t>
            </a:r>
          </a:p>
          <a:p>
            <a:r>
              <a:rPr lang="en-US" dirty="0"/>
              <a:t>The following example shows how to use Selenium to run automated web tests</a:t>
            </a:r>
            <a:r>
              <a:rPr lang="en-US" dirty="0" smtClean="0"/>
              <a:t>.</a:t>
            </a:r>
          </a:p>
          <a:p>
            <a:pPr lvl="1"/>
            <a:r>
              <a:rPr lang="en-US" b="1" dirty="0"/>
              <a:t>Step 1</a:t>
            </a:r>
            <a:r>
              <a:rPr lang="en-US" dirty="0"/>
              <a:t> − Go to Manage </a:t>
            </a:r>
            <a:r>
              <a:rPr lang="en-US" dirty="0" smtClean="0"/>
              <a:t>Plugins</a:t>
            </a:r>
          </a:p>
          <a:p>
            <a:pPr lvl="1"/>
            <a:r>
              <a:rPr lang="en-US" b="1" dirty="0"/>
              <a:t>Step 2</a:t>
            </a:r>
            <a:r>
              <a:rPr lang="en-US" dirty="0"/>
              <a:t> − Find the Hudson Selenium Plugin and choose to install. Restart the Jenkins instance</a:t>
            </a:r>
            <a:r>
              <a:rPr lang="en-US" dirty="0" smtClean="0"/>
              <a:t>.</a:t>
            </a:r>
          </a:p>
          <a:p>
            <a:pPr lvl="1"/>
            <a:r>
              <a:rPr lang="en-US" b="1" dirty="0"/>
              <a:t>Step 3</a:t>
            </a:r>
            <a:r>
              <a:rPr lang="en-US" dirty="0"/>
              <a:t> − Go to Configure system</a:t>
            </a:r>
            <a:r>
              <a:rPr lang="en-US" dirty="0" smtClean="0"/>
              <a:t>.</a:t>
            </a:r>
          </a:p>
          <a:p>
            <a:pPr lvl="1"/>
            <a:r>
              <a:rPr lang="en-US" b="1" dirty="0"/>
              <a:t>Step 4</a:t>
            </a:r>
            <a:r>
              <a:rPr lang="en-US" dirty="0"/>
              <a:t> − Configure the selenium server jar and click on the Save </a:t>
            </a:r>
            <a:r>
              <a:rPr lang="en-US" dirty="0" smtClean="0"/>
              <a:t>button</a:t>
            </a:r>
          </a:p>
          <a:p>
            <a:pPr lvl="1"/>
            <a:r>
              <a:rPr lang="en-US" b="1" dirty="0"/>
              <a:t>Step 5</a:t>
            </a:r>
            <a:r>
              <a:rPr lang="en-US" dirty="0"/>
              <a:t> − Go back to your dashboard and click on the Configure option for the </a:t>
            </a:r>
            <a:r>
              <a:rPr lang="en-US" dirty="0" err="1"/>
              <a:t>HelloWorld</a:t>
            </a:r>
            <a:r>
              <a:rPr lang="en-US" dirty="0"/>
              <a:t> project</a:t>
            </a:r>
            <a:r>
              <a:rPr lang="en-US" dirty="0" smtClean="0"/>
              <a:t>.</a:t>
            </a:r>
          </a:p>
          <a:p>
            <a:pPr lvl="1"/>
            <a:r>
              <a:rPr lang="en-US" b="1" dirty="0"/>
              <a:t>Step 6</a:t>
            </a:r>
            <a:r>
              <a:rPr lang="en-US" dirty="0"/>
              <a:t> − Click on Add build step and choose the </a:t>
            </a:r>
            <a:r>
              <a:rPr lang="en-US" dirty="0" err="1"/>
              <a:t>optin</a:t>
            </a:r>
            <a:r>
              <a:rPr lang="en-US" dirty="0"/>
              <a:t> of “</a:t>
            </a:r>
            <a:r>
              <a:rPr lang="en-US" dirty="0" err="1"/>
              <a:t>SeleniumHQ</a:t>
            </a:r>
            <a:r>
              <a:rPr lang="en-US" dirty="0"/>
              <a:t> </a:t>
            </a:r>
            <a:r>
              <a:rPr lang="en-US" dirty="0" err="1"/>
              <a:t>htmlSuite</a:t>
            </a:r>
            <a:r>
              <a:rPr lang="en-US" dirty="0"/>
              <a:t> Run</a:t>
            </a:r>
            <a:r>
              <a:rPr lang="en-US" dirty="0" smtClean="0"/>
              <a:t>”</a:t>
            </a:r>
          </a:p>
          <a:p>
            <a:pPr lvl="1"/>
            <a:r>
              <a:rPr lang="en-US" b="1" dirty="0"/>
              <a:t>Step 7</a:t>
            </a:r>
            <a:r>
              <a:rPr lang="en-US" dirty="0"/>
              <a:t> − Add the necessary details for the selenium test. Here the </a:t>
            </a:r>
            <a:r>
              <a:rPr lang="en-US" dirty="0" err="1"/>
              <a:t>suiteFile</a:t>
            </a:r>
            <a:r>
              <a:rPr lang="en-US" dirty="0"/>
              <a:t> is the </a:t>
            </a:r>
            <a:r>
              <a:rPr lang="en-US" dirty="0" err="1"/>
              <a:t>TestSuite</a:t>
            </a:r>
            <a:r>
              <a:rPr lang="en-US" dirty="0"/>
              <a:t> generated by using the Selenium IDE. Click on Save and execute a build. Now the post build will launch the selenium driver, and execute the html test.</a:t>
            </a:r>
          </a:p>
        </p:txBody>
      </p:sp>
    </p:spTree>
    <p:extLst>
      <p:ext uri="{BB962C8B-B14F-4D97-AF65-F5344CB8AC3E}">
        <p14:creationId xmlns:p14="http://schemas.microsoft.com/office/powerpoint/2010/main" val="416235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860</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var(--bs-font-monospace)</vt:lpstr>
      <vt:lpstr>Office Theme</vt:lpstr>
      <vt:lpstr>Jenkins</vt:lpstr>
      <vt:lpstr>Introduction</vt:lpstr>
      <vt:lpstr>Using Jenkins</vt:lpstr>
      <vt:lpstr>Accessing Jenkins</vt:lpstr>
      <vt:lpstr>Jenkins - Management</vt:lpstr>
      <vt:lpstr>PowerPoint Presentation</vt:lpstr>
      <vt:lpstr> Management Options </vt:lpstr>
      <vt:lpstr>Jenkins - Automated Testing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NEELAM</dc:creator>
  <cp:lastModifiedBy>NEELAM</cp:lastModifiedBy>
  <cp:revision>4</cp:revision>
  <dcterms:created xsi:type="dcterms:W3CDTF">2023-03-15T08:08:10Z</dcterms:created>
  <dcterms:modified xsi:type="dcterms:W3CDTF">2023-03-15T08:17:19Z</dcterms:modified>
</cp:coreProperties>
</file>