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6" r:id="rId12"/>
    <p:sldId id="277" r:id="rId13"/>
    <p:sldId id="278" r:id="rId14"/>
    <p:sldId id="279" r:id="rId15"/>
    <p:sldId id="280" r:id="rId16"/>
    <p:sldId id="281" r:id="rId17"/>
    <p:sldId id="282" r:id="rId18"/>
    <p:sldId id="283" r:id="rId19"/>
    <p:sldId id="266" r:id="rId20"/>
    <p:sldId id="268" r:id="rId21"/>
    <p:sldId id="267" r:id="rId22"/>
    <p:sldId id="271" r:id="rId23"/>
    <p:sldId id="272" r:id="rId24"/>
    <p:sldId id="273" r:id="rId25"/>
    <p:sldId id="274" r:id="rId26"/>
    <p:sldId id="275" r:id="rId27"/>
    <p:sldId id="269" r:id="rId28"/>
    <p:sldId id="27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8D1B8B-D7CE-40D0-A441-86F3FEFE20EA}"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F4A9B-D2E0-4B1F-A3B4-20352C6373CE}" type="slidenum">
              <a:rPr lang="en-US" smtClean="0"/>
              <a:t>‹#›</a:t>
            </a:fld>
            <a:endParaRPr lang="en-US"/>
          </a:p>
        </p:txBody>
      </p:sp>
    </p:spTree>
    <p:extLst>
      <p:ext uri="{BB962C8B-B14F-4D97-AF65-F5344CB8AC3E}">
        <p14:creationId xmlns:p14="http://schemas.microsoft.com/office/powerpoint/2010/main" val="394530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8D1B8B-D7CE-40D0-A441-86F3FEFE20EA}"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F4A9B-D2E0-4B1F-A3B4-20352C6373CE}" type="slidenum">
              <a:rPr lang="en-US" smtClean="0"/>
              <a:t>‹#›</a:t>
            </a:fld>
            <a:endParaRPr lang="en-US"/>
          </a:p>
        </p:txBody>
      </p:sp>
    </p:spTree>
    <p:extLst>
      <p:ext uri="{BB962C8B-B14F-4D97-AF65-F5344CB8AC3E}">
        <p14:creationId xmlns:p14="http://schemas.microsoft.com/office/powerpoint/2010/main" val="1257244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8D1B8B-D7CE-40D0-A441-86F3FEFE20EA}"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F4A9B-D2E0-4B1F-A3B4-20352C6373CE}" type="slidenum">
              <a:rPr lang="en-US" smtClean="0"/>
              <a:t>‹#›</a:t>
            </a:fld>
            <a:endParaRPr lang="en-US"/>
          </a:p>
        </p:txBody>
      </p:sp>
    </p:spTree>
    <p:extLst>
      <p:ext uri="{BB962C8B-B14F-4D97-AF65-F5344CB8AC3E}">
        <p14:creationId xmlns:p14="http://schemas.microsoft.com/office/powerpoint/2010/main" val="3088067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8D1B8B-D7CE-40D0-A441-86F3FEFE20EA}"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F4A9B-D2E0-4B1F-A3B4-20352C6373CE}" type="slidenum">
              <a:rPr lang="en-US" smtClean="0"/>
              <a:t>‹#›</a:t>
            </a:fld>
            <a:endParaRPr lang="en-US"/>
          </a:p>
        </p:txBody>
      </p:sp>
    </p:spTree>
    <p:extLst>
      <p:ext uri="{BB962C8B-B14F-4D97-AF65-F5344CB8AC3E}">
        <p14:creationId xmlns:p14="http://schemas.microsoft.com/office/powerpoint/2010/main" val="221007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8D1B8B-D7CE-40D0-A441-86F3FEFE20EA}"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F4A9B-D2E0-4B1F-A3B4-20352C6373CE}" type="slidenum">
              <a:rPr lang="en-US" smtClean="0"/>
              <a:t>‹#›</a:t>
            </a:fld>
            <a:endParaRPr lang="en-US"/>
          </a:p>
        </p:txBody>
      </p:sp>
    </p:spTree>
    <p:extLst>
      <p:ext uri="{BB962C8B-B14F-4D97-AF65-F5344CB8AC3E}">
        <p14:creationId xmlns:p14="http://schemas.microsoft.com/office/powerpoint/2010/main" val="4000737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8D1B8B-D7CE-40D0-A441-86F3FEFE20EA}"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F4A9B-D2E0-4B1F-A3B4-20352C6373CE}" type="slidenum">
              <a:rPr lang="en-US" smtClean="0"/>
              <a:t>‹#›</a:t>
            </a:fld>
            <a:endParaRPr lang="en-US"/>
          </a:p>
        </p:txBody>
      </p:sp>
    </p:spTree>
    <p:extLst>
      <p:ext uri="{BB962C8B-B14F-4D97-AF65-F5344CB8AC3E}">
        <p14:creationId xmlns:p14="http://schemas.microsoft.com/office/powerpoint/2010/main" val="3992167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8D1B8B-D7CE-40D0-A441-86F3FEFE20EA}" type="datetimeFigureOut">
              <a:rPr lang="en-US" smtClean="0"/>
              <a:t>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7F4A9B-D2E0-4B1F-A3B4-20352C6373CE}" type="slidenum">
              <a:rPr lang="en-US" smtClean="0"/>
              <a:t>‹#›</a:t>
            </a:fld>
            <a:endParaRPr lang="en-US"/>
          </a:p>
        </p:txBody>
      </p:sp>
    </p:spTree>
    <p:extLst>
      <p:ext uri="{BB962C8B-B14F-4D97-AF65-F5344CB8AC3E}">
        <p14:creationId xmlns:p14="http://schemas.microsoft.com/office/powerpoint/2010/main" val="1670845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8D1B8B-D7CE-40D0-A441-86F3FEFE20EA}" type="datetimeFigureOut">
              <a:rPr lang="en-US" smtClean="0"/>
              <a:t>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7F4A9B-D2E0-4B1F-A3B4-20352C6373CE}" type="slidenum">
              <a:rPr lang="en-US" smtClean="0"/>
              <a:t>‹#›</a:t>
            </a:fld>
            <a:endParaRPr lang="en-US"/>
          </a:p>
        </p:txBody>
      </p:sp>
    </p:spTree>
    <p:extLst>
      <p:ext uri="{BB962C8B-B14F-4D97-AF65-F5344CB8AC3E}">
        <p14:creationId xmlns:p14="http://schemas.microsoft.com/office/powerpoint/2010/main" val="1336653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8D1B8B-D7CE-40D0-A441-86F3FEFE20EA}" type="datetimeFigureOut">
              <a:rPr lang="en-US" smtClean="0"/>
              <a:t>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7F4A9B-D2E0-4B1F-A3B4-20352C6373CE}" type="slidenum">
              <a:rPr lang="en-US" smtClean="0"/>
              <a:t>‹#›</a:t>
            </a:fld>
            <a:endParaRPr lang="en-US"/>
          </a:p>
        </p:txBody>
      </p:sp>
    </p:spTree>
    <p:extLst>
      <p:ext uri="{BB962C8B-B14F-4D97-AF65-F5344CB8AC3E}">
        <p14:creationId xmlns:p14="http://schemas.microsoft.com/office/powerpoint/2010/main" val="1598794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8D1B8B-D7CE-40D0-A441-86F3FEFE20EA}"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F4A9B-D2E0-4B1F-A3B4-20352C6373CE}" type="slidenum">
              <a:rPr lang="en-US" smtClean="0"/>
              <a:t>‹#›</a:t>
            </a:fld>
            <a:endParaRPr lang="en-US"/>
          </a:p>
        </p:txBody>
      </p:sp>
    </p:spTree>
    <p:extLst>
      <p:ext uri="{BB962C8B-B14F-4D97-AF65-F5344CB8AC3E}">
        <p14:creationId xmlns:p14="http://schemas.microsoft.com/office/powerpoint/2010/main" val="337461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8D1B8B-D7CE-40D0-A441-86F3FEFE20EA}"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F4A9B-D2E0-4B1F-A3B4-20352C6373CE}" type="slidenum">
              <a:rPr lang="en-US" smtClean="0"/>
              <a:t>‹#›</a:t>
            </a:fld>
            <a:endParaRPr lang="en-US"/>
          </a:p>
        </p:txBody>
      </p:sp>
    </p:spTree>
    <p:extLst>
      <p:ext uri="{BB962C8B-B14F-4D97-AF65-F5344CB8AC3E}">
        <p14:creationId xmlns:p14="http://schemas.microsoft.com/office/powerpoint/2010/main" val="964434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D1B8B-D7CE-40D0-A441-86F3FEFE20EA}" type="datetimeFigureOut">
              <a:rPr lang="en-US" smtClean="0"/>
              <a:t>2/28/2023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F4A9B-D2E0-4B1F-A3B4-20352C6373CE}" type="slidenum">
              <a:rPr lang="en-US" smtClean="0"/>
              <a:t>‹#›</a:t>
            </a:fld>
            <a:endParaRPr lang="en-US"/>
          </a:p>
        </p:txBody>
      </p:sp>
    </p:spTree>
    <p:extLst>
      <p:ext uri="{BB962C8B-B14F-4D97-AF65-F5344CB8AC3E}">
        <p14:creationId xmlns:p14="http://schemas.microsoft.com/office/powerpoint/2010/main" val="3231156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javatpoint.com/git-index" TargetMode="External"/><Relationship Id="rId3" Type="http://schemas.openxmlformats.org/officeDocument/2006/relationships/hyperlink" Target="https://www.javatpoint.com/git-checkout" TargetMode="External"/><Relationship Id="rId7" Type="http://schemas.openxmlformats.org/officeDocument/2006/relationships/hyperlink" Target="https://www.javatpoint.com/git-head" TargetMode="External"/><Relationship Id="rId2" Type="http://schemas.openxmlformats.org/officeDocument/2006/relationships/hyperlink" Target="https://www.javatpoint.com/git-branch" TargetMode="External"/><Relationship Id="rId1" Type="http://schemas.openxmlformats.org/officeDocument/2006/relationships/slideLayout" Target="../slideLayouts/slideLayout2.xml"/><Relationship Id="rId6" Type="http://schemas.openxmlformats.org/officeDocument/2006/relationships/hyperlink" Target="https://www.javatpoint.com/git-fetch" TargetMode="External"/><Relationship Id="rId5" Type="http://schemas.openxmlformats.org/officeDocument/2006/relationships/hyperlink" Target="https://www.javatpoint.com/git-clone" TargetMode="External"/><Relationship Id="rId4" Type="http://schemas.openxmlformats.org/officeDocument/2006/relationships/hyperlink" Target="https://www.javatpoint.com/git-cherry-pick"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javatpoint.com/git-merge" TargetMode="External"/><Relationship Id="rId2" Type="http://schemas.openxmlformats.org/officeDocument/2006/relationships/hyperlink" Target="https://www.javatpoint.com/git-origin-master" TargetMode="External"/><Relationship Id="rId1" Type="http://schemas.openxmlformats.org/officeDocument/2006/relationships/slideLayout" Target="../slideLayouts/slideLayout2.xml"/><Relationship Id="rId6" Type="http://schemas.openxmlformats.org/officeDocument/2006/relationships/hyperlink" Target="https://www.javatpoint.com/git-rebase" TargetMode="External"/><Relationship Id="rId5" Type="http://schemas.openxmlformats.org/officeDocument/2006/relationships/hyperlink" Target="https://www.javatpoint.com/git-push" TargetMode="External"/><Relationship Id="rId4" Type="http://schemas.openxmlformats.org/officeDocument/2006/relationships/hyperlink" Target="https://www.javatpoint.com/git-pull"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mailto:email@gmail.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iki.debian.org/Ap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fedoraproject.org/wiki/Dnf" TargetMode="External"/><Relationship Id="rId2" Type="http://schemas.openxmlformats.org/officeDocument/2006/relationships/hyperlink" Target="https://fedoraproject.org/wiki/Yu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55734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 Life Cycle</a:t>
            </a:r>
          </a:p>
        </p:txBody>
      </p:sp>
      <p:sp>
        <p:nvSpPr>
          <p:cNvPr id="3" name="Content Placeholder 2"/>
          <p:cNvSpPr>
            <a:spLocks noGrp="1"/>
          </p:cNvSpPr>
          <p:nvPr>
            <p:ph idx="1"/>
          </p:nvPr>
        </p:nvSpPr>
        <p:spPr>
          <a:xfrm>
            <a:off x="91225" y="1690688"/>
            <a:ext cx="6515637" cy="4351338"/>
          </a:xfrm>
        </p:spPr>
        <p:txBody>
          <a:bodyPr>
            <a:normAutofit lnSpcReduction="10000"/>
          </a:bodyPr>
          <a:lstStyle/>
          <a:p>
            <a:pPr algn="just"/>
            <a:r>
              <a:rPr lang="en-US" dirty="0"/>
              <a:t>General workflow is as follows −</a:t>
            </a:r>
          </a:p>
          <a:p>
            <a:pPr lvl="1" algn="just"/>
            <a:r>
              <a:rPr lang="en-US" dirty="0"/>
              <a:t>C</a:t>
            </a:r>
            <a:r>
              <a:rPr lang="en-US" dirty="0" smtClean="0"/>
              <a:t>lone </a:t>
            </a:r>
            <a:r>
              <a:rPr lang="en-US" dirty="0"/>
              <a:t>the </a:t>
            </a:r>
            <a:r>
              <a:rPr lang="en-US" dirty="0" err="1"/>
              <a:t>Git</a:t>
            </a:r>
            <a:r>
              <a:rPr lang="en-US" dirty="0"/>
              <a:t> repository as a working copy.</a:t>
            </a:r>
          </a:p>
          <a:p>
            <a:pPr lvl="1" algn="just"/>
            <a:r>
              <a:rPr lang="en-US" dirty="0"/>
              <a:t>M</a:t>
            </a:r>
            <a:r>
              <a:rPr lang="en-US" dirty="0" smtClean="0"/>
              <a:t>odify </a:t>
            </a:r>
            <a:r>
              <a:rPr lang="en-US" dirty="0"/>
              <a:t>the working copy by adding/editing files.</a:t>
            </a:r>
          </a:p>
          <a:p>
            <a:pPr lvl="1" algn="just"/>
            <a:r>
              <a:rPr lang="en-US" dirty="0"/>
              <a:t>If necessary, </a:t>
            </a:r>
            <a:r>
              <a:rPr lang="en-US" dirty="0" smtClean="0"/>
              <a:t>update </a:t>
            </a:r>
            <a:r>
              <a:rPr lang="en-US" dirty="0"/>
              <a:t>the working copy by taking other developer's changes.</a:t>
            </a:r>
          </a:p>
          <a:p>
            <a:pPr lvl="1" algn="just"/>
            <a:r>
              <a:rPr lang="en-US" dirty="0"/>
              <a:t>R</a:t>
            </a:r>
            <a:r>
              <a:rPr lang="en-US" dirty="0" smtClean="0"/>
              <a:t>eview </a:t>
            </a:r>
            <a:r>
              <a:rPr lang="en-US" dirty="0"/>
              <a:t>the changes before commit.</a:t>
            </a:r>
          </a:p>
          <a:p>
            <a:pPr lvl="1" algn="just"/>
            <a:r>
              <a:rPr lang="en-US" dirty="0"/>
              <a:t>C</a:t>
            </a:r>
            <a:r>
              <a:rPr lang="en-US" dirty="0" smtClean="0"/>
              <a:t>ommit </a:t>
            </a:r>
            <a:r>
              <a:rPr lang="en-US" dirty="0"/>
              <a:t>changes. If everything is fine, then </a:t>
            </a:r>
            <a:r>
              <a:rPr lang="en-US" dirty="0" smtClean="0"/>
              <a:t>push </a:t>
            </a:r>
            <a:r>
              <a:rPr lang="en-US" dirty="0"/>
              <a:t>the changes to the repository.</a:t>
            </a:r>
          </a:p>
          <a:p>
            <a:pPr lvl="1" algn="just"/>
            <a:r>
              <a:rPr lang="en-US" dirty="0"/>
              <a:t>After committing, if </a:t>
            </a:r>
            <a:r>
              <a:rPr lang="en-US" dirty="0" smtClean="0"/>
              <a:t>something </a:t>
            </a:r>
            <a:r>
              <a:rPr lang="en-US" dirty="0"/>
              <a:t>is wrong, then </a:t>
            </a:r>
            <a:r>
              <a:rPr lang="en-US" dirty="0" smtClean="0"/>
              <a:t>correct </a:t>
            </a:r>
            <a:r>
              <a:rPr lang="en-US" dirty="0"/>
              <a:t>the last commit and push the changes to the repository.</a:t>
            </a:r>
          </a:p>
          <a:p>
            <a:pPr algn="just"/>
            <a:endParaRPr lang="en-US" dirty="0"/>
          </a:p>
        </p:txBody>
      </p:sp>
      <p:pic>
        <p:nvPicPr>
          <p:cNvPr id="4" name="Picture 3"/>
          <p:cNvPicPr>
            <a:picLocks noChangeAspect="1"/>
          </p:cNvPicPr>
          <p:nvPr/>
        </p:nvPicPr>
        <p:blipFill>
          <a:blip r:embed="rId2"/>
          <a:stretch>
            <a:fillRect/>
          </a:stretch>
        </p:blipFill>
        <p:spPr>
          <a:xfrm>
            <a:off x="6702917" y="1027906"/>
            <a:ext cx="5132768" cy="5114925"/>
          </a:xfrm>
          <a:prstGeom prst="rect">
            <a:avLst/>
          </a:prstGeom>
        </p:spPr>
      </p:pic>
    </p:spTree>
    <p:extLst>
      <p:ext uri="{BB962C8B-B14F-4D97-AF65-F5344CB8AC3E}">
        <p14:creationId xmlns:p14="http://schemas.microsoft.com/office/powerpoint/2010/main" val="3597671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Tools</a:t>
            </a:r>
            <a:br>
              <a:rPr lang="en-US" dirty="0"/>
            </a:br>
            <a:endParaRPr lang="en-US" dirty="0"/>
          </a:p>
        </p:txBody>
      </p:sp>
      <p:sp>
        <p:nvSpPr>
          <p:cNvPr id="3" name="Content Placeholder 2"/>
          <p:cNvSpPr>
            <a:spLocks noGrp="1"/>
          </p:cNvSpPr>
          <p:nvPr>
            <p:ph idx="1"/>
          </p:nvPr>
        </p:nvSpPr>
        <p:spPr>
          <a:xfrm>
            <a:off x="838200" y="1159099"/>
            <a:ext cx="10515600" cy="5017864"/>
          </a:xfrm>
        </p:spPr>
        <p:txBody>
          <a:bodyPr>
            <a:normAutofit fontScale="77500" lnSpcReduction="20000"/>
          </a:bodyPr>
          <a:lstStyle/>
          <a:p>
            <a:pPr algn="just"/>
            <a:r>
              <a:rPr lang="en-US" dirty="0" err="1"/>
              <a:t>Git</a:t>
            </a:r>
            <a:r>
              <a:rPr lang="en-US" dirty="0"/>
              <a:t> comes with some of its tools like </a:t>
            </a:r>
            <a:r>
              <a:rPr lang="en-US" dirty="0" err="1"/>
              <a:t>Git</a:t>
            </a:r>
            <a:r>
              <a:rPr lang="en-US" dirty="0"/>
              <a:t> Bash, </a:t>
            </a:r>
            <a:r>
              <a:rPr lang="en-US" dirty="0" err="1"/>
              <a:t>Git</a:t>
            </a:r>
            <a:r>
              <a:rPr lang="en-US" dirty="0"/>
              <a:t> GUI to provide the interface between machine and user. It supports inbuilt as well as third-party tools</a:t>
            </a:r>
            <a:r>
              <a:rPr lang="en-US" dirty="0" smtClean="0"/>
              <a:t>.</a:t>
            </a:r>
          </a:p>
          <a:p>
            <a:pPr algn="just"/>
            <a:r>
              <a:rPr lang="en-US" dirty="0" err="1"/>
              <a:t>Git</a:t>
            </a:r>
            <a:r>
              <a:rPr lang="en-US" dirty="0"/>
              <a:t> comes with built-in GUI tools like </a:t>
            </a:r>
            <a:r>
              <a:rPr lang="en-US" b="1" dirty="0" err="1"/>
              <a:t>git</a:t>
            </a:r>
            <a:r>
              <a:rPr lang="en-US" b="1" dirty="0"/>
              <a:t> bash</a:t>
            </a:r>
            <a:r>
              <a:rPr lang="en-US" dirty="0"/>
              <a:t>, </a:t>
            </a:r>
            <a:r>
              <a:rPr lang="en-US" b="1" dirty="0" err="1"/>
              <a:t>git-gui</a:t>
            </a:r>
            <a:r>
              <a:rPr lang="en-US" dirty="0"/>
              <a:t>, and </a:t>
            </a:r>
            <a:r>
              <a:rPr lang="en-US" b="1" dirty="0" err="1"/>
              <a:t>gitk</a:t>
            </a:r>
            <a:r>
              <a:rPr lang="en-US" dirty="0"/>
              <a:t> for committing and browsing. It also supports several third-party tools for users looking for platform-specific experience</a:t>
            </a:r>
            <a:r>
              <a:rPr lang="en-US" dirty="0" smtClean="0"/>
              <a:t>.</a:t>
            </a:r>
          </a:p>
          <a:p>
            <a:pPr marL="0" indent="0" algn="just">
              <a:buNone/>
            </a:pPr>
            <a:r>
              <a:rPr lang="en-US" b="1" dirty="0" err="1"/>
              <a:t>Git</a:t>
            </a:r>
            <a:r>
              <a:rPr lang="en-US" b="1" dirty="0"/>
              <a:t> Package </a:t>
            </a:r>
            <a:r>
              <a:rPr lang="en-US" b="1" dirty="0" smtClean="0"/>
              <a:t>Tools</a:t>
            </a:r>
          </a:p>
          <a:p>
            <a:pPr algn="just"/>
            <a:r>
              <a:rPr lang="en-US" dirty="0" err="1"/>
              <a:t>Git</a:t>
            </a:r>
            <a:r>
              <a:rPr lang="en-US" dirty="0"/>
              <a:t> provides powerful functionality to explore it. We need many tools such as commands, command line, </a:t>
            </a:r>
            <a:r>
              <a:rPr lang="en-US" dirty="0" err="1"/>
              <a:t>Git</a:t>
            </a:r>
            <a:r>
              <a:rPr lang="en-US" dirty="0"/>
              <a:t> GUI. Let's understand some essential package tools</a:t>
            </a:r>
            <a:r>
              <a:rPr lang="en-US" dirty="0" smtClean="0"/>
              <a:t>.</a:t>
            </a:r>
          </a:p>
          <a:p>
            <a:r>
              <a:rPr lang="en-US" b="1" dirty="0" err="1"/>
              <a:t>GitBash</a:t>
            </a:r>
            <a:endParaRPr lang="en-US" b="1" dirty="0"/>
          </a:p>
          <a:p>
            <a:pPr algn="just"/>
            <a:r>
              <a:rPr lang="en-US" dirty="0" err="1"/>
              <a:t>Git</a:t>
            </a:r>
            <a:r>
              <a:rPr lang="en-US" dirty="0"/>
              <a:t> Bash is an application for the Windows environment. It is used as </a:t>
            </a:r>
            <a:r>
              <a:rPr lang="en-US" dirty="0" err="1"/>
              <a:t>Git</a:t>
            </a:r>
            <a:r>
              <a:rPr lang="en-US" dirty="0"/>
              <a:t> command line for windows. </a:t>
            </a:r>
            <a:r>
              <a:rPr lang="en-US" dirty="0" err="1"/>
              <a:t>Git</a:t>
            </a:r>
            <a:r>
              <a:rPr lang="en-US" dirty="0"/>
              <a:t> Bash provides an emulation layer for a </a:t>
            </a:r>
            <a:r>
              <a:rPr lang="en-US" dirty="0" err="1"/>
              <a:t>Git</a:t>
            </a:r>
            <a:r>
              <a:rPr lang="en-US" dirty="0"/>
              <a:t> command-line experience. Bash is an abbreviation of </a:t>
            </a:r>
            <a:r>
              <a:rPr lang="en-US" b="1" dirty="0"/>
              <a:t>Bourne Again Shell</a:t>
            </a:r>
            <a:r>
              <a:rPr lang="en-US" dirty="0"/>
              <a:t>. </a:t>
            </a:r>
            <a:r>
              <a:rPr lang="en-US" dirty="0" err="1"/>
              <a:t>Git</a:t>
            </a:r>
            <a:r>
              <a:rPr lang="en-US" dirty="0"/>
              <a:t> package installer contains Bash, bash utilities, and </a:t>
            </a:r>
            <a:r>
              <a:rPr lang="en-US" dirty="0" err="1"/>
              <a:t>Git</a:t>
            </a:r>
            <a:r>
              <a:rPr lang="en-US" dirty="0"/>
              <a:t> on a Windows operating system</a:t>
            </a:r>
            <a:r>
              <a:rPr lang="en-US" dirty="0" smtClean="0"/>
              <a:t>.</a:t>
            </a:r>
          </a:p>
          <a:p>
            <a:pPr algn="just"/>
            <a:r>
              <a:rPr lang="en-US" dirty="0"/>
              <a:t>Bash is a standard default shell on Linux and </a:t>
            </a:r>
            <a:r>
              <a:rPr lang="en-US" dirty="0" err="1"/>
              <a:t>macOS</a:t>
            </a:r>
            <a:r>
              <a:rPr lang="en-US" dirty="0"/>
              <a:t>. A shell is a terminal application which is used to create an interface with an operating system through commands.</a:t>
            </a:r>
            <a:endParaRPr lang="en-US" b="1" dirty="0"/>
          </a:p>
          <a:p>
            <a:pPr algn="just"/>
            <a:endParaRPr lang="en-US" b="1" dirty="0"/>
          </a:p>
          <a:p>
            <a:pPr algn="just"/>
            <a:endParaRPr lang="en-US" dirty="0"/>
          </a:p>
        </p:txBody>
      </p:sp>
    </p:spTree>
    <p:extLst>
      <p:ext uri="{BB962C8B-B14F-4D97-AF65-F5344CB8AC3E}">
        <p14:creationId xmlns:p14="http://schemas.microsoft.com/office/powerpoint/2010/main" val="4281927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Bash Commands</a:t>
            </a:r>
            <a:endParaRPr lang="en-US" dirty="0"/>
          </a:p>
        </p:txBody>
      </p:sp>
      <p:sp>
        <p:nvSpPr>
          <p:cNvPr id="3" name="Content Placeholder 2"/>
          <p:cNvSpPr>
            <a:spLocks noGrp="1"/>
          </p:cNvSpPr>
          <p:nvPr>
            <p:ph idx="1"/>
          </p:nvPr>
        </p:nvSpPr>
        <p:spPr/>
        <p:txBody>
          <a:bodyPr/>
          <a:lstStyle/>
          <a:p>
            <a:r>
              <a:rPr lang="en-US" dirty="0" err="1"/>
              <a:t>Git</a:t>
            </a:r>
            <a:r>
              <a:rPr lang="en-US" dirty="0"/>
              <a:t> Bash Commands</a:t>
            </a:r>
          </a:p>
          <a:p>
            <a:r>
              <a:rPr lang="en-US" dirty="0" err="1"/>
              <a:t>Git</a:t>
            </a:r>
            <a:r>
              <a:rPr lang="en-US" dirty="0"/>
              <a:t> Bash comes with some additional commands that are stored in the </a:t>
            </a:r>
            <a:r>
              <a:rPr lang="en-US" b="1" dirty="0"/>
              <a:t>/</a:t>
            </a:r>
            <a:r>
              <a:rPr lang="en-US" b="1" dirty="0" err="1"/>
              <a:t>usr</a:t>
            </a:r>
            <a:r>
              <a:rPr lang="en-US" b="1" dirty="0"/>
              <a:t>/bin</a:t>
            </a:r>
            <a:r>
              <a:rPr lang="en-US" dirty="0"/>
              <a:t> directory of the </a:t>
            </a:r>
            <a:r>
              <a:rPr lang="en-US" dirty="0" err="1"/>
              <a:t>Git</a:t>
            </a:r>
            <a:r>
              <a:rPr lang="en-US" dirty="0"/>
              <a:t> Bash emulation. </a:t>
            </a:r>
            <a:r>
              <a:rPr lang="en-US" dirty="0" err="1"/>
              <a:t>Git</a:t>
            </a:r>
            <a:r>
              <a:rPr lang="en-US" dirty="0"/>
              <a:t> Bash can provide a robust shell experience on Windows. </a:t>
            </a:r>
            <a:r>
              <a:rPr lang="en-US" dirty="0" err="1"/>
              <a:t>Git</a:t>
            </a:r>
            <a:r>
              <a:rPr lang="en-US" dirty="0"/>
              <a:t> Bash comes with some essential shell commands like </a:t>
            </a:r>
            <a:r>
              <a:rPr lang="en-US" b="1" dirty="0" err="1"/>
              <a:t>Ssh</a:t>
            </a:r>
            <a:r>
              <a:rPr lang="en-US" dirty="0"/>
              <a:t>, </a:t>
            </a:r>
            <a:r>
              <a:rPr lang="en-US" b="1" dirty="0" err="1"/>
              <a:t>scp</a:t>
            </a:r>
            <a:r>
              <a:rPr lang="en-US" dirty="0"/>
              <a:t>, </a:t>
            </a:r>
            <a:r>
              <a:rPr lang="en-US" b="1" dirty="0"/>
              <a:t>cat</a:t>
            </a:r>
            <a:r>
              <a:rPr lang="en-US" dirty="0"/>
              <a:t>, </a:t>
            </a:r>
            <a:r>
              <a:rPr lang="en-US" b="1" dirty="0"/>
              <a:t>find</a:t>
            </a:r>
            <a:r>
              <a:rPr lang="en-US" dirty="0"/>
              <a:t>.</a:t>
            </a:r>
          </a:p>
          <a:p>
            <a:r>
              <a:rPr lang="en-US" dirty="0" err="1"/>
              <a:t>Git</a:t>
            </a:r>
            <a:r>
              <a:rPr lang="en-US" dirty="0"/>
              <a:t> Bash also includes the full set of </a:t>
            </a:r>
            <a:r>
              <a:rPr lang="en-US" dirty="0" err="1"/>
              <a:t>Git</a:t>
            </a:r>
            <a:r>
              <a:rPr lang="en-US" dirty="0"/>
              <a:t> core commands like </a:t>
            </a:r>
            <a:r>
              <a:rPr lang="en-US" b="1" dirty="0" err="1"/>
              <a:t>git</a:t>
            </a:r>
            <a:r>
              <a:rPr lang="en-US" b="1" dirty="0"/>
              <a:t> clone, </a:t>
            </a:r>
            <a:r>
              <a:rPr lang="en-US" b="1" dirty="0" err="1"/>
              <a:t>git</a:t>
            </a:r>
            <a:r>
              <a:rPr lang="en-US" b="1" dirty="0"/>
              <a:t> commit, </a:t>
            </a:r>
            <a:r>
              <a:rPr lang="en-US" b="1" dirty="0" err="1"/>
              <a:t>git</a:t>
            </a:r>
            <a:r>
              <a:rPr lang="en-US" b="1" dirty="0"/>
              <a:t> checkout, </a:t>
            </a:r>
            <a:r>
              <a:rPr lang="en-US" b="1" dirty="0" err="1"/>
              <a:t>git</a:t>
            </a:r>
            <a:r>
              <a:rPr lang="en-US" b="1" dirty="0"/>
              <a:t> push</a:t>
            </a:r>
            <a:r>
              <a:rPr lang="en-US" dirty="0"/>
              <a:t>, and more.</a:t>
            </a:r>
          </a:p>
        </p:txBody>
      </p:sp>
    </p:spTree>
    <p:extLst>
      <p:ext uri="{BB962C8B-B14F-4D97-AF65-F5344CB8AC3E}">
        <p14:creationId xmlns:p14="http://schemas.microsoft.com/office/powerpoint/2010/main" val="3680677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GUI</a:t>
            </a:r>
            <a:br>
              <a:rPr lang="en-US" dirty="0"/>
            </a:br>
            <a:endParaRPr lang="en-US" dirty="0"/>
          </a:p>
        </p:txBody>
      </p:sp>
      <p:sp>
        <p:nvSpPr>
          <p:cNvPr id="3" name="Content Placeholder 2"/>
          <p:cNvSpPr>
            <a:spLocks noGrp="1"/>
          </p:cNvSpPr>
          <p:nvPr>
            <p:ph idx="1"/>
          </p:nvPr>
        </p:nvSpPr>
        <p:spPr/>
        <p:txBody>
          <a:bodyPr/>
          <a:lstStyle/>
          <a:p>
            <a:pPr algn="just"/>
            <a:r>
              <a:rPr lang="en-US" dirty="0" err="1"/>
              <a:t>Git</a:t>
            </a:r>
            <a:r>
              <a:rPr lang="en-US" dirty="0"/>
              <a:t> GUI is a powerful alternative to </a:t>
            </a:r>
            <a:r>
              <a:rPr lang="en-US" dirty="0" err="1"/>
              <a:t>Git</a:t>
            </a:r>
            <a:r>
              <a:rPr lang="en-US" dirty="0"/>
              <a:t> BASH. It offers a graphical version of the </a:t>
            </a:r>
            <a:r>
              <a:rPr lang="en-US" dirty="0" err="1"/>
              <a:t>Git</a:t>
            </a:r>
            <a:r>
              <a:rPr lang="en-US" dirty="0"/>
              <a:t> command line function, as well as comprehensive visual diff tools. We can access it by simply right click on a folder or location in windows explorer. Also, we can access it through the command line by typing below command</a:t>
            </a:r>
            <a:r>
              <a:rPr lang="en-US" dirty="0" smtClean="0"/>
              <a:t>.</a:t>
            </a:r>
          </a:p>
          <a:p>
            <a:pPr marL="457200" lvl="1" indent="0" algn="just">
              <a:buNone/>
            </a:pPr>
            <a:r>
              <a:rPr lang="en-US" dirty="0">
                <a:solidFill>
                  <a:srgbClr val="FF0000"/>
                </a:solidFill>
              </a:rPr>
              <a:t>$ </a:t>
            </a:r>
            <a:r>
              <a:rPr lang="en-US" dirty="0" err="1">
                <a:solidFill>
                  <a:srgbClr val="FF0000"/>
                </a:solidFill>
              </a:rPr>
              <a:t>git</a:t>
            </a:r>
            <a:r>
              <a:rPr lang="en-US" dirty="0">
                <a:solidFill>
                  <a:srgbClr val="FF0000"/>
                </a:solidFill>
              </a:rPr>
              <a:t> </a:t>
            </a:r>
            <a:r>
              <a:rPr lang="en-US" dirty="0" err="1">
                <a:solidFill>
                  <a:srgbClr val="FF0000"/>
                </a:solidFill>
              </a:rPr>
              <a:t>gui</a:t>
            </a:r>
            <a:r>
              <a:rPr lang="en-US" dirty="0">
                <a:solidFill>
                  <a:srgbClr val="FF0000"/>
                </a:solidFill>
              </a:rPr>
              <a:t>  </a:t>
            </a:r>
            <a:endParaRPr lang="en-US" dirty="0" smtClean="0">
              <a:solidFill>
                <a:srgbClr val="FF0000"/>
              </a:solidFill>
            </a:endParaRPr>
          </a:p>
          <a:p>
            <a:pPr algn="just"/>
            <a:endParaRPr lang="en-US" dirty="0"/>
          </a:p>
          <a:p>
            <a:pPr algn="just"/>
            <a:endParaRPr lang="en-US" dirty="0"/>
          </a:p>
        </p:txBody>
      </p:sp>
    </p:spTree>
    <p:extLst>
      <p:ext uri="{BB962C8B-B14F-4D97-AF65-F5344CB8AC3E}">
        <p14:creationId xmlns:p14="http://schemas.microsoft.com/office/powerpoint/2010/main" val="131773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Gitk</a:t>
            </a:r>
            <a:endParaRPr lang="en-US" dirty="0"/>
          </a:p>
        </p:txBody>
      </p:sp>
      <p:sp>
        <p:nvSpPr>
          <p:cNvPr id="3" name="Content Placeholder 2"/>
          <p:cNvSpPr>
            <a:spLocks noGrp="1"/>
          </p:cNvSpPr>
          <p:nvPr>
            <p:ph idx="1"/>
          </p:nvPr>
        </p:nvSpPr>
        <p:spPr/>
        <p:txBody>
          <a:bodyPr/>
          <a:lstStyle/>
          <a:p>
            <a:pPr algn="just"/>
            <a:r>
              <a:rPr lang="en-US" dirty="0" err="1"/>
              <a:t>gitk</a:t>
            </a:r>
            <a:r>
              <a:rPr lang="en-US" dirty="0"/>
              <a:t> is a graphical history viewer tool. It's a robust GUI shell over </a:t>
            </a:r>
            <a:r>
              <a:rPr lang="en-US" b="1" dirty="0" err="1"/>
              <a:t>git</a:t>
            </a:r>
            <a:r>
              <a:rPr lang="en-US" b="1" dirty="0"/>
              <a:t> log</a:t>
            </a:r>
            <a:r>
              <a:rPr lang="en-US" dirty="0"/>
              <a:t> and </a:t>
            </a:r>
            <a:r>
              <a:rPr lang="en-US" b="1" dirty="0" err="1"/>
              <a:t>git</a:t>
            </a:r>
            <a:r>
              <a:rPr lang="en-US" b="1" dirty="0"/>
              <a:t> </a:t>
            </a:r>
            <a:r>
              <a:rPr lang="en-US" b="1" dirty="0" err="1"/>
              <a:t>grep</a:t>
            </a:r>
            <a:r>
              <a:rPr lang="en-US" dirty="0"/>
              <a:t>. This tool is used to find something that happened in the past or visualize your project's history</a:t>
            </a:r>
            <a:r>
              <a:rPr lang="en-US" dirty="0" smtClean="0"/>
              <a:t>.</a:t>
            </a:r>
          </a:p>
          <a:p>
            <a:pPr algn="just"/>
            <a:r>
              <a:rPr lang="en-US" dirty="0" err="1"/>
              <a:t>Gitk</a:t>
            </a:r>
            <a:r>
              <a:rPr lang="en-US" dirty="0"/>
              <a:t> can invoke from the command-line. Just change directory into a </a:t>
            </a:r>
            <a:r>
              <a:rPr lang="en-US" dirty="0" err="1"/>
              <a:t>Git</a:t>
            </a:r>
            <a:r>
              <a:rPr lang="en-US" dirty="0"/>
              <a:t> repository, and type</a:t>
            </a:r>
            <a:r>
              <a:rPr lang="en-US" dirty="0" smtClean="0"/>
              <a:t>:</a:t>
            </a:r>
          </a:p>
          <a:p>
            <a:pPr lvl="1" algn="just"/>
            <a:r>
              <a:rPr lang="en-US" dirty="0"/>
              <a:t>$ </a:t>
            </a:r>
            <a:r>
              <a:rPr lang="en-US" dirty="0" err="1"/>
              <a:t>gitk</a:t>
            </a:r>
            <a:r>
              <a:rPr lang="en-US" dirty="0"/>
              <a:t> [</a:t>
            </a:r>
            <a:r>
              <a:rPr lang="en-US" dirty="0" err="1"/>
              <a:t>git</a:t>
            </a:r>
            <a:r>
              <a:rPr lang="en-US" dirty="0"/>
              <a:t> log options]  </a:t>
            </a:r>
          </a:p>
          <a:p>
            <a:pPr lvl="1" algn="just"/>
            <a:endParaRPr lang="en-US" dirty="0"/>
          </a:p>
        </p:txBody>
      </p:sp>
    </p:spTree>
    <p:extLst>
      <p:ext uri="{BB962C8B-B14F-4D97-AF65-F5344CB8AC3E}">
        <p14:creationId xmlns:p14="http://schemas.microsoft.com/office/powerpoint/2010/main" val="3848887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228" y="-162908"/>
            <a:ext cx="10515600" cy="1325563"/>
          </a:xfrm>
        </p:spPr>
        <p:txBody>
          <a:bodyPr/>
          <a:lstStyle/>
          <a:p>
            <a:r>
              <a:rPr lang="en-US" dirty="0" err="1"/>
              <a:t>Git</a:t>
            </a:r>
            <a:r>
              <a:rPr lang="en-US" dirty="0"/>
              <a:t> Terminology</a:t>
            </a:r>
          </a:p>
        </p:txBody>
      </p:sp>
      <p:sp>
        <p:nvSpPr>
          <p:cNvPr id="3" name="Content Placeholder 2"/>
          <p:cNvSpPr>
            <a:spLocks noGrp="1"/>
          </p:cNvSpPr>
          <p:nvPr>
            <p:ph idx="1"/>
          </p:nvPr>
        </p:nvSpPr>
        <p:spPr>
          <a:xfrm>
            <a:off x="838200" y="927279"/>
            <a:ext cx="10515600" cy="5640945"/>
          </a:xfrm>
        </p:spPr>
        <p:txBody>
          <a:bodyPr>
            <a:normAutofit fontScale="62500" lnSpcReduction="20000"/>
          </a:bodyPr>
          <a:lstStyle/>
          <a:p>
            <a:pPr algn="just"/>
            <a:r>
              <a:rPr lang="en-US" dirty="0">
                <a:hlinkClick r:id="rId2"/>
              </a:rPr>
              <a:t>Branch</a:t>
            </a:r>
            <a:endParaRPr lang="en-US" dirty="0"/>
          </a:p>
          <a:p>
            <a:pPr lvl="1" algn="just"/>
            <a:r>
              <a:rPr lang="en-US" dirty="0"/>
              <a:t>A branch is a version of the repository that diverges from the main working project. It is an essential feature available in most modern version control systems. A </a:t>
            </a:r>
            <a:r>
              <a:rPr lang="en-US" dirty="0" err="1"/>
              <a:t>Git</a:t>
            </a:r>
            <a:r>
              <a:rPr lang="en-US" dirty="0"/>
              <a:t> project can have more than one branch. We can perform many operations on </a:t>
            </a:r>
            <a:r>
              <a:rPr lang="en-US" dirty="0" err="1"/>
              <a:t>Git</a:t>
            </a:r>
            <a:r>
              <a:rPr lang="en-US" dirty="0"/>
              <a:t> branch-like rename, list, delete, etc.</a:t>
            </a:r>
          </a:p>
          <a:p>
            <a:pPr algn="just"/>
            <a:r>
              <a:rPr lang="en-US" dirty="0">
                <a:hlinkClick r:id="rId3"/>
              </a:rPr>
              <a:t>Checkout</a:t>
            </a:r>
            <a:endParaRPr lang="en-US" dirty="0"/>
          </a:p>
          <a:p>
            <a:pPr lvl="1" algn="just"/>
            <a:r>
              <a:rPr lang="en-US" dirty="0"/>
              <a:t>In </a:t>
            </a:r>
            <a:r>
              <a:rPr lang="en-US" dirty="0" err="1"/>
              <a:t>Git</a:t>
            </a:r>
            <a:r>
              <a:rPr lang="en-US" dirty="0"/>
              <a:t>, the term checkout is used for the act of switching between different versions of a target entity. The </a:t>
            </a:r>
            <a:r>
              <a:rPr lang="en-US" b="1" dirty="0" err="1"/>
              <a:t>git</a:t>
            </a:r>
            <a:r>
              <a:rPr lang="en-US" b="1" dirty="0"/>
              <a:t> checkout</a:t>
            </a:r>
            <a:r>
              <a:rPr lang="en-US" dirty="0"/>
              <a:t> command is used to switch between branches in a repository</a:t>
            </a:r>
            <a:r>
              <a:rPr lang="en-US" dirty="0" smtClean="0"/>
              <a:t>.</a:t>
            </a:r>
          </a:p>
          <a:p>
            <a:pPr algn="just"/>
            <a:r>
              <a:rPr lang="en-US" dirty="0">
                <a:hlinkClick r:id="rId4"/>
              </a:rPr>
              <a:t>Cherry-Picking</a:t>
            </a:r>
            <a:endParaRPr lang="en-US" dirty="0"/>
          </a:p>
          <a:p>
            <a:pPr lvl="1" algn="just"/>
            <a:r>
              <a:rPr lang="en-US" dirty="0"/>
              <a:t>Cherry-picking in </a:t>
            </a:r>
            <a:r>
              <a:rPr lang="en-US" dirty="0" err="1"/>
              <a:t>Git</a:t>
            </a:r>
            <a:r>
              <a:rPr lang="en-US" dirty="0"/>
              <a:t> is meant to apply some commit from one branch into another branch. In case you made a mistake and committed a change into the wrong branch, but do not want to merge the whole branch. You can revert the commit and cherry-pick it on another branch.</a:t>
            </a:r>
          </a:p>
          <a:p>
            <a:pPr algn="just"/>
            <a:r>
              <a:rPr lang="en-US" dirty="0">
                <a:hlinkClick r:id="rId5"/>
              </a:rPr>
              <a:t>Clone</a:t>
            </a:r>
            <a:endParaRPr lang="en-US" dirty="0"/>
          </a:p>
          <a:p>
            <a:pPr lvl="1" algn="just"/>
            <a:r>
              <a:rPr lang="en-US" dirty="0"/>
              <a:t>The </a:t>
            </a:r>
            <a:r>
              <a:rPr lang="en-US" b="1" dirty="0" err="1"/>
              <a:t>git</a:t>
            </a:r>
            <a:r>
              <a:rPr lang="en-US" b="1" dirty="0"/>
              <a:t> clone</a:t>
            </a:r>
            <a:r>
              <a:rPr lang="en-US" dirty="0"/>
              <a:t> is a </a:t>
            </a:r>
            <a:r>
              <a:rPr lang="en-US" dirty="0" err="1"/>
              <a:t>Git</a:t>
            </a:r>
            <a:r>
              <a:rPr lang="en-US" dirty="0"/>
              <a:t> command-line utility. It is used to make a copy of the target repository or clone it. If I want a local copy of my repository from </a:t>
            </a:r>
            <a:r>
              <a:rPr lang="en-US" dirty="0" err="1"/>
              <a:t>GitHub</a:t>
            </a:r>
            <a:r>
              <a:rPr lang="en-US" dirty="0"/>
              <a:t>, this tool allows creating a local copy of that repository on your local directory from the repository URL.</a:t>
            </a:r>
          </a:p>
          <a:p>
            <a:pPr algn="just"/>
            <a:r>
              <a:rPr lang="en-US" dirty="0">
                <a:hlinkClick r:id="rId6"/>
              </a:rPr>
              <a:t>Fetch</a:t>
            </a:r>
            <a:endParaRPr lang="en-US" dirty="0"/>
          </a:p>
          <a:p>
            <a:pPr lvl="1" algn="just"/>
            <a:r>
              <a:rPr lang="en-US" dirty="0"/>
              <a:t>It is used to fetch branches and tags from one or more other repositories, along with the objects necessary to complete their histories. It updates the remote-tracking branches.</a:t>
            </a:r>
          </a:p>
          <a:p>
            <a:pPr algn="just"/>
            <a:r>
              <a:rPr lang="en-US" dirty="0">
                <a:hlinkClick r:id="rId7"/>
              </a:rPr>
              <a:t>HEAD</a:t>
            </a:r>
            <a:endParaRPr lang="en-US" dirty="0"/>
          </a:p>
          <a:p>
            <a:pPr lvl="1" algn="just"/>
            <a:r>
              <a:rPr lang="en-US" dirty="0"/>
              <a:t>HEAD is the representation of the last commit in the current checkout branch. We can think of the head like a current branch. When you switch branches with </a:t>
            </a:r>
            <a:r>
              <a:rPr lang="en-US" dirty="0" err="1"/>
              <a:t>git</a:t>
            </a:r>
            <a:r>
              <a:rPr lang="en-US" dirty="0"/>
              <a:t> checkout, the HEAD revision changes, and points the new branch.</a:t>
            </a:r>
          </a:p>
          <a:p>
            <a:pPr algn="just"/>
            <a:r>
              <a:rPr lang="en-US" dirty="0">
                <a:hlinkClick r:id="rId8"/>
              </a:rPr>
              <a:t>Index</a:t>
            </a:r>
            <a:endParaRPr lang="en-US" dirty="0"/>
          </a:p>
          <a:p>
            <a:pPr lvl="1" algn="just"/>
            <a:r>
              <a:rPr lang="en-US" dirty="0"/>
              <a:t>The </a:t>
            </a:r>
            <a:r>
              <a:rPr lang="en-US" dirty="0" err="1"/>
              <a:t>Git</a:t>
            </a:r>
            <a:r>
              <a:rPr lang="en-US" dirty="0"/>
              <a:t> index is a staging area between the working directory and repository. It is used as the index to build up a set of changes that you want to commit together.</a:t>
            </a:r>
          </a:p>
          <a:p>
            <a:pPr algn="just"/>
            <a:endParaRPr lang="en-US" dirty="0"/>
          </a:p>
        </p:txBody>
      </p:sp>
    </p:spTree>
    <p:extLst>
      <p:ext uri="{BB962C8B-B14F-4D97-AF65-F5344CB8AC3E}">
        <p14:creationId xmlns:p14="http://schemas.microsoft.com/office/powerpoint/2010/main" val="3425222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23" y="193182"/>
            <a:ext cx="11526593" cy="6484513"/>
          </a:xfrm>
        </p:spPr>
        <p:txBody>
          <a:bodyPr>
            <a:normAutofit fontScale="77500" lnSpcReduction="20000"/>
          </a:bodyPr>
          <a:lstStyle/>
          <a:p>
            <a:pPr algn="just"/>
            <a:r>
              <a:rPr lang="en-US" dirty="0" smtClean="0">
                <a:hlinkClick r:id="rId2"/>
              </a:rPr>
              <a:t>Master</a:t>
            </a:r>
            <a:endParaRPr lang="en-US" dirty="0"/>
          </a:p>
          <a:p>
            <a:pPr lvl="1" algn="just"/>
            <a:r>
              <a:rPr lang="en-US" dirty="0"/>
              <a:t>Master is a naming convention for </a:t>
            </a:r>
            <a:r>
              <a:rPr lang="en-US" dirty="0" err="1"/>
              <a:t>Git</a:t>
            </a:r>
            <a:r>
              <a:rPr lang="en-US" dirty="0"/>
              <a:t> branch. It's a default branch of </a:t>
            </a:r>
            <a:r>
              <a:rPr lang="en-US" dirty="0" err="1"/>
              <a:t>Git</a:t>
            </a:r>
            <a:r>
              <a:rPr lang="en-US" dirty="0"/>
              <a:t>. After cloning a project from a remote server, the resulting local repository contains only a single local branch. This branch is called a "master" branch. It means that "master" is a repository's "default" branch.</a:t>
            </a:r>
          </a:p>
          <a:p>
            <a:pPr algn="just"/>
            <a:r>
              <a:rPr lang="en-US" dirty="0">
                <a:hlinkClick r:id="rId3"/>
              </a:rPr>
              <a:t>Merge</a:t>
            </a:r>
            <a:endParaRPr lang="en-US" dirty="0"/>
          </a:p>
          <a:p>
            <a:pPr lvl="1" algn="just"/>
            <a:r>
              <a:rPr lang="en-US" dirty="0"/>
              <a:t>Merging is a process to put a forked history back together. The </a:t>
            </a:r>
            <a:r>
              <a:rPr lang="en-US" dirty="0" err="1"/>
              <a:t>git</a:t>
            </a:r>
            <a:r>
              <a:rPr lang="en-US" dirty="0"/>
              <a:t> merge command facilitates you to take the data created by </a:t>
            </a:r>
            <a:r>
              <a:rPr lang="en-US" dirty="0" err="1"/>
              <a:t>git</a:t>
            </a:r>
            <a:r>
              <a:rPr lang="en-US" dirty="0"/>
              <a:t> branch and integrate them into a single branch.</a:t>
            </a:r>
          </a:p>
          <a:p>
            <a:pPr algn="just"/>
            <a:r>
              <a:rPr lang="en-US" dirty="0">
                <a:hlinkClick r:id="rId2"/>
              </a:rPr>
              <a:t>Origin</a:t>
            </a:r>
            <a:endParaRPr lang="en-US" dirty="0"/>
          </a:p>
          <a:p>
            <a:pPr lvl="1" algn="just"/>
            <a:r>
              <a:rPr lang="en-US" dirty="0"/>
              <a:t>In </a:t>
            </a:r>
            <a:r>
              <a:rPr lang="en-US" dirty="0" err="1"/>
              <a:t>Git</a:t>
            </a:r>
            <a:r>
              <a:rPr lang="en-US" dirty="0"/>
              <a:t>, "origin" is a reference to the remote repository from a project was initially cloned. More precisely, it is used instead of that original repository URL to make referencing much easier</a:t>
            </a:r>
            <a:r>
              <a:rPr lang="en-US" dirty="0" smtClean="0"/>
              <a:t>.</a:t>
            </a:r>
          </a:p>
          <a:p>
            <a:pPr algn="just"/>
            <a:r>
              <a:rPr lang="en-US" dirty="0">
                <a:hlinkClick r:id="rId4"/>
              </a:rPr>
              <a:t>Pull/Pull Request</a:t>
            </a:r>
            <a:endParaRPr lang="en-US" dirty="0"/>
          </a:p>
          <a:p>
            <a:pPr lvl="1" algn="just"/>
            <a:r>
              <a:rPr lang="en-US" dirty="0"/>
              <a:t>The term Pull is used to receive data from </a:t>
            </a:r>
            <a:r>
              <a:rPr lang="en-US" dirty="0" err="1"/>
              <a:t>GitHub</a:t>
            </a:r>
            <a:r>
              <a:rPr lang="en-US" dirty="0"/>
              <a:t>. It fetches and merges changes on the remote server to your working directory. The </a:t>
            </a:r>
            <a:r>
              <a:rPr lang="en-US" b="1" dirty="0" err="1"/>
              <a:t>git</a:t>
            </a:r>
            <a:r>
              <a:rPr lang="en-US" b="1" dirty="0"/>
              <a:t> pull command</a:t>
            </a:r>
            <a:r>
              <a:rPr lang="en-US" dirty="0"/>
              <a:t> is used to make a </a:t>
            </a:r>
            <a:r>
              <a:rPr lang="en-US" dirty="0" err="1"/>
              <a:t>Git</a:t>
            </a:r>
            <a:r>
              <a:rPr lang="en-US" dirty="0"/>
              <a:t> pull.</a:t>
            </a:r>
          </a:p>
          <a:p>
            <a:pPr lvl="1" algn="just"/>
            <a:r>
              <a:rPr lang="en-US" dirty="0"/>
              <a:t>Pull requests are a process for a developer to notify team members that they have completed a feature. Once their feature branch is ready, the developer files a pull request via their remote server account. Pull request announces all the team members that they need to review the code and merge it into the master branch.</a:t>
            </a:r>
          </a:p>
          <a:p>
            <a:pPr algn="just"/>
            <a:r>
              <a:rPr lang="en-US" dirty="0">
                <a:hlinkClick r:id="rId5"/>
              </a:rPr>
              <a:t>Push</a:t>
            </a:r>
            <a:endParaRPr lang="en-US" dirty="0"/>
          </a:p>
          <a:p>
            <a:pPr lvl="1" algn="just"/>
            <a:r>
              <a:rPr lang="en-US" dirty="0"/>
              <a:t>The push term refers to upload local repository content to a remote repository. Pushing is an act of transfer commits from your local repository to a remote repository. Pushing is capable of overwriting changes; caution should be taken when pushing.</a:t>
            </a:r>
          </a:p>
          <a:p>
            <a:pPr algn="just"/>
            <a:r>
              <a:rPr lang="en-US" dirty="0">
                <a:hlinkClick r:id="rId6"/>
              </a:rPr>
              <a:t>Rebase</a:t>
            </a:r>
            <a:endParaRPr lang="en-US" dirty="0"/>
          </a:p>
          <a:p>
            <a:pPr lvl="1" algn="just"/>
            <a:r>
              <a:rPr lang="en-US" dirty="0"/>
              <a:t>In </a:t>
            </a:r>
            <a:r>
              <a:rPr lang="en-US" dirty="0" err="1"/>
              <a:t>Git</a:t>
            </a:r>
            <a:r>
              <a:rPr lang="en-US" dirty="0"/>
              <a:t>, the term rebase is referred to as the process of moving or combining a sequence of commits to a new base commit. Rebasing is very beneficial and visualized the process in the environment of a feature branching workflow.</a:t>
            </a:r>
          </a:p>
          <a:p>
            <a:pPr algn="just"/>
            <a:endParaRPr lang="en-US" dirty="0"/>
          </a:p>
          <a:p>
            <a:pPr algn="just"/>
            <a:endParaRPr lang="en-US" dirty="0"/>
          </a:p>
        </p:txBody>
      </p:sp>
    </p:spTree>
    <p:extLst>
      <p:ext uri="{BB962C8B-B14F-4D97-AF65-F5344CB8AC3E}">
        <p14:creationId xmlns:p14="http://schemas.microsoft.com/office/powerpoint/2010/main" val="1620788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Commands</a:t>
            </a:r>
            <a:br>
              <a:rPr lang="en-US" dirty="0"/>
            </a:br>
            <a:endParaRPr lang="en-US" dirty="0"/>
          </a:p>
        </p:txBody>
      </p:sp>
      <p:sp>
        <p:nvSpPr>
          <p:cNvPr id="3" name="Content Placeholder 2"/>
          <p:cNvSpPr>
            <a:spLocks noGrp="1"/>
          </p:cNvSpPr>
          <p:nvPr>
            <p:ph idx="1"/>
          </p:nvPr>
        </p:nvSpPr>
        <p:spPr>
          <a:xfrm>
            <a:off x="838200" y="1313645"/>
            <a:ext cx="10515600" cy="4863318"/>
          </a:xfrm>
        </p:spPr>
        <p:txBody>
          <a:bodyPr>
            <a:normAutofit fontScale="92500" lnSpcReduction="20000"/>
          </a:bodyPr>
          <a:lstStyle/>
          <a:p>
            <a:pPr marL="0" indent="0">
              <a:buNone/>
            </a:pPr>
            <a:r>
              <a:rPr lang="en-US" dirty="0"/>
              <a:t>1) </a:t>
            </a:r>
            <a:r>
              <a:rPr lang="en-US" dirty="0" err="1"/>
              <a:t>Git</a:t>
            </a:r>
            <a:r>
              <a:rPr lang="en-US" dirty="0"/>
              <a:t> </a:t>
            </a:r>
            <a:r>
              <a:rPr lang="en-US" dirty="0" err="1"/>
              <a:t>config</a:t>
            </a:r>
            <a:r>
              <a:rPr lang="en-US" dirty="0"/>
              <a:t> command</a:t>
            </a:r>
          </a:p>
          <a:p>
            <a:pPr lvl="1" algn="just"/>
            <a:r>
              <a:rPr lang="en-US" dirty="0"/>
              <a:t>This command configures the user. The </a:t>
            </a:r>
            <a:r>
              <a:rPr lang="en-US" dirty="0" err="1"/>
              <a:t>Git</a:t>
            </a:r>
            <a:r>
              <a:rPr lang="en-US" dirty="0"/>
              <a:t> </a:t>
            </a:r>
            <a:r>
              <a:rPr lang="en-US" dirty="0" err="1"/>
              <a:t>config</a:t>
            </a:r>
            <a:r>
              <a:rPr lang="en-US" dirty="0"/>
              <a:t> command is the first and necessary command used on the </a:t>
            </a:r>
            <a:r>
              <a:rPr lang="en-US" dirty="0" err="1"/>
              <a:t>Git</a:t>
            </a:r>
            <a:r>
              <a:rPr lang="en-US" dirty="0"/>
              <a:t> command line. This command sets the author name and email address to be used with your commits. </a:t>
            </a:r>
            <a:endParaRPr lang="en-US" dirty="0" smtClean="0"/>
          </a:p>
          <a:p>
            <a:pPr lvl="1"/>
            <a:r>
              <a:rPr lang="en-US" dirty="0">
                <a:solidFill>
                  <a:schemeClr val="accent1">
                    <a:lumMod val="75000"/>
                  </a:schemeClr>
                </a:solidFill>
              </a:rPr>
              <a:t>$ </a:t>
            </a:r>
            <a:r>
              <a:rPr lang="en-US" dirty="0" err="1">
                <a:solidFill>
                  <a:schemeClr val="accent1">
                    <a:lumMod val="75000"/>
                  </a:schemeClr>
                </a:solidFill>
              </a:rPr>
              <a:t>git</a:t>
            </a:r>
            <a:r>
              <a:rPr lang="en-US" dirty="0">
                <a:solidFill>
                  <a:schemeClr val="accent1">
                    <a:lumMod val="75000"/>
                  </a:schemeClr>
                </a:solidFill>
              </a:rPr>
              <a:t> </a:t>
            </a:r>
            <a:r>
              <a:rPr lang="en-US" dirty="0" err="1">
                <a:solidFill>
                  <a:schemeClr val="accent1">
                    <a:lumMod val="75000"/>
                  </a:schemeClr>
                </a:solidFill>
              </a:rPr>
              <a:t>config</a:t>
            </a:r>
            <a:r>
              <a:rPr lang="en-US" dirty="0">
                <a:solidFill>
                  <a:schemeClr val="accent1">
                    <a:lumMod val="75000"/>
                  </a:schemeClr>
                </a:solidFill>
              </a:rPr>
              <a:t> --global user.name </a:t>
            </a:r>
            <a:r>
              <a:rPr lang="en-US" dirty="0" smtClean="0">
                <a:solidFill>
                  <a:schemeClr val="accent1">
                    <a:lumMod val="75000"/>
                  </a:schemeClr>
                </a:solidFill>
              </a:rPr>
              <a:t>“name"</a:t>
            </a:r>
            <a:r>
              <a:rPr lang="en-US" dirty="0">
                <a:solidFill>
                  <a:schemeClr val="accent1">
                    <a:lumMod val="75000"/>
                  </a:schemeClr>
                </a:solidFill>
              </a:rPr>
              <a:t>  </a:t>
            </a:r>
          </a:p>
          <a:p>
            <a:pPr lvl="1"/>
            <a:r>
              <a:rPr lang="en-US" dirty="0">
                <a:solidFill>
                  <a:schemeClr val="accent1">
                    <a:lumMod val="75000"/>
                  </a:schemeClr>
                </a:solidFill>
              </a:rPr>
              <a:t>$ </a:t>
            </a:r>
            <a:r>
              <a:rPr lang="en-US" dirty="0" err="1">
                <a:solidFill>
                  <a:schemeClr val="accent1">
                    <a:lumMod val="75000"/>
                  </a:schemeClr>
                </a:solidFill>
              </a:rPr>
              <a:t>git</a:t>
            </a:r>
            <a:r>
              <a:rPr lang="en-US" dirty="0">
                <a:solidFill>
                  <a:schemeClr val="accent1">
                    <a:lumMod val="75000"/>
                  </a:schemeClr>
                </a:solidFill>
              </a:rPr>
              <a:t> </a:t>
            </a:r>
            <a:r>
              <a:rPr lang="en-US" dirty="0" err="1">
                <a:solidFill>
                  <a:schemeClr val="accent1">
                    <a:lumMod val="75000"/>
                  </a:schemeClr>
                </a:solidFill>
              </a:rPr>
              <a:t>config</a:t>
            </a:r>
            <a:r>
              <a:rPr lang="en-US" dirty="0">
                <a:solidFill>
                  <a:schemeClr val="accent1">
                    <a:lumMod val="75000"/>
                  </a:schemeClr>
                </a:solidFill>
              </a:rPr>
              <a:t> --global </a:t>
            </a:r>
            <a:r>
              <a:rPr lang="en-US" dirty="0" err="1">
                <a:solidFill>
                  <a:schemeClr val="accent1">
                    <a:lumMod val="75000"/>
                  </a:schemeClr>
                </a:solidFill>
              </a:rPr>
              <a:t>user.email</a:t>
            </a:r>
            <a:r>
              <a:rPr lang="en-US" dirty="0">
                <a:solidFill>
                  <a:schemeClr val="accent1">
                    <a:lumMod val="75000"/>
                  </a:schemeClr>
                </a:solidFill>
              </a:rPr>
              <a:t> </a:t>
            </a:r>
            <a:r>
              <a:rPr lang="en-US" dirty="0" smtClean="0">
                <a:solidFill>
                  <a:schemeClr val="accent1">
                    <a:lumMod val="75000"/>
                  </a:schemeClr>
                </a:solidFill>
                <a:hlinkClick r:id="rId2"/>
              </a:rPr>
              <a:t>email@gmail.com</a:t>
            </a:r>
            <a:endParaRPr lang="en-US" dirty="0" smtClean="0">
              <a:solidFill>
                <a:schemeClr val="accent1">
                  <a:lumMod val="75000"/>
                </a:schemeClr>
              </a:solidFill>
            </a:endParaRPr>
          </a:p>
          <a:p>
            <a:pPr marL="0" indent="0">
              <a:buNone/>
            </a:pPr>
            <a:r>
              <a:rPr lang="en-US" dirty="0" smtClean="0"/>
              <a:t>2)</a:t>
            </a:r>
            <a:r>
              <a:rPr lang="en-US" dirty="0" err="1" smtClean="0"/>
              <a:t>Git</a:t>
            </a:r>
            <a:r>
              <a:rPr lang="en-US" dirty="0" smtClean="0"/>
              <a:t> </a:t>
            </a:r>
            <a:r>
              <a:rPr lang="en-US" dirty="0" err="1"/>
              <a:t>Init</a:t>
            </a:r>
            <a:r>
              <a:rPr lang="en-US" dirty="0"/>
              <a:t> command</a:t>
            </a:r>
          </a:p>
          <a:p>
            <a:pPr lvl="1"/>
            <a:r>
              <a:rPr lang="en-US" dirty="0"/>
              <a:t>This </a:t>
            </a:r>
            <a:r>
              <a:rPr lang="en-US" dirty="0" smtClean="0"/>
              <a:t>command </a:t>
            </a:r>
            <a:r>
              <a:rPr lang="en-US" dirty="0"/>
              <a:t>is used to create a local repository</a:t>
            </a:r>
            <a:r>
              <a:rPr lang="en-US" dirty="0" smtClean="0"/>
              <a:t>.</a:t>
            </a:r>
          </a:p>
          <a:p>
            <a:pPr lvl="1"/>
            <a:r>
              <a:rPr lang="en-US" dirty="0"/>
              <a:t>The </a:t>
            </a:r>
            <a:r>
              <a:rPr lang="en-US" dirty="0" err="1"/>
              <a:t>init</a:t>
            </a:r>
            <a:r>
              <a:rPr lang="en-US" dirty="0"/>
              <a:t> command will initialize an empty repository.</a:t>
            </a:r>
            <a:endParaRPr lang="en-US" dirty="0" smtClean="0"/>
          </a:p>
          <a:p>
            <a:pPr lvl="1"/>
            <a:r>
              <a:rPr lang="en-US" dirty="0">
                <a:solidFill>
                  <a:schemeClr val="accent1">
                    <a:lumMod val="75000"/>
                  </a:schemeClr>
                </a:solidFill>
              </a:rPr>
              <a:t>$ </a:t>
            </a:r>
            <a:r>
              <a:rPr lang="en-US" dirty="0" err="1">
                <a:solidFill>
                  <a:schemeClr val="accent1">
                    <a:lumMod val="75000"/>
                  </a:schemeClr>
                </a:solidFill>
              </a:rPr>
              <a:t>git</a:t>
            </a:r>
            <a:r>
              <a:rPr lang="en-US" dirty="0">
                <a:solidFill>
                  <a:schemeClr val="accent1">
                    <a:lumMod val="75000"/>
                  </a:schemeClr>
                </a:solidFill>
              </a:rPr>
              <a:t> </a:t>
            </a:r>
            <a:r>
              <a:rPr lang="en-US" dirty="0" err="1">
                <a:solidFill>
                  <a:schemeClr val="accent1">
                    <a:lumMod val="75000"/>
                  </a:schemeClr>
                </a:solidFill>
              </a:rPr>
              <a:t>init</a:t>
            </a:r>
            <a:r>
              <a:rPr lang="en-US" dirty="0">
                <a:solidFill>
                  <a:schemeClr val="accent1">
                    <a:lumMod val="75000"/>
                  </a:schemeClr>
                </a:solidFill>
              </a:rPr>
              <a:t> Demo </a:t>
            </a:r>
            <a:r>
              <a:rPr lang="en-US" dirty="0"/>
              <a:t> </a:t>
            </a:r>
            <a:endParaRPr lang="en-US" dirty="0" smtClean="0"/>
          </a:p>
          <a:p>
            <a:pPr marL="0" indent="0">
              <a:buNone/>
            </a:pPr>
            <a:r>
              <a:rPr lang="en-US" dirty="0"/>
              <a:t>3) </a:t>
            </a:r>
            <a:r>
              <a:rPr lang="en-US" dirty="0" err="1"/>
              <a:t>Git</a:t>
            </a:r>
            <a:r>
              <a:rPr lang="en-US" dirty="0"/>
              <a:t> clone command</a:t>
            </a:r>
          </a:p>
          <a:p>
            <a:pPr lvl="1"/>
            <a:r>
              <a:rPr lang="en-US" dirty="0"/>
              <a:t>This command is used to make a copy of a repository from an existing URL. If I want a local copy of my repository from </a:t>
            </a:r>
            <a:r>
              <a:rPr lang="en-US" dirty="0" err="1"/>
              <a:t>GitHub</a:t>
            </a:r>
            <a:r>
              <a:rPr lang="en-US" dirty="0"/>
              <a:t>, this command allows creating a local copy of that repository on your local directory from the repository URL</a:t>
            </a:r>
            <a:r>
              <a:rPr lang="en-US" dirty="0" smtClean="0"/>
              <a:t>.</a:t>
            </a:r>
          </a:p>
          <a:p>
            <a:pPr lvl="1"/>
            <a:r>
              <a:rPr lang="en-US" dirty="0">
                <a:solidFill>
                  <a:schemeClr val="accent1">
                    <a:lumMod val="75000"/>
                  </a:schemeClr>
                </a:solidFill>
              </a:rPr>
              <a:t>$ </a:t>
            </a:r>
            <a:r>
              <a:rPr lang="en-US" dirty="0" err="1">
                <a:solidFill>
                  <a:schemeClr val="accent1">
                    <a:lumMod val="75000"/>
                  </a:schemeClr>
                </a:solidFill>
              </a:rPr>
              <a:t>git</a:t>
            </a:r>
            <a:r>
              <a:rPr lang="en-US" dirty="0">
                <a:solidFill>
                  <a:schemeClr val="accent1">
                    <a:lumMod val="75000"/>
                  </a:schemeClr>
                </a:solidFill>
              </a:rPr>
              <a:t> clone URL </a:t>
            </a:r>
          </a:p>
          <a:p>
            <a:endParaRPr lang="en-US" dirty="0"/>
          </a:p>
          <a:p>
            <a:pPr lvl="1"/>
            <a:endParaRPr lang="en-US" dirty="0"/>
          </a:p>
          <a:p>
            <a:pPr marL="0" indent="0">
              <a:buNone/>
            </a:pPr>
            <a:endParaRPr lang="en-US" dirty="0"/>
          </a:p>
          <a:p>
            <a:pPr lvl="1"/>
            <a:endParaRPr lang="en-US" dirty="0"/>
          </a:p>
        </p:txBody>
      </p:sp>
    </p:spTree>
    <p:extLst>
      <p:ext uri="{BB962C8B-B14F-4D97-AF65-F5344CB8AC3E}">
        <p14:creationId xmlns:p14="http://schemas.microsoft.com/office/powerpoint/2010/main" val="3340361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321" y="911225"/>
            <a:ext cx="10515600" cy="4351338"/>
          </a:xfrm>
        </p:spPr>
        <p:txBody>
          <a:bodyPr>
            <a:normAutofit fontScale="92500" lnSpcReduction="20000"/>
          </a:bodyPr>
          <a:lstStyle/>
          <a:p>
            <a:pPr marL="0" indent="0">
              <a:buNone/>
            </a:pPr>
            <a:r>
              <a:rPr lang="en-US" dirty="0"/>
              <a:t>4) </a:t>
            </a:r>
            <a:r>
              <a:rPr lang="en-US" dirty="0" err="1" smtClean="0"/>
              <a:t>Git</a:t>
            </a:r>
            <a:r>
              <a:rPr lang="en-US" dirty="0" smtClean="0"/>
              <a:t> </a:t>
            </a:r>
            <a:r>
              <a:rPr lang="en-US" dirty="0"/>
              <a:t>add </a:t>
            </a:r>
            <a:r>
              <a:rPr lang="en-US" dirty="0" smtClean="0"/>
              <a:t>command</a:t>
            </a:r>
            <a:endParaRPr lang="en-US" dirty="0"/>
          </a:p>
          <a:p>
            <a:pPr marL="0" indent="0">
              <a:buNone/>
            </a:pPr>
            <a:r>
              <a:rPr lang="en-US" dirty="0"/>
              <a:t>This command is used to add one or more files to staging (Index) area</a:t>
            </a:r>
            <a:r>
              <a:rPr lang="en-US" dirty="0" smtClean="0"/>
              <a:t>.</a:t>
            </a:r>
          </a:p>
          <a:p>
            <a:r>
              <a:rPr lang="en-US" b="1" dirty="0"/>
              <a:t>Syntax</a:t>
            </a:r>
            <a:endParaRPr lang="en-US" dirty="0"/>
          </a:p>
          <a:p>
            <a:pPr lvl="1"/>
            <a:r>
              <a:rPr lang="en-US" dirty="0"/>
              <a:t>To add one file</a:t>
            </a:r>
          </a:p>
          <a:p>
            <a:pPr marL="457200" lvl="1" indent="0">
              <a:buNone/>
            </a:pPr>
            <a:r>
              <a:rPr lang="en-US" dirty="0">
                <a:solidFill>
                  <a:schemeClr val="accent1">
                    <a:lumMod val="75000"/>
                  </a:schemeClr>
                </a:solidFill>
              </a:rPr>
              <a:t>$ </a:t>
            </a:r>
            <a:r>
              <a:rPr lang="en-US" dirty="0" err="1">
                <a:solidFill>
                  <a:schemeClr val="accent1">
                    <a:lumMod val="75000"/>
                  </a:schemeClr>
                </a:solidFill>
              </a:rPr>
              <a:t>git</a:t>
            </a:r>
            <a:r>
              <a:rPr lang="en-US" dirty="0">
                <a:solidFill>
                  <a:schemeClr val="accent1">
                    <a:lumMod val="75000"/>
                  </a:schemeClr>
                </a:solidFill>
              </a:rPr>
              <a:t> add Filename  </a:t>
            </a:r>
          </a:p>
          <a:p>
            <a:pPr lvl="1"/>
            <a:r>
              <a:rPr lang="en-US" dirty="0"/>
              <a:t>To add more than one file</a:t>
            </a:r>
          </a:p>
          <a:p>
            <a:pPr marL="457200" lvl="1" indent="0">
              <a:buNone/>
            </a:pPr>
            <a:r>
              <a:rPr lang="en-US" dirty="0">
                <a:solidFill>
                  <a:schemeClr val="accent1">
                    <a:lumMod val="75000"/>
                  </a:schemeClr>
                </a:solidFill>
              </a:rPr>
              <a:t>$ </a:t>
            </a:r>
            <a:r>
              <a:rPr lang="en-US" dirty="0" err="1">
                <a:solidFill>
                  <a:schemeClr val="accent1">
                    <a:lumMod val="75000"/>
                  </a:schemeClr>
                </a:solidFill>
              </a:rPr>
              <a:t>git</a:t>
            </a:r>
            <a:r>
              <a:rPr lang="en-US" dirty="0">
                <a:solidFill>
                  <a:schemeClr val="accent1">
                    <a:lumMod val="75000"/>
                  </a:schemeClr>
                </a:solidFill>
              </a:rPr>
              <a:t> add*  </a:t>
            </a:r>
            <a:endParaRPr lang="en-US" dirty="0" smtClean="0">
              <a:solidFill>
                <a:schemeClr val="accent1">
                  <a:lumMod val="75000"/>
                </a:schemeClr>
              </a:solidFill>
            </a:endParaRPr>
          </a:p>
          <a:p>
            <a:r>
              <a:rPr lang="en-US" dirty="0"/>
              <a:t>5) </a:t>
            </a:r>
            <a:r>
              <a:rPr lang="en-US" dirty="0" err="1" smtClean="0"/>
              <a:t>Git</a:t>
            </a:r>
            <a:r>
              <a:rPr lang="en-US" dirty="0" smtClean="0"/>
              <a:t> </a:t>
            </a:r>
            <a:r>
              <a:rPr lang="en-US" dirty="0"/>
              <a:t>commit command</a:t>
            </a:r>
          </a:p>
          <a:p>
            <a:pPr lvl="1"/>
            <a:r>
              <a:rPr lang="en-US" dirty="0"/>
              <a:t>Commit command is used in two scenarios. They are as follows.</a:t>
            </a:r>
          </a:p>
          <a:p>
            <a:pPr marL="457200" lvl="1" indent="0">
              <a:buNone/>
            </a:pPr>
            <a:r>
              <a:rPr lang="en-US" b="1" dirty="0" err="1">
                <a:solidFill>
                  <a:schemeClr val="accent1">
                    <a:lumMod val="75000"/>
                  </a:schemeClr>
                </a:solidFill>
              </a:rPr>
              <a:t>g</a:t>
            </a:r>
            <a:r>
              <a:rPr lang="en-US" b="1" dirty="0" err="1" smtClean="0">
                <a:solidFill>
                  <a:schemeClr val="accent1">
                    <a:lumMod val="75000"/>
                  </a:schemeClr>
                </a:solidFill>
              </a:rPr>
              <a:t>it</a:t>
            </a:r>
            <a:r>
              <a:rPr lang="en-US" b="1" dirty="0" smtClean="0">
                <a:solidFill>
                  <a:schemeClr val="accent1">
                    <a:lumMod val="75000"/>
                  </a:schemeClr>
                </a:solidFill>
              </a:rPr>
              <a:t> </a:t>
            </a:r>
            <a:r>
              <a:rPr lang="en-US" b="1" dirty="0">
                <a:solidFill>
                  <a:schemeClr val="accent1">
                    <a:lumMod val="75000"/>
                  </a:schemeClr>
                </a:solidFill>
              </a:rPr>
              <a:t>commit </a:t>
            </a:r>
            <a:r>
              <a:rPr lang="en-US" b="1" dirty="0" smtClean="0">
                <a:solidFill>
                  <a:schemeClr val="accent1">
                    <a:lumMod val="75000"/>
                  </a:schemeClr>
                </a:solidFill>
              </a:rPr>
              <a:t>–m</a:t>
            </a:r>
          </a:p>
          <a:p>
            <a:pPr marL="457200" lvl="1" indent="0">
              <a:buNone/>
            </a:pPr>
            <a:r>
              <a:rPr lang="en-US" dirty="0"/>
              <a:t>This command changes the head. It records or snapshots the file permanently in the version history with a message</a:t>
            </a:r>
            <a:r>
              <a:rPr lang="en-US" dirty="0" smtClean="0"/>
              <a:t>.</a:t>
            </a:r>
          </a:p>
          <a:p>
            <a:pPr marL="457200" lvl="1" indent="0">
              <a:buNone/>
            </a:pPr>
            <a:r>
              <a:rPr lang="en-US" dirty="0">
                <a:solidFill>
                  <a:schemeClr val="accent1">
                    <a:lumMod val="75000"/>
                  </a:schemeClr>
                </a:solidFill>
              </a:rPr>
              <a:t>$ </a:t>
            </a:r>
            <a:r>
              <a:rPr lang="en-US" dirty="0" err="1">
                <a:solidFill>
                  <a:schemeClr val="accent1">
                    <a:lumMod val="75000"/>
                  </a:schemeClr>
                </a:solidFill>
              </a:rPr>
              <a:t>git</a:t>
            </a:r>
            <a:r>
              <a:rPr lang="en-US" dirty="0">
                <a:solidFill>
                  <a:schemeClr val="accent1">
                    <a:lumMod val="75000"/>
                  </a:schemeClr>
                </a:solidFill>
              </a:rPr>
              <a:t> commit -m " Commit Message"  </a:t>
            </a:r>
          </a:p>
          <a:p>
            <a:pPr marL="457200" lvl="1" indent="0">
              <a:buNone/>
            </a:pPr>
            <a:endParaRPr lang="en-US" dirty="0">
              <a:solidFill>
                <a:schemeClr val="accent1">
                  <a:lumMod val="75000"/>
                </a:schemeClr>
              </a:solidFill>
            </a:endParaRPr>
          </a:p>
          <a:p>
            <a:pPr marL="457200" lvl="1" indent="0">
              <a:buNone/>
            </a:pPr>
            <a:endParaRPr lang="en-US" dirty="0">
              <a:solidFill>
                <a:schemeClr val="accent1">
                  <a:lumMod val="75000"/>
                </a:schemeClr>
              </a:solidFill>
            </a:endParaRPr>
          </a:p>
          <a:p>
            <a:pPr marL="0" indent="0">
              <a:buNone/>
            </a:pPr>
            <a:endParaRPr lang="en-US" dirty="0"/>
          </a:p>
        </p:txBody>
      </p:sp>
    </p:spTree>
    <p:extLst>
      <p:ext uri="{BB962C8B-B14F-4D97-AF65-F5344CB8AC3E}">
        <p14:creationId xmlns:p14="http://schemas.microsoft.com/office/powerpoint/2010/main" val="1165330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Workflow</a:t>
            </a:r>
          </a:p>
        </p:txBody>
      </p:sp>
      <p:sp>
        <p:nvSpPr>
          <p:cNvPr id="3" name="Content Placeholder 2"/>
          <p:cNvSpPr>
            <a:spLocks noGrp="1"/>
          </p:cNvSpPr>
          <p:nvPr>
            <p:ph idx="1"/>
          </p:nvPr>
        </p:nvSpPr>
        <p:spPr/>
        <p:txBody>
          <a:bodyPr>
            <a:normAutofit fontScale="92500"/>
          </a:bodyPr>
          <a:lstStyle/>
          <a:p>
            <a:pPr algn="just"/>
            <a:r>
              <a:rPr lang="en-US" dirty="0"/>
              <a:t>A </a:t>
            </a:r>
            <a:r>
              <a:rPr lang="en-US" dirty="0" err="1"/>
              <a:t>Git</a:t>
            </a:r>
            <a:r>
              <a:rPr lang="en-US" dirty="0"/>
              <a:t> workflow is a recipe or recommendation for how to use </a:t>
            </a:r>
            <a:r>
              <a:rPr lang="en-US" dirty="0" err="1"/>
              <a:t>Git</a:t>
            </a:r>
            <a:r>
              <a:rPr lang="en-US" dirty="0"/>
              <a:t> to accomplish work in a consistent and productive manner. </a:t>
            </a:r>
            <a:r>
              <a:rPr lang="en-US" dirty="0" err="1"/>
              <a:t>Git</a:t>
            </a:r>
            <a:r>
              <a:rPr lang="en-US" dirty="0"/>
              <a:t> workflows encourage developers and </a:t>
            </a:r>
            <a:r>
              <a:rPr lang="en-US" u="sng" dirty="0"/>
              <a:t>DevOps</a:t>
            </a:r>
            <a:r>
              <a:rPr lang="en-US" dirty="0"/>
              <a:t> teams to leverage </a:t>
            </a:r>
            <a:r>
              <a:rPr lang="en-US" dirty="0" err="1"/>
              <a:t>Git</a:t>
            </a:r>
            <a:r>
              <a:rPr lang="en-US" dirty="0"/>
              <a:t> effectively and consistently. </a:t>
            </a:r>
            <a:r>
              <a:rPr lang="en-US" dirty="0" err="1"/>
              <a:t>Git</a:t>
            </a:r>
            <a:r>
              <a:rPr lang="en-US" dirty="0"/>
              <a:t> offers a lot of flexibility in how users manage </a:t>
            </a:r>
            <a:r>
              <a:rPr lang="en-US" dirty="0" smtClean="0"/>
              <a:t>changes.</a:t>
            </a:r>
          </a:p>
          <a:p>
            <a:pPr algn="just"/>
            <a:r>
              <a:rPr lang="en-US" dirty="0" smtClean="0"/>
              <a:t>Types</a:t>
            </a:r>
          </a:p>
          <a:p>
            <a:pPr lvl="1" algn="just"/>
            <a:r>
              <a:rPr lang="en-US" dirty="0" smtClean="0"/>
              <a:t>Centralized </a:t>
            </a:r>
            <a:r>
              <a:rPr lang="en-US" dirty="0" err="1"/>
              <a:t>Git</a:t>
            </a:r>
            <a:r>
              <a:rPr lang="en-US" dirty="0"/>
              <a:t> workflow</a:t>
            </a:r>
          </a:p>
          <a:p>
            <a:pPr lvl="1" algn="just"/>
            <a:r>
              <a:rPr lang="en-US" dirty="0"/>
              <a:t>Feature branching </a:t>
            </a:r>
            <a:r>
              <a:rPr lang="en-US" dirty="0" err="1"/>
              <a:t>Git</a:t>
            </a:r>
            <a:r>
              <a:rPr lang="en-US" dirty="0"/>
              <a:t> </a:t>
            </a:r>
            <a:r>
              <a:rPr lang="en-US" dirty="0" smtClean="0"/>
              <a:t>workflow</a:t>
            </a:r>
          </a:p>
          <a:p>
            <a:pPr lvl="1" algn="just"/>
            <a:r>
              <a:rPr lang="en-US" dirty="0"/>
              <a:t>Trunk-based development </a:t>
            </a:r>
            <a:r>
              <a:rPr lang="en-US" dirty="0" err="1"/>
              <a:t>Git</a:t>
            </a:r>
            <a:r>
              <a:rPr lang="en-US" dirty="0"/>
              <a:t> workflow</a:t>
            </a:r>
          </a:p>
          <a:p>
            <a:pPr lvl="1" algn="just"/>
            <a:r>
              <a:rPr lang="en-US" dirty="0"/>
              <a:t>Personal branching </a:t>
            </a:r>
            <a:r>
              <a:rPr lang="en-US" dirty="0" err="1"/>
              <a:t>Git</a:t>
            </a:r>
            <a:r>
              <a:rPr lang="en-US" dirty="0"/>
              <a:t> workflow</a:t>
            </a:r>
          </a:p>
          <a:p>
            <a:pPr lvl="1" algn="just"/>
            <a:r>
              <a:rPr lang="en-US" dirty="0"/>
              <a:t>Forking </a:t>
            </a:r>
            <a:r>
              <a:rPr lang="en-US" dirty="0" err="1"/>
              <a:t>Git</a:t>
            </a:r>
            <a:r>
              <a:rPr lang="en-US" dirty="0"/>
              <a:t> workflow</a:t>
            </a:r>
          </a:p>
          <a:p>
            <a:pPr lvl="1" algn="just"/>
            <a:r>
              <a:rPr lang="en-US" dirty="0" err="1"/>
              <a:t>GitFlow</a:t>
            </a:r>
            <a:r>
              <a:rPr lang="en-US" dirty="0"/>
              <a:t> </a:t>
            </a:r>
            <a:r>
              <a:rPr lang="en-US" dirty="0" err="1"/>
              <a:t>Git</a:t>
            </a:r>
            <a:r>
              <a:rPr lang="en-US" dirty="0"/>
              <a:t> workflow</a:t>
            </a:r>
          </a:p>
          <a:p>
            <a:pPr lvl="1" algn="just"/>
            <a:endParaRPr lang="en-US" dirty="0"/>
          </a:p>
          <a:p>
            <a:pPr lvl="1" algn="just"/>
            <a:endParaRPr lang="en-US" dirty="0"/>
          </a:p>
        </p:txBody>
      </p:sp>
    </p:spTree>
    <p:extLst>
      <p:ext uri="{BB962C8B-B14F-4D97-AF65-F5344CB8AC3E}">
        <p14:creationId xmlns:p14="http://schemas.microsoft.com/office/powerpoint/2010/main" val="3883241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pPr algn="just"/>
            <a:r>
              <a:rPr lang="en-US" dirty="0" err="1"/>
              <a:t>Git</a:t>
            </a:r>
            <a:r>
              <a:rPr lang="en-US" dirty="0"/>
              <a:t> is a distributed revision control and source code management system with an emphasis on speed. </a:t>
            </a:r>
            <a:r>
              <a:rPr lang="en-US" dirty="0" err="1"/>
              <a:t>Git</a:t>
            </a:r>
            <a:r>
              <a:rPr lang="en-US" dirty="0"/>
              <a:t> was initially designed and developed by Linus Torvalds for Linux kernel development. </a:t>
            </a:r>
            <a:r>
              <a:rPr lang="en-US" dirty="0" err="1"/>
              <a:t>Git</a:t>
            </a:r>
            <a:r>
              <a:rPr lang="en-US" dirty="0"/>
              <a:t> is a free software distributed under the terms of the GNU General Public License version 2. </a:t>
            </a:r>
            <a:endParaRPr lang="en-US" dirty="0" smtClean="0"/>
          </a:p>
          <a:p>
            <a:pPr algn="just"/>
            <a:r>
              <a:rPr lang="en-US" dirty="0" err="1"/>
              <a:t>Git</a:t>
            </a:r>
            <a:r>
              <a:rPr lang="en-US" dirty="0"/>
              <a:t> is an open-source, version control tool created in 2005 by developers working on the Linux operating system; </a:t>
            </a:r>
            <a:r>
              <a:rPr lang="en-US" dirty="0" err="1"/>
              <a:t>GitHub</a:t>
            </a:r>
            <a:r>
              <a:rPr lang="en-US" dirty="0"/>
              <a:t> is a company founded in 2008 that makes tools which integrate with </a:t>
            </a:r>
            <a:r>
              <a:rPr lang="en-US" dirty="0" err="1"/>
              <a:t>git</a:t>
            </a:r>
            <a:r>
              <a:rPr lang="en-US" dirty="0" smtClean="0"/>
              <a:t>.</a:t>
            </a:r>
          </a:p>
          <a:p>
            <a:pPr algn="just"/>
            <a:r>
              <a:rPr lang="en-US" dirty="0"/>
              <a:t>You do not need </a:t>
            </a:r>
            <a:r>
              <a:rPr lang="en-US" dirty="0" err="1"/>
              <a:t>GitHub</a:t>
            </a:r>
            <a:r>
              <a:rPr lang="en-US" dirty="0"/>
              <a:t> to use </a:t>
            </a:r>
            <a:r>
              <a:rPr lang="en-US" dirty="0" err="1"/>
              <a:t>git</a:t>
            </a:r>
            <a:r>
              <a:rPr lang="en-US" dirty="0"/>
              <a:t>, but you cannot use </a:t>
            </a:r>
            <a:r>
              <a:rPr lang="en-US" dirty="0" err="1"/>
              <a:t>GitHub</a:t>
            </a:r>
            <a:r>
              <a:rPr lang="en-US" dirty="0"/>
              <a:t> without using </a:t>
            </a:r>
            <a:r>
              <a:rPr lang="en-US" dirty="0" err="1"/>
              <a:t>git</a:t>
            </a:r>
            <a:r>
              <a:rPr lang="en-US" dirty="0"/>
              <a:t>. There are many other alternatives to </a:t>
            </a:r>
            <a:r>
              <a:rPr lang="en-US" dirty="0" err="1"/>
              <a:t>GitHub</a:t>
            </a:r>
            <a:r>
              <a:rPr lang="en-US" dirty="0"/>
              <a:t>, such as </a:t>
            </a:r>
            <a:r>
              <a:rPr lang="en-US" dirty="0" err="1"/>
              <a:t>GitLab</a:t>
            </a:r>
            <a:r>
              <a:rPr lang="en-US" dirty="0"/>
              <a:t>, </a:t>
            </a:r>
            <a:r>
              <a:rPr lang="en-US" dirty="0" err="1"/>
              <a:t>BitBucket</a:t>
            </a:r>
            <a:r>
              <a:rPr lang="en-US" dirty="0"/>
              <a:t>, and “host-your-own” solutions such as </a:t>
            </a:r>
            <a:r>
              <a:rPr lang="en-US" dirty="0" err="1"/>
              <a:t>gogs</a:t>
            </a:r>
            <a:r>
              <a:rPr lang="en-US" dirty="0"/>
              <a:t> and </a:t>
            </a:r>
            <a:r>
              <a:rPr lang="en-US" dirty="0" err="1"/>
              <a:t>gittea</a:t>
            </a:r>
            <a:r>
              <a:rPr lang="en-US" dirty="0"/>
              <a:t>.</a:t>
            </a:r>
          </a:p>
        </p:txBody>
      </p:sp>
    </p:spTree>
    <p:extLst>
      <p:ext uri="{BB962C8B-B14F-4D97-AF65-F5344CB8AC3E}">
        <p14:creationId xmlns:p14="http://schemas.microsoft.com/office/powerpoint/2010/main" val="66090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872787" y="1825625"/>
            <a:ext cx="6446426" cy="4351338"/>
          </a:xfrm>
          <a:prstGeom prst="rect">
            <a:avLst/>
          </a:prstGeom>
        </p:spPr>
      </p:pic>
    </p:spTree>
    <p:extLst>
      <p:ext uri="{BB962C8B-B14F-4D97-AF65-F5344CB8AC3E}">
        <p14:creationId xmlns:p14="http://schemas.microsoft.com/office/powerpoint/2010/main" val="2684504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6"/>
            <a:ext cx="10515600" cy="832611"/>
          </a:xfrm>
        </p:spPr>
        <p:txBody>
          <a:bodyPr>
            <a:normAutofit/>
          </a:bodyPr>
          <a:lstStyle/>
          <a:p>
            <a:r>
              <a:rPr lang="en-US" sz="2400" b="1" dirty="0"/>
              <a:t>Centralized </a:t>
            </a:r>
            <a:r>
              <a:rPr lang="en-US" sz="2400" b="1" dirty="0" err="1"/>
              <a:t>Git</a:t>
            </a:r>
            <a:r>
              <a:rPr lang="en-US" sz="2400" b="1" dirty="0"/>
              <a:t> workflow</a:t>
            </a:r>
          </a:p>
        </p:txBody>
      </p:sp>
      <p:sp>
        <p:nvSpPr>
          <p:cNvPr id="3" name="Content Placeholder 2"/>
          <p:cNvSpPr>
            <a:spLocks noGrp="1"/>
          </p:cNvSpPr>
          <p:nvPr>
            <p:ph idx="1"/>
          </p:nvPr>
        </p:nvSpPr>
        <p:spPr>
          <a:xfrm>
            <a:off x="735169" y="795315"/>
            <a:ext cx="10515600" cy="4755479"/>
          </a:xfrm>
        </p:spPr>
        <p:txBody>
          <a:bodyPr>
            <a:normAutofit fontScale="70000" lnSpcReduction="20000"/>
          </a:bodyPr>
          <a:lstStyle/>
          <a:p>
            <a:pPr lvl="1" algn="just"/>
            <a:r>
              <a:rPr lang="en-US" dirty="0"/>
              <a:t>A centralized </a:t>
            </a:r>
            <a:r>
              <a:rPr lang="en-US" dirty="0" err="1"/>
              <a:t>Git</a:t>
            </a:r>
            <a:r>
              <a:rPr lang="en-US" dirty="0"/>
              <a:t> workflow enables all team members to make changes directly to the main branch (sometimes called the master branch or default branch), with every change logged in a running history. A centralized workflow involves every contributor committing to the main branch without using any other branch. </a:t>
            </a:r>
            <a:endParaRPr lang="en-US" dirty="0" smtClean="0"/>
          </a:p>
          <a:p>
            <a:r>
              <a:rPr lang="en-US" dirty="0"/>
              <a:t>What is the benefit of a centralized </a:t>
            </a:r>
            <a:r>
              <a:rPr lang="en-US" dirty="0" err="1"/>
              <a:t>Git</a:t>
            </a:r>
            <a:r>
              <a:rPr lang="en-US" dirty="0"/>
              <a:t> workflow?</a:t>
            </a:r>
          </a:p>
          <a:p>
            <a:pPr lvl="1"/>
            <a:r>
              <a:rPr lang="en-US" dirty="0"/>
              <a:t>After developers apply a stash and solve any merge conflicts, they can just commit as usual without dealing with automatic merge commits, unless someone pushed their changes at the same time. Because this strategy is simple, it is well-suited for small teams, </a:t>
            </a:r>
            <a:r>
              <a:rPr lang="en-US" dirty="0" err="1"/>
              <a:t>Git</a:t>
            </a:r>
            <a:r>
              <a:rPr lang="en-US" dirty="0"/>
              <a:t> beginners, and projects that don’t get a lot of updates.</a:t>
            </a:r>
          </a:p>
          <a:p>
            <a:pPr lvl="1" algn="just"/>
            <a:endParaRPr lang="en-US" dirty="0" smtClean="0"/>
          </a:p>
          <a:p>
            <a:pPr marL="0" indent="0">
              <a:buNone/>
            </a:pPr>
            <a:r>
              <a:rPr lang="en-US" sz="3600" dirty="0"/>
              <a:t>Feature branching </a:t>
            </a:r>
            <a:r>
              <a:rPr lang="en-US" sz="3600" dirty="0" err="1"/>
              <a:t>Git</a:t>
            </a:r>
            <a:r>
              <a:rPr lang="en-US" sz="3600" dirty="0"/>
              <a:t> workflow</a:t>
            </a:r>
          </a:p>
          <a:p>
            <a:pPr lvl="1"/>
            <a:r>
              <a:rPr lang="en-US" dirty="0"/>
              <a:t>Every feature gets its own branch when developers commit to this workflow. Rather than commit directly to the main branch, developers create a branch, make changes, submit a merge request (or pull request), and then merge it into main</a:t>
            </a:r>
            <a:r>
              <a:rPr lang="en-US" dirty="0" smtClean="0"/>
              <a:t>.</a:t>
            </a:r>
          </a:p>
          <a:p>
            <a:r>
              <a:rPr lang="en-US" dirty="0"/>
              <a:t>What is the benefit of a feature branching </a:t>
            </a:r>
            <a:r>
              <a:rPr lang="en-US" dirty="0" err="1"/>
              <a:t>Git</a:t>
            </a:r>
            <a:r>
              <a:rPr lang="en-US" dirty="0"/>
              <a:t> workflow?</a:t>
            </a:r>
          </a:p>
          <a:p>
            <a:pPr lvl="1"/>
            <a:r>
              <a:rPr lang="en-US" dirty="0"/>
              <a:t>This </a:t>
            </a:r>
            <a:r>
              <a:rPr lang="en-US" dirty="0" err="1"/>
              <a:t>Git</a:t>
            </a:r>
            <a:r>
              <a:rPr lang="en-US" dirty="0"/>
              <a:t> workflow has the benefit of keeping a clean main branch that isn’t polluted with unfinished features. Teams of any size can use this feature branching, because it permits multiple developers to work on the same feature simultaneously. Software that’s still in development sees the most benefit from feature branching, but this workflow can be used for more mature applications as well.</a:t>
            </a:r>
          </a:p>
          <a:p>
            <a:pPr lvl="1"/>
            <a:endParaRPr lang="en-US" dirty="0"/>
          </a:p>
          <a:p>
            <a:pPr algn="just"/>
            <a:endParaRPr lang="en-US" dirty="0"/>
          </a:p>
        </p:txBody>
      </p:sp>
    </p:spTree>
    <p:extLst>
      <p:ext uri="{BB962C8B-B14F-4D97-AF65-F5344CB8AC3E}">
        <p14:creationId xmlns:p14="http://schemas.microsoft.com/office/powerpoint/2010/main" val="19165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5003"/>
            <a:ext cx="10515600" cy="5751960"/>
          </a:xfrm>
        </p:spPr>
        <p:txBody>
          <a:bodyPr>
            <a:normAutofit/>
          </a:bodyPr>
          <a:lstStyle/>
          <a:p>
            <a:pPr algn="just"/>
            <a:r>
              <a:rPr lang="en-US" dirty="0"/>
              <a:t>Trunk-based development </a:t>
            </a:r>
            <a:r>
              <a:rPr lang="en-US" dirty="0" err="1"/>
              <a:t>Git</a:t>
            </a:r>
            <a:r>
              <a:rPr lang="en-US" dirty="0"/>
              <a:t> workflow</a:t>
            </a:r>
          </a:p>
          <a:p>
            <a:pPr lvl="1" algn="just"/>
            <a:r>
              <a:rPr lang="en-US" dirty="0"/>
              <a:t>Trunk-based development facilitates concurrent development on a single branch called trunk. When developers are ready to push changes to the central repository, they’ll pull and rebase from it to update the working copy of the central branch. Successful trunk-based development requires a developer to resolve merge conflicts locally. Regularly updating the local branch reduces the impact of integration changes, because they’re spotted when they’re still small, avoiding merge hell.</a:t>
            </a:r>
          </a:p>
          <a:p>
            <a:pPr algn="just"/>
            <a:r>
              <a:rPr lang="en-US" dirty="0"/>
              <a:t>What is the benefit of trunk-based development </a:t>
            </a:r>
            <a:r>
              <a:rPr lang="en-US" dirty="0" err="1"/>
              <a:t>Git</a:t>
            </a:r>
            <a:r>
              <a:rPr lang="en-US" dirty="0"/>
              <a:t> workflow?</a:t>
            </a:r>
          </a:p>
          <a:p>
            <a:pPr lvl="1" algn="just"/>
            <a:r>
              <a:rPr lang="en-US" dirty="0"/>
              <a:t>Trunk-based development decreases the likelihood of merge conflicts and keeps code clean, because there are many frequent, small merges made each day. With continuous integration, a trunk-based workflow ensures fast feedback and a team-oriented approach to code ownership and development.</a:t>
            </a:r>
          </a:p>
        </p:txBody>
      </p:sp>
    </p:spTree>
    <p:extLst>
      <p:ext uri="{BB962C8B-B14F-4D97-AF65-F5344CB8AC3E}">
        <p14:creationId xmlns:p14="http://schemas.microsoft.com/office/powerpoint/2010/main" val="2267058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7882"/>
            <a:ext cx="10515600" cy="5739081"/>
          </a:xfrm>
        </p:spPr>
        <p:txBody>
          <a:bodyPr>
            <a:normAutofit/>
          </a:bodyPr>
          <a:lstStyle/>
          <a:p>
            <a:r>
              <a:rPr lang="en-US" dirty="0"/>
              <a:t>Personal branching </a:t>
            </a:r>
            <a:r>
              <a:rPr lang="en-US" dirty="0" err="1"/>
              <a:t>Git</a:t>
            </a:r>
            <a:r>
              <a:rPr lang="en-US" dirty="0"/>
              <a:t> workflow</a:t>
            </a:r>
          </a:p>
          <a:p>
            <a:pPr lvl="1"/>
            <a:r>
              <a:rPr lang="en-US" dirty="0"/>
              <a:t>Personal branching is similar to feature branching, but rather than have a single branch per feature, it’s per developer. This approach works well if team members work on different features and bugs. Every user can merge back to the main branch whenever their work is done.</a:t>
            </a:r>
          </a:p>
          <a:p>
            <a:r>
              <a:rPr lang="en-US" dirty="0"/>
              <a:t>What is the benefit of personal branching </a:t>
            </a:r>
            <a:r>
              <a:rPr lang="en-US" dirty="0" err="1"/>
              <a:t>Git</a:t>
            </a:r>
            <a:r>
              <a:rPr lang="en-US" dirty="0"/>
              <a:t> workflow?</a:t>
            </a:r>
          </a:p>
          <a:p>
            <a:pPr lvl="1"/>
            <a:r>
              <a:rPr lang="en-US" dirty="0"/>
              <a:t>Personal branching has similar advantages as feature branching, and also benefits from having fewer branches, so branch management is easier. Personal branches can be used for bug fixes and other small changes, and they help developers innovate if they’re interested in experimenting. Personal branching is useful for long-running features that may not fit into a single release cycle. This strategy can work well for small teams in which every team member develops their own part of the application.</a:t>
            </a:r>
          </a:p>
        </p:txBody>
      </p:sp>
    </p:spTree>
    <p:extLst>
      <p:ext uri="{BB962C8B-B14F-4D97-AF65-F5344CB8AC3E}">
        <p14:creationId xmlns:p14="http://schemas.microsoft.com/office/powerpoint/2010/main" val="1617520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6518"/>
            <a:ext cx="10515600" cy="5700445"/>
          </a:xfrm>
        </p:spPr>
        <p:txBody>
          <a:bodyPr>
            <a:normAutofit fontScale="92500"/>
          </a:bodyPr>
          <a:lstStyle/>
          <a:p>
            <a:pPr algn="just"/>
            <a:r>
              <a:rPr lang="en-US" dirty="0"/>
              <a:t>Forking </a:t>
            </a:r>
            <a:r>
              <a:rPr lang="en-US" dirty="0" err="1"/>
              <a:t>Git</a:t>
            </a:r>
            <a:r>
              <a:rPr lang="en-US" dirty="0"/>
              <a:t> workflow</a:t>
            </a:r>
          </a:p>
          <a:p>
            <a:pPr lvl="1" algn="just"/>
            <a:r>
              <a:rPr lang="en-US" dirty="0"/>
              <a:t>A forking approach to version control starts with a complete copy of the repository. Forking effectively creates a local copy of a </a:t>
            </a:r>
            <a:r>
              <a:rPr lang="en-US" dirty="0" err="1"/>
              <a:t>Git</a:t>
            </a:r>
            <a:r>
              <a:rPr lang="en-US" dirty="0"/>
              <a:t> repository and provides the ability to create a new collaboration structure. In other words, every developer in the team has two repositories: a local workspace and a remote repository.</a:t>
            </a:r>
          </a:p>
          <a:p>
            <a:pPr lvl="1" algn="just"/>
            <a:r>
              <a:rPr lang="en-US" dirty="0"/>
              <a:t>This workflow is popular for projects that have multiple developers contributing to it, particularly open source projects. After all, keeping track and providing privileges to collaborate to a repository with thousands of contributors is difficult to maintain. If a maintainer enables contributors to try their changes on their forked copy, managing change proposals is easier and safer.</a:t>
            </a:r>
          </a:p>
          <a:p>
            <a:pPr algn="just"/>
            <a:r>
              <a:rPr lang="en-US" dirty="0"/>
              <a:t>What is the benefit of a forking </a:t>
            </a:r>
            <a:r>
              <a:rPr lang="en-US" dirty="0" err="1"/>
              <a:t>Git</a:t>
            </a:r>
            <a:r>
              <a:rPr lang="en-US" dirty="0"/>
              <a:t> workflow?</a:t>
            </a:r>
          </a:p>
          <a:p>
            <a:pPr lvl="1" algn="just"/>
            <a:r>
              <a:rPr lang="en-US" dirty="0"/>
              <a:t>With a forking workflow, contributors can push changes to a server-side repository, decreasing the likelihood of including low-quality code and bugs into the source code. Only a project maintainer can integrate changes to the source code. When large teams collaborate on software development projects, forking enables secure, quality-driven development.</a:t>
            </a:r>
          </a:p>
          <a:p>
            <a:pPr algn="just"/>
            <a:endParaRPr lang="en-US" dirty="0"/>
          </a:p>
        </p:txBody>
      </p:sp>
    </p:spTree>
    <p:extLst>
      <p:ext uri="{BB962C8B-B14F-4D97-AF65-F5344CB8AC3E}">
        <p14:creationId xmlns:p14="http://schemas.microsoft.com/office/powerpoint/2010/main" val="2332518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0608"/>
            <a:ext cx="10515600" cy="5816355"/>
          </a:xfrm>
        </p:spPr>
        <p:txBody>
          <a:bodyPr>
            <a:normAutofit fontScale="92500" lnSpcReduction="10000"/>
          </a:bodyPr>
          <a:lstStyle/>
          <a:p>
            <a:pPr algn="just"/>
            <a:r>
              <a:rPr lang="en-US" dirty="0" err="1"/>
              <a:t>GitFlow</a:t>
            </a:r>
            <a:r>
              <a:rPr lang="en-US" dirty="0"/>
              <a:t> </a:t>
            </a:r>
            <a:r>
              <a:rPr lang="en-US" dirty="0" err="1"/>
              <a:t>Git</a:t>
            </a:r>
            <a:r>
              <a:rPr lang="en-US" dirty="0"/>
              <a:t> workflow</a:t>
            </a:r>
          </a:p>
          <a:p>
            <a:pPr lvl="1" algn="just"/>
            <a:r>
              <a:rPr lang="en-US" dirty="0"/>
              <a:t>With </a:t>
            </a:r>
            <a:r>
              <a:rPr lang="en-US" dirty="0" err="1"/>
              <a:t>GitFlow</a:t>
            </a:r>
            <a:r>
              <a:rPr lang="en-US" dirty="0"/>
              <a:t>, the main branch should always be releasable to production, and there should never be untested or incomplete code on the main branch. When using this </a:t>
            </a:r>
            <a:r>
              <a:rPr lang="en-US" dirty="0" err="1"/>
              <a:t>Git</a:t>
            </a:r>
            <a:r>
              <a:rPr lang="en-US" dirty="0"/>
              <a:t> workflow, no one commits to the main branch but rather uses a develop branch with feature branches. When the develop branch is ready to go to production, a contributor creates a release branch where testing and bug fixing occur before being merged back to the develop branch. The release branch makes the code review process easier, because there’s a dedicated place to resolve conflicts when merging into the main branch. With this strategy, the main branch always reflects production.</a:t>
            </a:r>
          </a:p>
          <a:p>
            <a:pPr algn="just"/>
            <a:r>
              <a:rPr lang="en-US" dirty="0"/>
              <a:t>What is the benefit of a </a:t>
            </a:r>
            <a:r>
              <a:rPr lang="en-US" dirty="0" err="1"/>
              <a:t>GitFlow</a:t>
            </a:r>
            <a:r>
              <a:rPr lang="en-US" dirty="0"/>
              <a:t> </a:t>
            </a:r>
            <a:r>
              <a:rPr lang="en-US" dirty="0" err="1"/>
              <a:t>Git</a:t>
            </a:r>
            <a:r>
              <a:rPr lang="en-US" dirty="0"/>
              <a:t> workflow?</a:t>
            </a:r>
          </a:p>
          <a:p>
            <a:pPr lvl="1" algn="just"/>
            <a:r>
              <a:rPr lang="en-US" dirty="0"/>
              <a:t>The benefit of </a:t>
            </a:r>
            <a:r>
              <a:rPr lang="en-US" dirty="0" err="1"/>
              <a:t>GitFlow</a:t>
            </a:r>
            <a:r>
              <a:rPr lang="en-US" dirty="0"/>
              <a:t> as a </a:t>
            </a:r>
            <a:r>
              <a:rPr lang="en-US" dirty="0" err="1"/>
              <a:t>Git</a:t>
            </a:r>
            <a:r>
              <a:rPr lang="en-US" dirty="0"/>
              <a:t> production workflow is that it allows larger teams to work on complex software while still being able to quickly fix bugs in production. In addition, the release branch allows for a staging period where users can test the software in a staging environment before it’s released, which doesn’t hinder code development. Teams of any size can use </a:t>
            </a:r>
            <a:r>
              <a:rPr lang="en-US" dirty="0" err="1"/>
              <a:t>GitFlow</a:t>
            </a:r>
            <a:r>
              <a:rPr lang="en-US" dirty="0"/>
              <a:t>, but smaller teams may find one of the other strategies easier to use due to its complexity. When dealing with multiple environments and regular deployments, </a:t>
            </a:r>
            <a:r>
              <a:rPr lang="en-US" dirty="0" err="1"/>
              <a:t>GitFlow</a:t>
            </a:r>
            <a:r>
              <a:rPr lang="en-US" dirty="0"/>
              <a:t> may offer the workflow flexibility some teams require.</a:t>
            </a:r>
          </a:p>
          <a:p>
            <a:pPr algn="just"/>
            <a:endParaRPr lang="en-US" dirty="0"/>
          </a:p>
        </p:txBody>
      </p:sp>
    </p:spTree>
    <p:extLst>
      <p:ext uri="{BB962C8B-B14F-4D97-AF65-F5344CB8AC3E}">
        <p14:creationId xmlns:p14="http://schemas.microsoft.com/office/powerpoint/2010/main" val="210500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and Merging in </a:t>
            </a:r>
            <a:r>
              <a:rPr lang="en-US" dirty="0" err="1"/>
              <a:t>Git</a:t>
            </a:r>
            <a:r>
              <a:rPr lang="en-US" dirty="0"/>
              <a:t>. </a:t>
            </a:r>
            <a:endParaRPr lang="en-US" dirty="0"/>
          </a:p>
        </p:txBody>
      </p:sp>
      <p:sp>
        <p:nvSpPr>
          <p:cNvPr id="3" name="Content Placeholder 2"/>
          <p:cNvSpPr>
            <a:spLocks noGrp="1"/>
          </p:cNvSpPr>
          <p:nvPr>
            <p:ph sz="half" idx="1"/>
          </p:nvPr>
        </p:nvSpPr>
        <p:spPr/>
        <p:txBody>
          <a:bodyPr>
            <a:normAutofit fontScale="77500" lnSpcReduction="20000"/>
          </a:bodyPr>
          <a:lstStyle/>
          <a:p>
            <a:pPr algn="just"/>
            <a:r>
              <a:rPr lang="en-US" dirty="0"/>
              <a:t>Branching is a feature available in most modern version control systems. Branching in other VCS's can be an expensive operation in both time and disk space. </a:t>
            </a:r>
            <a:endParaRPr lang="en-US" dirty="0" smtClean="0"/>
          </a:p>
          <a:p>
            <a:pPr algn="just"/>
            <a:r>
              <a:rPr lang="en-US" dirty="0" smtClean="0"/>
              <a:t>In </a:t>
            </a:r>
            <a:r>
              <a:rPr lang="en-US" dirty="0" err="1"/>
              <a:t>Git</a:t>
            </a:r>
            <a:r>
              <a:rPr lang="en-US" dirty="0"/>
              <a:t>, branches are a part of your everyday development process. </a:t>
            </a:r>
            <a:r>
              <a:rPr lang="en-US" dirty="0" err="1"/>
              <a:t>Git</a:t>
            </a:r>
            <a:r>
              <a:rPr lang="en-US" dirty="0"/>
              <a:t> branches are effectively a pointer to a snapshot of your changes. When you want to add a new feature or fix a bug—no matter how big or how small—you spawn a new branch to encapsulate your changes. This makes it harder for unstable code to get merged into the main code base, and it gives you the chance to clean up your future's history before merging it into the main branch.</a:t>
            </a:r>
            <a:endParaRPr lang="en-US" dirty="0"/>
          </a:p>
        </p:txBody>
      </p:sp>
      <p:pic>
        <p:nvPicPr>
          <p:cNvPr id="5" name="Content Placeholder 4"/>
          <p:cNvPicPr>
            <a:picLocks noGrp="1" noChangeAspect="1"/>
          </p:cNvPicPr>
          <p:nvPr>
            <p:ph sz="half" idx="2"/>
          </p:nvPr>
        </p:nvPicPr>
        <p:blipFill>
          <a:blip r:embed="rId2"/>
          <a:stretch>
            <a:fillRect/>
          </a:stretch>
        </p:blipFill>
        <p:spPr>
          <a:xfrm>
            <a:off x="6735650" y="1690688"/>
            <a:ext cx="4842457" cy="4259351"/>
          </a:xfrm>
          <a:prstGeom prst="rect">
            <a:avLst/>
          </a:prstGeom>
        </p:spPr>
      </p:pic>
    </p:spTree>
    <p:extLst>
      <p:ext uri="{BB962C8B-B14F-4D97-AF65-F5344CB8AC3E}">
        <p14:creationId xmlns:p14="http://schemas.microsoft.com/office/powerpoint/2010/main" val="3592662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803" y="-265940"/>
            <a:ext cx="10515600" cy="1325563"/>
          </a:xfrm>
        </p:spPr>
        <p:txBody>
          <a:bodyPr/>
          <a:lstStyle/>
          <a:p>
            <a:r>
              <a:rPr lang="en-US" dirty="0" smtClean="0"/>
              <a:t>Steps</a:t>
            </a:r>
            <a:endParaRPr lang="en-US" dirty="0"/>
          </a:p>
        </p:txBody>
      </p:sp>
      <p:sp>
        <p:nvSpPr>
          <p:cNvPr id="3" name="Content Placeholder 2"/>
          <p:cNvSpPr>
            <a:spLocks noGrp="1"/>
          </p:cNvSpPr>
          <p:nvPr>
            <p:ph idx="1"/>
          </p:nvPr>
        </p:nvSpPr>
        <p:spPr>
          <a:xfrm>
            <a:off x="348803" y="734096"/>
            <a:ext cx="11564155" cy="5442867"/>
          </a:xfrm>
        </p:spPr>
        <p:txBody>
          <a:bodyPr>
            <a:normAutofit fontScale="92500" lnSpcReduction="10000"/>
          </a:bodyPr>
          <a:lstStyle/>
          <a:p>
            <a:pPr algn="just"/>
            <a:r>
              <a:rPr lang="en-US" b="1" dirty="0"/>
              <a:t>Step 1: Set up a </a:t>
            </a:r>
            <a:r>
              <a:rPr lang="en-US" b="1" dirty="0" err="1"/>
              <a:t>Github</a:t>
            </a:r>
            <a:r>
              <a:rPr lang="en-US" b="1" dirty="0"/>
              <a:t> Organization</a:t>
            </a:r>
          </a:p>
          <a:p>
            <a:pPr lvl="1" algn="just"/>
            <a:r>
              <a:rPr lang="en-US" dirty="0"/>
              <a:t>This will be the core code of your project. It is the central working repository on </a:t>
            </a:r>
            <a:r>
              <a:rPr lang="en-US" dirty="0" err="1"/>
              <a:t>Github</a:t>
            </a:r>
            <a:r>
              <a:rPr lang="en-US" dirty="0"/>
              <a:t> that everyone will draw from</a:t>
            </a:r>
            <a:r>
              <a:rPr lang="en-US" dirty="0" smtClean="0"/>
              <a:t>.</a:t>
            </a:r>
          </a:p>
          <a:p>
            <a:pPr algn="just"/>
            <a:r>
              <a:rPr lang="en-US" b="1" dirty="0"/>
              <a:t>Step 2: Fork Organization Repository to Your Personal </a:t>
            </a:r>
            <a:r>
              <a:rPr lang="en-US" b="1" dirty="0" err="1"/>
              <a:t>GitHub</a:t>
            </a:r>
            <a:endParaRPr lang="en-US" b="1" dirty="0"/>
          </a:p>
          <a:p>
            <a:pPr lvl="1" algn="just"/>
            <a:r>
              <a:rPr lang="en-US" dirty="0"/>
              <a:t>Next fork the central organization repository to your personal </a:t>
            </a:r>
            <a:r>
              <a:rPr lang="en-US" dirty="0" err="1"/>
              <a:t>GitHub</a:t>
            </a:r>
            <a:r>
              <a:rPr lang="en-US" dirty="0"/>
              <a:t> account. This will be your own copy of the project files</a:t>
            </a:r>
            <a:r>
              <a:rPr lang="en-US" dirty="0" smtClean="0"/>
              <a:t>.</a:t>
            </a:r>
          </a:p>
          <a:p>
            <a:pPr algn="just"/>
            <a:r>
              <a:rPr lang="en-US" b="1" dirty="0"/>
              <a:t>Step 3: Clone the Repository to Your Local Machine</a:t>
            </a:r>
          </a:p>
          <a:p>
            <a:pPr lvl="1" algn="just"/>
            <a:r>
              <a:rPr lang="en-US" dirty="0"/>
              <a:t>Next, create a local copy of these files on your personal machine so you can modify/add to them. You do this by navigating to the directory where you wish to store the project and typing the following into the command line (excluding the ‘&lt;’ and ‘&gt;’ symbols</a:t>
            </a:r>
            <a:r>
              <a:rPr lang="en-US" dirty="0" smtClean="0"/>
              <a:t>):</a:t>
            </a:r>
          </a:p>
          <a:p>
            <a:pPr lvl="1" algn="just"/>
            <a:r>
              <a:rPr lang="en-US" dirty="0" err="1"/>
              <a:t>git</a:t>
            </a:r>
            <a:r>
              <a:rPr lang="en-US" dirty="0"/>
              <a:t> clone &lt;</a:t>
            </a:r>
            <a:r>
              <a:rPr lang="en-US" dirty="0" err="1"/>
              <a:t>url</a:t>
            </a:r>
            <a:r>
              <a:rPr lang="en-US" dirty="0"/>
              <a:t> to the project repo on your personal </a:t>
            </a:r>
            <a:r>
              <a:rPr lang="en-US" dirty="0" err="1"/>
              <a:t>Github</a:t>
            </a:r>
            <a:r>
              <a:rPr lang="en-US" dirty="0"/>
              <a:t> profile</a:t>
            </a:r>
            <a:r>
              <a:rPr lang="en-US" dirty="0" smtClean="0"/>
              <a:t>&gt;</a:t>
            </a:r>
          </a:p>
          <a:p>
            <a:pPr lvl="1" algn="just"/>
            <a:r>
              <a:rPr lang="en-US" dirty="0"/>
              <a:t>*Be sure the </a:t>
            </a:r>
            <a:r>
              <a:rPr lang="en-US" dirty="0" err="1"/>
              <a:t>url</a:t>
            </a:r>
            <a:r>
              <a:rPr lang="en-US" dirty="0"/>
              <a:t> ends with .</a:t>
            </a:r>
            <a:r>
              <a:rPr lang="en-US" dirty="0" err="1"/>
              <a:t>git</a:t>
            </a:r>
            <a:endParaRPr lang="en-US" dirty="0"/>
          </a:p>
          <a:p>
            <a:pPr lvl="1" algn="just"/>
            <a:r>
              <a:rPr lang="en-US" dirty="0"/>
              <a:t>This ‘clones’ your </a:t>
            </a:r>
            <a:r>
              <a:rPr lang="en-US" dirty="0" err="1"/>
              <a:t>GitHub</a:t>
            </a:r>
            <a:r>
              <a:rPr lang="en-US" dirty="0"/>
              <a:t> repo to your personal computer. Afterwards, navigate into the cloned directory your just created. Now type</a:t>
            </a:r>
            <a:r>
              <a:rPr lang="en-US" dirty="0" smtClean="0"/>
              <a:t>:</a:t>
            </a:r>
          </a:p>
          <a:p>
            <a:pPr lvl="1" algn="just"/>
            <a:r>
              <a:rPr lang="en-US" dirty="0" err="1"/>
              <a:t>git</a:t>
            </a:r>
            <a:r>
              <a:rPr lang="en-US" dirty="0"/>
              <a:t> </a:t>
            </a:r>
            <a:r>
              <a:rPr lang="en-US" dirty="0" smtClean="0"/>
              <a:t>branch</a:t>
            </a:r>
          </a:p>
          <a:p>
            <a:pPr lvl="1"/>
            <a:endParaRPr lang="en-US" dirty="0"/>
          </a:p>
          <a:p>
            <a:pPr algn="just"/>
            <a:endParaRPr lang="en-US" dirty="0"/>
          </a:p>
          <a:p>
            <a:pPr lvl="1" algn="just"/>
            <a:endParaRPr lang="en-US" dirty="0"/>
          </a:p>
          <a:p>
            <a:pPr lvl="1"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05752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9398"/>
            <a:ext cx="10515600" cy="5687566"/>
          </a:xfrm>
        </p:spPr>
        <p:txBody>
          <a:bodyPr>
            <a:normAutofit fontScale="70000" lnSpcReduction="20000"/>
          </a:bodyPr>
          <a:lstStyle/>
          <a:p>
            <a:pPr algn="just"/>
            <a:r>
              <a:rPr lang="en-US" b="1" dirty="0"/>
              <a:t>Step 4: Create a Branch for your Working Files</a:t>
            </a:r>
          </a:p>
          <a:p>
            <a:pPr lvl="1" algn="just"/>
            <a:r>
              <a:rPr lang="en-US" dirty="0"/>
              <a:t>But what if you want to update the project? Where should you make your changes if the master branch can only have clean, functional code? Let’s make a new branch to create new features, test things out and essentially be the working file. You create a new branch (and move into it) by typing:</a:t>
            </a:r>
          </a:p>
          <a:p>
            <a:pPr lvl="1" algn="just"/>
            <a:r>
              <a:rPr lang="en-US" dirty="0" err="1"/>
              <a:t>git</a:t>
            </a:r>
            <a:r>
              <a:rPr lang="en-US" dirty="0"/>
              <a:t> checkout -b &lt;branch name&gt;</a:t>
            </a:r>
          </a:p>
          <a:p>
            <a:pPr lvl="1" algn="just"/>
            <a:r>
              <a:rPr lang="en-US" dirty="0"/>
              <a:t>The -b is important, that is what is creating the new branch. I will be calling this branch that contains our working files ‘feature’ from here on out, but you can call it whatever you like.</a:t>
            </a:r>
          </a:p>
          <a:p>
            <a:r>
              <a:rPr lang="en-US" b="1" dirty="0"/>
              <a:t>Step 5: Set Remote Repository to the </a:t>
            </a:r>
            <a:r>
              <a:rPr lang="en-US" b="1" dirty="0" err="1"/>
              <a:t>GitHub</a:t>
            </a:r>
            <a:r>
              <a:rPr lang="en-US" b="1" dirty="0"/>
              <a:t> Organization</a:t>
            </a:r>
          </a:p>
          <a:p>
            <a:pPr lvl="1"/>
            <a:r>
              <a:rPr lang="en-US" dirty="0"/>
              <a:t>As you continue to work on your project, you will periodically want to incorporate changes from your other team members. Since your </a:t>
            </a:r>
            <a:r>
              <a:rPr lang="en-US" dirty="0" err="1"/>
              <a:t>GitHub</a:t>
            </a:r>
            <a:r>
              <a:rPr lang="en-US" dirty="0"/>
              <a:t> organization is where your functional code is stored, you will want to pull from there. In order to set up this link between your local directory on your own machine and the </a:t>
            </a:r>
            <a:r>
              <a:rPr lang="en-US" dirty="0" err="1"/>
              <a:t>GitHub</a:t>
            </a:r>
            <a:r>
              <a:rPr lang="en-US" dirty="0"/>
              <a:t> organization repository, you will need to set up a ‘remote’ repository (aka a repo that is remote and not located on your local machine). Do this by typing:</a:t>
            </a:r>
          </a:p>
          <a:p>
            <a:pPr lvl="1"/>
            <a:r>
              <a:rPr lang="en-US" dirty="0" err="1"/>
              <a:t>git</a:t>
            </a:r>
            <a:r>
              <a:rPr lang="en-US" dirty="0"/>
              <a:t> remote add upstream &lt;</a:t>
            </a:r>
            <a:r>
              <a:rPr lang="en-US" dirty="0" err="1"/>
              <a:t>url</a:t>
            </a:r>
            <a:r>
              <a:rPr lang="en-US" dirty="0"/>
              <a:t> to the organization on </a:t>
            </a:r>
            <a:r>
              <a:rPr lang="en-US" dirty="0" err="1"/>
              <a:t>GitHub</a:t>
            </a:r>
            <a:r>
              <a:rPr lang="en-US" dirty="0"/>
              <a:t>&gt;</a:t>
            </a:r>
          </a:p>
          <a:p>
            <a:pPr lvl="1"/>
            <a:r>
              <a:rPr lang="en-US" dirty="0"/>
              <a:t>‘Upstream’ is the conventional name chosen for a remote, but it can be anything you like.</a:t>
            </a:r>
          </a:p>
          <a:p>
            <a:r>
              <a:rPr lang="en-US" b="1" dirty="0"/>
              <a:t>Step 6: Get Coding!</a:t>
            </a:r>
          </a:p>
          <a:p>
            <a:pPr lvl="1"/>
            <a:r>
              <a:rPr lang="en-US" dirty="0"/>
              <a:t>Add those new features, tests, and tweaks (you’re making these changes on the feature branch, right?). Once you get to a place where you feel good about the work you’ve done, let’s incorporate it into the project’s code </a:t>
            </a:r>
            <a:r>
              <a:rPr lang="en-US" dirty="0" smtClean="0"/>
              <a:t>base</a:t>
            </a:r>
          </a:p>
          <a:p>
            <a:r>
              <a:rPr lang="en-US" b="1" dirty="0"/>
              <a:t>Step 7: Pull the Most Recent Files From the Organization Repo</a:t>
            </a:r>
          </a:p>
          <a:p>
            <a:pPr lvl="1"/>
            <a:r>
              <a:rPr lang="en-US" dirty="0"/>
              <a:t>All the steps from here on out are to ensure a clean incorporation of your code into the project’s code base. The goal is to isolate any potential code conflicts by adding safeguards to ensure the project’s code is not harmed by anyone’s contribution.</a:t>
            </a:r>
          </a:p>
          <a:p>
            <a:pPr lvl="1"/>
            <a:endParaRPr lang="en-US" dirty="0"/>
          </a:p>
        </p:txBody>
      </p:sp>
    </p:spTree>
    <p:extLst>
      <p:ext uri="{BB962C8B-B14F-4D97-AF65-F5344CB8AC3E}">
        <p14:creationId xmlns:p14="http://schemas.microsoft.com/office/powerpoint/2010/main" val="544651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System</a:t>
            </a:r>
            <a:endParaRPr lang="en-US" dirty="0"/>
          </a:p>
        </p:txBody>
      </p:sp>
      <p:sp>
        <p:nvSpPr>
          <p:cNvPr id="3" name="Content Placeholder 2"/>
          <p:cNvSpPr>
            <a:spLocks noGrp="1"/>
          </p:cNvSpPr>
          <p:nvPr>
            <p:ph idx="1"/>
          </p:nvPr>
        </p:nvSpPr>
        <p:spPr/>
        <p:txBody>
          <a:bodyPr>
            <a:normAutofit lnSpcReduction="10000"/>
          </a:bodyPr>
          <a:lstStyle/>
          <a:p>
            <a:r>
              <a:rPr lang="en-US" b="1" dirty="0" smtClean="0"/>
              <a:t>Version </a:t>
            </a:r>
            <a:r>
              <a:rPr lang="en-US" b="1" dirty="0"/>
              <a:t>Control System (VCS)</a:t>
            </a:r>
            <a:r>
              <a:rPr lang="en-US" dirty="0"/>
              <a:t> is a software that helps software developers to work together and maintain a complete history of their work.</a:t>
            </a:r>
          </a:p>
          <a:p>
            <a:r>
              <a:rPr lang="en-US" dirty="0"/>
              <a:t>Listed below are the functions of a VCS −</a:t>
            </a:r>
          </a:p>
          <a:p>
            <a:pPr lvl="1"/>
            <a:r>
              <a:rPr lang="en-US" dirty="0"/>
              <a:t>Allows developers to work simultaneously.</a:t>
            </a:r>
          </a:p>
          <a:p>
            <a:pPr lvl="1"/>
            <a:r>
              <a:rPr lang="en-US" dirty="0"/>
              <a:t>Does not allow overwriting each other’s changes.</a:t>
            </a:r>
          </a:p>
          <a:p>
            <a:pPr lvl="1"/>
            <a:r>
              <a:rPr lang="en-US" dirty="0"/>
              <a:t>Maintains a history of every version.</a:t>
            </a:r>
          </a:p>
          <a:p>
            <a:r>
              <a:rPr lang="en-US" dirty="0"/>
              <a:t>Following are the types of VCS </a:t>
            </a:r>
            <a:r>
              <a:rPr lang="en-US" dirty="0" smtClean="0"/>
              <a:t>−</a:t>
            </a:r>
          </a:p>
          <a:p>
            <a:pPr lvl="1"/>
            <a:r>
              <a:rPr lang="en-US" dirty="0" smtClean="0"/>
              <a:t>Local version control system </a:t>
            </a:r>
            <a:endParaRPr lang="en-US" dirty="0"/>
          </a:p>
          <a:p>
            <a:pPr lvl="1"/>
            <a:r>
              <a:rPr lang="en-US" dirty="0"/>
              <a:t>Centralized version control system (CVCS).</a:t>
            </a:r>
          </a:p>
          <a:p>
            <a:pPr lvl="1"/>
            <a:r>
              <a:rPr lang="en-US" dirty="0"/>
              <a:t>Distributed/Decentralized version control system (DVCS).</a:t>
            </a:r>
          </a:p>
        </p:txBody>
      </p:sp>
    </p:spTree>
    <p:extLst>
      <p:ext uri="{BB962C8B-B14F-4D97-AF65-F5344CB8AC3E}">
        <p14:creationId xmlns:p14="http://schemas.microsoft.com/office/powerpoint/2010/main" val="1087555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529" y="0"/>
            <a:ext cx="10515600" cy="1325563"/>
          </a:xfrm>
        </p:spPr>
        <p:txBody>
          <a:bodyPr/>
          <a:lstStyle/>
          <a:p>
            <a:r>
              <a:rPr lang="en-US" dirty="0"/>
              <a:t>Advantages of </a:t>
            </a:r>
            <a:r>
              <a:rPr lang="en-US" dirty="0" err="1"/>
              <a:t>Git</a:t>
            </a:r>
            <a:endParaRPr lang="en-US" dirty="0"/>
          </a:p>
        </p:txBody>
      </p:sp>
      <p:sp>
        <p:nvSpPr>
          <p:cNvPr id="3" name="Content Placeholder 2"/>
          <p:cNvSpPr>
            <a:spLocks noGrp="1"/>
          </p:cNvSpPr>
          <p:nvPr>
            <p:ph idx="1"/>
          </p:nvPr>
        </p:nvSpPr>
        <p:spPr>
          <a:xfrm>
            <a:off x="509251" y="1091528"/>
            <a:ext cx="11018949" cy="5206239"/>
          </a:xfrm>
        </p:spPr>
        <p:txBody>
          <a:bodyPr>
            <a:normAutofit fontScale="62500" lnSpcReduction="20000"/>
          </a:bodyPr>
          <a:lstStyle/>
          <a:p>
            <a:r>
              <a:rPr lang="en-US" dirty="0"/>
              <a:t>Free and open source</a:t>
            </a:r>
          </a:p>
          <a:p>
            <a:pPr lvl="1"/>
            <a:r>
              <a:rPr lang="en-US" dirty="0" err="1"/>
              <a:t>Git</a:t>
            </a:r>
            <a:r>
              <a:rPr lang="en-US" dirty="0"/>
              <a:t> is released under GPL’s open source license. It is available freely over the internet. </a:t>
            </a:r>
          </a:p>
          <a:p>
            <a:r>
              <a:rPr lang="en-US" dirty="0"/>
              <a:t>Fast and small</a:t>
            </a:r>
          </a:p>
          <a:p>
            <a:pPr lvl="1" algn="just"/>
            <a:r>
              <a:rPr lang="en-US" dirty="0" err="1" smtClean="0"/>
              <a:t>Git</a:t>
            </a:r>
            <a:r>
              <a:rPr lang="en-US" dirty="0" smtClean="0"/>
              <a:t> </a:t>
            </a:r>
            <a:r>
              <a:rPr lang="en-US" dirty="0"/>
              <a:t>does not rely on the central server; that is why, there is no need to interact with the remote server for every operation. The core part of </a:t>
            </a:r>
            <a:r>
              <a:rPr lang="en-US" dirty="0" err="1"/>
              <a:t>Git</a:t>
            </a:r>
            <a:r>
              <a:rPr lang="en-US" dirty="0"/>
              <a:t> is written in C, which avoids runtime overheads associated with other high-level languages. Though </a:t>
            </a:r>
            <a:r>
              <a:rPr lang="en-US" dirty="0" err="1"/>
              <a:t>Git</a:t>
            </a:r>
            <a:r>
              <a:rPr lang="en-US" dirty="0"/>
              <a:t> mirrors entire repository, the size of the data on the client side is small. This illustrates the efficiency of </a:t>
            </a:r>
            <a:r>
              <a:rPr lang="en-US" dirty="0" err="1"/>
              <a:t>Git</a:t>
            </a:r>
            <a:r>
              <a:rPr lang="en-US" dirty="0"/>
              <a:t> at compressing and storing data on the client side.</a:t>
            </a:r>
          </a:p>
          <a:p>
            <a:r>
              <a:rPr lang="en-US" dirty="0"/>
              <a:t>Implicit backup</a:t>
            </a:r>
          </a:p>
          <a:p>
            <a:pPr lvl="1" algn="just"/>
            <a:r>
              <a:rPr lang="en-US" dirty="0"/>
              <a:t>The chances of losing data are very rare when there are multiple copies of it. Data present on any client side mirrors the repository, hence it can be used in the event of a crash or disk corruption.</a:t>
            </a:r>
          </a:p>
          <a:p>
            <a:r>
              <a:rPr lang="en-US" dirty="0"/>
              <a:t>Security</a:t>
            </a:r>
          </a:p>
          <a:p>
            <a:pPr lvl="1" algn="just"/>
            <a:r>
              <a:rPr lang="en-US" dirty="0" err="1"/>
              <a:t>Git</a:t>
            </a:r>
            <a:r>
              <a:rPr lang="en-US" dirty="0"/>
              <a:t> uses a common cryptographic hash function called secure hash function (SHA1), to name and identify objects within its database. Every file and commit is check-summed and retrieved by its checksum at the time of checkout. It implies that, it is impossible to change file, date, and commit message and any other data from the </a:t>
            </a:r>
            <a:r>
              <a:rPr lang="en-US" dirty="0" err="1"/>
              <a:t>Git</a:t>
            </a:r>
            <a:r>
              <a:rPr lang="en-US" dirty="0"/>
              <a:t> database without knowing </a:t>
            </a:r>
            <a:r>
              <a:rPr lang="en-US" dirty="0" err="1"/>
              <a:t>Git</a:t>
            </a:r>
            <a:r>
              <a:rPr lang="en-US" dirty="0"/>
              <a:t>.</a:t>
            </a:r>
          </a:p>
          <a:p>
            <a:r>
              <a:rPr lang="en-US" dirty="0"/>
              <a:t>No need of powerful hardware</a:t>
            </a:r>
          </a:p>
          <a:p>
            <a:pPr lvl="1" algn="just"/>
            <a:r>
              <a:rPr lang="en-US" dirty="0"/>
              <a:t>In case of CVCS, the central server needs to be powerful enough to serve requests of the entire team. For smaller teams, it is not an issue, but as the team size grows, the hardware limitations of the server can be a performance bottleneck. In case of DVCS, developers don’t interact with the server unless they need to push or pull changes. All the heavy lifting happens on the client side, so the server hardware can be very simple indeed.</a:t>
            </a:r>
          </a:p>
          <a:p>
            <a:r>
              <a:rPr lang="en-US" dirty="0"/>
              <a:t>Easier branching</a:t>
            </a:r>
          </a:p>
          <a:p>
            <a:pPr lvl="1" algn="just"/>
            <a:r>
              <a:rPr lang="en-US" dirty="0"/>
              <a:t>CVCS uses cheap copy mechanism, If we create a new branch, it will copy all the codes to the new branch, so it is time-consuming and not efficient. Also, deletion and merging of branches in CVCS is complicated and time-consuming. But branch management with </a:t>
            </a:r>
            <a:r>
              <a:rPr lang="en-US" dirty="0" err="1"/>
              <a:t>Git</a:t>
            </a:r>
            <a:r>
              <a:rPr lang="en-US" dirty="0"/>
              <a:t> is very simple. It takes only a few seconds to create, delete, and merge branches.</a:t>
            </a:r>
          </a:p>
          <a:p>
            <a:endParaRPr lang="en-US" dirty="0"/>
          </a:p>
        </p:txBody>
      </p:sp>
    </p:spTree>
    <p:extLst>
      <p:ext uri="{BB962C8B-B14F-4D97-AF65-F5344CB8AC3E}">
        <p14:creationId xmlns:p14="http://schemas.microsoft.com/office/powerpoint/2010/main" val="2218792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a:t>
            </a:r>
            <a:r>
              <a:rPr lang="en-US" dirty="0" err="1"/>
              <a:t>Git</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Install </a:t>
            </a:r>
            <a:r>
              <a:rPr lang="en-US" dirty="0" err="1"/>
              <a:t>Git</a:t>
            </a:r>
            <a:r>
              <a:rPr lang="en-US" dirty="0"/>
              <a:t> on Mac OS </a:t>
            </a:r>
            <a:r>
              <a:rPr lang="en-US" dirty="0" smtClean="0"/>
              <a:t>X</a:t>
            </a:r>
          </a:p>
          <a:p>
            <a:pPr lvl="1"/>
            <a:r>
              <a:rPr lang="fr-FR" dirty="0"/>
              <a:t>$ git --version git version 2.7.0 (Apple Git-66</a:t>
            </a:r>
            <a:r>
              <a:rPr lang="fr-FR" dirty="0" smtClean="0"/>
              <a:t>)</a:t>
            </a:r>
            <a:endParaRPr lang="en-US" dirty="0" smtClean="0"/>
          </a:p>
          <a:p>
            <a:r>
              <a:rPr lang="en-US" dirty="0" err="1"/>
              <a:t>Git</a:t>
            </a:r>
            <a:r>
              <a:rPr lang="en-US" dirty="0"/>
              <a:t> for Mac Installer</a:t>
            </a:r>
          </a:p>
          <a:p>
            <a:pPr lvl="1"/>
            <a:r>
              <a:rPr lang="en-US" dirty="0"/>
              <a:t>The easiest way to install </a:t>
            </a:r>
            <a:r>
              <a:rPr lang="en-US" dirty="0" err="1"/>
              <a:t>Git</a:t>
            </a:r>
            <a:r>
              <a:rPr lang="en-US" dirty="0"/>
              <a:t> on a Mac is via the stand-alone installer:</a:t>
            </a:r>
          </a:p>
          <a:p>
            <a:pPr lvl="1"/>
            <a:r>
              <a:rPr lang="en-US" dirty="0"/>
              <a:t>Download the latest </a:t>
            </a:r>
            <a:r>
              <a:rPr lang="en-US" u="sng" dirty="0" err="1"/>
              <a:t>Git</a:t>
            </a:r>
            <a:r>
              <a:rPr lang="en-US" u="sng" dirty="0"/>
              <a:t> for Mac installer</a:t>
            </a:r>
            <a:r>
              <a:rPr lang="en-US" dirty="0"/>
              <a:t>.</a:t>
            </a:r>
          </a:p>
          <a:p>
            <a:pPr lvl="1"/>
            <a:r>
              <a:rPr lang="en-US" dirty="0"/>
              <a:t>Follow the prompts to install </a:t>
            </a:r>
            <a:r>
              <a:rPr lang="en-US" dirty="0" err="1"/>
              <a:t>Git</a:t>
            </a:r>
            <a:r>
              <a:rPr lang="en-US" dirty="0"/>
              <a:t>.</a:t>
            </a:r>
          </a:p>
          <a:p>
            <a:pPr lvl="1"/>
            <a:r>
              <a:rPr lang="en-US" dirty="0"/>
              <a:t>Open a terminal and verify the installation was successful by </a:t>
            </a:r>
            <a:r>
              <a:rPr lang="en-US" dirty="0" smtClean="0"/>
              <a:t>typing </a:t>
            </a:r>
          </a:p>
          <a:p>
            <a:pPr lvl="2"/>
            <a:r>
              <a:rPr lang="en-US" dirty="0" err="1" smtClean="0"/>
              <a:t>git</a:t>
            </a:r>
            <a:r>
              <a:rPr lang="en-US" dirty="0"/>
              <a:t> --</a:t>
            </a:r>
            <a:r>
              <a:rPr lang="en-US" dirty="0" smtClean="0"/>
              <a:t>version</a:t>
            </a:r>
          </a:p>
          <a:p>
            <a:pPr lvl="1"/>
            <a:r>
              <a:rPr lang="en-US" dirty="0"/>
              <a:t>Configure your </a:t>
            </a:r>
            <a:r>
              <a:rPr lang="en-US" dirty="0" err="1"/>
              <a:t>Git</a:t>
            </a:r>
            <a:r>
              <a:rPr lang="en-US" dirty="0"/>
              <a:t> username and email using the following </a:t>
            </a:r>
            <a:r>
              <a:rPr lang="en-US" dirty="0" smtClean="0"/>
              <a:t>commands. </a:t>
            </a:r>
            <a:r>
              <a:rPr lang="en-US" dirty="0"/>
              <a:t>These details will be associated with any commits that you create</a:t>
            </a:r>
            <a:r>
              <a:rPr lang="en-US" dirty="0" smtClean="0"/>
              <a:t>:</a:t>
            </a:r>
          </a:p>
          <a:p>
            <a:pPr lvl="2"/>
            <a:r>
              <a:rPr lang="en-US" dirty="0"/>
              <a:t>$ </a:t>
            </a:r>
            <a:r>
              <a:rPr lang="en-US" dirty="0" err="1"/>
              <a:t>git</a:t>
            </a:r>
            <a:r>
              <a:rPr lang="en-US" dirty="0"/>
              <a:t> </a:t>
            </a:r>
            <a:r>
              <a:rPr lang="en-US" dirty="0" err="1"/>
              <a:t>config</a:t>
            </a:r>
            <a:r>
              <a:rPr lang="en-US" dirty="0"/>
              <a:t> --global user.name </a:t>
            </a:r>
            <a:r>
              <a:rPr lang="en-US" dirty="0" smtClean="0"/>
              <a:t>“</a:t>
            </a:r>
            <a:r>
              <a:rPr lang="en-US" dirty="0" err="1" smtClean="0"/>
              <a:t>Neelam</a:t>
            </a:r>
            <a:r>
              <a:rPr lang="en-US" dirty="0" smtClean="0"/>
              <a:t> Singh“</a:t>
            </a:r>
          </a:p>
          <a:p>
            <a:pPr lvl="2"/>
            <a:r>
              <a:rPr lang="en-US" dirty="0" smtClean="0"/>
              <a:t>$ </a:t>
            </a:r>
            <a:r>
              <a:rPr lang="en-US" dirty="0" err="1" smtClean="0"/>
              <a:t>git</a:t>
            </a:r>
            <a:r>
              <a:rPr lang="en-US" dirty="0" smtClean="0"/>
              <a:t> </a:t>
            </a:r>
            <a:r>
              <a:rPr lang="en-US" dirty="0" err="1" smtClean="0"/>
              <a:t>config</a:t>
            </a:r>
            <a:r>
              <a:rPr lang="en-US" dirty="0" smtClean="0"/>
              <a:t> --global </a:t>
            </a:r>
            <a:r>
              <a:rPr lang="en-US" dirty="0" err="1" smtClean="0"/>
              <a:t>user.email</a:t>
            </a:r>
            <a:r>
              <a:rPr lang="en-US" dirty="0" smtClean="0"/>
              <a:t> “neelamsingh@geu.ac.in"</a:t>
            </a:r>
            <a:endParaRPr lang="en-US" dirty="0"/>
          </a:p>
          <a:p>
            <a:endParaRPr lang="fr-FR" dirty="0" smtClean="0"/>
          </a:p>
        </p:txBody>
      </p:sp>
    </p:spTree>
    <p:extLst>
      <p:ext uri="{BB962C8B-B14F-4D97-AF65-F5344CB8AC3E}">
        <p14:creationId xmlns:p14="http://schemas.microsoft.com/office/powerpoint/2010/main" val="2991291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a:t>
            </a:r>
            <a:r>
              <a:rPr lang="en-US" dirty="0" err="1"/>
              <a:t>Git</a:t>
            </a:r>
            <a:r>
              <a:rPr lang="en-US" dirty="0"/>
              <a:t> on Windows</a:t>
            </a:r>
          </a:p>
        </p:txBody>
      </p:sp>
      <p:sp>
        <p:nvSpPr>
          <p:cNvPr id="3" name="Content Placeholder 2"/>
          <p:cNvSpPr>
            <a:spLocks noGrp="1"/>
          </p:cNvSpPr>
          <p:nvPr>
            <p:ph idx="1"/>
          </p:nvPr>
        </p:nvSpPr>
        <p:spPr/>
        <p:txBody>
          <a:bodyPr>
            <a:normAutofit fontScale="92500" lnSpcReduction="20000"/>
          </a:bodyPr>
          <a:lstStyle/>
          <a:p>
            <a:endParaRPr lang="en-US" dirty="0"/>
          </a:p>
          <a:p>
            <a:r>
              <a:rPr lang="en-US" dirty="0"/>
              <a:t>Download the latest </a:t>
            </a:r>
            <a:r>
              <a:rPr lang="en-US" u="sng" dirty="0" err="1"/>
              <a:t>Git</a:t>
            </a:r>
            <a:r>
              <a:rPr lang="en-US" u="sng" dirty="0"/>
              <a:t> for Windows installer</a:t>
            </a:r>
            <a:r>
              <a:rPr lang="en-US" dirty="0"/>
              <a:t>.</a:t>
            </a:r>
          </a:p>
          <a:p>
            <a:pPr algn="just"/>
            <a:r>
              <a:rPr lang="en-US" dirty="0"/>
              <a:t>When you've successfully started the installer, you should see the </a:t>
            </a:r>
            <a:r>
              <a:rPr lang="en-US" b="1" dirty="0" err="1"/>
              <a:t>Git</a:t>
            </a:r>
            <a:r>
              <a:rPr lang="en-US" b="1" dirty="0"/>
              <a:t> Setup</a:t>
            </a:r>
            <a:r>
              <a:rPr lang="en-US" dirty="0"/>
              <a:t> wizard screen. Follow the </a:t>
            </a:r>
            <a:r>
              <a:rPr lang="en-US" b="1" dirty="0"/>
              <a:t>Next</a:t>
            </a:r>
            <a:r>
              <a:rPr lang="en-US" dirty="0"/>
              <a:t> and </a:t>
            </a:r>
            <a:r>
              <a:rPr lang="en-US" b="1" dirty="0"/>
              <a:t>Finish</a:t>
            </a:r>
            <a:r>
              <a:rPr lang="en-US" dirty="0"/>
              <a:t> prompts to complete the installation. The default options are pretty sensible for most users.</a:t>
            </a:r>
          </a:p>
          <a:p>
            <a:pPr algn="just"/>
            <a:r>
              <a:rPr lang="en-US" dirty="0"/>
              <a:t>Open a Command Prompt (or </a:t>
            </a:r>
            <a:r>
              <a:rPr lang="en-US" dirty="0" err="1"/>
              <a:t>Git</a:t>
            </a:r>
            <a:r>
              <a:rPr lang="en-US" dirty="0"/>
              <a:t> Bash if during installation you elected not to use </a:t>
            </a:r>
            <a:r>
              <a:rPr lang="en-US" dirty="0" err="1"/>
              <a:t>Git</a:t>
            </a:r>
            <a:r>
              <a:rPr lang="en-US" dirty="0"/>
              <a:t> from the Windows Command Prompt).</a:t>
            </a:r>
          </a:p>
          <a:p>
            <a:pPr algn="just"/>
            <a:r>
              <a:rPr lang="en-US" dirty="0"/>
              <a:t>Run the following commands to configure your </a:t>
            </a:r>
            <a:r>
              <a:rPr lang="en-US" dirty="0" err="1"/>
              <a:t>Git</a:t>
            </a:r>
            <a:r>
              <a:rPr lang="en-US" dirty="0"/>
              <a:t> username and email using the following commands, replacing Emma's name with your own. These details will be associated with any commits that you create:</a:t>
            </a:r>
          </a:p>
          <a:p>
            <a:pPr lvl="1"/>
            <a:r>
              <a:rPr lang="en-US" dirty="0"/>
              <a:t>$ </a:t>
            </a:r>
            <a:r>
              <a:rPr lang="en-US" dirty="0" err="1"/>
              <a:t>git</a:t>
            </a:r>
            <a:r>
              <a:rPr lang="en-US" dirty="0"/>
              <a:t> </a:t>
            </a:r>
            <a:r>
              <a:rPr lang="en-US" dirty="0" err="1"/>
              <a:t>config</a:t>
            </a:r>
            <a:r>
              <a:rPr lang="en-US" dirty="0"/>
              <a:t> --global user.name </a:t>
            </a:r>
            <a:r>
              <a:rPr lang="en-US" dirty="0" smtClean="0"/>
              <a:t>" </a:t>
            </a:r>
            <a:r>
              <a:rPr lang="en-US" dirty="0" err="1" smtClean="0"/>
              <a:t>Neelam</a:t>
            </a:r>
            <a:r>
              <a:rPr lang="en-US" dirty="0" smtClean="0"/>
              <a:t> Singh " </a:t>
            </a:r>
            <a:r>
              <a:rPr lang="en-US" dirty="0"/>
              <a:t>$ </a:t>
            </a:r>
            <a:r>
              <a:rPr lang="en-US" dirty="0" err="1"/>
              <a:t>git</a:t>
            </a:r>
            <a:r>
              <a:rPr lang="en-US" dirty="0"/>
              <a:t> </a:t>
            </a:r>
            <a:r>
              <a:rPr lang="en-US" dirty="0" err="1"/>
              <a:t>config</a:t>
            </a:r>
            <a:r>
              <a:rPr lang="en-US" dirty="0"/>
              <a:t> --global </a:t>
            </a:r>
            <a:r>
              <a:rPr lang="en-US" dirty="0" err="1"/>
              <a:t>user.email</a:t>
            </a:r>
            <a:r>
              <a:rPr lang="en-US" dirty="0"/>
              <a:t> </a:t>
            </a:r>
            <a:r>
              <a:rPr lang="en-US" dirty="0" smtClean="0"/>
              <a:t>“neelamsingh@geu.ac.in"</a:t>
            </a:r>
            <a:br>
              <a:rPr lang="en-US" dirty="0" smtClean="0"/>
            </a:br>
            <a:endParaRPr lang="en-US" dirty="0"/>
          </a:p>
        </p:txBody>
      </p:sp>
    </p:spTree>
    <p:extLst>
      <p:ext uri="{BB962C8B-B14F-4D97-AF65-F5344CB8AC3E}">
        <p14:creationId xmlns:p14="http://schemas.microsoft.com/office/powerpoint/2010/main" val="1660155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a:t>
            </a:r>
            <a:r>
              <a:rPr lang="en-US" dirty="0" err="1"/>
              <a:t>Git</a:t>
            </a:r>
            <a:r>
              <a:rPr lang="en-US" dirty="0"/>
              <a:t> on Linux</a:t>
            </a:r>
            <a:br>
              <a:rPr lang="en-US" dirty="0"/>
            </a:br>
            <a:endParaRPr lang="en-US" dirty="0"/>
          </a:p>
        </p:txBody>
      </p:sp>
      <p:sp>
        <p:nvSpPr>
          <p:cNvPr id="3" name="Content Placeholder 2"/>
          <p:cNvSpPr>
            <a:spLocks noGrp="1"/>
          </p:cNvSpPr>
          <p:nvPr>
            <p:ph idx="1"/>
          </p:nvPr>
        </p:nvSpPr>
        <p:spPr/>
        <p:txBody>
          <a:bodyPr/>
          <a:lstStyle/>
          <a:p>
            <a:r>
              <a:rPr lang="en-US" dirty="0" err="1"/>
              <a:t>Debian</a:t>
            </a:r>
            <a:r>
              <a:rPr lang="en-US" dirty="0"/>
              <a:t> / Ubuntu (apt-get)</a:t>
            </a:r>
          </a:p>
          <a:p>
            <a:pPr lvl="1"/>
            <a:r>
              <a:rPr lang="en-US" dirty="0" err="1"/>
              <a:t>Git</a:t>
            </a:r>
            <a:r>
              <a:rPr lang="en-US" dirty="0"/>
              <a:t> packages are available via </a:t>
            </a:r>
            <a:r>
              <a:rPr lang="en-US" u="sng" dirty="0">
                <a:hlinkClick r:id="rId2"/>
              </a:rPr>
              <a:t>apt</a:t>
            </a:r>
            <a:r>
              <a:rPr lang="en-US" dirty="0"/>
              <a:t>:</a:t>
            </a:r>
          </a:p>
          <a:p>
            <a:pPr lvl="1"/>
            <a:r>
              <a:rPr lang="en-US" dirty="0"/>
              <a:t>From your shell, install </a:t>
            </a:r>
            <a:r>
              <a:rPr lang="en-US" dirty="0" err="1"/>
              <a:t>Git</a:t>
            </a:r>
            <a:r>
              <a:rPr lang="en-US" dirty="0"/>
              <a:t> using apt-get</a:t>
            </a:r>
            <a:r>
              <a:rPr lang="en-US" dirty="0" smtClean="0"/>
              <a:t>:</a:t>
            </a:r>
          </a:p>
          <a:p>
            <a:pPr lvl="2"/>
            <a:r>
              <a:rPr lang="en-US" dirty="0"/>
              <a:t>$ </a:t>
            </a:r>
            <a:r>
              <a:rPr lang="en-US" dirty="0" err="1"/>
              <a:t>sudo</a:t>
            </a:r>
            <a:r>
              <a:rPr lang="en-US" dirty="0"/>
              <a:t> apt-get </a:t>
            </a:r>
            <a:r>
              <a:rPr lang="en-US" dirty="0" smtClean="0"/>
              <a:t>update</a:t>
            </a:r>
          </a:p>
          <a:p>
            <a:pPr lvl="2"/>
            <a:r>
              <a:rPr lang="en-US" dirty="0"/>
              <a:t>$ </a:t>
            </a:r>
            <a:r>
              <a:rPr lang="en-US" dirty="0" err="1"/>
              <a:t>sudo</a:t>
            </a:r>
            <a:r>
              <a:rPr lang="en-US" dirty="0"/>
              <a:t> apt-get install </a:t>
            </a:r>
            <a:r>
              <a:rPr lang="en-US" dirty="0" err="1" smtClean="0"/>
              <a:t>git</a:t>
            </a:r>
            <a:endParaRPr lang="en-US" dirty="0" smtClean="0"/>
          </a:p>
          <a:p>
            <a:pPr lvl="1"/>
            <a:r>
              <a:rPr lang="en-US" dirty="0"/>
              <a:t>Verify the installation was successful by </a:t>
            </a:r>
            <a:r>
              <a:rPr lang="en-US" dirty="0" smtClean="0"/>
              <a:t>typing</a:t>
            </a:r>
          </a:p>
          <a:p>
            <a:pPr lvl="2"/>
            <a:r>
              <a:rPr lang="en-US" dirty="0"/>
              <a:t>$ </a:t>
            </a:r>
            <a:r>
              <a:rPr lang="en-US" dirty="0" err="1"/>
              <a:t>git</a:t>
            </a:r>
            <a:r>
              <a:rPr lang="en-US" dirty="0"/>
              <a:t> </a:t>
            </a:r>
            <a:r>
              <a:rPr lang="en-US" dirty="0" smtClean="0"/>
              <a:t>–version</a:t>
            </a:r>
          </a:p>
          <a:p>
            <a:pPr lvl="1"/>
            <a:r>
              <a:rPr lang="en-US" dirty="0"/>
              <a:t>Configure your </a:t>
            </a:r>
            <a:r>
              <a:rPr lang="en-US" dirty="0" err="1"/>
              <a:t>Git</a:t>
            </a:r>
            <a:r>
              <a:rPr lang="en-US" dirty="0"/>
              <a:t> username and email using the following </a:t>
            </a:r>
            <a:r>
              <a:rPr lang="en-US" dirty="0" smtClean="0"/>
              <a:t>commands</a:t>
            </a:r>
          </a:p>
          <a:p>
            <a:pPr lvl="2"/>
            <a:r>
              <a:rPr lang="en-US" dirty="0" smtClean="0"/>
              <a:t>$ </a:t>
            </a:r>
            <a:r>
              <a:rPr lang="en-US" dirty="0" err="1" smtClean="0"/>
              <a:t>git</a:t>
            </a:r>
            <a:r>
              <a:rPr lang="en-US" dirty="0" smtClean="0"/>
              <a:t> </a:t>
            </a:r>
            <a:r>
              <a:rPr lang="en-US" dirty="0" err="1" smtClean="0"/>
              <a:t>config</a:t>
            </a:r>
            <a:r>
              <a:rPr lang="en-US" dirty="0" smtClean="0"/>
              <a:t> --global user.name “</a:t>
            </a:r>
            <a:r>
              <a:rPr lang="en-US" dirty="0" err="1" smtClean="0"/>
              <a:t>Neelam</a:t>
            </a:r>
            <a:r>
              <a:rPr lang="en-US" dirty="0" smtClean="0"/>
              <a:t> Singh“</a:t>
            </a:r>
          </a:p>
          <a:p>
            <a:pPr lvl="2"/>
            <a:r>
              <a:rPr lang="en-US" dirty="0" smtClean="0"/>
              <a:t>$ </a:t>
            </a:r>
            <a:r>
              <a:rPr lang="en-US" dirty="0" err="1" smtClean="0"/>
              <a:t>git</a:t>
            </a:r>
            <a:r>
              <a:rPr lang="en-US" dirty="0" smtClean="0"/>
              <a:t> </a:t>
            </a:r>
            <a:r>
              <a:rPr lang="en-US" dirty="0" err="1" smtClean="0"/>
              <a:t>config</a:t>
            </a:r>
            <a:r>
              <a:rPr lang="en-US" dirty="0" smtClean="0"/>
              <a:t> --global </a:t>
            </a:r>
            <a:r>
              <a:rPr lang="en-US" dirty="0" err="1" smtClean="0"/>
              <a:t>user.email</a:t>
            </a:r>
            <a:r>
              <a:rPr lang="en-US" dirty="0" smtClean="0"/>
              <a:t> “neelamsingh@geu.ac.in"</a:t>
            </a:r>
          </a:p>
          <a:p>
            <a:pPr lvl="2"/>
            <a:r>
              <a:rPr lang="en-US" dirty="0"/>
              <a:t> </a:t>
            </a:r>
          </a:p>
        </p:txBody>
      </p:sp>
    </p:spTree>
    <p:extLst>
      <p:ext uri="{BB962C8B-B14F-4D97-AF65-F5344CB8AC3E}">
        <p14:creationId xmlns:p14="http://schemas.microsoft.com/office/powerpoint/2010/main" val="4217193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Fedora (</a:t>
            </a:r>
            <a:r>
              <a:rPr lang="en-US" dirty="0" err="1"/>
              <a:t>dnf</a:t>
            </a:r>
            <a:r>
              <a:rPr lang="en-US" dirty="0"/>
              <a:t>/yum)</a:t>
            </a:r>
            <a:br>
              <a:rPr lang="en-US" dirty="0"/>
            </a:br>
            <a:endParaRPr lang="en-US" dirty="0"/>
          </a:p>
        </p:txBody>
      </p:sp>
      <p:sp>
        <p:nvSpPr>
          <p:cNvPr id="3" name="Content Placeholder 2"/>
          <p:cNvSpPr>
            <a:spLocks noGrp="1"/>
          </p:cNvSpPr>
          <p:nvPr>
            <p:ph idx="1"/>
          </p:nvPr>
        </p:nvSpPr>
        <p:spPr/>
        <p:txBody>
          <a:bodyPr/>
          <a:lstStyle/>
          <a:p>
            <a:r>
              <a:rPr lang="en-US" dirty="0" err="1"/>
              <a:t>Git</a:t>
            </a:r>
            <a:r>
              <a:rPr lang="en-US" dirty="0"/>
              <a:t> packages are available via both </a:t>
            </a:r>
            <a:r>
              <a:rPr lang="en-US" u="sng" dirty="0">
                <a:hlinkClick r:id="rId2"/>
              </a:rPr>
              <a:t>yum</a:t>
            </a:r>
            <a:r>
              <a:rPr lang="en-US" dirty="0"/>
              <a:t> and </a:t>
            </a:r>
            <a:r>
              <a:rPr lang="en-US" u="sng" dirty="0" err="1">
                <a:hlinkClick r:id="rId3"/>
              </a:rPr>
              <a:t>dnf</a:t>
            </a:r>
            <a:r>
              <a:rPr lang="en-US" dirty="0"/>
              <a:t>:</a:t>
            </a:r>
          </a:p>
          <a:p>
            <a:r>
              <a:rPr lang="en-US" dirty="0"/>
              <a:t>From your shell, install </a:t>
            </a:r>
            <a:r>
              <a:rPr lang="en-US" dirty="0" err="1"/>
              <a:t>Git</a:t>
            </a:r>
            <a:r>
              <a:rPr lang="en-US" dirty="0"/>
              <a:t> using </a:t>
            </a:r>
            <a:r>
              <a:rPr lang="en-US" dirty="0" err="1"/>
              <a:t>dnf</a:t>
            </a:r>
            <a:r>
              <a:rPr lang="en-US" dirty="0"/>
              <a:t> (or yum, on older versions of Fedora</a:t>
            </a:r>
            <a:r>
              <a:rPr lang="en-US" dirty="0" smtClean="0"/>
              <a:t>):</a:t>
            </a:r>
          </a:p>
          <a:p>
            <a:pPr lvl="1"/>
            <a:r>
              <a:rPr lang="en-US" dirty="0"/>
              <a:t>$ </a:t>
            </a:r>
            <a:r>
              <a:rPr lang="en-US" dirty="0" err="1"/>
              <a:t>sudo</a:t>
            </a:r>
            <a:r>
              <a:rPr lang="en-US" dirty="0"/>
              <a:t> </a:t>
            </a:r>
            <a:r>
              <a:rPr lang="en-US" dirty="0" err="1"/>
              <a:t>dnf</a:t>
            </a:r>
            <a:r>
              <a:rPr lang="en-US" dirty="0"/>
              <a:t> install </a:t>
            </a:r>
            <a:r>
              <a:rPr lang="en-US" dirty="0" err="1" smtClean="0"/>
              <a:t>git</a:t>
            </a:r>
            <a:r>
              <a:rPr lang="en-US" dirty="0" smtClean="0"/>
              <a:t> </a:t>
            </a:r>
          </a:p>
          <a:p>
            <a:pPr lvl="1"/>
            <a:r>
              <a:rPr lang="en-US" dirty="0"/>
              <a:t>$ </a:t>
            </a:r>
            <a:r>
              <a:rPr lang="en-US" dirty="0" err="1"/>
              <a:t>sudo</a:t>
            </a:r>
            <a:r>
              <a:rPr lang="en-US" dirty="0"/>
              <a:t> yum install </a:t>
            </a:r>
            <a:r>
              <a:rPr lang="en-US" dirty="0" err="1" smtClean="0"/>
              <a:t>git</a:t>
            </a:r>
            <a:endParaRPr lang="en-US" dirty="0" smtClean="0"/>
          </a:p>
          <a:p>
            <a:r>
              <a:rPr lang="en-US" dirty="0"/>
              <a:t>Verify the installation was successful by </a:t>
            </a:r>
            <a:r>
              <a:rPr lang="en-US" dirty="0" smtClean="0"/>
              <a:t>typing.</a:t>
            </a:r>
          </a:p>
          <a:p>
            <a:r>
              <a:rPr lang="en-US" dirty="0"/>
              <a:t>Configure your </a:t>
            </a:r>
            <a:r>
              <a:rPr lang="en-US" dirty="0" err="1"/>
              <a:t>Git</a:t>
            </a:r>
            <a:r>
              <a:rPr lang="en-US" dirty="0"/>
              <a:t> username and </a:t>
            </a:r>
            <a:r>
              <a:rPr lang="en-US" dirty="0" smtClean="0"/>
              <a:t>email.</a:t>
            </a:r>
          </a:p>
          <a:p>
            <a:pPr lvl="1"/>
            <a:endParaRPr lang="en-US" dirty="0"/>
          </a:p>
        </p:txBody>
      </p:sp>
    </p:spTree>
    <p:extLst>
      <p:ext uri="{BB962C8B-B14F-4D97-AF65-F5344CB8AC3E}">
        <p14:creationId xmlns:p14="http://schemas.microsoft.com/office/powerpoint/2010/main" val="1288165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Customize </a:t>
            </a:r>
            <a:r>
              <a:rPr lang="en-US" dirty="0" err="1"/>
              <a:t>Git</a:t>
            </a:r>
            <a:r>
              <a:rPr lang="en-US" dirty="0"/>
              <a:t> Environment</a:t>
            </a:r>
            <a:br>
              <a:rPr lang="en-US" dirty="0"/>
            </a:br>
            <a:endParaRPr lang="en-US" dirty="0"/>
          </a:p>
        </p:txBody>
      </p:sp>
      <p:sp>
        <p:nvSpPr>
          <p:cNvPr id="3" name="Content Placeholder 2"/>
          <p:cNvSpPr>
            <a:spLocks noGrp="1"/>
          </p:cNvSpPr>
          <p:nvPr>
            <p:ph idx="1"/>
          </p:nvPr>
        </p:nvSpPr>
        <p:spPr/>
        <p:txBody>
          <a:bodyPr/>
          <a:lstStyle/>
          <a:p>
            <a:pPr algn="just"/>
            <a:r>
              <a:rPr lang="en-US" dirty="0" err="1"/>
              <a:t>Git</a:t>
            </a:r>
            <a:r>
              <a:rPr lang="en-US" dirty="0"/>
              <a:t> provides the </a:t>
            </a:r>
            <a:r>
              <a:rPr lang="en-US" dirty="0" err="1"/>
              <a:t>git</a:t>
            </a:r>
            <a:r>
              <a:rPr lang="en-US" dirty="0"/>
              <a:t> </a:t>
            </a:r>
            <a:r>
              <a:rPr lang="en-US" dirty="0" err="1"/>
              <a:t>config</a:t>
            </a:r>
            <a:r>
              <a:rPr lang="en-US" dirty="0"/>
              <a:t> tool, which allows </a:t>
            </a:r>
            <a:r>
              <a:rPr lang="en-US" dirty="0" smtClean="0"/>
              <a:t>to </a:t>
            </a:r>
            <a:r>
              <a:rPr lang="en-US" dirty="0"/>
              <a:t>set configuration variables. </a:t>
            </a:r>
            <a:r>
              <a:rPr lang="en-US" dirty="0" err="1"/>
              <a:t>Git</a:t>
            </a:r>
            <a:r>
              <a:rPr lang="en-US" dirty="0"/>
              <a:t> stores all global configurations in </a:t>
            </a:r>
            <a:r>
              <a:rPr lang="en-US" b="1" dirty="0"/>
              <a:t>.</a:t>
            </a:r>
            <a:r>
              <a:rPr lang="en-US" b="1" dirty="0" err="1"/>
              <a:t>gitconfig</a:t>
            </a:r>
            <a:r>
              <a:rPr lang="en-US" dirty="0"/>
              <a:t> file, which is located in </a:t>
            </a:r>
            <a:r>
              <a:rPr lang="en-US" dirty="0" smtClean="0"/>
              <a:t>home </a:t>
            </a:r>
            <a:r>
              <a:rPr lang="en-US" dirty="0"/>
              <a:t>directory. To set these configuration values as global, add the </a:t>
            </a:r>
            <a:r>
              <a:rPr lang="en-US" b="1" dirty="0"/>
              <a:t>--global</a:t>
            </a:r>
            <a:r>
              <a:rPr lang="en-US" dirty="0"/>
              <a:t> option, and </a:t>
            </a:r>
            <a:r>
              <a:rPr lang="en-US" dirty="0" smtClean="0"/>
              <a:t>if </a:t>
            </a:r>
            <a:r>
              <a:rPr lang="en-US" b="1" dirty="0" smtClean="0"/>
              <a:t>--</a:t>
            </a:r>
            <a:r>
              <a:rPr lang="en-US" b="1" dirty="0"/>
              <a:t>global</a:t>
            </a:r>
            <a:r>
              <a:rPr lang="en-US" dirty="0"/>
              <a:t> </a:t>
            </a:r>
            <a:r>
              <a:rPr lang="en-US" dirty="0" smtClean="0"/>
              <a:t>option is omitted, </a:t>
            </a:r>
            <a:r>
              <a:rPr lang="en-US" dirty="0"/>
              <a:t>then </a:t>
            </a:r>
            <a:r>
              <a:rPr lang="en-US" dirty="0" smtClean="0"/>
              <a:t>the </a:t>
            </a:r>
            <a:r>
              <a:rPr lang="en-US" dirty="0"/>
              <a:t>configurations are specific for the current </a:t>
            </a:r>
            <a:r>
              <a:rPr lang="en-US" dirty="0" err="1"/>
              <a:t>Git</a:t>
            </a:r>
            <a:r>
              <a:rPr lang="en-US" dirty="0"/>
              <a:t> repository.</a:t>
            </a:r>
          </a:p>
        </p:txBody>
      </p:sp>
    </p:spTree>
    <p:extLst>
      <p:ext uri="{BB962C8B-B14F-4D97-AF65-F5344CB8AC3E}">
        <p14:creationId xmlns:p14="http://schemas.microsoft.com/office/powerpoint/2010/main" val="503620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2491</Words>
  <Application>Microsoft Office PowerPoint</Application>
  <PresentationFormat>Widescreen</PresentationFormat>
  <Paragraphs>215</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GiT</vt:lpstr>
      <vt:lpstr>Introduction</vt:lpstr>
      <vt:lpstr>Version Control System</vt:lpstr>
      <vt:lpstr>Advantages of Git</vt:lpstr>
      <vt:lpstr>Install Git </vt:lpstr>
      <vt:lpstr>Install Git on Windows</vt:lpstr>
      <vt:lpstr>Install Git on Linux </vt:lpstr>
      <vt:lpstr>Fedora (dnf/yum) </vt:lpstr>
      <vt:lpstr>Customize Git Environment </vt:lpstr>
      <vt:lpstr>Git - Life Cycle</vt:lpstr>
      <vt:lpstr>Git Tools </vt:lpstr>
      <vt:lpstr>Git Bash Commands</vt:lpstr>
      <vt:lpstr>Git GUI </vt:lpstr>
      <vt:lpstr>Gitk</vt:lpstr>
      <vt:lpstr>Git Terminology</vt:lpstr>
      <vt:lpstr>PowerPoint Presentation</vt:lpstr>
      <vt:lpstr>Git Commands </vt:lpstr>
      <vt:lpstr>PowerPoint Presentation</vt:lpstr>
      <vt:lpstr>Git Workflow</vt:lpstr>
      <vt:lpstr>PowerPoint Presentation</vt:lpstr>
      <vt:lpstr>Centralized Git workflow</vt:lpstr>
      <vt:lpstr>PowerPoint Presentation</vt:lpstr>
      <vt:lpstr>PowerPoint Presentation</vt:lpstr>
      <vt:lpstr>PowerPoint Presentation</vt:lpstr>
      <vt:lpstr>PowerPoint Presentation</vt:lpstr>
      <vt:lpstr>Branching and Merging in Git. </vt:lpstr>
      <vt:lpstr>Steps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NEELAM</dc:creator>
  <cp:lastModifiedBy>NEELAM</cp:lastModifiedBy>
  <cp:revision>14</cp:revision>
  <dcterms:created xsi:type="dcterms:W3CDTF">2023-02-24T08:12:10Z</dcterms:created>
  <dcterms:modified xsi:type="dcterms:W3CDTF">2023-02-28T08:27:34Z</dcterms:modified>
</cp:coreProperties>
</file>