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B43A97-35DD-4A22-9290-6687A15FDE06}"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392945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43A97-35DD-4A22-9290-6687A15FDE06}"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86608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43A97-35DD-4A22-9290-6687A15FDE06}"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334740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43A97-35DD-4A22-9290-6687A15FDE06}"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360719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B43A97-35DD-4A22-9290-6687A15FDE06}"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299632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B43A97-35DD-4A22-9290-6687A15FDE06}"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117785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B43A97-35DD-4A22-9290-6687A15FDE06}"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126359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B43A97-35DD-4A22-9290-6687A15FDE06}"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179439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43A97-35DD-4A22-9290-6687A15FDE06}"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416401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43A97-35DD-4A22-9290-6687A15FDE06}"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41605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43A97-35DD-4A22-9290-6687A15FDE06}"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2E298-4D5A-4717-AA1B-F32F2E057448}" type="slidenum">
              <a:rPr lang="en-US" smtClean="0"/>
              <a:t>‹#›</a:t>
            </a:fld>
            <a:endParaRPr lang="en-US"/>
          </a:p>
        </p:txBody>
      </p:sp>
    </p:spTree>
    <p:extLst>
      <p:ext uri="{BB962C8B-B14F-4D97-AF65-F5344CB8AC3E}">
        <p14:creationId xmlns:p14="http://schemas.microsoft.com/office/powerpoint/2010/main" val="232433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43A97-35DD-4A22-9290-6687A15FDE06}" type="datetimeFigureOut">
              <a:rPr lang="en-US" smtClean="0"/>
              <a:t>3/23/2023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2E298-4D5A-4717-AA1B-F32F2E057448}" type="slidenum">
              <a:rPr lang="en-US" smtClean="0"/>
              <a:t>‹#›</a:t>
            </a:fld>
            <a:endParaRPr lang="en-US"/>
          </a:p>
        </p:txBody>
      </p:sp>
    </p:spTree>
    <p:extLst>
      <p:ext uri="{BB962C8B-B14F-4D97-AF65-F5344CB8AC3E}">
        <p14:creationId xmlns:p14="http://schemas.microsoft.com/office/powerpoint/2010/main" val="248410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enkins.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rowserstack.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179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7" y="-253061"/>
            <a:ext cx="10515600" cy="1325563"/>
          </a:xfrm>
        </p:spPr>
        <p:txBody>
          <a:bodyPr/>
          <a:lstStyle/>
          <a:p>
            <a:r>
              <a:rPr lang="en-US" dirty="0"/>
              <a:t>Integrate Selenium with </a:t>
            </a:r>
            <a:r>
              <a:rPr lang="en-US" dirty="0" smtClean="0"/>
              <a:t>Jenkins</a:t>
            </a:r>
            <a:endParaRPr lang="en-US" dirty="0"/>
          </a:p>
        </p:txBody>
      </p:sp>
      <p:sp>
        <p:nvSpPr>
          <p:cNvPr id="3" name="Content Placeholder 2"/>
          <p:cNvSpPr>
            <a:spLocks noGrp="1"/>
          </p:cNvSpPr>
          <p:nvPr>
            <p:ph idx="1"/>
          </p:nvPr>
        </p:nvSpPr>
        <p:spPr>
          <a:xfrm>
            <a:off x="194256" y="734096"/>
            <a:ext cx="11718701" cy="5782613"/>
          </a:xfrm>
        </p:spPr>
        <p:txBody>
          <a:bodyPr>
            <a:normAutofit fontScale="70000" lnSpcReduction="20000"/>
          </a:bodyPr>
          <a:lstStyle/>
          <a:p>
            <a:pPr algn="just"/>
            <a:r>
              <a:rPr lang="en-US" b="1" u="sng" dirty="0"/>
              <a:t>Step #1</a:t>
            </a:r>
            <a:r>
              <a:rPr lang="en-US" b="1" dirty="0"/>
              <a:t>:</a:t>
            </a:r>
            <a:endParaRPr lang="en-US" dirty="0"/>
          </a:p>
          <a:p>
            <a:pPr lvl="1" algn="just"/>
            <a:r>
              <a:rPr lang="en-US" dirty="0"/>
              <a:t>Download Jenkins from the official website of Jenkins – </a:t>
            </a:r>
            <a:r>
              <a:rPr lang="en-US" b="1" dirty="0">
                <a:hlinkClick r:id="rId2"/>
              </a:rPr>
              <a:t>Jenkins</a:t>
            </a:r>
            <a:r>
              <a:rPr lang="en-US" dirty="0"/>
              <a:t>. Download the latest .war file. Jenkins can be started via the command line or can run in a web application server.</a:t>
            </a:r>
          </a:p>
          <a:p>
            <a:pPr lvl="1" algn="just"/>
            <a:r>
              <a:rPr lang="en-US" dirty="0"/>
              <a:t>Refer to the below steps for the execution through the command line:</a:t>
            </a:r>
          </a:p>
          <a:p>
            <a:pPr marL="914400" lvl="2" indent="0" algn="just">
              <a:buNone/>
            </a:pPr>
            <a:r>
              <a:rPr lang="en-US" b="1" dirty="0"/>
              <a:t>1)</a:t>
            </a:r>
            <a:r>
              <a:rPr lang="en-US" dirty="0"/>
              <a:t> Open the command prompt and type </a:t>
            </a:r>
            <a:r>
              <a:rPr lang="en-US" b="1" i="1" dirty="0"/>
              <a:t>java –jar</a:t>
            </a:r>
            <a:r>
              <a:rPr lang="en-US" dirty="0"/>
              <a:t> and enter the path of a .war file</a:t>
            </a:r>
          </a:p>
          <a:p>
            <a:pPr marL="914400" lvl="2" indent="0" algn="just">
              <a:buNone/>
            </a:pPr>
            <a:r>
              <a:rPr lang="en-US" b="1" dirty="0"/>
              <a:t>2)</a:t>
            </a:r>
            <a:r>
              <a:rPr lang="en-US" dirty="0"/>
              <a:t> Press enter and check if your </a:t>
            </a:r>
            <a:r>
              <a:rPr lang="en-US" dirty="0" err="1"/>
              <a:t>Jenkins.war</a:t>
            </a:r>
            <a:r>
              <a:rPr lang="en-US" dirty="0"/>
              <a:t> file started to run and check the status information on the command prompt console.</a:t>
            </a:r>
          </a:p>
          <a:p>
            <a:pPr lvl="2" algn="just"/>
            <a:r>
              <a:rPr lang="en-US" dirty="0"/>
              <a:t>It should show –</a:t>
            </a:r>
            <a:r>
              <a:rPr lang="en-US" b="1" dirty="0"/>
              <a:t> Jenkins is fully up and running</a:t>
            </a:r>
            <a:endParaRPr lang="en-US" dirty="0"/>
          </a:p>
          <a:p>
            <a:pPr marL="457200" lvl="1" indent="0" algn="just">
              <a:buNone/>
            </a:pPr>
            <a:r>
              <a:rPr lang="en-US" b="1" dirty="0" smtClean="0"/>
              <a:t>	3</a:t>
            </a:r>
            <a:r>
              <a:rPr lang="en-US" b="1" dirty="0"/>
              <a:t>)</a:t>
            </a:r>
            <a:r>
              <a:rPr lang="en-US" dirty="0"/>
              <a:t> </a:t>
            </a:r>
            <a:r>
              <a:rPr lang="en-US" sz="2100" dirty="0"/>
              <a:t>Now check whether your Jenkins is ready to use; by default</a:t>
            </a:r>
            <a:r>
              <a:rPr lang="en-US" dirty="0"/>
              <a:t>, </a:t>
            </a:r>
            <a:r>
              <a:rPr lang="en-US" sz="2100" dirty="0"/>
              <a:t>it uses port </a:t>
            </a:r>
            <a:r>
              <a:rPr lang="en-US" dirty="0"/>
              <a:t>8080.</a:t>
            </a:r>
          </a:p>
          <a:p>
            <a:pPr lvl="2" algn="just"/>
            <a:r>
              <a:rPr lang="en-US" dirty="0"/>
              <a:t>Type “</a:t>
            </a:r>
            <a:r>
              <a:rPr lang="en-US" b="1" i="1" dirty="0"/>
              <a:t>http://localhost:8080</a:t>
            </a:r>
            <a:r>
              <a:rPr lang="en-US" dirty="0"/>
              <a:t>” in the browser and press enter. It will show you Jenkins UI</a:t>
            </a:r>
            <a:r>
              <a:rPr lang="en-US" dirty="0" smtClean="0"/>
              <a:t>.</a:t>
            </a:r>
          </a:p>
          <a:p>
            <a:pPr algn="just"/>
            <a:r>
              <a:rPr lang="en-US" b="1" u="sng" dirty="0"/>
              <a:t>Step #2</a:t>
            </a:r>
            <a:r>
              <a:rPr lang="en-US" b="1" dirty="0"/>
              <a:t>:</a:t>
            </a:r>
            <a:endParaRPr lang="en-US" dirty="0"/>
          </a:p>
          <a:p>
            <a:pPr lvl="1" algn="just"/>
            <a:r>
              <a:rPr lang="en-US" dirty="0"/>
              <a:t>To use Selenium with Jenkins you need to configure Jenkins with Selenium.</a:t>
            </a:r>
          </a:p>
          <a:p>
            <a:pPr lvl="1" algn="just"/>
            <a:r>
              <a:rPr lang="en-US" b="1" dirty="0"/>
              <a:t>Follow the below steps:</a:t>
            </a:r>
            <a:endParaRPr lang="en-US" dirty="0"/>
          </a:p>
          <a:p>
            <a:pPr lvl="2" algn="just"/>
            <a:r>
              <a:rPr lang="en-US" dirty="0"/>
              <a:t>Go to Jenkins dashboard</a:t>
            </a:r>
          </a:p>
          <a:p>
            <a:pPr lvl="2" algn="just"/>
            <a:r>
              <a:rPr lang="en-US" dirty="0"/>
              <a:t>Click on manage Jenkins</a:t>
            </a:r>
          </a:p>
          <a:p>
            <a:pPr lvl="2" algn="just"/>
            <a:r>
              <a:rPr lang="en-US" dirty="0"/>
              <a:t>Click on configure Jenkins</a:t>
            </a:r>
          </a:p>
          <a:p>
            <a:pPr lvl="2" algn="just"/>
            <a:r>
              <a:rPr lang="en-US" dirty="0"/>
              <a:t>Click on JDK installation – In JDK name section enter the name, under Java Home section – give your java path</a:t>
            </a:r>
          </a:p>
          <a:p>
            <a:pPr algn="just"/>
            <a:r>
              <a:rPr lang="en-US" dirty="0"/>
              <a:t>The radio button, </a:t>
            </a:r>
            <a:r>
              <a:rPr lang="en-US" b="1" dirty="0"/>
              <a:t>Install automatically</a:t>
            </a:r>
            <a:r>
              <a:rPr lang="en-US" dirty="0"/>
              <a:t> is checked by default. You need to uncheck it because it will automatically update with the new Java version and there might be a possibility that Selenium doesn’t support the new Java version. It is better to uncheck it. Now click on apply and save.</a:t>
            </a:r>
          </a:p>
          <a:p>
            <a:r>
              <a:rPr lang="en-US" dirty="0"/>
              <a:t>Your Jenkins is configured with Selenium and is now ready to be used with Selenium. Both Jenkins and Selenium code is written in Java. Hence, if you give the Java path then internally it will communicate and process your job</a:t>
            </a:r>
            <a:r>
              <a:rPr lang="en-US" dirty="0" smtClean="0"/>
              <a:t>.                                                                                                                                 </a:t>
            </a:r>
            <a:r>
              <a:rPr lang="en-US" dirty="0"/>
              <a:t/>
            </a:r>
            <a:br>
              <a:rPr lang="en-US" dirty="0"/>
            </a:br>
            <a:endParaRPr lang="en-US" dirty="0"/>
          </a:p>
        </p:txBody>
      </p:sp>
    </p:spTree>
    <p:extLst>
      <p:ext uri="{BB962C8B-B14F-4D97-AF65-F5344CB8AC3E}">
        <p14:creationId xmlns:p14="http://schemas.microsoft.com/office/powerpoint/2010/main" val="2206147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167" y="718042"/>
            <a:ext cx="4570926" cy="4351338"/>
          </a:xfrm>
        </p:spPr>
        <p:txBody>
          <a:bodyPr>
            <a:normAutofit/>
          </a:bodyPr>
          <a:lstStyle/>
          <a:p>
            <a:pPr marL="0" indent="0">
              <a:buNone/>
            </a:pPr>
            <a:r>
              <a:rPr lang="en-US" b="1" u="sng" dirty="0"/>
              <a:t>Step #3</a:t>
            </a:r>
            <a:r>
              <a:rPr lang="en-US" b="1" dirty="0"/>
              <a:t>: </a:t>
            </a:r>
            <a:endParaRPr lang="en-US" dirty="0"/>
          </a:p>
          <a:p>
            <a:pPr algn="just"/>
            <a:r>
              <a:rPr lang="en-US" dirty="0"/>
              <a:t>Now, create a Selenium script and a </a:t>
            </a:r>
            <a:r>
              <a:rPr lang="en-US" dirty="0" err="1"/>
              <a:t>TestNG</a:t>
            </a:r>
            <a:r>
              <a:rPr lang="en-US" dirty="0"/>
              <a:t> XML file. This </a:t>
            </a:r>
            <a:r>
              <a:rPr lang="en-US" dirty="0" err="1"/>
              <a:t>TestNG</a:t>
            </a:r>
            <a:r>
              <a:rPr lang="en-US" dirty="0"/>
              <a:t> XML file will be required for creating a batch file and we will use that batch file in Jenkins. Refer below </a:t>
            </a:r>
            <a:r>
              <a:rPr lang="en-US" dirty="0" err="1"/>
              <a:t>TestNG</a:t>
            </a:r>
            <a:r>
              <a:rPr lang="en-US" dirty="0"/>
              <a:t> code</a:t>
            </a:r>
            <a:r>
              <a:rPr lang="en-US" dirty="0" smtClean="0"/>
              <a:t>:</a:t>
            </a:r>
          </a:p>
          <a:p>
            <a:endParaRPr lang="en-US" dirty="0"/>
          </a:p>
        </p:txBody>
      </p:sp>
      <p:sp>
        <p:nvSpPr>
          <p:cNvPr id="4" name="Rectangle 1"/>
          <p:cNvSpPr>
            <a:spLocks noChangeArrowheads="1"/>
          </p:cNvSpPr>
          <p:nvPr/>
        </p:nvSpPr>
        <p:spPr bwMode="auto">
          <a:xfrm>
            <a:off x="5537914" y="210215"/>
            <a:ext cx="5950039"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Monaco"/>
              </a:rPr>
              <a:t>package</a:t>
            </a:r>
            <a:r>
              <a:rPr kumimoji="0" lang="en-US" b="0" i="0" u="none" strike="noStrike" cap="none" normalizeH="0" baseline="0" dirty="0" smtClean="0">
                <a:ln>
                  <a:noFill/>
                </a:ln>
                <a:solidFill>
                  <a:srgbClr val="3A3A3A"/>
                </a:solidFill>
                <a:effectLst/>
                <a:latin typeface="Monaco"/>
              </a:rPr>
              <a:t> </a:t>
            </a:r>
            <a:r>
              <a:rPr kumimoji="0" lang="en-US" sz="1400" b="0" i="0" u="none" strike="noStrike" cap="none" normalizeH="0" baseline="0" dirty="0" smtClean="0">
                <a:ln>
                  <a:noFill/>
                </a:ln>
                <a:solidFill>
                  <a:srgbClr val="000000"/>
                </a:solidFill>
                <a:effectLst/>
                <a:latin typeface="Monaco"/>
              </a:rPr>
              <a:t>session_2;</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Monaco"/>
              </a:rPr>
              <a:t>import</a:t>
            </a:r>
            <a:r>
              <a:rPr kumimoji="0" lang="en-US" b="0" i="0" u="none" strike="noStrike" cap="none" normalizeH="0" baseline="0" dirty="0" smtClean="0">
                <a:ln>
                  <a:noFill/>
                </a:ln>
                <a:solidFill>
                  <a:srgbClr val="3A3A3A"/>
                </a:solidFill>
                <a:effectLst/>
                <a:latin typeface="Monaco"/>
              </a:rPr>
              <a:t> </a:t>
            </a:r>
            <a:r>
              <a:rPr kumimoji="0" lang="en-US" sz="1400" b="0" i="0" u="none" strike="noStrike" cap="none" normalizeH="0" baseline="0" dirty="0" err="1" smtClean="0">
                <a:ln>
                  <a:noFill/>
                </a:ln>
                <a:solidFill>
                  <a:srgbClr val="000000"/>
                </a:solidFill>
                <a:effectLst/>
                <a:latin typeface="Monaco"/>
              </a:rPr>
              <a:t>org.openqa.selenium.WebDriver</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Monaco"/>
              </a:rPr>
              <a:t>import</a:t>
            </a:r>
            <a:r>
              <a:rPr kumimoji="0" lang="en-US" b="0" i="0" u="none" strike="noStrike" cap="none" normalizeH="0" baseline="0" dirty="0" smtClean="0">
                <a:ln>
                  <a:noFill/>
                </a:ln>
                <a:solidFill>
                  <a:srgbClr val="3A3A3A"/>
                </a:solidFill>
                <a:effectLst/>
                <a:latin typeface="Monaco"/>
              </a:rPr>
              <a:t> </a:t>
            </a:r>
            <a:r>
              <a:rPr kumimoji="0" lang="en-US" sz="1400" b="0" i="0" u="none" strike="noStrike" cap="none" normalizeH="0" baseline="0" dirty="0" err="1" smtClean="0">
                <a:ln>
                  <a:noFill/>
                </a:ln>
                <a:solidFill>
                  <a:srgbClr val="000000"/>
                </a:solidFill>
                <a:effectLst/>
                <a:latin typeface="Monaco"/>
              </a:rPr>
              <a:t>org.openqa.selenium.firefox.FirefoxDriver</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Monaco"/>
              </a:rPr>
              <a:t>import</a:t>
            </a:r>
            <a:r>
              <a:rPr kumimoji="0" lang="en-US" b="0" i="0" u="none" strike="noStrike" cap="none" normalizeH="0" baseline="0" dirty="0" smtClean="0">
                <a:ln>
                  <a:noFill/>
                </a:ln>
                <a:solidFill>
                  <a:srgbClr val="3A3A3A"/>
                </a:solidFill>
                <a:effectLst/>
                <a:latin typeface="Monaco"/>
              </a:rPr>
              <a:t> </a:t>
            </a:r>
            <a:r>
              <a:rPr kumimoji="0" lang="en-US" sz="1400" b="0" i="0" u="none" strike="noStrike" cap="none" normalizeH="0" baseline="0" dirty="0" err="1" smtClean="0">
                <a:ln>
                  <a:noFill/>
                </a:ln>
                <a:solidFill>
                  <a:srgbClr val="000000"/>
                </a:solidFill>
                <a:effectLst/>
                <a:latin typeface="Monaco"/>
              </a:rPr>
              <a:t>org.testng.Assert</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Monaco"/>
              </a:rPr>
              <a:t>import</a:t>
            </a:r>
            <a:r>
              <a:rPr kumimoji="0" lang="en-US" b="0" i="0" u="none" strike="noStrike" cap="none" normalizeH="0" baseline="0" dirty="0" smtClean="0">
                <a:ln>
                  <a:noFill/>
                </a:ln>
                <a:solidFill>
                  <a:srgbClr val="3A3A3A"/>
                </a:solidFill>
                <a:effectLst/>
                <a:latin typeface="Monaco"/>
              </a:rPr>
              <a:t> </a:t>
            </a:r>
            <a:r>
              <a:rPr kumimoji="0" lang="en-US" sz="1400" b="0" i="0" u="none" strike="noStrike" cap="none" normalizeH="0" baseline="0" dirty="0" err="1" smtClean="0">
                <a:ln>
                  <a:noFill/>
                </a:ln>
                <a:solidFill>
                  <a:srgbClr val="000000"/>
                </a:solidFill>
                <a:effectLst/>
                <a:latin typeface="Monaco"/>
              </a:rPr>
              <a:t>org.testng.annotations.Test</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A3A3A"/>
                </a:solidFill>
                <a:effectLst/>
                <a:latin typeface="Monaco"/>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Monaco"/>
              </a:rPr>
              <a:t>public</a:t>
            </a:r>
            <a:r>
              <a:rPr kumimoji="0" lang="en-US" b="0" i="0" u="none" strike="noStrike" cap="none" normalizeH="0" baseline="0" dirty="0" smtClean="0">
                <a:ln>
                  <a:noFill/>
                </a:ln>
                <a:solidFill>
                  <a:srgbClr val="3A3A3A"/>
                </a:solidFill>
                <a:effectLst/>
                <a:latin typeface="Monaco"/>
              </a:rPr>
              <a:t> </a:t>
            </a:r>
            <a:r>
              <a:rPr kumimoji="0" lang="en-US" sz="1400" b="1" i="0" u="none" strike="noStrike" cap="none" normalizeH="0" baseline="0" dirty="0" smtClean="0">
                <a:ln>
                  <a:noFill/>
                </a:ln>
                <a:solidFill>
                  <a:srgbClr val="006699"/>
                </a:solidFill>
                <a:effectLst/>
                <a:latin typeface="Monaco"/>
              </a:rPr>
              <a:t>class</a:t>
            </a:r>
            <a:r>
              <a:rPr kumimoji="0" lang="en-US" b="0" i="0" u="none" strike="noStrike" cap="none" normalizeH="0" baseline="0" dirty="0" smtClean="0">
                <a:ln>
                  <a:noFill/>
                </a:ln>
                <a:solidFill>
                  <a:srgbClr val="3A3A3A"/>
                </a:solidFill>
                <a:effectLst/>
                <a:latin typeface="Monaco"/>
              </a:rPr>
              <a:t> </a:t>
            </a:r>
            <a:r>
              <a:rPr kumimoji="0" lang="en-US" sz="1400" b="0" i="0" u="none" strike="noStrike" cap="none" normalizeH="0" baseline="0" dirty="0" err="1" smtClean="0">
                <a:ln>
                  <a:noFill/>
                </a:ln>
                <a:solidFill>
                  <a:srgbClr val="000000"/>
                </a:solidFill>
                <a:effectLst/>
                <a:latin typeface="Monaco"/>
              </a:rPr>
              <a:t>jenkins_demo</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A3A3A"/>
                </a:solidFill>
                <a:effectLst/>
                <a:latin typeface="Monaco"/>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808080"/>
                </a:solidFill>
                <a:effectLst/>
                <a:latin typeface="Monaco"/>
              </a:rPr>
              <a:t>@Test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Monaco"/>
              </a:rPr>
              <a:t>publicvoidtestgooglrsearch</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A3A3A"/>
                </a:solidFill>
                <a:effectLst/>
                <a:latin typeface="Monaco"/>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onaco"/>
              </a:rPr>
              <a:t>WebDriver driver = </a:t>
            </a:r>
            <a:r>
              <a:rPr kumimoji="0" lang="en-US" sz="1400" b="0" i="0" u="none" strike="noStrike" cap="none" normalizeH="0" baseline="0" dirty="0" err="1" smtClean="0">
                <a:ln>
                  <a:noFill/>
                </a:ln>
                <a:solidFill>
                  <a:srgbClr val="000000"/>
                </a:solidFill>
                <a:effectLst/>
                <a:latin typeface="Monaco"/>
              </a:rPr>
              <a:t>newFirefoxDriver</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Monaco"/>
              </a:rPr>
              <a:t>//it will open the goggle page</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Monaco"/>
              </a:rPr>
              <a:t>driver.get</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0000FF"/>
                </a:solidFill>
                <a:effectLst/>
                <a:latin typeface="Monaco"/>
              </a:rPr>
              <a:t>"http://google.in"</a:t>
            </a:r>
            <a:r>
              <a:rPr kumimoji="0" lang="en-US" sz="1400" b="0" i="0" u="none" strike="noStrike" cap="none" normalizeH="0" baseline="0" dirty="0" smtClean="0">
                <a:ln>
                  <a:noFill/>
                </a:ln>
                <a:solidFill>
                  <a:srgbClr val="000000"/>
                </a:solidFill>
                <a:effectLst/>
                <a:latin typeface="Monaco"/>
              </a:rPr>
              <a: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Monaco"/>
              </a:rPr>
              <a:t>//we expect the title “Google “ should be present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Expectedtitle</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smtClean="0">
                <a:ln>
                  <a:noFill/>
                </a:ln>
                <a:solidFill>
                  <a:srgbClr val="0000FF"/>
                </a:solidFill>
                <a:effectLst/>
                <a:latin typeface="Monaco"/>
              </a:rPr>
              <a:t>"Google"</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Monaco"/>
              </a:rPr>
              <a:t>//it will fetch the actual title </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Actualtitle</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driver.getTitle</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Monaco"/>
              </a:rPr>
              <a:t>System.out.println</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0000FF"/>
                </a:solidFill>
                <a:effectLst/>
                <a:latin typeface="Monaco"/>
              </a:rPr>
              <a:t>"Before </a:t>
            </a:r>
            <a:r>
              <a:rPr kumimoji="0" lang="en-US" sz="1400" b="0" i="0" u="none" strike="noStrike" cap="none" normalizeH="0" baseline="0" dirty="0" err="1" smtClean="0">
                <a:ln>
                  <a:noFill/>
                </a:ln>
                <a:solidFill>
                  <a:srgbClr val="0000FF"/>
                </a:solidFill>
                <a:effectLst/>
                <a:latin typeface="Monaco"/>
              </a:rPr>
              <a:t>Assetion</a:t>
            </a:r>
            <a:r>
              <a:rPr kumimoji="0" lang="en-US" sz="1400" b="0" i="0" u="none" strike="noStrike" cap="none" normalizeH="0" baseline="0" dirty="0" smtClean="0">
                <a:ln>
                  <a:noFill/>
                </a:ln>
                <a:solidFill>
                  <a:srgbClr val="0000FF"/>
                </a:solidFill>
                <a:effectLst/>
                <a:latin typeface="Monaco"/>
              </a:rPr>
              <a:t> "</a:t>
            </a:r>
            <a:r>
              <a:rPr kumimoji="0" lang="en-US" b="0" i="0" u="none" strike="noStrike" cap="none" normalizeH="0" baseline="0" dirty="0" smtClean="0">
                <a:ln>
                  <a:noFill/>
                </a:ln>
                <a:solidFill>
                  <a:srgbClr val="3A3A3A"/>
                </a:solidFill>
                <a:effectLst/>
                <a:latin typeface="Monaco"/>
              </a:rPr>
              <a:t> </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err="1" smtClean="0">
                <a:ln>
                  <a:noFill/>
                </a:ln>
                <a:solidFill>
                  <a:srgbClr val="000000"/>
                </a:solidFill>
                <a:effectLst/>
                <a:latin typeface="Monaco"/>
              </a:rPr>
              <a:t>Expectedtitle</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Actualtitle</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Monaco"/>
              </a:rPr>
              <a:t>//it will compare actual title and expected title</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Monaco"/>
              </a:rPr>
              <a:t>Assert.assertEquals</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err="1" smtClean="0">
                <a:ln>
                  <a:noFill/>
                </a:ln>
                <a:solidFill>
                  <a:srgbClr val="000000"/>
                </a:solidFill>
                <a:effectLst/>
                <a:latin typeface="Monaco"/>
              </a:rPr>
              <a:t>Actualtitle</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err="1" smtClean="0">
                <a:ln>
                  <a:noFill/>
                </a:ln>
                <a:solidFill>
                  <a:srgbClr val="000000"/>
                </a:solidFill>
                <a:effectLst/>
                <a:latin typeface="Monaco"/>
              </a:rPr>
              <a:t>Expectedtitle</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Monaco"/>
              </a:rPr>
              <a:t>//print out the result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Monaco"/>
              </a:rPr>
              <a:t>System.out.println</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0000FF"/>
                </a:solidFill>
                <a:effectLst/>
                <a:latin typeface="Monaco"/>
              </a:rPr>
              <a:t>"After Assertion "</a:t>
            </a:r>
            <a:r>
              <a:rPr kumimoji="0" lang="en-US" b="0" i="0" u="none" strike="noStrike" cap="none" normalizeH="0" baseline="0" dirty="0" smtClean="0">
                <a:ln>
                  <a:noFill/>
                </a:ln>
                <a:solidFill>
                  <a:srgbClr val="3A3A3A"/>
                </a:solidFill>
                <a:effectLst/>
                <a:latin typeface="Monaco"/>
              </a:rPr>
              <a:t> </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err="1" smtClean="0">
                <a:ln>
                  <a:noFill/>
                </a:ln>
                <a:solidFill>
                  <a:srgbClr val="000000"/>
                </a:solidFill>
                <a:effectLst/>
                <a:latin typeface="Monaco"/>
              </a:rPr>
              <a:t>Expectedtitle</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Actualtitle</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smtClean="0">
                <a:ln>
                  <a:noFill/>
                </a:ln>
                <a:solidFill>
                  <a:srgbClr val="0000FF"/>
                </a:solidFill>
                <a:effectLst/>
                <a:latin typeface="Monaco"/>
              </a:rPr>
              <a:t>" Title matched "</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A3A3A"/>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onaco"/>
              </a:rPr>
              <a:t>}</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0129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a:t>
            </a:r>
            <a:r>
              <a:rPr lang="en-US" b="1" dirty="0" err="1"/>
              <a:t>TestNG</a:t>
            </a:r>
            <a:r>
              <a:rPr lang="en-US" b="1" dirty="0"/>
              <a:t> xml file, refer below code:</a:t>
            </a:r>
            <a:endParaRPr lang="en-US" dirty="0"/>
          </a:p>
        </p:txBody>
      </p:sp>
      <p:pic>
        <p:nvPicPr>
          <p:cNvPr id="5" name="Content Placeholder 4"/>
          <p:cNvPicPr>
            <a:picLocks noGrp="1" noChangeAspect="1"/>
          </p:cNvPicPr>
          <p:nvPr>
            <p:ph idx="1"/>
          </p:nvPr>
        </p:nvPicPr>
        <p:blipFill>
          <a:blip r:embed="rId2"/>
          <a:stretch>
            <a:fillRect/>
          </a:stretch>
        </p:blipFill>
        <p:spPr>
          <a:xfrm>
            <a:off x="1197736" y="2141449"/>
            <a:ext cx="4742645" cy="3082131"/>
          </a:xfrm>
          <a:prstGeom prst="rect">
            <a:avLst/>
          </a:prstGeom>
        </p:spPr>
      </p:pic>
    </p:spTree>
    <p:extLst>
      <p:ext uri="{BB962C8B-B14F-4D97-AF65-F5344CB8AC3E}">
        <p14:creationId xmlns:p14="http://schemas.microsoft.com/office/powerpoint/2010/main" val="490028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08" y="68913"/>
            <a:ext cx="10515600" cy="871246"/>
          </a:xfrm>
        </p:spPr>
        <p:txBody>
          <a:bodyPr/>
          <a:lstStyle/>
          <a:p>
            <a:r>
              <a:rPr lang="en-US" dirty="0"/>
              <a:t>What is </a:t>
            </a:r>
            <a:r>
              <a:rPr lang="en-US" dirty="0" smtClean="0"/>
              <a:t>Continuous Deployment?</a:t>
            </a:r>
            <a:endParaRPr lang="en-US" dirty="0"/>
          </a:p>
        </p:txBody>
      </p:sp>
      <p:pic>
        <p:nvPicPr>
          <p:cNvPr id="4" name="Content Placeholder 3"/>
          <p:cNvPicPr>
            <a:picLocks noGrp="1" noChangeAspect="1"/>
          </p:cNvPicPr>
          <p:nvPr>
            <p:ph idx="1"/>
          </p:nvPr>
        </p:nvPicPr>
        <p:blipFill>
          <a:blip r:embed="rId2"/>
          <a:stretch>
            <a:fillRect/>
          </a:stretch>
        </p:blipFill>
        <p:spPr>
          <a:xfrm>
            <a:off x="232894" y="885467"/>
            <a:ext cx="6747456" cy="5592605"/>
          </a:xfrm>
          <a:prstGeom prst="rect">
            <a:avLst/>
          </a:prstGeom>
        </p:spPr>
      </p:pic>
      <p:sp>
        <p:nvSpPr>
          <p:cNvPr id="5" name="Rectangle 4"/>
          <p:cNvSpPr/>
          <p:nvPr/>
        </p:nvSpPr>
        <p:spPr>
          <a:xfrm>
            <a:off x="7122017" y="789922"/>
            <a:ext cx="4868214" cy="590931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rgbClr val="161616"/>
                </a:solidFill>
                <a:latin typeface="IBM Plex Sans"/>
              </a:rPr>
              <a:t>Continuous deployment is a strategy in software development where code changes to an application are released automatically into the production environment. </a:t>
            </a:r>
            <a:endParaRPr lang="en-US" dirty="0" smtClean="0">
              <a:solidFill>
                <a:srgbClr val="161616"/>
              </a:solidFill>
              <a:latin typeface="IBM Plex Sans"/>
            </a:endParaRPr>
          </a:p>
          <a:p>
            <a:pPr marL="285750" indent="-285750" algn="just">
              <a:lnSpc>
                <a:spcPct val="150000"/>
              </a:lnSpc>
              <a:buFont typeface="Arial" panose="020B0604020202020204" pitchFamily="34" charset="0"/>
              <a:buChar char="•"/>
            </a:pPr>
            <a:r>
              <a:rPr lang="en-US" dirty="0" smtClean="0">
                <a:solidFill>
                  <a:srgbClr val="161616"/>
                </a:solidFill>
                <a:latin typeface="IBM Plex Sans"/>
              </a:rPr>
              <a:t>This </a:t>
            </a:r>
            <a:r>
              <a:rPr lang="en-US" dirty="0">
                <a:solidFill>
                  <a:srgbClr val="161616"/>
                </a:solidFill>
                <a:latin typeface="IBM Plex Sans"/>
              </a:rPr>
              <a:t>automation is driven by a series of predefined tests. Once new updates pass those tests, the system pushes the updates directly to the software's users</a:t>
            </a:r>
            <a:r>
              <a:rPr lang="en-US" dirty="0" smtClean="0">
                <a:solidFill>
                  <a:srgbClr val="161616"/>
                </a:solidFill>
                <a:latin typeface="IBM Plex Sans"/>
              </a:rPr>
              <a:t>.</a:t>
            </a:r>
          </a:p>
          <a:p>
            <a:pPr marL="285750" indent="-285750" algn="just">
              <a:lnSpc>
                <a:spcPct val="150000"/>
              </a:lnSpc>
              <a:buFont typeface="Arial" panose="020B0604020202020204" pitchFamily="34" charset="0"/>
              <a:buChar char="•"/>
            </a:pPr>
            <a:r>
              <a:rPr lang="en-US" dirty="0">
                <a:solidFill>
                  <a:srgbClr val="161616"/>
                </a:solidFill>
                <a:latin typeface="IBM Plex Sans"/>
              </a:rPr>
              <a:t>One of the main benefits of continuous deployment is that there is no time lag between when a code change passes application- and platform-level testing and when it moves into live production.</a:t>
            </a:r>
          </a:p>
        </p:txBody>
      </p:sp>
    </p:spTree>
    <p:extLst>
      <p:ext uri="{BB962C8B-B14F-4D97-AF65-F5344CB8AC3E}">
        <p14:creationId xmlns:p14="http://schemas.microsoft.com/office/powerpoint/2010/main" val="142653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deployment tools</a:t>
            </a:r>
          </a:p>
        </p:txBody>
      </p:sp>
      <p:sp>
        <p:nvSpPr>
          <p:cNvPr id="3" name="Content Placeholder 2"/>
          <p:cNvSpPr>
            <a:spLocks noGrp="1"/>
          </p:cNvSpPr>
          <p:nvPr>
            <p:ph idx="1"/>
          </p:nvPr>
        </p:nvSpPr>
        <p:spPr/>
        <p:txBody>
          <a:bodyPr>
            <a:normAutofit fontScale="85000" lnSpcReduction="20000"/>
          </a:bodyPr>
          <a:lstStyle/>
          <a:p>
            <a:pPr algn="just"/>
            <a:r>
              <a:rPr lang="en-US" dirty="0" smtClean="0"/>
              <a:t>Continuous </a:t>
            </a:r>
            <a:r>
              <a:rPr lang="en-US" dirty="0"/>
              <a:t>deployment pipelines use similar tools to those in continuous delivery, with an enhanced emphasis on code testing prior to and after deployment into production.</a:t>
            </a:r>
          </a:p>
          <a:p>
            <a:pPr algn="just"/>
            <a:r>
              <a:rPr lang="en-US" dirty="0"/>
              <a:t>During development, version control and build automation, along with specialized tools, such as the project management software Apache Maven, ensure smooth delivery of code using continuous integration pipeline software, such as Jenkins</a:t>
            </a:r>
            <a:r>
              <a:rPr lang="en-US" dirty="0" smtClean="0"/>
              <a:t>.</a:t>
            </a:r>
          </a:p>
          <a:p>
            <a:pPr algn="just"/>
            <a:r>
              <a:rPr lang="en-US" dirty="0"/>
              <a:t>Unit tests and functional tests put code into as many execution scenarios as possible to predict its behavior in production. Unit testing frameworks include </a:t>
            </a:r>
            <a:r>
              <a:rPr lang="en-US" dirty="0" err="1"/>
              <a:t>NUnit</a:t>
            </a:r>
            <a:r>
              <a:rPr lang="en-US" dirty="0"/>
              <a:t>, </a:t>
            </a:r>
            <a:r>
              <a:rPr lang="en-US" dirty="0" err="1"/>
              <a:t>TestNG</a:t>
            </a:r>
            <a:r>
              <a:rPr lang="en-US" dirty="0"/>
              <a:t> and </a:t>
            </a:r>
            <a:r>
              <a:rPr lang="en-US" dirty="0" err="1"/>
              <a:t>RSpec</a:t>
            </a:r>
            <a:r>
              <a:rPr lang="en-US" dirty="0"/>
              <a:t>, among many others.</a:t>
            </a:r>
          </a:p>
          <a:p>
            <a:pPr algn="just"/>
            <a:r>
              <a:rPr lang="en-US" dirty="0"/>
              <a:t>For continuous deployment, IT automation and configuration</a:t>
            </a:r>
            <a:r>
              <a:rPr lang="en-US" u="sng" dirty="0"/>
              <a:t> </a:t>
            </a:r>
            <a:r>
              <a:rPr lang="en-US" dirty="0"/>
              <a:t>management tools, such as Puppet and </a:t>
            </a:r>
            <a:r>
              <a:rPr lang="en-US" dirty="0" err="1"/>
              <a:t>Ansible</a:t>
            </a:r>
            <a:r>
              <a:rPr lang="en-US" dirty="0"/>
              <a:t>, handle code deployment and hosting resource configuration. Integration and acceptance tests can be set up in tools such as Cucumber and Calabash.</a:t>
            </a:r>
          </a:p>
          <a:p>
            <a:pPr algn="just"/>
            <a:endParaRPr lang="en-US" dirty="0"/>
          </a:p>
        </p:txBody>
      </p:sp>
    </p:spTree>
    <p:extLst>
      <p:ext uri="{BB962C8B-B14F-4D97-AF65-F5344CB8AC3E}">
        <p14:creationId xmlns:p14="http://schemas.microsoft.com/office/powerpoint/2010/main" val="206017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Puppet - Installation and Setup</a:t>
            </a:r>
          </a:p>
        </p:txBody>
      </p:sp>
      <p:sp>
        <p:nvSpPr>
          <p:cNvPr id="3" name="Content Placeholder 2"/>
          <p:cNvSpPr>
            <a:spLocks noGrp="1"/>
          </p:cNvSpPr>
          <p:nvPr>
            <p:ph idx="1"/>
          </p:nvPr>
        </p:nvSpPr>
        <p:spPr/>
        <p:txBody>
          <a:bodyPr/>
          <a:lstStyle/>
          <a:p>
            <a:pPr algn="just"/>
            <a:r>
              <a:rPr lang="en-US" dirty="0"/>
              <a:t>Puppet is a configuration management tool that simplifies system administration. Puppet uses a client/server model in which your managed nodes, running a process called the Puppet </a:t>
            </a:r>
            <a:r>
              <a:rPr lang="en-US" i="1" dirty="0"/>
              <a:t>agent</a:t>
            </a:r>
            <a:r>
              <a:rPr lang="en-US" dirty="0"/>
              <a:t>, talk to and pull down configuration profiles from a Puppet </a:t>
            </a:r>
            <a:r>
              <a:rPr lang="en-US" i="1" dirty="0"/>
              <a:t>master</a:t>
            </a:r>
            <a:r>
              <a:rPr lang="en-US" dirty="0"/>
              <a:t>.</a:t>
            </a:r>
          </a:p>
          <a:p>
            <a:pPr algn="just"/>
            <a:r>
              <a:rPr lang="en-US" dirty="0"/>
              <a:t>Puppet deployments can range from small groups of servers up to enterprise-level operations.</a:t>
            </a:r>
          </a:p>
          <a:p>
            <a:pPr algn="just"/>
            <a:endParaRPr lang="en-US" dirty="0"/>
          </a:p>
        </p:txBody>
      </p:sp>
    </p:spTree>
    <p:extLst>
      <p:ext uri="{BB962C8B-B14F-4D97-AF65-F5344CB8AC3E}">
        <p14:creationId xmlns:p14="http://schemas.microsoft.com/office/powerpoint/2010/main" val="71137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To get started using Puppet, you must first complete the initial installation and setup process</a:t>
            </a:r>
            <a:r>
              <a:rPr lang="en-US" dirty="0" smtClean="0"/>
              <a:t>.</a:t>
            </a:r>
          </a:p>
          <a:p>
            <a:pPr algn="just"/>
            <a:r>
              <a:rPr lang="en-US" dirty="0"/>
              <a:t>Puppet is distributed in several packages</a:t>
            </a:r>
            <a:r>
              <a:rPr lang="en-US" dirty="0" smtClean="0"/>
              <a:t>.</a:t>
            </a:r>
          </a:p>
          <a:p>
            <a:pPr algn="just"/>
            <a:r>
              <a:rPr lang="en-US" dirty="0"/>
              <a:t>These include </a:t>
            </a:r>
            <a:r>
              <a:rPr lang="en-US" dirty="0" err="1"/>
              <a:t>puppetserver</a:t>
            </a:r>
            <a:r>
              <a:rPr lang="en-US" dirty="0"/>
              <a:t>, puppet-agent and</a:t>
            </a:r>
            <a:r>
              <a:rPr lang="en-US" sz="3600" dirty="0">
                <a:solidFill>
                  <a:srgbClr val="222222"/>
                </a:solidFill>
                <a:latin typeface="marketing-sans"/>
              </a:rPr>
              <a:t> </a:t>
            </a:r>
            <a:r>
              <a:rPr lang="en-US" dirty="0" err="1" smtClean="0"/>
              <a:t>puppetdb</a:t>
            </a:r>
            <a:r>
              <a:rPr lang="en-US" dirty="0" smtClean="0"/>
              <a:t>. </a:t>
            </a:r>
            <a:r>
              <a:rPr lang="en-US" dirty="0"/>
              <a:t>Puppet Server controls the configuration information for one or more managed agent nodes. </a:t>
            </a:r>
            <a:r>
              <a:rPr lang="en-US" dirty="0" err="1"/>
              <a:t>PuppetDB</a:t>
            </a:r>
            <a:r>
              <a:rPr lang="en-US" dirty="0"/>
              <a:t> is where the data generated by Puppet is stored. </a:t>
            </a:r>
          </a:p>
          <a:p>
            <a:pPr lvl="0" algn="just"/>
            <a:endParaRPr lang="en-US" sz="3600" dirty="0">
              <a:latin typeface="Arial" panose="020B0604020202020204" pitchFamily="34" charset="0"/>
            </a:endParaRPr>
          </a:p>
          <a:p>
            <a:pPr algn="just"/>
            <a:endParaRPr lang="en-US" dirty="0"/>
          </a:p>
        </p:txBody>
      </p:sp>
    </p:spTree>
    <p:extLst>
      <p:ext uri="{BB962C8B-B14F-4D97-AF65-F5344CB8AC3E}">
        <p14:creationId xmlns:p14="http://schemas.microsoft.com/office/powerpoint/2010/main" val="311761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the Puppet platform repository</a:t>
            </a:r>
          </a:p>
        </p:txBody>
      </p:sp>
      <p:sp>
        <p:nvSpPr>
          <p:cNvPr id="3" name="Content Placeholder 2"/>
          <p:cNvSpPr>
            <a:spLocks noGrp="1"/>
          </p:cNvSpPr>
          <p:nvPr>
            <p:ph idx="1"/>
          </p:nvPr>
        </p:nvSpPr>
        <p:spPr/>
        <p:txBody>
          <a:bodyPr/>
          <a:lstStyle/>
          <a:p>
            <a:pPr algn="just"/>
            <a:r>
              <a:rPr lang="en-US" dirty="0"/>
              <a:t>Enabling the Puppet platform repository makes the components needed for installation available on your system. The process for enabling the repository depends on your package management system, such as Yum or Apt.</a:t>
            </a:r>
          </a:p>
        </p:txBody>
      </p:sp>
    </p:spTree>
    <p:extLst>
      <p:ext uri="{BB962C8B-B14F-4D97-AF65-F5344CB8AC3E}">
        <p14:creationId xmlns:p14="http://schemas.microsoft.com/office/powerpoint/2010/main" val="113892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Puppet Architecture</a:t>
            </a:r>
          </a:p>
        </p:txBody>
      </p:sp>
      <p:sp>
        <p:nvSpPr>
          <p:cNvPr id="3" name="Content Placeholder 2"/>
          <p:cNvSpPr>
            <a:spLocks noGrp="1"/>
          </p:cNvSpPr>
          <p:nvPr>
            <p:ph idx="1"/>
          </p:nvPr>
        </p:nvSpPr>
        <p:spPr>
          <a:xfrm>
            <a:off x="838200" y="1825625"/>
            <a:ext cx="4918656" cy="4351338"/>
          </a:xfrm>
        </p:spPr>
        <p:txBody>
          <a:bodyPr/>
          <a:lstStyle/>
          <a:p>
            <a:pPr algn="just"/>
            <a:r>
              <a:rPr lang="en-US" dirty="0"/>
              <a:t>Puppet uses master-slave or client-server architecture. Puppet client and server interconnected by SSL, which is a secure socket layer. It is a model-driven system</a:t>
            </a:r>
            <a:r>
              <a:rPr lang="en-US" dirty="0" smtClean="0"/>
              <a:t>.</a:t>
            </a:r>
          </a:p>
          <a:p>
            <a:pPr algn="just"/>
            <a:r>
              <a:rPr lang="en-US" dirty="0"/>
              <a:t>the client is referred to as a Puppet agent/slave/node, and the server is referred to as a Puppet master.</a:t>
            </a:r>
          </a:p>
        </p:txBody>
      </p:sp>
      <p:pic>
        <p:nvPicPr>
          <p:cNvPr id="4" name="Picture 3"/>
          <p:cNvPicPr>
            <a:picLocks noChangeAspect="1"/>
          </p:cNvPicPr>
          <p:nvPr/>
        </p:nvPicPr>
        <p:blipFill>
          <a:blip r:embed="rId2"/>
          <a:stretch>
            <a:fillRect/>
          </a:stretch>
        </p:blipFill>
        <p:spPr>
          <a:xfrm>
            <a:off x="5988743" y="1825625"/>
            <a:ext cx="5572125" cy="4351338"/>
          </a:xfrm>
          <a:prstGeom prst="rect">
            <a:avLst/>
          </a:prstGeom>
        </p:spPr>
      </p:pic>
    </p:spTree>
    <p:extLst>
      <p:ext uri="{BB962C8B-B14F-4D97-AF65-F5344CB8AC3E}">
        <p14:creationId xmlns:p14="http://schemas.microsoft.com/office/powerpoint/2010/main" val="2333217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Puppet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Puppet Master</a:t>
            </a:r>
          </a:p>
          <a:p>
            <a:pPr lvl="1"/>
            <a:r>
              <a:rPr lang="en-US" dirty="0"/>
              <a:t>Puppet master handles all the configuration related process in the form of puppet codes. It is a Linux based system in which puppet master software is installed. The puppet master must be in Linux. It uses the puppet agent to apply the configuration to nodes</a:t>
            </a:r>
            <a:r>
              <a:rPr lang="en-US" dirty="0" smtClean="0"/>
              <a:t>.</a:t>
            </a:r>
          </a:p>
          <a:p>
            <a:pPr lvl="1"/>
            <a:r>
              <a:rPr lang="en-US" dirty="0"/>
              <a:t>This is the place where SSL certificates are checked and marked</a:t>
            </a:r>
            <a:r>
              <a:rPr lang="en-US" dirty="0" smtClean="0"/>
              <a:t>.</a:t>
            </a:r>
          </a:p>
          <a:p>
            <a:r>
              <a:rPr lang="en-US" dirty="0"/>
              <a:t>Puppet Slave or Agent</a:t>
            </a:r>
          </a:p>
          <a:p>
            <a:pPr lvl="1"/>
            <a:r>
              <a:rPr lang="en-US" dirty="0"/>
              <a:t>Puppet agents are the real working systems and used by the Client. It is installed on the client machine and maintained and managed by the puppet master. They have a puppet agent service running inside them.</a:t>
            </a:r>
          </a:p>
          <a:p>
            <a:pPr lvl="1"/>
            <a:r>
              <a:rPr lang="en-US" dirty="0"/>
              <a:t>The agent machine can be configured on any operating system such as Windows, Linux, Solaris, or Mac OS.</a:t>
            </a:r>
          </a:p>
          <a:p>
            <a:r>
              <a:rPr lang="en-US" dirty="0" err="1"/>
              <a:t>Config</a:t>
            </a:r>
            <a:r>
              <a:rPr lang="en-US" dirty="0"/>
              <a:t> Repository</a:t>
            </a:r>
          </a:p>
          <a:p>
            <a:pPr lvl="1"/>
            <a:r>
              <a:rPr lang="en-US" dirty="0" err="1"/>
              <a:t>Config</a:t>
            </a:r>
            <a:r>
              <a:rPr lang="en-US" dirty="0"/>
              <a:t> repository is the storage area where all the servers and nodes related configurations are stored, and we can pull these configurations as per requirements.</a:t>
            </a:r>
          </a:p>
          <a:p>
            <a:pPr lvl="1"/>
            <a:endParaRPr lang="en-US" dirty="0"/>
          </a:p>
        </p:txBody>
      </p:sp>
    </p:spTree>
    <p:extLst>
      <p:ext uri="{BB962C8B-B14F-4D97-AF65-F5344CB8AC3E}">
        <p14:creationId xmlns:p14="http://schemas.microsoft.com/office/powerpoint/2010/main" val="141503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Testing</a:t>
            </a:r>
          </a:p>
        </p:txBody>
      </p:sp>
      <p:sp>
        <p:nvSpPr>
          <p:cNvPr id="3" name="Content Placeholder 2"/>
          <p:cNvSpPr>
            <a:spLocks noGrp="1"/>
          </p:cNvSpPr>
          <p:nvPr>
            <p:ph idx="1"/>
          </p:nvPr>
        </p:nvSpPr>
        <p:spPr/>
        <p:txBody>
          <a:bodyPr/>
          <a:lstStyle/>
          <a:p>
            <a:pPr algn="just"/>
            <a:r>
              <a:rPr lang="en-US" b="1" dirty="0"/>
              <a:t>Continuous Testing</a:t>
            </a:r>
            <a:r>
              <a:rPr lang="en-US" dirty="0"/>
              <a:t> in </a:t>
            </a:r>
            <a:r>
              <a:rPr lang="en-US" dirty="0" err="1"/>
              <a:t>DevOps</a:t>
            </a:r>
            <a:r>
              <a:rPr lang="en-US" dirty="0"/>
              <a:t> is a software testing type that involves testing the software at every stage of the software development life cycle. The goal of Continuous testing is evaluating the quality of software at every step of the Continuous Delivery Process by testing early and testing often.</a:t>
            </a:r>
          </a:p>
          <a:p>
            <a:pPr algn="just"/>
            <a:r>
              <a:rPr lang="en-US" dirty="0"/>
              <a:t>The Continuous Testing process in </a:t>
            </a:r>
            <a:r>
              <a:rPr lang="en-US" dirty="0" err="1"/>
              <a:t>DevOps</a:t>
            </a:r>
            <a:r>
              <a:rPr lang="en-US" dirty="0"/>
              <a:t> involves stakeholders like Developer, </a:t>
            </a:r>
            <a:r>
              <a:rPr lang="en-US" dirty="0" err="1"/>
              <a:t>DevOps</a:t>
            </a:r>
            <a:r>
              <a:rPr lang="en-US" dirty="0"/>
              <a:t>, QA and Operational system.</a:t>
            </a:r>
          </a:p>
        </p:txBody>
      </p:sp>
    </p:spTree>
    <p:extLst>
      <p:ext uri="{BB962C8B-B14F-4D97-AF65-F5344CB8AC3E}">
        <p14:creationId xmlns:p14="http://schemas.microsoft.com/office/powerpoint/2010/main" val="2297580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Facts</a:t>
            </a:r>
          </a:p>
          <a:p>
            <a:pPr lvl="1"/>
            <a:r>
              <a:rPr lang="en-US" dirty="0" smtClean="0"/>
              <a:t>Facts </a:t>
            </a:r>
            <a:r>
              <a:rPr lang="en-US" dirty="0"/>
              <a:t>are the key-value data pair. It contains information about the node or the master machine. It represents a puppet client states such as operating system, network interface, IP address, uptime, and whether the client machine is virtual or not.</a:t>
            </a:r>
          </a:p>
          <a:p>
            <a:pPr lvl="1"/>
            <a:r>
              <a:rPr lang="en-US" dirty="0"/>
              <a:t>These facts are used for determining the present state of any agent. Changes on any target machine are made based on facts. Puppet's facts are predefined and customized.</a:t>
            </a:r>
          </a:p>
          <a:p>
            <a:r>
              <a:rPr lang="en-US" dirty="0"/>
              <a:t>Catalog</a:t>
            </a:r>
          </a:p>
          <a:p>
            <a:pPr lvl="1"/>
            <a:r>
              <a:rPr lang="en-US" dirty="0"/>
              <a:t>The entire configuration and manifest files that are written in Puppet are changed into a compiled format. This compiled format is known as a catalog, and then we can apply this catalog to the target machine.</a:t>
            </a:r>
          </a:p>
        </p:txBody>
      </p:sp>
    </p:spTree>
    <p:extLst>
      <p:ext uri="{BB962C8B-B14F-4D97-AF65-F5344CB8AC3E}">
        <p14:creationId xmlns:p14="http://schemas.microsoft.com/office/powerpoint/2010/main" val="206369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Puppet Master-Slave Communication</a:t>
            </a:r>
          </a:p>
        </p:txBody>
      </p:sp>
      <p:sp>
        <p:nvSpPr>
          <p:cNvPr id="3" name="Content Placeholder 2"/>
          <p:cNvSpPr>
            <a:spLocks noGrp="1"/>
          </p:cNvSpPr>
          <p:nvPr>
            <p:ph idx="1"/>
          </p:nvPr>
        </p:nvSpPr>
        <p:spPr>
          <a:xfrm>
            <a:off x="450762" y="1690688"/>
            <a:ext cx="4790940" cy="4486275"/>
          </a:xfrm>
        </p:spPr>
        <p:txBody>
          <a:bodyPr>
            <a:normAutofit fontScale="70000" lnSpcReduction="20000"/>
          </a:bodyPr>
          <a:lstStyle/>
          <a:p>
            <a:pPr algn="just"/>
            <a:r>
              <a:rPr lang="en-US" dirty="0"/>
              <a:t>Puppet master-slave communicates via a secure encrypted channel through the SSL (Secure Socket Layer</a:t>
            </a:r>
            <a:r>
              <a:rPr lang="en-US" dirty="0" smtClean="0"/>
              <a:t>).</a:t>
            </a:r>
          </a:p>
          <a:p>
            <a:pPr algn="just"/>
            <a:r>
              <a:rPr lang="en-US" dirty="0" smtClean="0"/>
              <a:t>Working</a:t>
            </a:r>
          </a:p>
          <a:p>
            <a:pPr lvl="1"/>
            <a:r>
              <a:rPr lang="en-US" dirty="0"/>
              <a:t>Puppet slave requests for Puppet Master Certificate.</a:t>
            </a:r>
          </a:p>
          <a:p>
            <a:pPr lvl="1"/>
            <a:r>
              <a:rPr lang="en-US" dirty="0"/>
              <a:t>Puppet master sends the Master Certificate to the puppet slave in response to the client request.</a:t>
            </a:r>
          </a:p>
          <a:p>
            <a:pPr lvl="1"/>
            <a:r>
              <a:rPr lang="en-US" dirty="0"/>
              <a:t>Puppet master requests to the Puppet slave for the slave certificate.</a:t>
            </a:r>
          </a:p>
          <a:p>
            <a:pPr lvl="1"/>
            <a:r>
              <a:rPr lang="en-US" dirty="0"/>
              <a:t>Puppet slave sends the requested slave certificate to the puppet master.</a:t>
            </a:r>
          </a:p>
          <a:p>
            <a:pPr lvl="1"/>
            <a:r>
              <a:rPr lang="en-US" dirty="0"/>
              <a:t>Puppet slave sends a request for data to the puppet master.</a:t>
            </a:r>
          </a:p>
          <a:p>
            <a:pPr lvl="1"/>
            <a:r>
              <a:rPr lang="en-US" dirty="0"/>
              <a:t>Finally, the master sends the data to the puppet slave as per the request.</a:t>
            </a:r>
          </a:p>
          <a:p>
            <a:pPr lvl="1"/>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5529195" y="1971204"/>
            <a:ext cx="5924550" cy="4313686"/>
          </a:xfrm>
          <a:prstGeom prst="rect">
            <a:avLst/>
          </a:prstGeom>
        </p:spPr>
      </p:pic>
    </p:spTree>
    <p:extLst>
      <p:ext uri="{BB962C8B-B14F-4D97-AF65-F5344CB8AC3E}">
        <p14:creationId xmlns:p14="http://schemas.microsoft.com/office/powerpoint/2010/main" val="239274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is Continuous Testing different?</a:t>
            </a:r>
          </a:p>
        </p:txBody>
      </p:sp>
      <p:pic>
        <p:nvPicPr>
          <p:cNvPr id="4" name="Content Placeholder 3"/>
          <p:cNvPicPr>
            <a:picLocks noGrp="1" noChangeAspect="1"/>
          </p:cNvPicPr>
          <p:nvPr>
            <p:ph idx="1"/>
          </p:nvPr>
        </p:nvPicPr>
        <p:blipFill>
          <a:blip r:embed="rId2"/>
          <a:stretch>
            <a:fillRect/>
          </a:stretch>
        </p:blipFill>
        <p:spPr>
          <a:xfrm>
            <a:off x="6632619" y="2154634"/>
            <a:ext cx="5190187" cy="2990850"/>
          </a:xfrm>
          <a:prstGeom prst="rect">
            <a:avLst/>
          </a:prstGeom>
        </p:spPr>
      </p:pic>
      <p:sp>
        <p:nvSpPr>
          <p:cNvPr id="5" name="Rectangle 4"/>
          <p:cNvSpPr/>
          <p:nvPr/>
        </p:nvSpPr>
        <p:spPr>
          <a:xfrm>
            <a:off x="266163" y="1432225"/>
            <a:ext cx="6096000" cy="5442516"/>
          </a:xfrm>
          <a:prstGeom prst="rect">
            <a:avLst/>
          </a:prstGeom>
        </p:spPr>
        <p:txBody>
          <a:bodyPr>
            <a:spAutoFit/>
          </a:bodyPr>
          <a:lstStyle/>
          <a:p>
            <a:pPr algn="just">
              <a:lnSpc>
                <a:spcPct val="150000"/>
              </a:lnSpc>
            </a:pPr>
            <a:r>
              <a:rPr lang="en-US" b="0" i="0" dirty="0" smtClean="0">
                <a:solidFill>
                  <a:srgbClr val="222222"/>
                </a:solidFill>
                <a:effectLst/>
                <a:latin typeface="Source Sans Pro"/>
              </a:rPr>
              <a:t>The old way of testing was hand off centric. The software was handed off from one team to another. A project would have definite Development and QA phases. QA teams always wanted more time to ensure quality. The goal was that the quality should prevail over project schedule.</a:t>
            </a:r>
          </a:p>
          <a:p>
            <a:pPr algn="just">
              <a:lnSpc>
                <a:spcPct val="150000"/>
              </a:lnSpc>
            </a:pPr>
            <a:r>
              <a:rPr lang="en-US" b="0" i="0" dirty="0" smtClean="0">
                <a:solidFill>
                  <a:srgbClr val="222222"/>
                </a:solidFill>
                <a:effectLst/>
                <a:latin typeface="Source Sans Pro"/>
              </a:rPr>
              <a:t>However, business wants faster delivery of software to the end user. The newer is the software, the better it can be marketed and increase revenue potential of the company. Hence, a new way of testing was evolved.</a:t>
            </a:r>
          </a:p>
          <a:p>
            <a:pPr algn="just">
              <a:lnSpc>
                <a:spcPct val="150000"/>
              </a:lnSpc>
            </a:pPr>
            <a:r>
              <a:rPr lang="en-US" b="0" i="0" dirty="0" smtClean="0">
                <a:solidFill>
                  <a:srgbClr val="222222"/>
                </a:solidFill>
                <a:effectLst/>
                <a:latin typeface="Source Sans Pro"/>
              </a:rPr>
              <a:t>Continuous means undisrupted testing done on a continuous basis. In a Continuous </a:t>
            </a:r>
            <a:r>
              <a:rPr lang="en-US" b="0" i="0" dirty="0" err="1" smtClean="0">
                <a:solidFill>
                  <a:srgbClr val="222222"/>
                </a:solidFill>
                <a:effectLst/>
                <a:latin typeface="Source Sans Pro"/>
              </a:rPr>
              <a:t>DevOps</a:t>
            </a:r>
            <a:r>
              <a:rPr lang="en-US" b="0" i="0" dirty="0" smtClean="0">
                <a:solidFill>
                  <a:srgbClr val="222222"/>
                </a:solidFill>
                <a:effectLst/>
                <a:latin typeface="Source Sans Pro"/>
              </a:rPr>
              <a:t> process, a software change (release candidate) is continuously moving from Development to Testing to Deployment.</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199125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349" y="408949"/>
            <a:ext cx="10515600" cy="2836527"/>
          </a:xfrm>
        </p:spPr>
        <p:txBody>
          <a:bodyPr>
            <a:normAutofit fontScale="85000" lnSpcReduction="20000"/>
          </a:bodyPr>
          <a:lstStyle/>
          <a:p>
            <a:pPr algn="just"/>
            <a:r>
              <a:rPr lang="en-US" dirty="0"/>
              <a:t>The code is continuously developed, delivered, tested and deployed.</a:t>
            </a:r>
          </a:p>
          <a:p>
            <a:pPr algn="just"/>
            <a:r>
              <a:rPr lang="en-US" dirty="0"/>
              <a:t>For Example, whenever a developer checks the code in the Source Code Server like Jenkins automated set of unit tests are executed in the continuous process. If the tests fail, the build is rejected, and the developer is notified. If the build passes the test, it is deployed to performance, QA servers for exhaustive functional and load tests. The tests are run in parallel. If the tests pass, the software is deployed in production.</a:t>
            </a:r>
          </a:p>
          <a:p>
            <a:pPr algn="just"/>
            <a:r>
              <a:rPr lang="en-US" dirty="0"/>
              <a:t>Continuous Testing is a small cog in the Continuous Development, Integration and Deployment Cycle.</a:t>
            </a:r>
          </a:p>
        </p:txBody>
      </p:sp>
      <p:pic>
        <p:nvPicPr>
          <p:cNvPr id="1026" name="Picture 2" descr="Continuous DevOps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72" y="3593206"/>
            <a:ext cx="9413383"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708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Continuous Testing</a:t>
            </a:r>
          </a:p>
        </p:txBody>
      </p:sp>
      <p:sp>
        <p:nvSpPr>
          <p:cNvPr id="3" name="Content Placeholder 2"/>
          <p:cNvSpPr>
            <a:spLocks noGrp="1"/>
          </p:cNvSpPr>
          <p:nvPr>
            <p:ph idx="1"/>
          </p:nvPr>
        </p:nvSpPr>
        <p:spPr/>
        <p:txBody>
          <a:bodyPr>
            <a:normAutofit fontScale="85000" lnSpcReduction="20000"/>
          </a:bodyPr>
          <a:lstStyle/>
          <a:p>
            <a:r>
              <a:rPr lang="en-US" dirty="0"/>
              <a:t>Accelerate software delivery</a:t>
            </a:r>
          </a:p>
          <a:p>
            <a:r>
              <a:rPr lang="en-US" dirty="0"/>
              <a:t>Continuous testing improves code quality</a:t>
            </a:r>
          </a:p>
          <a:p>
            <a:r>
              <a:rPr lang="en-US" dirty="0"/>
              <a:t>It helps to assess exact business risk coverage.</a:t>
            </a:r>
          </a:p>
          <a:p>
            <a:r>
              <a:rPr lang="en-US" dirty="0"/>
              <a:t>It seamlessly integrates into </a:t>
            </a:r>
            <a:r>
              <a:rPr lang="en-US" dirty="0" err="1"/>
              <a:t>DevOps</a:t>
            </a:r>
            <a:r>
              <a:rPr lang="en-US" dirty="0"/>
              <a:t> Process</a:t>
            </a:r>
          </a:p>
          <a:p>
            <a:r>
              <a:rPr lang="en-US" dirty="0"/>
              <a:t>Helps to create an agile and reliable process in just hours instead of months.</a:t>
            </a:r>
          </a:p>
          <a:p>
            <a:r>
              <a:rPr lang="en-US" dirty="0"/>
              <a:t>Accelerates time-to-market with a continuous feedback mechanism.</a:t>
            </a:r>
          </a:p>
          <a:p>
            <a:r>
              <a:rPr lang="en-US" dirty="0"/>
              <a:t>Merges traditionally </a:t>
            </a:r>
            <a:r>
              <a:rPr lang="en-US" dirty="0" err="1"/>
              <a:t>siloed</a:t>
            </a:r>
            <a:r>
              <a:rPr lang="en-US" dirty="0"/>
              <a:t> teams to meet modern enterprise needs. Dissolves disconnect between development, testing, and operations teams.</a:t>
            </a:r>
          </a:p>
          <a:p>
            <a:r>
              <a:rPr lang="en-US" dirty="0"/>
              <a:t>Test Automation helps to achieve consistency by maintaining the same configuration for all relevant tests.</a:t>
            </a:r>
          </a:p>
          <a:p>
            <a:r>
              <a:rPr lang="en-US" dirty="0"/>
              <a:t>Emphasizes business expectations to mitigate business risks</a:t>
            </a:r>
          </a:p>
          <a:p>
            <a:r>
              <a:rPr lang="en-US" dirty="0"/>
              <a:t>Providing ubiquitous test environment access with Service Virtualization</a:t>
            </a:r>
          </a:p>
        </p:txBody>
      </p:sp>
    </p:spTree>
    <p:extLst>
      <p:ext uri="{BB962C8B-B14F-4D97-AF65-F5344CB8AC3E}">
        <p14:creationId xmlns:p14="http://schemas.microsoft.com/office/powerpoint/2010/main" val="4097433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a:t>
            </a:r>
          </a:p>
        </p:txBody>
      </p:sp>
      <p:sp>
        <p:nvSpPr>
          <p:cNvPr id="3" name="Content Placeholder 2"/>
          <p:cNvSpPr>
            <a:spLocks noGrp="1"/>
          </p:cNvSpPr>
          <p:nvPr>
            <p:ph idx="1"/>
          </p:nvPr>
        </p:nvSpPr>
        <p:spPr>
          <a:xfrm>
            <a:off x="838200" y="1416676"/>
            <a:ext cx="10515600" cy="4760287"/>
          </a:xfrm>
        </p:spPr>
        <p:txBody>
          <a:bodyPr>
            <a:normAutofit fontScale="77500" lnSpcReduction="20000"/>
          </a:bodyPr>
          <a:lstStyle/>
          <a:p>
            <a:pPr algn="just"/>
            <a:r>
              <a:rPr lang="en-US" dirty="0"/>
              <a:t>Selenium is not just one tool or API but it composes many tools.</a:t>
            </a:r>
          </a:p>
          <a:p>
            <a:pPr algn="just"/>
            <a:r>
              <a:rPr lang="en-US" dirty="0"/>
              <a:t>WebDriver</a:t>
            </a:r>
          </a:p>
          <a:p>
            <a:pPr lvl="1" algn="just"/>
            <a:r>
              <a:rPr lang="en-US" dirty="0"/>
              <a:t>If you are beginning with desktop website or mobile website test automation, then you are going to be using WebDriver APIs. WebDriver uses browser automation APIs provided by browser vendors to control the browser and run tests. This is as if a real user is operating the browser. Since WebDriver does not require its API to be compiled with application code; It is not intrusive. Hence, you are testing the same application which you push live.</a:t>
            </a:r>
          </a:p>
          <a:p>
            <a:pPr algn="just"/>
            <a:r>
              <a:rPr lang="en-US" dirty="0"/>
              <a:t>IDE</a:t>
            </a:r>
          </a:p>
          <a:p>
            <a:pPr lvl="1" algn="just"/>
            <a:r>
              <a:rPr lang="en-US" dirty="0"/>
              <a:t>IDE (Integrated Development Environment) is the tool you use to develop your Selenium test cases. It’s an easy-to-use Chrome and Firefox extension and is generally the most efficient way to develop test cases. It records the users’ actions in the browser for you, using existing Selenium commands, with parameters defined by the context of that element. This is not only a time-saver but also an excellent way of learning Selenium script syntax.</a:t>
            </a:r>
          </a:p>
          <a:p>
            <a:pPr algn="just"/>
            <a:r>
              <a:rPr lang="en-US" dirty="0"/>
              <a:t>Grid</a:t>
            </a:r>
          </a:p>
          <a:p>
            <a:pPr lvl="1" algn="just"/>
            <a:r>
              <a:rPr lang="en-US" dirty="0"/>
              <a:t>Selenium Grid allows you to run test cases in different machines across different platforms. The control of </a:t>
            </a:r>
            <a:r>
              <a:rPr lang="en-US" dirty="0" smtClean="0"/>
              <a:t>	triggering </a:t>
            </a:r>
            <a:r>
              <a:rPr lang="en-US" dirty="0"/>
              <a:t>the test cases is on the local end, and when the test cases are triggered, they are automatically executed by the remote end.</a:t>
            </a:r>
          </a:p>
          <a:p>
            <a:pPr lvl="1" algn="just"/>
            <a:r>
              <a:rPr lang="en-US" dirty="0"/>
              <a:t>After the development of the WebDriver tests, you may face the need to run your tests on multiple browsers and operating system combinations. This is where Grid comes into the picture.</a:t>
            </a:r>
          </a:p>
        </p:txBody>
      </p:sp>
    </p:spTree>
    <p:extLst>
      <p:ext uri="{BB962C8B-B14F-4D97-AF65-F5344CB8AC3E}">
        <p14:creationId xmlns:p14="http://schemas.microsoft.com/office/powerpoint/2010/main" val="406055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a:t>test cases in Selenium</a:t>
            </a:r>
          </a:p>
        </p:txBody>
      </p:sp>
      <p:sp>
        <p:nvSpPr>
          <p:cNvPr id="3" name="Content Placeholder 2"/>
          <p:cNvSpPr>
            <a:spLocks noGrp="1"/>
          </p:cNvSpPr>
          <p:nvPr>
            <p:ph idx="1"/>
          </p:nvPr>
        </p:nvSpPr>
        <p:spPr/>
        <p:txBody>
          <a:bodyPr/>
          <a:lstStyle/>
          <a:p>
            <a:r>
              <a:rPr lang="en-US" b="1" dirty="0"/>
              <a:t>There are following steps to configure Selenium using Python:</a:t>
            </a:r>
            <a:endParaRPr lang="en-US" dirty="0"/>
          </a:p>
          <a:p>
            <a:r>
              <a:rPr lang="en-US" dirty="0"/>
              <a:t>Download and install Python on Windows.</a:t>
            </a:r>
          </a:p>
          <a:p>
            <a:r>
              <a:rPr lang="en-US" dirty="0"/>
              <a:t>Install Selenium libraries in Python.</a:t>
            </a:r>
          </a:p>
          <a:p>
            <a:r>
              <a:rPr lang="en-US" dirty="0"/>
              <a:t>Download and install </a:t>
            </a:r>
            <a:r>
              <a:rPr lang="en-US" dirty="0" err="1"/>
              <a:t>PyCharm</a:t>
            </a:r>
            <a:r>
              <a:rPr lang="en-US" dirty="0"/>
              <a:t>.</a:t>
            </a:r>
          </a:p>
          <a:p>
            <a:r>
              <a:rPr lang="en-US" dirty="0"/>
              <a:t>Create a new project and write the Selenium test script.</a:t>
            </a:r>
          </a:p>
          <a:p>
            <a:r>
              <a:rPr lang="en-US" dirty="0"/>
              <a:t>Run and validate the test scripts.</a:t>
            </a:r>
          </a:p>
        </p:txBody>
      </p:sp>
    </p:spTree>
    <p:extLst>
      <p:ext uri="{BB962C8B-B14F-4D97-AF65-F5344CB8AC3E}">
        <p14:creationId xmlns:p14="http://schemas.microsoft.com/office/powerpoint/2010/main" val="3395892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 test case using Selenium</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To write the first test case, consider a sample business requirement – Ensure secure user entry </a:t>
            </a:r>
            <a:r>
              <a:rPr lang="en-US" dirty="0" smtClean="0"/>
              <a:t>to </a:t>
            </a:r>
            <a:r>
              <a:rPr lang="en-US" dirty="0" err="1" smtClean="0">
                <a:solidFill>
                  <a:srgbClr val="FF0000"/>
                </a:solidFill>
              </a:rPr>
              <a:t>abc</a:t>
            </a:r>
            <a:r>
              <a:rPr lang="en-US" dirty="0" smtClean="0"/>
              <a:t> </a:t>
            </a:r>
            <a:r>
              <a:rPr lang="en-US" dirty="0"/>
              <a:t>Account.</a:t>
            </a:r>
          </a:p>
          <a:p>
            <a:pPr lvl="1" algn="just"/>
            <a:r>
              <a:rPr lang="en-US" dirty="0"/>
              <a:t>Given that a user trying to gain entry </a:t>
            </a:r>
            <a:r>
              <a:rPr lang="en-US" dirty="0" smtClean="0"/>
              <a:t>to </a:t>
            </a:r>
            <a:r>
              <a:rPr lang="en-US" dirty="0" err="1" smtClean="0">
                <a:solidFill>
                  <a:srgbClr val="FF0000"/>
                </a:solidFill>
              </a:rPr>
              <a:t>abc</a:t>
            </a:r>
            <a:r>
              <a:rPr lang="en-US" dirty="0" smtClean="0"/>
              <a:t> </a:t>
            </a:r>
            <a:r>
              <a:rPr lang="en-US" dirty="0"/>
              <a:t>Account could either be a new or an existing user, test scenarios can be framed around both the </a:t>
            </a:r>
            <a:r>
              <a:rPr lang="en-US" b="1" dirty="0"/>
              <a:t>Register</a:t>
            </a:r>
            <a:r>
              <a:rPr lang="en-US" dirty="0"/>
              <a:t> and</a:t>
            </a:r>
            <a:r>
              <a:rPr lang="en-US" b="1" dirty="0"/>
              <a:t> Login</a:t>
            </a:r>
            <a:r>
              <a:rPr lang="en-US" dirty="0"/>
              <a:t> pages.</a:t>
            </a:r>
          </a:p>
          <a:p>
            <a:pPr algn="just"/>
            <a:r>
              <a:rPr lang="en-US" dirty="0" smtClean="0"/>
              <a:t>On </a:t>
            </a:r>
            <a:r>
              <a:rPr lang="en-US" dirty="0"/>
              <a:t>viewing encounter the </a:t>
            </a:r>
            <a:r>
              <a:rPr lang="en-US" dirty="0" err="1">
                <a:solidFill>
                  <a:srgbClr val="FF0000"/>
                </a:solidFill>
              </a:rPr>
              <a:t>abc</a:t>
            </a:r>
            <a:r>
              <a:rPr lang="en-US" dirty="0" smtClean="0"/>
              <a:t> </a:t>
            </a:r>
            <a:r>
              <a:rPr lang="en-US" dirty="0"/>
              <a:t>Login page, ask the following questions</a:t>
            </a:r>
            <a:r>
              <a:rPr lang="en-US" dirty="0" smtClean="0"/>
              <a:t>:</a:t>
            </a:r>
          </a:p>
          <a:p>
            <a:pPr lvl="1" algn="just"/>
            <a:r>
              <a:rPr lang="en-US" dirty="0" smtClean="0"/>
              <a:t>Can a user login with the correct user ID and password?</a:t>
            </a:r>
          </a:p>
          <a:p>
            <a:pPr lvl="1" algn="just"/>
            <a:r>
              <a:rPr lang="en-US" dirty="0" smtClean="0"/>
              <a:t>What </a:t>
            </a:r>
            <a:r>
              <a:rPr lang="en-US" dirty="0"/>
              <a:t>happens when an invalid email id and invalid password are entered into the form?</a:t>
            </a:r>
          </a:p>
          <a:p>
            <a:pPr lvl="1" algn="just"/>
            <a:r>
              <a:rPr lang="en-US" dirty="0"/>
              <a:t>What happens when a valid email id and invalid password are entered into the form?</a:t>
            </a:r>
          </a:p>
          <a:p>
            <a:pPr lvl="1" algn="just"/>
            <a:r>
              <a:rPr lang="en-US" dirty="0"/>
              <a:t>What happens when an invalid email id and valid password are entered into the form?</a:t>
            </a:r>
          </a:p>
          <a:p>
            <a:pPr lvl="1" algn="just"/>
            <a:r>
              <a:rPr lang="en-US" dirty="0"/>
              <a:t>All of these test scenarios can now be expanded into a set of positive and negative test cases.</a:t>
            </a:r>
          </a:p>
        </p:txBody>
      </p:sp>
    </p:spTree>
    <p:extLst>
      <p:ext uri="{BB962C8B-B14F-4D97-AF65-F5344CB8AC3E}">
        <p14:creationId xmlns:p14="http://schemas.microsoft.com/office/powerpoint/2010/main" val="2982979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Test Case in Selenium</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Let’s </a:t>
            </a:r>
            <a:r>
              <a:rPr lang="en-US" dirty="0"/>
              <a:t>build a Selenium test case example based on the first test scenario. </a:t>
            </a:r>
          </a:p>
          <a:p>
            <a:r>
              <a:rPr lang="en-US" b="1" dirty="0"/>
              <a:t>Test Scenario: </a:t>
            </a:r>
            <a:r>
              <a:rPr lang="en-US" dirty="0"/>
              <a:t>To authenticate a successful user login on </a:t>
            </a:r>
            <a:r>
              <a:rPr lang="en-US" u="sng" dirty="0" smtClean="0">
                <a:hlinkClick r:id="rId2" tooltip="BrowserStack Home Page"/>
              </a:rPr>
              <a:t>abc.com</a:t>
            </a:r>
            <a:r>
              <a:rPr lang="en-US" dirty="0"/>
              <a:t/>
            </a:r>
            <a:br>
              <a:rPr lang="en-US" dirty="0"/>
            </a:br>
            <a:endParaRPr lang="en-US" dirty="0"/>
          </a:p>
          <a:p>
            <a:r>
              <a:rPr lang="en-US" b="1" dirty="0"/>
              <a:t>Test Steps:</a:t>
            </a:r>
            <a:endParaRPr lang="en-US" dirty="0"/>
          </a:p>
          <a:p>
            <a:pPr lvl="1"/>
            <a:r>
              <a:rPr lang="en-US" dirty="0"/>
              <a:t>The user navigates to the </a:t>
            </a:r>
            <a:r>
              <a:rPr lang="en-US" dirty="0" err="1" smtClean="0"/>
              <a:t>abc</a:t>
            </a:r>
            <a:r>
              <a:rPr lang="en-US" dirty="0" smtClean="0"/>
              <a:t> </a:t>
            </a:r>
            <a:r>
              <a:rPr lang="en-US" dirty="0"/>
              <a:t>sign-in page.</a:t>
            </a:r>
          </a:p>
          <a:p>
            <a:pPr lvl="1"/>
            <a:r>
              <a:rPr lang="en-US" dirty="0"/>
              <a:t>In the ’email’ field, the user enters their registered email address.</a:t>
            </a:r>
          </a:p>
          <a:p>
            <a:pPr lvl="1"/>
            <a:r>
              <a:rPr lang="en-US" dirty="0"/>
              <a:t>The user enters the registered password.</a:t>
            </a:r>
          </a:p>
          <a:p>
            <a:pPr lvl="1"/>
            <a:r>
              <a:rPr lang="en-US" dirty="0"/>
              <a:t>The user clicks ‘Sign Me In</a:t>
            </a:r>
            <a:r>
              <a:rPr lang="en-US" dirty="0" smtClean="0"/>
              <a:t>.’</a:t>
            </a:r>
          </a:p>
          <a:p>
            <a:r>
              <a:rPr lang="en-US" b="1" dirty="0"/>
              <a:t>Prerequisites:</a:t>
            </a:r>
            <a:r>
              <a:rPr lang="en-US" dirty="0"/>
              <a:t> A registered email ID with a unique username and password.</a:t>
            </a:r>
          </a:p>
          <a:p>
            <a:r>
              <a:rPr lang="en-US" b="1" dirty="0"/>
              <a:t>Browser</a:t>
            </a:r>
            <a:r>
              <a:rPr lang="en-US" dirty="0"/>
              <a:t>: Chrome v 86. </a:t>
            </a:r>
          </a:p>
          <a:p>
            <a:r>
              <a:rPr lang="en-US" b="1" dirty="0"/>
              <a:t>Test Data</a:t>
            </a:r>
            <a:r>
              <a:rPr lang="en-US" dirty="0"/>
              <a:t>: Legitimate username and password.</a:t>
            </a:r>
          </a:p>
          <a:p>
            <a:r>
              <a:rPr lang="en-US" b="1" dirty="0"/>
              <a:t>Expected/Intended Results:</a:t>
            </a:r>
            <a:r>
              <a:rPr lang="en-US" dirty="0"/>
              <a:t> Once username and password are entered, the web page redirects to the user’s dashboard.</a:t>
            </a:r>
          </a:p>
          <a:p>
            <a:r>
              <a:rPr lang="en-US" b="1" dirty="0"/>
              <a:t>Actual Results:</a:t>
            </a:r>
            <a:r>
              <a:rPr lang="en-US" dirty="0"/>
              <a:t> As </a:t>
            </a:r>
            <a:r>
              <a:rPr lang="en-US" dirty="0" smtClean="0"/>
              <a:t>Expected</a:t>
            </a:r>
          </a:p>
          <a:p>
            <a:r>
              <a:rPr lang="en-US" b="1" dirty="0"/>
              <a:t>Test Status:</a:t>
            </a:r>
            <a:r>
              <a:rPr lang="en-US" dirty="0"/>
              <a:t> Pass/Fail: Pass</a:t>
            </a:r>
          </a:p>
          <a:p>
            <a:endParaRPr lang="en-US" dirty="0"/>
          </a:p>
          <a:p>
            <a:pPr lvl="1"/>
            <a:endParaRPr lang="en-US" dirty="0"/>
          </a:p>
        </p:txBody>
      </p:sp>
    </p:spTree>
    <p:extLst>
      <p:ext uri="{BB962C8B-B14F-4D97-AF65-F5344CB8AC3E}">
        <p14:creationId xmlns:p14="http://schemas.microsoft.com/office/powerpoint/2010/main" val="2521347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TotalTime>
  <Words>1130</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IBM Plex Sans</vt:lpstr>
      <vt:lpstr>marketing-sans</vt:lpstr>
      <vt:lpstr>Monaco</vt:lpstr>
      <vt:lpstr>Source Sans Pro</vt:lpstr>
      <vt:lpstr>Office Theme</vt:lpstr>
      <vt:lpstr>Selenium</vt:lpstr>
      <vt:lpstr>Continuous Testing</vt:lpstr>
      <vt:lpstr>How is Continuous Testing different?</vt:lpstr>
      <vt:lpstr>PowerPoint Presentation</vt:lpstr>
      <vt:lpstr>Benefits of Continuous Testing</vt:lpstr>
      <vt:lpstr>Selenium</vt:lpstr>
      <vt:lpstr>Create test cases in Selenium</vt:lpstr>
      <vt:lpstr>Writing a test case using Selenium</vt:lpstr>
      <vt:lpstr>Example of a Test Case in Selenium </vt:lpstr>
      <vt:lpstr>Integrate Selenium with Jenkins</vt:lpstr>
      <vt:lpstr>PowerPoint Presentation</vt:lpstr>
      <vt:lpstr>Create a TestNG xml file, refer below code:</vt:lpstr>
      <vt:lpstr>What is Continuous Deployment?</vt:lpstr>
      <vt:lpstr>Continuous deployment tools</vt:lpstr>
      <vt:lpstr>Puppet - Installation and Setup</vt:lpstr>
      <vt:lpstr>PowerPoint Presentation</vt:lpstr>
      <vt:lpstr>Enabling the Puppet platform repository</vt:lpstr>
      <vt:lpstr>Puppet Architecture</vt:lpstr>
      <vt:lpstr>Puppet Components</vt:lpstr>
      <vt:lpstr>PowerPoint Presentation</vt:lpstr>
      <vt:lpstr>Puppet Master-Slave Communication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NEELAM</dc:creator>
  <cp:lastModifiedBy>NEELAM</cp:lastModifiedBy>
  <cp:revision>26</cp:revision>
  <dcterms:created xsi:type="dcterms:W3CDTF">2023-03-15T08:20:22Z</dcterms:created>
  <dcterms:modified xsi:type="dcterms:W3CDTF">2023-03-23T18:04:00Z</dcterms:modified>
</cp:coreProperties>
</file>