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11314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0880" y="3848400"/>
            <a:ext cx="11314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880" y="384840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68320" y="384840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96240" y="157572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121600" y="157572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0880" y="384840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96240" y="384840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121600" y="384840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70880" y="1575720"/>
            <a:ext cx="1131408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11314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65680" y="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0880" y="384840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0880" y="1575720"/>
            <a:ext cx="1131408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68320" y="384840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70880" y="3848400"/>
            <a:ext cx="11314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11314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0880" y="3848400"/>
            <a:ext cx="11314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0880" y="384840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68320" y="384840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296240" y="157572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121600" y="157572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0880" y="384840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296240" y="384840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121600" y="3848400"/>
            <a:ext cx="36428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11314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65680" y="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880" y="384840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68320" y="384840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088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68320" y="1575720"/>
            <a:ext cx="55209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0880" y="3848400"/>
            <a:ext cx="11314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176880"/>
            <a:ext cx="12191760" cy="680760"/>
          </a:xfrm>
          <a:prstGeom prst="rect">
            <a:avLst/>
          </a:prstGeom>
          <a:solidFill>
            <a:srgbClr val="00359e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65680" y="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70880" y="1575720"/>
            <a:ext cx="1131408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25680" y="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0" y="0"/>
            <a:ext cx="12191760" cy="1325160"/>
          </a:xfrm>
          <a:prstGeom prst="rect">
            <a:avLst/>
          </a:prstGeom>
          <a:solidFill>
            <a:srgbClr val="00359e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9" descr=""/>
          <p:cNvPicPr/>
          <p:nvPr/>
        </p:nvPicPr>
        <p:blipFill>
          <a:blip r:embed="rId2"/>
          <a:stretch/>
        </p:blipFill>
        <p:spPr>
          <a:xfrm>
            <a:off x="6845400" y="-460080"/>
            <a:ext cx="6095520" cy="21308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65720" y="4241160"/>
            <a:ext cx="3483360" cy="2558520"/>
          </a:xfrm>
          <a:prstGeom prst="rect">
            <a:avLst/>
          </a:prstGeom>
          <a:gradFill rotWithShape="0">
            <a:gsLst>
              <a:gs pos="0">
                <a:srgbClr val="012d86"/>
              </a:gs>
              <a:gs pos="100000">
                <a:srgbClr val="0e2557"/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ABHISHEK ANAND    1NT18IS006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ABHISHEK SINGH      1NT18IS009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K.S.SAIVAIBHAV        1NT18IS074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SAHANA RAJ              1NT18IS132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523880" y="1273320"/>
            <a:ext cx="9143640" cy="642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5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 Light"/>
              </a:rPr>
              <a:t>Department of Information Science and Engineering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06200" y="2716920"/>
            <a:ext cx="11979360" cy="138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400" spc="-1" strike="noStrike">
                <a:solidFill>
                  <a:srgbClr val="00359e"/>
                </a:solidFill>
                <a:latin typeface="Calibri"/>
              </a:rPr>
              <a:t>Project Title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2342520" y="209520"/>
            <a:ext cx="7506360" cy="95544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0" y="0"/>
            <a:ext cx="12191760" cy="2050200"/>
          </a:xfrm>
          <a:prstGeom prst="rect">
            <a:avLst/>
          </a:prstGeom>
          <a:solidFill>
            <a:srgbClr val="00359e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8" descr=""/>
          <p:cNvPicPr/>
          <p:nvPr/>
        </p:nvPicPr>
        <p:blipFill>
          <a:blip r:embed="rId2"/>
          <a:stretch/>
        </p:blipFill>
        <p:spPr>
          <a:xfrm>
            <a:off x="106200" y="-1545120"/>
            <a:ext cx="12085560" cy="426168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0" y="5892840"/>
            <a:ext cx="12191760" cy="1110240"/>
          </a:xfrm>
          <a:prstGeom prst="rect">
            <a:avLst/>
          </a:prstGeom>
          <a:solidFill>
            <a:srgbClr val="00359e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1270080" y="6019920"/>
            <a:ext cx="977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26-12-2020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106200" y="1187280"/>
            <a:ext cx="11979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Department of Information Science and Engineering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6275880" y="4380120"/>
            <a:ext cx="5355720" cy="1187640"/>
          </a:xfrm>
          <a:prstGeom prst="rect">
            <a:avLst/>
          </a:prstGeom>
          <a:gradFill rotWithShape="0">
            <a:gsLst>
              <a:gs pos="0">
                <a:srgbClr val="012d86"/>
              </a:gs>
              <a:gs pos="100000">
                <a:srgbClr val="0e2557"/>
              </a:gs>
            </a:gsLst>
            <a:lin ang="5400000"/>
          </a:gra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MENTORED BY-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MR. KIRAN B R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ASST PROFESSOR,NMIT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 Light"/>
              </a:rPr>
              <a:t>CONTAINERS VS VIRTUAL MACHINE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graphicFrame>
        <p:nvGraphicFramePr>
          <p:cNvPr id="148" name="Table 5"/>
          <p:cNvGraphicFramePr/>
          <p:nvPr/>
        </p:nvGraphicFramePr>
        <p:xfrm>
          <a:off x="438840" y="1582560"/>
          <a:ext cx="11314080" cy="4565160"/>
        </p:xfrm>
        <a:graphic>
          <a:graphicData uri="http://schemas.openxmlformats.org/drawingml/2006/table">
            <a:tbl>
              <a:tblPr/>
              <a:tblGrid>
                <a:gridCol w="5657040"/>
                <a:gridCol w="5657040"/>
              </a:tblGrid>
              <a:tr h="565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VM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CONTAINERS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186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Provides complete isolation from the host operating system and other VMs.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Typically provides lightweight isolation from the host and other containers, but doesn't provide as strong a security boundary as a VM.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86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Runs a complete operating system including the kernel, thus requiring more system resources (CPU, memory, and storage).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Runs the user mode portion of an operating system, and can be tailored to contain just the needed services for your app, using fewer system resources.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801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Runs just about any operating system inside the virtual machine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Runs on the same operating system version as the host 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>
              <a:lnSpc>
                <a:spcPct val="90000"/>
              </a:lnSpc>
            </a:pPr>
            <a:br/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CONTAINERS VS VIRTUAL MACHINE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53" name="Content Placeholder 8" descr=""/>
          <p:cNvPicPr/>
          <p:nvPr/>
        </p:nvPicPr>
        <p:blipFill>
          <a:blip r:embed="rId1"/>
          <a:stretch/>
        </p:blipFill>
        <p:spPr>
          <a:xfrm>
            <a:off x="1016640" y="1325160"/>
            <a:ext cx="9013320" cy="48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RECENT SHIFT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58" name="Content Placeholder 8" descr=""/>
          <p:cNvPicPr/>
          <p:nvPr/>
        </p:nvPicPr>
        <p:blipFill>
          <a:blip r:embed="rId1"/>
          <a:srcRect l="-4692" t="11519" r="4900" b="0"/>
          <a:stretch/>
        </p:blipFill>
        <p:spPr>
          <a:xfrm>
            <a:off x="6395760" y="1285920"/>
            <a:ext cx="5869440" cy="3355560"/>
          </a:xfrm>
          <a:prstGeom prst="rect">
            <a:avLst/>
          </a:prstGeom>
          <a:ln>
            <a:noFill/>
          </a:ln>
        </p:spPr>
      </p:pic>
      <p:sp>
        <p:nvSpPr>
          <p:cNvPr id="159" name="CustomShape 5"/>
          <p:cNvSpPr/>
          <p:nvPr/>
        </p:nvSpPr>
        <p:spPr>
          <a:xfrm>
            <a:off x="0" y="1325160"/>
            <a:ext cx="6842520" cy="69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Shifting from virtual machines to Docker containers allows developers to deliver changes in a fraction of the time with increases portablity.</a:t>
            </a:r>
            <a:endParaRPr b="0" lang="en-IN" sz="28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Prior to the modernization process, developers were deploying to production on a frequent basis. Once the application was modernized, they are now consistently deploying every two weeks, and getting new features into the hands of users twice as fast.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6738480" y="4641120"/>
            <a:ext cx="512460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III. Running in a container, it is portable between on-premise and public cloud environments.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>
              <a:lnSpc>
                <a:spcPct val="90000"/>
              </a:lnSpc>
            </a:pPr>
            <a:br/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LITERATURE SURVEY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71240" y="1575360"/>
            <a:ext cx="11720520" cy="435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TITLE 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 An Analysis of Live VM Migration Based on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OpenStack Cloud: A Survey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AUTHORS -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Pooja Tandel                                          Prof.Abhijitsinh Parmar                             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Computer Science &amp;Engineering             Computer Science &amp;Engineering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Parul university                                          Parul university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Vadodara, India.                                          Vadodara, India.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                           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pdtandel09@gmail.com                      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abhijitsinh.parmar2937@paruluniversity.ac.in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JOURNAL NAME -</a:t>
            </a:r>
            <a:r>
              <a:rPr b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Proceedings of the Third International </a:t>
            </a:r>
            <a:r>
              <a:rPr b="0" i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Conference 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Trends in Electronics and Informatics (ICOEI 2019)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6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>
              <a:lnSpc>
                <a:spcPct val="90000"/>
              </a:lnSpc>
            </a:pPr>
            <a:br/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LITERATURE SURVEY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39120" y="1325160"/>
            <a:ext cx="11514240" cy="475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Cloud provides a meaningful computing environment, however, there is an adequate pursuit of services.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significant inconveniences are the best approach to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manage the assets in distributed computing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when heaps of the virtual machines have been ascended.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live relocation (migration)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of these VMs is acquainted with acquiring different advantages which primarily incorporate high accessibility, equipment maintenance, adaptation to internal failure and the remaining task at hand adjusting.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paper solidifies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different effective techniques of live VM movement (migration)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along with their positive points and negative points.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>
              <a:lnSpc>
                <a:spcPct val="90000"/>
              </a:lnSpc>
            </a:pPr>
            <a:br/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LITERATURE SURVEY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71240" y="1575360"/>
            <a:ext cx="11720520" cy="435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100" spc="-1" strike="noStrike">
                <a:solidFill>
                  <a:srgbClr val="000000"/>
                </a:solidFill>
                <a:latin typeface="Calibri"/>
              </a:rPr>
              <a:t>TITLE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-      </a:t>
            </a:r>
            <a:r>
              <a:rPr b="1" lang="en-US" sz="3100" spc="-1" strike="noStrike" u="sng">
                <a:solidFill>
                  <a:srgbClr val="000000"/>
                </a:solidFill>
                <a:uFillTx/>
                <a:latin typeface="Calibri"/>
              </a:rPr>
              <a:t> Building Modern Clouds:Using Docker, Kubernetes &amp; GCP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100" spc="-1" strike="noStrike">
                <a:solidFill>
                  <a:srgbClr val="000000"/>
                </a:solidFill>
                <a:latin typeface="Calibri"/>
              </a:rPr>
              <a:t>AUTHORS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-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Jay Shah                                                                          Dushyant Dubaria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Telecommunication and Network Engineering                       Telecommunication and Network Engineering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Southern Methodist University                                               Southern Methodist University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Dallas, TX.  USA                                                                          Dallas, TX. USA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jayashoks@smu.edu                                                                 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ddubaria@smu.edu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100" spc="-1" strike="noStrike">
                <a:solidFill>
                  <a:srgbClr val="000000"/>
                </a:solidFill>
                <a:latin typeface="Calibri"/>
              </a:rPr>
              <a:t>JOURNAL NAME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1" lang="en-US" sz="20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 </a:t>
            </a:r>
            <a:r>
              <a:rPr b="0" i="1" lang="en-US" sz="31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2019 IEEE 11th International Conference on Cloud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31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 </a:t>
            </a:r>
            <a:r>
              <a:rPr b="0" i="1" lang="en-US" sz="31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Computing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LITERATURE SURVEY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38840" y="1589400"/>
            <a:ext cx="11314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paper is  divided into three sections . The first Section covers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Docker:Containerization Using Docker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Docker for networking, The Docker  hosting a Word Press website using Docker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Second Section, we have covered Kubernetes : The Role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Architecture of Kubernetes,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basic concepts, features,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Kubernetes clusters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scaling and deploying applications and hosting a WebServer Using Helm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Final Section, we have discussed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Google Cloud Platform,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its compatibility, services,features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how Kubernetes and GCP go hand in hand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>
              <a:lnSpc>
                <a:spcPct val="90000"/>
              </a:lnSpc>
            </a:pPr>
            <a:br/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LITERATURE SURVEY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71240" y="1575360"/>
            <a:ext cx="11720520" cy="435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TITLE 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 Using Containers to Execute SQL Queries in a cloud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AUTHORS -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David Holland and Weining Zhang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Department of Computer Science, The University of Texas at San Antonio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{david.holland,Weining.Zhang}@utsa.edu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JOURNAL NAME -</a:t>
            </a:r>
            <a:r>
              <a:rPr b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2018 IEEE/ACM International Conference on Utility 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Cloud Computing Companion (UCC Companion)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LITERATURE SURVEY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71240" y="1575360"/>
            <a:ext cx="11471400" cy="435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1000"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Container technology, such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has become uni-versally available on all kinds of cloud platforms.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While many new applications have been designed to run in containers,progress has been slow to adapt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existing SQL database systems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take full advantage of container platforms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 of many containers to evaluate a single query also allows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distributed containers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load data into and keep intermediate results all-in-memory during the query’s lifetime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paper presented a framework for containerizing a (SQL) query, using software, e.g.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 and SQLite.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>
              <a:lnSpc>
                <a:spcPct val="90000"/>
              </a:lnSpc>
            </a:pPr>
            <a:br/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LITERATURE SURVEY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471240" y="1575360"/>
            <a:ext cx="11720520" cy="435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TITLE 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Containerized Placement of High-Performance Computing 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Cloud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AUTHORS -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Manish Kumar Abhishek , D. Rajeswara Rao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Research Scholar, Department of Computer Science and Engineering, Koneru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Lakshmaiah Education Foundation, Vaddeswaram, India.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JOURNAL NAME -</a:t>
            </a:r>
            <a:r>
              <a:rPr b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International Journal of Advanced Science and Technology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Microsoft JhengHei UI Light"/>
                <a:ea typeface="Microsoft JhengHei UI Light"/>
              </a:rPr>
              <a:t>Vol. 29, No. 4, (2020), pp. 5678 - 5686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WHAT IS CLOUD COMPUTING?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70880" y="1575720"/>
            <a:ext cx="113140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Cloud Computing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is the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demand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delivery of computing services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as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servers, storage, databases, networking, software analytics, and intelligenc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 over the cloud.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Top benefits of cloud computing: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Pay-as-you-go Pricing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Security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Flexibility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Scalability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Disaster Recovery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01" name="Content Placeholder 10" descr=""/>
          <p:cNvPicPr/>
          <p:nvPr/>
        </p:nvPicPr>
        <p:blipFill>
          <a:blip r:embed="rId1"/>
          <a:stretch/>
        </p:blipFill>
        <p:spPr>
          <a:xfrm>
            <a:off x="6606000" y="2644920"/>
            <a:ext cx="4747680" cy="3171960"/>
          </a:xfrm>
          <a:prstGeom prst="rect">
            <a:avLst/>
          </a:prstGeom>
          <a:ln>
            <a:noFill/>
          </a:ln>
        </p:spPr>
      </p:pic>
      <p:pic>
        <p:nvPicPr>
          <p:cNvPr id="102" name="Content Placeholder 12" descr=""/>
          <p:cNvPicPr/>
          <p:nvPr/>
        </p:nvPicPr>
        <p:blipFill>
          <a:blip r:embed="rId2"/>
          <a:stretch/>
        </p:blipFill>
        <p:spPr>
          <a:xfrm>
            <a:off x="114840" y="3832920"/>
            <a:ext cx="2133720" cy="14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LITERATURE SURVEY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471240" y="1575360"/>
            <a:ext cx="11471400" cy="435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Virtualization in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High Performance Computing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Comparison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VMs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Containers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, via analyzing their performance and computing resources.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Using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we will deploy an HPC application on already built infrastructure and analyze 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performance evaluation of HPC application using containers, we have used standard tools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High Performance LinPack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Graph500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this research work, the performance of HPC application is computed using the containerization technology. HPC application has been deployed using containers via Docker in private cloud infrastructure.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Content Placeholder 11" descr=""/>
          <p:cNvPicPr/>
          <p:nvPr/>
        </p:nvPicPr>
        <p:blipFill>
          <a:blip r:embed="rId1">
            <a:alphaModFix amt="20000"/>
          </a:blip>
          <a:stretch/>
        </p:blipFill>
        <p:spPr>
          <a:xfrm>
            <a:off x="3952800" y="1574640"/>
            <a:ext cx="4350960" cy="4350960"/>
          </a:xfrm>
          <a:prstGeom prst="rect">
            <a:avLst/>
          </a:prstGeom>
          <a:ln>
            <a:noFill/>
          </a:ln>
        </p:spPr>
      </p:pic>
      <p:sp>
        <p:nvSpPr>
          <p:cNvPr id="207" name="CustomShape 6"/>
          <p:cNvSpPr/>
          <p:nvPr/>
        </p:nvSpPr>
        <p:spPr>
          <a:xfrm>
            <a:off x="3304080" y="2864160"/>
            <a:ext cx="564876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9600" spc="-1" strike="noStrike">
                <a:solidFill>
                  <a:srgbClr val="ffffff"/>
                </a:solidFill>
                <a:latin typeface="Calibri"/>
              </a:rPr>
              <a:t>Thank you</a:t>
            </a:r>
            <a:endParaRPr b="0" lang="en-IN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CLOUD SERVICE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38840" y="1575720"/>
            <a:ext cx="11314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IAAS [INFRASTRUCTURE AS A SERVICE]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IaaS is also known as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Hardware as a Service (HaaS)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It is a computing infrastructure managed over the internet.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eg:-DigitalOcean, Linode, Amazon Web Services (AWS), Microsoft Azure, Google Compute Engine (GCE)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PAAS [PLATFORM AS A SERVICE]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PaaS cloud computing platform is created for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programmer to develop,test, run, 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manage the applications.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6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0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08" name="Content Placeholder 6" descr=""/>
          <p:cNvPicPr/>
          <p:nvPr/>
        </p:nvPicPr>
        <p:blipFill>
          <a:blip r:embed="rId1"/>
          <a:stretch/>
        </p:blipFill>
        <p:spPr>
          <a:xfrm>
            <a:off x="8153280" y="3510360"/>
            <a:ext cx="2898360" cy="258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70880" y="1575720"/>
            <a:ext cx="11314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eg of PAAS:-AWS Elastic Beanstalk, Windows Azure (various services provided by cloud providers)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SAAS [Software As A Service]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SaaS is also known as "on-demand software".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a software in which the applications are hosted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a cloud service provider.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Users can access these applications with the help of internet connection and web browser.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eg:-GMAIL,Google Apps,Cisco WebEx,Dropbox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13" name="Content Placeholder 8" descr=""/>
          <p:cNvPicPr/>
          <p:nvPr/>
        </p:nvPicPr>
        <p:blipFill>
          <a:blip r:embed="rId1"/>
          <a:srcRect l="20037" t="0" r="21225" b="0"/>
          <a:stretch/>
        </p:blipFill>
        <p:spPr>
          <a:xfrm>
            <a:off x="8782200" y="2030040"/>
            <a:ext cx="2099520" cy="2480760"/>
          </a:xfrm>
          <a:prstGeom prst="rect">
            <a:avLst/>
          </a:prstGeom>
          <a:ln>
            <a:noFill/>
          </a:ln>
        </p:spPr>
      </p:pic>
      <p:sp>
        <p:nvSpPr>
          <p:cNvPr id="114" name="CustomShape 5"/>
          <p:cNvSpPr/>
          <p:nvPr/>
        </p:nvSpPr>
        <p:spPr>
          <a:xfrm>
            <a:off x="384840" y="302400"/>
            <a:ext cx="678600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CLOUD SERVICE MODELS</a:t>
            </a:r>
            <a:endParaRPr b="0" lang="en-IN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VIRTUAL MACHINES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70880" y="1575720"/>
            <a:ext cx="11314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virtual machine is a virtual representation, or emulation, of a physical computer.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Virtualization makes it possible to create multiple virtual machines, each with their own operating system (OS) and applications, on a single physical machine.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 Virtual Machine (VM) is a compute resource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that uses software instead of a physical computer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run programs and deploy apps.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*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Calibri"/>
              </a:rPr>
              <a:t>*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20" name="Picture 12" descr=""/>
          <p:cNvPicPr/>
          <p:nvPr/>
        </p:nvPicPr>
        <p:blipFill>
          <a:blip r:embed="rId1"/>
          <a:stretch/>
        </p:blipFill>
        <p:spPr>
          <a:xfrm>
            <a:off x="7882200" y="3556080"/>
            <a:ext cx="4199040" cy="237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VIRTUALIZATION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70880" y="1575720"/>
            <a:ext cx="11314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Virtualization is the process of running a virtual instance of a computer system in a layer abstracted from the actual hardware.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Virtualization helps to run applications meant for a different operating system without having to switch computers or reboot into a different system.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offers a way to segment a large system into many smaller parts, allowing the server to be used more efficiently by a number of different users or applications with different needs.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26" name="Content Placeholder 21" descr=""/>
          <p:cNvPicPr/>
          <p:nvPr/>
        </p:nvPicPr>
        <p:blipFill>
          <a:blip r:embed="rId1"/>
          <a:stretch/>
        </p:blipFill>
        <p:spPr>
          <a:xfrm>
            <a:off x="6405120" y="4563000"/>
            <a:ext cx="5379840" cy="156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HYPERVISOR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70880" y="1575720"/>
            <a:ext cx="11314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 hypervisor is a program for creating and running virtual machines.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 hypervisor allows one host computer to support multiple guest VMs by virtually sharing its resources, such as memory and processing.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Hypervisors make it possible to use more of a system’s available resources and provide greater IT mobility since the guest VMs are independent of the host hardware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32" name="Picture 9" descr=""/>
          <p:cNvPicPr/>
          <p:nvPr/>
        </p:nvPicPr>
        <p:blipFill>
          <a:blip r:embed="rId1"/>
          <a:stretch/>
        </p:blipFill>
        <p:spPr>
          <a:xfrm>
            <a:off x="1440720" y="3830400"/>
            <a:ext cx="4070520" cy="2298960"/>
          </a:xfrm>
          <a:prstGeom prst="rect">
            <a:avLst/>
          </a:prstGeom>
          <a:ln>
            <a:noFill/>
          </a:ln>
        </p:spPr>
      </p:pic>
      <p:pic>
        <p:nvPicPr>
          <p:cNvPr id="133" name="Picture 10" descr=""/>
          <p:cNvPicPr/>
          <p:nvPr/>
        </p:nvPicPr>
        <p:blipFill>
          <a:blip r:embed="rId2"/>
          <a:stretch/>
        </p:blipFill>
        <p:spPr>
          <a:xfrm>
            <a:off x="5680800" y="3968280"/>
            <a:ext cx="3763440" cy="202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TYPES OF HYPERVISOR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70880" y="1575720"/>
            <a:ext cx="11314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two main hypervisor types, referred to as “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Type 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” ( bare metal) and “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Type 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” (hosted).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Type 1 hypervisor acts like a lightweight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operating system and runs directly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the host’s hardware.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Type 2 hypervisor runs as a software layer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an operating system, like 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computer programs.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Project Title | Department of Information Science and Engineering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39" name="Picture 6" descr=""/>
          <p:cNvPicPr/>
          <p:nvPr/>
        </p:nvPicPr>
        <p:blipFill>
          <a:blip r:embed="rId1"/>
          <a:stretch/>
        </p:blipFill>
        <p:spPr>
          <a:xfrm>
            <a:off x="7327800" y="2061360"/>
            <a:ext cx="4457520" cy="386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656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CONTAINERS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70880" y="1575720"/>
            <a:ext cx="113140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 Container in cloud computing is an approach to operating system virtualization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Container in cloud computing is used to build blocks, which help in producing operational efficiency, version control,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developer productivity and environmental consistency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Containers give developers the ability 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predictable environments that are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isolated from other applications.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pic>
        <p:nvPicPr>
          <p:cNvPr id="143" name="Picture 11" descr=""/>
          <p:cNvPicPr/>
          <p:nvPr/>
        </p:nvPicPr>
        <p:blipFill>
          <a:blip r:embed="rId1"/>
          <a:stretch/>
        </p:blipFill>
        <p:spPr>
          <a:xfrm>
            <a:off x="8769240" y="3053160"/>
            <a:ext cx="3422160" cy="296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LibreOffice/6.4.6.2$Linux_X86_64 LibreOffice_project/40$Build-2</Application>
  <Words>9147</Words>
  <Paragraphs>290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2020-12-23T15:06:00Z</dcterms:created>
  <dc:creator/>
  <dc:description/>
  <dc:language>en-IN</dc:language>
  <cp:lastModifiedBy/>
  <dcterms:modified xsi:type="dcterms:W3CDTF">2020-12-26T07:28:44Z</dcterms:modified>
  <cp:revision>37</cp:revision>
  <dc:subject/>
  <dc:title>Department of Information Science and Engineering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1033-11.2.0.9906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