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autoCompressPictures="0">
  <p:sldMasterIdLst>
    <p:sldMasterId id="2147483648" r:id="rId1"/>
  </p:sldMasterIdLst>
  <p:notesMasterIdLst>
    <p:notesMasterId r:id="rId4"/>
  </p:notesMasterIdLst>
  <p:sldIdLst>
    <p:sldId id="256" r:id="rId3"/>
    <p:sldId id="330" r:id="rId5"/>
    <p:sldId id="344" r:id="rId6"/>
    <p:sldId id="386" r:id="rId7"/>
    <p:sldId id="387" r:id="rId8"/>
    <p:sldId id="388" r:id="rId9"/>
    <p:sldId id="413" r:id="rId10"/>
    <p:sldId id="345" r:id="rId11"/>
    <p:sldId id="347" r:id="rId12"/>
    <p:sldId id="361" r:id="rId13"/>
    <p:sldId id="363" r:id="rId14"/>
    <p:sldId id="364" r:id="rId15"/>
    <p:sldId id="366" r:id="rId16"/>
    <p:sldId id="346" r:id="rId17"/>
    <p:sldId id="367" r:id="rId18"/>
    <p:sldId id="368" r:id="rId19"/>
    <p:sldId id="369" r:id="rId20"/>
    <p:sldId id="370" r:id="rId21"/>
    <p:sldId id="292" r:id="rId22"/>
    <p:sldId id="294" r:id="rId23"/>
    <p:sldId id="309" r:id="rId24"/>
    <p:sldId id="414" r:id="rId25"/>
    <p:sldId id="415" r:id="rId26"/>
    <p:sldId id="296" r:id="rId27"/>
    <p:sldId id="416" r:id="rId28"/>
    <p:sldId id="417" r:id="rId29"/>
    <p:sldId id="418" r:id="rId30"/>
    <p:sldId id="419" r:id="rId31"/>
    <p:sldId id="420" r:id="rId32"/>
    <p:sldId id="422" r:id="rId33"/>
    <p:sldId id="272" r:id="rId34"/>
  </p:sldIdLst>
  <p:sldSz cx="12192000" cy="6858000"/>
  <p:notesSz cx="6858000" cy="9144000"/>
  <p:defaultTextStyle>
    <a:defPPr lvl="0">
      <a:defRPr lang="en-US"/>
    </a:defPPr>
    <a:lvl1pPr marL="0" lv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lvl="1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lvl="2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lvl="3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lvl="4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lvl="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lvl="6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lvl="7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lvl="8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-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36" Type="http://schemas.openxmlformats.org/officeDocument/2006/relationships/viewProps" Target="viewProps.xml"/><Relationship Id="rId35" Type="http://schemas.openxmlformats.org/officeDocument/2006/relationships/presProps" Target="presProps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E2F1C2-01DE-423B-864A-488FDE1E1D90}" type="datetimeFigureOut">
              <a:rPr lang="en-IN" smtClean="0"/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0A9C32-3BD9-4966-8299-07E32AC3F18A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AA148-EF73-4905-8CAB-7134AB7B2A65}" type="datetime1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 Title | Department of Information Science and Engineering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1108B-5D83-4953-8F3A-2D4544B1B95C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F11CD-E956-455E-B945-3EFA1DD3A5A4}" type="datetime1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 Title | Department of Information Science and Engineering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1108B-5D83-4953-8F3A-2D4544B1B95C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2BC37-61E2-4720-AB89-4A0C9B81435A}" type="datetime1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 Title | Department of Information Science and Engineering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1108B-5D83-4953-8F3A-2D4544B1B95C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6176963"/>
            <a:ext cx="12192000" cy="681037"/>
          </a:xfrm>
          <a:prstGeom prst="rect">
            <a:avLst/>
          </a:prstGeom>
          <a:solidFill>
            <a:srgbClr val="00359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488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545" y="-3"/>
            <a:ext cx="10515600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55" y="1575591"/>
            <a:ext cx="11314545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4F878E6-5DE8-41D3-A3D4-164024813DEA}" type="datetime1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Project Title | Department of Information Science and Engineering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631108B-5D83-4953-8F3A-2D4544B1B95C}" type="slidenum">
              <a:rPr lang="en-IN" smtClean="0"/>
            </a:fld>
            <a:endParaRPr lang="en-IN"/>
          </a:p>
        </p:txBody>
      </p:sp>
      <p:sp>
        <p:nvSpPr>
          <p:cNvPr id="7" name="Title 1"/>
          <p:cNvSpPr txBox="1"/>
          <p:nvPr userDrawn="1"/>
        </p:nvSpPr>
        <p:spPr>
          <a:xfrm>
            <a:off x="625763" y="-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8" name="Rectangle 7"/>
          <p:cNvSpPr/>
          <p:nvPr userDrawn="1"/>
        </p:nvSpPr>
        <p:spPr>
          <a:xfrm>
            <a:off x="0" y="-1"/>
            <a:ext cx="12192000" cy="1325563"/>
          </a:xfrm>
          <a:prstGeom prst="rect">
            <a:avLst/>
          </a:prstGeom>
          <a:solidFill>
            <a:srgbClr val="00359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4880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5300" y="-460034"/>
            <a:ext cx="6096000" cy="213105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2759B-DFAA-4B1D-B1DA-A6D7528E687A}" type="datetime1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 Title | Department of Information Science and Engineering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1108B-5D83-4953-8F3A-2D4544B1B95C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B25A6-D73F-403B-AEA9-737FCBFC017F}" type="datetime1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 Title | Department of Information Science and Engineering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1108B-5D83-4953-8F3A-2D4544B1B95C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8375E-057B-4514-93A6-D3EBF3481A7A}" type="datetime1">
              <a:rPr lang="en-IN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 Title | Department of Information Science and Engineering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1108B-5D83-4953-8F3A-2D4544B1B95C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0425D-FDCC-4A17-8D87-335392127D12}" type="datetime1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 Title | Department of Information Science and Engineering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1108B-5D83-4953-8F3A-2D4544B1B95C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CD82F-9CCD-4A74-A2B2-049DC46B7A41}" type="datetime1">
              <a:rPr lang="en-IN" smtClean="0"/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 Title | Department of Information Science and Engineering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1108B-5D83-4953-8F3A-2D4544B1B95C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75676-DA14-4817-A26A-B12BCA7EC562}" type="datetime1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 Title | Department of Information Science and Engineering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1108B-5D83-4953-8F3A-2D4544B1B95C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75BD4-3C3D-4522-BA57-AAB212B87C2C}" type="datetime1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 Title | Department of Information Science and Engineering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1108B-5D83-4953-8F3A-2D4544B1B95C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2A6FAC-74AE-4EE7-AA98-EA73129EA8C8}" type="datetime1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Project Title | Department of Information Science and Engineering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31108B-5D83-4953-8F3A-2D4544B1B95C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jpeg"/><Relationship Id="rId1" Type="http://schemas.openxmlformats.org/officeDocument/2006/relationships/image" Target="../media/image12.jpeg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jpeg"/><Relationship Id="rId1" Type="http://schemas.openxmlformats.org/officeDocument/2006/relationships/image" Target="../media/image14.jpe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jpe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image" Target="../media/image17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jpeg"/><Relationship Id="rId1" Type="http://schemas.openxmlformats.org/officeDocument/2006/relationships/image" Target="../media/image20.jpe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1523999" y="1273386"/>
            <a:ext cx="9144000" cy="6425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en-US" sz="3200" b="1" dirty="0">
                <a:solidFill>
                  <a:schemeClr val="bg1"/>
                </a:solidFill>
              </a:rPr>
              <a:t>Department of Information Science and Engineering</a:t>
            </a:r>
            <a:endParaRPr lang="en-IN" sz="3200" b="1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045" y="1830070"/>
            <a:ext cx="11979275" cy="202311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5400" b="1" dirty="0"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DOMAIN - CLOUD COMPUTING</a:t>
            </a:r>
            <a:endParaRPr lang="en-US" sz="5400" b="1" dirty="0">
              <a:solidFill>
                <a:srgbClr val="00206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>
              <a:lnSpc>
                <a:spcPct val="150000"/>
              </a:lnSpc>
              <a:defRPr/>
            </a:pPr>
            <a:r>
              <a:rPr lang="en-US" sz="5400" b="1" dirty="0"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PHASE-II</a:t>
            </a:r>
            <a:endParaRPr lang="en-US" sz="5400" b="1" dirty="0">
              <a:solidFill>
                <a:srgbClr val="00206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42645" y="209550"/>
            <a:ext cx="7506711" cy="955849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-1"/>
            <a:ext cx="12192000" cy="2050474"/>
          </a:xfrm>
          <a:prstGeom prst="rect">
            <a:avLst/>
          </a:prstGeom>
          <a:solidFill>
            <a:srgbClr val="00359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488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13" y="-1574392"/>
            <a:ext cx="12085782" cy="4262113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5892800"/>
            <a:ext cx="12192000" cy="1110673"/>
          </a:xfrm>
          <a:prstGeom prst="rect">
            <a:avLst/>
          </a:prstGeom>
          <a:solidFill>
            <a:srgbClr val="00359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4880" dirty="0"/>
          </a:p>
        </p:txBody>
      </p:sp>
      <p:sp>
        <p:nvSpPr>
          <p:cNvPr id="16" name="TextBox 15"/>
          <p:cNvSpPr txBox="1"/>
          <p:nvPr/>
        </p:nvSpPr>
        <p:spPr>
          <a:xfrm>
            <a:off x="1206501" y="6156326"/>
            <a:ext cx="9779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IN" sz="3200" b="1" dirty="0">
                <a:solidFill>
                  <a:schemeClr val="bg1"/>
                </a:solidFill>
              </a:rPr>
              <a:t>19-05-2021</a:t>
            </a:r>
            <a:endParaRPr lang="en-US" altLang="en-IN" sz="3200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6217" y="1187286"/>
            <a:ext cx="119795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Department of Information Science and Engineering</a:t>
            </a:r>
            <a:endParaRPr lang="en-IN" sz="28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835775" y="4693920"/>
            <a:ext cx="5356225" cy="1198880"/>
          </a:xfrm>
          <a:prstGeom prst="rect">
            <a:avLst/>
          </a:prstGeom>
          <a:gradFill>
            <a:gsLst>
              <a:gs pos="0">
                <a:srgbClr val="012D86"/>
              </a:gs>
              <a:gs pos="100000">
                <a:srgbClr val="0E2557"/>
              </a:gs>
            </a:gsLst>
            <a:lin ang="5400000" scaled="0"/>
          </a:gra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en-IN" b="1" dirty="0"/>
              <a:t>MENTORED BY-</a:t>
            </a:r>
            <a:endParaRPr lang="en-US" altLang="en-IN" b="1" dirty="0"/>
          </a:p>
          <a:p>
            <a:pPr algn="ctr"/>
            <a:r>
              <a:rPr lang="en-US" altLang="en-IN" b="1" dirty="0"/>
              <a:t>MR. KIRAN B R</a:t>
            </a:r>
            <a:endParaRPr lang="en-US" altLang="en-IN" b="1" dirty="0"/>
          </a:p>
          <a:p>
            <a:pPr algn="ctr"/>
            <a:r>
              <a:rPr lang="en-US" altLang="en-IN" b="1" dirty="0"/>
              <a:t>ASST PROFESSOR,NMIT</a:t>
            </a:r>
            <a:endParaRPr lang="en-US" altLang="en-IN" b="1" dirty="0"/>
          </a:p>
          <a:p>
            <a:pPr algn="ctr"/>
            <a:endParaRPr lang="en-US" altLang="en-IN" b="1" dirty="0"/>
          </a:p>
        </p:txBody>
      </p:sp>
      <p:sp>
        <p:nvSpPr>
          <p:cNvPr id="5" name="TextBox 13"/>
          <p:cNvSpPr txBox="1"/>
          <p:nvPr/>
        </p:nvSpPr>
        <p:spPr>
          <a:xfrm>
            <a:off x="0" y="4693920"/>
            <a:ext cx="5404485" cy="1198880"/>
          </a:xfrm>
          <a:prstGeom prst="rect">
            <a:avLst/>
          </a:prstGeom>
          <a:gradFill>
            <a:gsLst>
              <a:gs pos="0">
                <a:srgbClr val="012D86"/>
              </a:gs>
              <a:gs pos="100000">
                <a:srgbClr val="0E2557"/>
              </a:gs>
            </a:gsLst>
            <a:lin ang="5400000" scaled="0"/>
          </a:gra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en-IN" b="1" dirty="0"/>
              <a:t>ABHISHEK ANAND			1NT18IS006</a:t>
            </a:r>
            <a:endParaRPr lang="en-US" altLang="en-IN" b="1" dirty="0"/>
          </a:p>
          <a:p>
            <a:pPr algn="ctr"/>
            <a:r>
              <a:rPr lang="en-US" altLang="en-IN" b="1" dirty="0">
                <a:sym typeface="+mn-ea"/>
              </a:rPr>
              <a:t>ABHISHEK SINGH                                       1NT18IS009</a:t>
            </a:r>
            <a:endParaRPr lang="en-US" altLang="en-IN" b="1" dirty="0"/>
          </a:p>
          <a:p>
            <a:pPr algn="ctr"/>
            <a:r>
              <a:rPr lang="en-US" altLang="en-IN" b="1" dirty="0"/>
              <a:t>SAHANA RAJ                                               1NT18IS132</a:t>
            </a:r>
            <a:endParaRPr lang="en-US" altLang="en-IN" b="1" dirty="0"/>
          </a:p>
          <a:p>
            <a:pPr algn="ctr"/>
            <a:r>
              <a:rPr lang="en-US" altLang="en-IN" b="1" dirty="0"/>
              <a:t>KS SAIVAIBHAV                                           1NT18IS074</a:t>
            </a:r>
            <a:endParaRPr lang="en-US" altLang="en-IN" b="1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925560" y="6265545"/>
            <a:ext cx="2743200" cy="365125"/>
          </a:xfrm>
        </p:spPr>
        <p:txBody>
          <a:bodyPr/>
          <a:p>
            <a:fld id="{1631108B-5D83-4953-8F3A-2D4544B1B95C}" type="slidenum">
              <a:rPr lang="en-IN" smtClean="0"/>
            </a:fld>
            <a:endParaRPr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sz="6000" b="1">
                <a:sym typeface="+mn-ea"/>
              </a:rPr>
            </a:br>
            <a:r>
              <a:rPr lang="en-US" sz="6000" b="1">
                <a:sym typeface="+mn-ea"/>
              </a:rPr>
              <a:t>IMPLEMENTATION</a:t>
            </a:r>
            <a:br>
              <a:rPr lang="en-US" b="1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6230" y="1079500"/>
            <a:ext cx="11559540" cy="507238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sz="3200" b="1" u="sng"/>
          </a:p>
          <a:p>
            <a:pPr marL="0" indent="0">
              <a:buNone/>
            </a:pPr>
            <a:r>
              <a:rPr lang="en-US" b="1" u="sng"/>
              <a:t>Step 5: Install Kubeadm</a:t>
            </a:r>
            <a:endParaRPr lang="en-US" b="1" u="sng"/>
          </a:p>
          <a:p>
            <a:pPr marL="0" indent="0">
              <a:buNone/>
            </a:pPr>
            <a:r>
              <a:rPr lang="en-US" b="1"/>
              <a:t>        </a:t>
            </a:r>
            <a:r>
              <a:rPr lang="en-US" b="1" i="1"/>
              <a:t>   $ sudo apt install kubeadm</a:t>
            </a:r>
            <a:endParaRPr lang="en-US" b="1" i="1"/>
          </a:p>
          <a:p>
            <a:pPr marL="0" indent="0">
              <a:buNone/>
            </a:pPr>
            <a:r>
              <a:rPr lang="en-US" b="1" i="1"/>
              <a:t>           $ kubeadm version</a:t>
            </a:r>
            <a:endParaRPr lang="en-US" b="1" i="1"/>
          </a:p>
          <a:p>
            <a:pPr marL="0" indent="0">
              <a:buNone/>
            </a:pPr>
            <a:r>
              <a:rPr lang="en-US" b="1" u="sng"/>
              <a:t>Kubernetes Deployment</a:t>
            </a:r>
            <a:endParaRPr lang="en-US" b="1" u="sng"/>
          </a:p>
          <a:p>
            <a:pPr marL="0" indent="0">
              <a:buNone/>
            </a:pPr>
            <a:r>
              <a:rPr lang="en-US" b="1" u="sng"/>
              <a:t>Step 1: Disable swap memory (if running) on both the nodes</a:t>
            </a:r>
            <a:endParaRPr lang="en-US" b="1" u="sng"/>
          </a:p>
          <a:p>
            <a:pPr marL="0" indent="0">
              <a:buNone/>
            </a:pPr>
            <a:r>
              <a:rPr lang="en-US" b="1"/>
              <a:t>          </a:t>
            </a:r>
            <a:r>
              <a:rPr lang="en-US" b="1" i="1"/>
              <a:t> $ sudo swapoff -a</a:t>
            </a:r>
            <a:endParaRPr lang="en-US" b="1" i="1"/>
          </a:p>
          <a:p>
            <a:pPr marL="0" indent="0">
              <a:buNone/>
            </a:pPr>
            <a:r>
              <a:rPr lang="en-US" b="1" u="sng"/>
              <a:t>Step 2: Give Unique hostnames to each node</a:t>
            </a:r>
            <a:endParaRPr lang="en-US" b="1" u="sng"/>
          </a:p>
          <a:p>
            <a:pPr marL="0" indent="0">
              <a:buNone/>
            </a:pPr>
            <a:r>
              <a:rPr lang="en-US"/>
              <a:t>Master Node-</a:t>
            </a:r>
            <a:r>
              <a:rPr lang="en-US" i="1"/>
              <a:t> </a:t>
            </a:r>
            <a:r>
              <a:rPr lang="en-US" b="1" i="1"/>
              <a:t>$ sudo hostnamectl set-hostname master-node</a:t>
            </a:r>
            <a:endParaRPr lang="en-US" b="1"/>
          </a:p>
          <a:p>
            <a:pPr marL="0" indent="0">
              <a:buNone/>
            </a:pPr>
            <a:r>
              <a:rPr lang="en-US"/>
              <a:t>Slave Node</a:t>
            </a:r>
            <a:r>
              <a:rPr lang="en-US" b="1"/>
              <a:t>-  </a:t>
            </a:r>
            <a:r>
              <a:rPr lang="en-US" i="1">
                <a:sym typeface="+mn-ea"/>
              </a:rPr>
              <a:t> </a:t>
            </a:r>
            <a:r>
              <a:rPr lang="en-US" b="1" i="1">
                <a:sym typeface="+mn-ea"/>
              </a:rPr>
              <a:t>$ sudo hostnamectl set-hostname slave-node</a:t>
            </a:r>
            <a:endParaRPr lang="en-US" b="1" i="1"/>
          </a:p>
          <a:p>
            <a:pPr marL="0" indent="0">
              <a:buNone/>
            </a:pPr>
            <a:endParaRPr lang="en-US" b="1" i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878E6-5DE8-41D3-A3D4-164024813DEA}" type="datetime1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ym typeface="+mn-ea"/>
              </a:rPr>
              <a:t>Cloud Computing</a:t>
            </a:r>
            <a:r>
              <a:rPr lang="en-US"/>
              <a:t> | Department of Information Science and Engineering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1108B-5D83-4953-8F3A-2D4544B1B95C}" type="slidenum">
              <a:rPr lang="en-IN" smtClean="0"/>
            </a:fld>
            <a:endParaRPr lang="en-I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b="1">
                <a:sym typeface="+mn-ea"/>
              </a:rPr>
            </a:br>
            <a:r>
              <a:rPr lang="en-US" sz="6000" b="1">
                <a:sym typeface="+mn-ea"/>
              </a:rPr>
              <a:t>IMPLEMENTATION</a:t>
            </a:r>
            <a:br>
              <a:rPr lang="en-US" b="1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4795" y="1325880"/>
            <a:ext cx="11520805" cy="460121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u="sng"/>
              <a:t>Step3: Initialize Kubernetes on the master node</a:t>
            </a:r>
            <a:endParaRPr lang="en-US" b="1" u="sng"/>
          </a:p>
          <a:p>
            <a:pPr marL="0" indent="0">
              <a:buNone/>
            </a:pPr>
            <a:r>
              <a:rPr lang="en-US" b="1"/>
              <a:t>         </a:t>
            </a:r>
            <a:r>
              <a:rPr lang="en-US" b="1" i="1"/>
              <a:t>  $ sudo kubeadm init --pod-network-cidr=10.244.0.0/16</a:t>
            </a:r>
            <a:endParaRPr lang="en-US" b="1" i="1"/>
          </a:p>
          <a:p>
            <a:pPr marL="0" indent="0">
              <a:buNone/>
            </a:pPr>
            <a:r>
              <a:rPr lang="en-US" b="1" i="1"/>
              <a:t>	mkdir -p $HOME/.kube</a:t>
            </a:r>
            <a:endParaRPr lang="en-US" b="1" i="1"/>
          </a:p>
          <a:p>
            <a:pPr marL="0" indent="0">
              <a:buNone/>
            </a:pPr>
            <a:r>
              <a:rPr lang="en-US" b="1" i="1"/>
              <a:t>	sudo cp -i /etc/kubernetes/admin.conf $HOME/.kube/config</a:t>
            </a:r>
            <a:endParaRPr lang="en-US" b="1" i="1"/>
          </a:p>
          <a:p>
            <a:pPr marL="0" indent="0">
              <a:buNone/>
            </a:pPr>
            <a:r>
              <a:rPr lang="en-US" b="1" i="1"/>
              <a:t>	sudo chown $(id -u):$(id -g) $HOME/.kube/config</a:t>
            </a:r>
            <a:endParaRPr lang="en-US" b="1"/>
          </a:p>
          <a:p>
            <a:pPr marL="0" indent="0">
              <a:buNone/>
            </a:pPr>
            <a:r>
              <a:rPr lang="en-US" b="1"/>
              <a:t>We can join any number of machines by running the following on each node-</a:t>
            </a:r>
            <a:endParaRPr lang="en-US" b="1"/>
          </a:p>
          <a:p>
            <a:pPr marL="0" indent="0">
              <a:buNone/>
            </a:pPr>
            <a:r>
              <a:rPr lang="en-US" b="1"/>
              <a:t>	</a:t>
            </a:r>
            <a:r>
              <a:rPr lang="en-US" b="1" i="1"/>
              <a:t>kubeadm join 192.168.1.106:6443 --token xzxnoe.5rnh12dvvr4lo1ov \   	--discovery-token-ca-cert-hash 	sha256:0c205051c6745e74123531d871e5c24a66f8873d23badc180adf   	b7de8b2a67f</a:t>
            </a:r>
            <a:endParaRPr lang="en-US" b="1" i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878E6-5DE8-41D3-A3D4-164024813DEA}" type="datetime1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ym typeface="+mn-ea"/>
              </a:rPr>
              <a:t>Cloud Computing</a:t>
            </a:r>
            <a:r>
              <a:rPr lang="en-US"/>
              <a:t> | Department of Information Science and Engineering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1108B-5D83-4953-8F3A-2D4544B1B95C}" type="slidenum">
              <a:rPr lang="en-IN" smtClean="0"/>
            </a:fld>
            <a:endParaRPr lang="en-I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>
                <a:sym typeface="+mn-ea"/>
              </a:rPr>
              <a:t>IMPLEMENTATION</a:t>
            </a:r>
            <a:endParaRPr lang="en-US" sz="5400" b="1"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i="1"/>
              <a:t>	</a:t>
            </a:r>
            <a:endParaRPr lang="en-US" b="1" i="1"/>
          </a:p>
          <a:p>
            <a:pPr marL="0" indent="0">
              <a:buNone/>
            </a:pPr>
            <a:r>
              <a:rPr lang="en-US" b="1" i="1"/>
              <a:t>	$ kubectl get nodes</a:t>
            </a:r>
            <a:endParaRPr lang="en-US" b="1" i="1"/>
          </a:p>
          <a:p>
            <a:pPr marL="0" indent="0">
              <a:buNone/>
            </a:pPr>
            <a:r>
              <a:rPr lang="en-US" b="1" u="sng"/>
              <a:t>Step 4: Deploy a Pod Network through the master node</a:t>
            </a:r>
            <a:endParaRPr lang="en-US" b="1" u="sng"/>
          </a:p>
          <a:p>
            <a:pPr marL="0" indent="0">
              <a:buNone/>
            </a:pPr>
            <a:r>
              <a:rPr lang="en-US" b="1"/>
              <a:t>	</a:t>
            </a:r>
            <a:r>
              <a:rPr lang="en-US" b="1" i="1"/>
              <a:t>$ sudo kubectl apply -f    	https://raw.githubusercontent.com/coreos/flannel/master/Docume	ntation/kube-flannel.yml</a:t>
            </a:r>
            <a:endParaRPr lang="en-US" b="1" i="1"/>
          </a:p>
          <a:p>
            <a:pPr marL="0" indent="0">
              <a:buNone/>
            </a:pPr>
            <a:r>
              <a:rPr lang="en-US" b="1" i="1"/>
              <a:t>	$ kubectl get pods --all-namespaces</a:t>
            </a:r>
            <a:endParaRPr lang="en-US" b="1" i="1"/>
          </a:p>
          <a:p>
            <a:pPr marL="0" indent="0">
              <a:buNone/>
            </a:pPr>
            <a:r>
              <a:rPr lang="en-US" b="1" i="1"/>
              <a:t>	$ sudo kubectl get nodes</a:t>
            </a:r>
            <a:endParaRPr lang="en-US" b="1" i="1"/>
          </a:p>
          <a:p>
            <a:pPr marL="0" indent="0">
              <a:buNone/>
            </a:pPr>
            <a:endParaRPr lang="en-US" b="1" i="1"/>
          </a:p>
          <a:p>
            <a:pPr marL="0" indent="0">
              <a:buNone/>
            </a:pPr>
            <a:endParaRPr lang="en-US" b="1" u="sn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878E6-5DE8-41D3-A3D4-164024813DEA}" type="datetime1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ym typeface="+mn-ea"/>
              </a:rPr>
              <a:t>Cloud Computing</a:t>
            </a:r>
            <a:r>
              <a:rPr lang="en-US"/>
              <a:t> | Department of Information Science and Engineering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1108B-5D83-4953-8F3A-2D4544B1B95C}" type="slidenum">
              <a:rPr lang="en-IN" smtClean="0"/>
            </a:fld>
            <a:endParaRPr lang="en-I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b="1">
                <a:sym typeface="+mn-ea"/>
              </a:rPr>
            </a:br>
            <a:r>
              <a:rPr lang="en-US" sz="6000" b="1">
                <a:sym typeface="+mn-ea"/>
              </a:rPr>
              <a:t>IMPLEMENTATION</a:t>
            </a:r>
            <a:br>
              <a:rPr lang="en-US" b="1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b="1" u="sng">
              <a:sym typeface="+mn-ea"/>
            </a:endParaRPr>
          </a:p>
          <a:p>
            <a:pPr marL="0" indent="0">
              <a:buNone/>
            </a:pPr>
            <a:r>
              <a:rPr lang="en-US" b="1" u="sng">
                <a:sym typeface="+mn-ea"/>
              </a:rPr>
              <a:t>Step 5: Add the slave node to the network in order to form a cluster</a:t>
            </a:r>
            <a:endParaRPr lang="en-US" b="1" u="sng"/>
          </a:p>
          <a:p>
            <a:pPr marL="0" indent="0">
              <a:buNone/>
            </a:pPr>
            <a:r>
              <a:rPr lang="en-US"/>
              <a:t>	</a:t>
            </a:r>
            <a:r>
              <a:rPr lang="en-US" b="1" i="1"/>
              <a:t>$sudo kubeadm join 192.168.1.106:6443 --token 	xzxnoe.5rnh12dvvr4lo1ov \--discovery-token-ca-cert-hash 	sha256:0c205051c6745e74123531d871e5c24a66f8873d23badc180ad	ffb7de8b2a67f</a:t>
            </a:r>
            <a:endParaRPr lang="en-US" b="1" i="1"/>
          </a:p>
          <a:p>
            <a:pPr marL="0" indent="0">
              <a:buNone/>
            </a:pPr>
            <a:r>
              <a:rPr lang="en-US" b="1" i="1"/>
              <a:t>	$ sudo kubectl get nodes</a:t>
            </a:r>
            <a:endParaRPr lang="en-US" b="1" i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878E6-5DE8-41D3-A3D4-164024813DEA}" type="datetime1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ym typeface="+mn-ea"/>
              </a:rPr>
              <a:t>Cloud Computing</a:t>
            </a:r>
            <a:r>
              <a:rPr lang="en-US"/>
              <a:t>| Department of Information Science and Engineering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1108B-5D83-4953-8F3A-2D4544B1B95C}" type="slidenum">
              <a:rPr lang="en-IN" smtClean="0"/>
            </a:fld>
            <a:endParaRPr lang="en-I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878E6-5DE8-41D3-A3D4-164024813DEA}" type="datetime1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 Title | Department of Information Science and Engineering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1108B-5D83-4953-8F3A-2D4544B1B95C}" type="slidenum">
              <a:rPr lang="en-IN" smtClean="0"/>
            </a:fld>
            <a:endParaRPr lang="en-IN"/>
          </a:p>
        </p:txBody>
      </p:sp>
      <p:pic>
        <p:nvPicPr>
          <p:cNvPr id="10" name="Content Placeholder 9" descr="dockerstep1"/>
          <p:cNvPicPr>
            <a:picLocks noGrp="1" noChangeAspect="1"/>
          </p:cNvPicPr>
          <p:nvPr>
            <p:ph idx="1"/>
          </p:nvPr>
        </p:nvPicPr>
        <p:blipFill>
          <a:blip r:embed="rId1"/>
          <a:srcRect b="5657"/>
          <a:stretch>
            <a:fillRect/>
          </a:stretch>
        </p:blipFill>
        <p:spPr>
          <a:xfrm>
            <a:off x="-22225" y="0"/>
            <a:ext cx="12214225" cy="685736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878E6-5DE8-41D3-A3D4-164024813DEA}" type="datetime1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 Title | Department of Information Science and Engineering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1108B-5D83-4953-8F3A-2D4544B1B95C}" type="slidenum">
              <a:rPr lang="en-IN" smtClean="0"/>
            </a:fld>
            <a:endParaRPr lang="en-IN"/>
          </a:p>
        </p:txBody>
      </p:sp>
      <p:pic>
        <p:nvPicPr>
          <p:cNvPr id="7" name="Content Placeholder 6" descr="dockerstep2-5"/>
          <p:cNvPicPr>
            <a:picLocks noGrp="1" noChangeAspect="1"/>
          </p:cNvPicPr>
          <p:nvPr>
            <p:ph idx="1"/>
          </p:nvPr>
        </p:nvPicPr>
        <p:blipFill>
          <a:blip r:embed="rId1"/>
          <a:srcRect b="5213"/>
          <a:stretch>
            <a:fillRect/>
          </a:stretch>
        </p:blipFill>
        <p:spPr>
          <a:xfrm>
            <a:off x="0" y="0"/>
            <a:ext cx="12192000" cy="685736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878E6-5DE8-41D3-A3D4-164024813DEA}" type="datetime1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 Title | Department of Information Science and Engineering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1108B-5D83-4953-8F3A-2D4544B1B95C}" type="slidenum">
              <a:rPr lang="en-IN" smtClean="0"/>
            </a:fld>
            <a:endParaRPr lang="en-IN"/>
          </a:p>
        </p:txBody>
      </p:sp>
      <p:pic>
        <p:nvPicPr>
          <p:cNvPr id="7" name="Content Placeholder 6" descr="kubestep3"/>
          <p:cNvPicPr>
            <a:picLocks noGrp="1" noChangeAspect="1"/>
          </p:cNvPicPr>
          <p:nvPr>
            <p:ph idx="1"/>
          </p:nvPr>
        </p:nvPicPr>
        <p:blipFill>
          <a:blip r:embed="rId1"/>
          <a:srcRect b="4797"/>
          <a:stretch>
            <a:fillRect/>
          </a:stretch>
        </p:blipFill>
        <p:spPr>
          <a:xfrm>
            <a:off x="0" y="635"/>
            <a:ext cx="12192000" cy="685736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878E6-5DE8-41D3-A3D4-164024813DEA}" type="datetime1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 Title | Department of Information Science and Engineering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1108B-5D83-4953-8F3A-2D4544B1B95C}" type="slidenum">
              <a:rPr lang="en-IN" smtClean="0"/>
            </a:fld>
            <a:endParaRPr lang="en-IN"/>
          </a:p>
        </p:txBody>
      </p:sp>
      <p:pic>
        <p:nvPicPr>
          <p:cNvPr id="7" name="Content Placeholder 6" descr="kubestep3(2)"/>
          <p:cNvPicPr>
            <a:picLocks noGrp="1" noChangeAspect="1"/>
          </p:cNvPicPr>
          <p:nvPr>
            <p:ph idx="1"/>
          </p:nvPr>
        </p:nvPicPr>
        <p:blipFill>
          <a:blip r:embed="rId1"/>
          <a:srcRect b="5639"/>
          <a:stretch>
            <a:fillRect/>
          </a:stretch>
        </p:blipFill>
        <p:spPr>
          <a:xfrm>
            <a:off x="635" y="14605"/>
            <a:ext cx="12190730" cy="685736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878E6-5DE8-41D3-A3D4-164024813DEA}" type="datetime1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 Title | Department of Information Science and Engineering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1108B-5D83-4953-8F3A-2D4544B1B95C}" type="slidenum">
              <a:rPr lang="en-IN" smtClean="0"/>
            </a:fld>
            <a:endParaRPr lang="en-IN"/>
          </a:p>
        </p:txBody>
      </p:sp>
      <p:pic>
        <p:nvPicPr>
          <p:cNvPr id="7" name="Content Placeholder 6" descr="kuberstep4"/>
          <p:cNvPicPr>
            <a:picLocks noGrp="1" noChangeAspect="1"/>
          </p:cNvPicPr>
          <p:nvPr>
            <p:ph idx="1"/>
          </p:nvPr>
        </p:nvPicPr>
        <p:blipFill>
          <a:blip r:embed="rId1"/>
          <a:srcRect b="5213"/>
          <a:stretch>
            <a:fillRect/>
          </a:stretch>
        </p:blipFill>
        <p:spPr>
          <a:xfrm>
            <a:off x="635" y="635"/>
            <a:ext cx="12192000" cy="685736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sz="6000" b="1">
                <a:sym typeface="+mn-ea"/>
              </a:rPr>
            </a:br>
            <a:r>
              <a:rPr lang="en-US" sz="6000" b="1">
                <a:sym typeface="+mn-ea"/>
              </a:rPr>
              <a:t>LITERATURE SURVEY</a:t>
            </a:r>
            <a:br>
              <a:rPr lang="en-US" b="1"/>
            </a:b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170" y="1575435"/>
            <a:ext cx="11720830" cy="4351655"/>
          </a:xfrm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en-US" b="1"/>
              <a:t>TITLE -</a:t>
            </a:r>
            <a:r>
              <a:rPr lang="en-US"/>
              <a:t> </a:t>
            </a:r>
            <a:r>
              <a:rPr lang="en-US" b="1" u="sng"/>
              <a:t>Container Mixed Environment using Service Mesh</a:t>
            </a:r>
            <a:endParaRPr lang="en-US" b="1" u="sng"/>
          </a:p>
          <a:p>
            <a:pPr marL="0" indent="0" algn="l">
              <a:buNone/>
            </a:pPr>
            <a:endParaRPr lang="en-US" b="1" u="sng"/>
          </a:p>
          <a:p>
            <a:pPr marL="0" indent="0" algn="l">
              <a:buNone/>
            </a:pPr>
            <a:r>
              <a:rPr lang="en-US" b="1"/>
              <a:t>AUTHORS - </a:t>
            </a:r>
            <a:r>
              <a:rPr lang="en-US" sz="2000"/>
              <a:t> </a:t>
            </a:r>
            <a:r>
              <a:rPr lang="en-US"/>
              <a:t>Hokeun Lim Younghan and Kim Kyoungjae Su</a:t>
            </a:r>
            <a:r>
              <a:rPr lang="en-US" sz="2000" i="1"/>
              <a:t>                           </a:t>
            </a:r>
            <a:endParaRPr lang="en-US" sz="2000" i="1"/>
          </a:p>
          <a:p>
            <a:pPr marL="0" indent="0" algn="l">
              <a:buNone/>
            </a:pPr>
            <a:endParaRPr lang="en-US">
              <a:ea typeface="Microsoft JhengHei UI Light" panose="020B0304030504040204" charset="-120"/>
              <a:cs typeface="+mn-lt"/>
              <a:sym typeface="+mn-ea"/>
            </a:endParaRPr>
          </a:p>
          <a:p>
            <a:pPr marL="0" indent="0" algn="l">
              <a:buNone/>
            </a:pPr>
            <a:r>
              <a:rPr lang="en-US" b="1">
                <a:ea typeface="Microsoft JhengHei UI Light" panose="020B0304030504040204" charset="-120"/>
                <a:cs typeface="+mn-lt"/>
                <a:sym typeface="+mn-ea"/>
              </a:rPr>
              <a:t>KEYWORDS - </a:t>
            </a:r>
            <a:r>
              <a:rPr lang="en-US">
                <a:ea typeface="Microsoft JhengHei UI Light" panose="020B0304030504040204" charset="-120"/>
                <a:cs typeface="+mn-lt"/>
                <a:sym typeface="+mn-ea"/>
              </a:rPr>
              <a:t>MSA, Istio, Tacker, OpenStack, Kubernetes</a:t>
            </a:r>
            <a:endParaRPr lang="en-US">
              <a:ea typeface="Microsoft JhengHei UI Light" panose="020B0304030504040204" charset="-120"/>
              <a:cs typeface="+mn-lt"/>
              <a:sym typeface="+mn-ea"/>
            </a:endParaRPr>
          </a:p>
          <a:p>
            <a:pPr marL="0" indent="0" algn="l">
              <a:buNone/>
            </a:pPr>
            <a:endParaRPr lang="en-US">
              <a:ea typeface="Microsoft JhengHei UI Light" panose="020B0304030504040204" charset="-120"/>
              <a:cs typeface="+mn-lt"/>
              <a:sym typeface="+mn-ea"/>
            </a:endParaRPr>
          </a:p>
          <a:p>
            <a:pPr marL="0" indent="0" algn="l">
              <a:buNone/>
            </a:pPr>
            <a:r>
              <a:rPr lang="en-US" b="1">
                <a:ea typeface="Microsoft JhengHei UI Light" panose="020B0304030504040204" charset="-120"/>
                <a:cs typeface="+mn-lt"/>
                <a:sym typeface="+mn-ea"/>
              </a:rPr>
              <a:t>SUMMARY- </a:t>
            </a:r>
            <a:endParaRPr lang="en-US" b="1">
              <a:ea typeface="Microsoft JhengHei UI Light" panose="020B0304030504040204" charset="-120"/>
              <a:cs typeface="+mn-lt"/>
              <a:sym typeface="+mn-ea"/>
            </a:endParaRPr>
          </a:p>
          <a:p>
            <a:pPr marL="514350" indent="-514350" algn="l">
              <a:buFont typeface="+mj-lt"/>
              <a:buAutoNum type="alphaUcPeriod"/>
            </a:pPr>
            <a:r>
              <a:rPr lang="en-US">
                <a:ea typeface="Microsoft JhengHei UI Light" panose="020B0304030504040204" charset="-120"/>
                <a:cs typeface="+mn-lt"/>
                <a:sym typeface="+mn-ea"/>
              </a:rPr>
              <a:t>A microservice architecture is that structure in which a service model that separates a service focused on performing one function into the smallest </a:t>
            </a:r>
            <a:endParaRPr lang="en-US">
              <a:ea typeface="Microsoft JhengHei UI Light" panose="020B0304030504040204" charset="-120"/>
              <a:cs typeface="+mn-lt"/>
              <a:sym typeface="+mn-ea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878E6-5DE8-41D3-A3D4-164024813DEA}" type="datetime1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ym typeface="+mn-ea"/>
              </a:rPr>
              <a:t>Cloud Computing</a:t>
            </a:r>
            <a:r>
              <a:rPr lang="en-US"/>
              <a:t> | Department of Information Science and Engineering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1108B-5D83-4953-8F3A-2D4544B1B95C}" type="slidenum">
              <a:rPr lang="en-IN" smtClean="0"/>
            </a:fld>
            <a:endParaRPr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/>
              <a:t>OBJECTIVES</a:t>
            </a:r>
            <a:endParaRPr lang="en-US" sz="5400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55" y="1575590"/>
            <a:ext cx="11599025" cy="4571991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dirty="0"/>
              <a:t>Build cloud environment using </a:t>
            </a:r>
            <a:r>
              <a:rPr lang="en-US" sz="3200" dirty="0"/>
              <a:t>containers and virtual machine</a:t>
            </a:r>
            <a:endParaRPr lang="en-US" sz="3200" dirty="0"/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Compare the </a:t>
            </a:r>
            <a:r>
              <a:rPr lang="en-US" sz="3200" dirty="0"/>
              <a:t>performance of map-reduce workload  execution in virtualized , containerized  environment. </a:t>
            </a:r>
            <a:endParaRPr lang="en-US" sz="3200" dirty="0"/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Compare the performance of map-reduce workload execution in mixed (virtualized , containerized)  environment</a:t>
            </a:r>
            <a:endParaRPr lang="en-US" sz="3200" dirty="0"/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To evaluate and compare the performance of executing the workload in the mixed environment as well as the virtualized , containerized environment independently</a:t>
            </a:r>
            <a:endParaRPr lang="en-US" sz="3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878E6-5DE8-41D3-A3D4-164024813DEA}" type="datetime1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Cloud Computing | Department of Information Science and Engineering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1108B-5D83-4953-8F3A-2D4544B1B95C}" type="slidenum">
              <a:rPr lang="en-IN" smtClean="0"/>
            </a:fld>
            <a:endParaRPr lang="en-IN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b="1">
                <a:sym typeface="+mn-ea"/>
              </a:rPr>
            </a:br>
            <a:r>
              <a:rPr lang="en-US" sz="6000" b="1">
                <a:sym typeface="+mn-ea"/>
              </a:rPr>
              <a:t>SUMMARY</a:t>
            </a:r>
            <a:br>
              <a:rPr lang="en-US" b="1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5590" y="1625600"/>
            <a:ext cx="11641455" cy="4895215"/>
          </a:xfrm>
        </p:spPr>
        <p:txBody>
          <a:bodyPr>
            <a:noAutofit/>
          </a:bodyPr>
          <a:lstStyle/>
          <a:p>
            <a:pPr marL="0" indent="0" algn="l">
              <a:buFont typeface="+mj-lt"/>
              <a:buNone/>
            </a:pPr>
            <a:r>
              <a:rPr lang="en-US">
                <a:ea typeface="Microsoft JhengHei UI Light" panose="020B0304030504040204" charset="-120"/>
                <a:cs typeface="+mn-lt"/>
                <a:sym typeface="+mn-ea"/>
              </a:rPr>
              <a:t>independent and deployable service, connects with other services through API</a:t>
            </a:r>
            <a:endParaRPr lang="en-US">
              <a:ea typeface="Microsoft JhengHei UI Light" panose="020B0304030504040204" charset="-120"/>
              <a:cs typeface="+mn-lt"/>
              <a:sym typeface="+mn-ea"/>
            </a:endParaRPr>
          </a:p>
          <a:p>
            <a:pPr marL="0" indent="0">
              <a:buFont typeface="+mj-lt"/>
              <a:buNone/>
            </a:pPr>
            <a:r>
              <a:rPr lang="en-US"/>
              <a:t>B. In this paper, we proposed an orchestrator and structure for service management in a virtual machine and container mixed environment using a service mesh.</a:t>
            </a:r>
            <a:endParaRPr lang="en-US"/>
          </a:p>
          <a:p>
            <a:pPr marL="0" indent="0" algn="l">
              <a:buFont typeface="+mj-lt"/>
              <a:buNone/>
            </a:pPr>
            <a:r>
              <a:rPr lang="en-US"/>
              <a:t>C.  There is some case that using container and virtual machine together, but the current service mesh architecture only consider container environment, and if a virtual machine is to be used, the user must proceed manually.</a:t>
            </a:r>
            <a:endParaRPr lang="en-US"/>
          </a:p>
          <a:p>
            <a:pPr marL="0" indent="0" algn="l">
              <a:buFont typeface="+mj-lt"/>
              <a:buNone/>
            </a:pPr>
            <a:r>
              <a:rPr lang="en-US"/>
              <a:t>D. An additional structure is required to automate proxy deployment in virtual machines.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878E6-5DE8-41D3-A3D4-164024813DEA}" type="datetime1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ym typeface="+mn-ea"/>
              </a:rPr>
              <a:t>Cloud Computing</a:t>
            </a:r>
            <a:r>
              <a:rPr lang="en-US"/>
              <a:t> | Department of Information Science and Engineering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1108B-5D83-4953-8F3A-2D4544B1B95C}" type="slidenum">
              <a:rPr lang="en-IN" smtClean="0"/>
            </a:fld>
            <a:endParaRPr lang="en-IN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/>
              <a:t>SUMMARY</a:t>
            </a:r>
            <a:endParaRPr lang="en-US" sz="5400" b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878E6-5DE8-41D3-A3D4-164024813DEA}" type="datetime1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ym typeface="+mn-ea"/>
              </a:rPr>
              <a:t>Cloud Computing</a:t>
            </a:r>
            <a:endParaRPr lang="en-US">
              <a:sym typeface="+mn-ea"/>
            </a:endParaRPr>
          </a:p>
          <a:p>
            <a:r>
              <a:rPr lang="en-US"/>
              <a:t> | Department of Information Science and Engineering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1108B-5D83-4953-8F3A-2D4544B1B95C}" type="slidenum">
              <a:rPr lang="en-IN" smtClean="0"/>
            </a:fld>
            <a:endParaRPr lang="en-IN"/>
          </a:p>
        </p:txBody>
      </p:sp>
      <p:pic>
        <p:nvPicPr>
          <p:cNvPr id="8" name="Content Placeholder 7" descr="WhatsApp Image 2021-05-19 at 01.03.07"/>
          <p:cNvPicPr>
            <a:picLocks noChangeAspect="1"/>
          </p:cNvPicPr>
          <p:nvPr>
            <p:ph idx="1"/>
          </p:nvPr>
        </p:nvPicPr>
        <p:blipFill>
          <a:blip r:embed="rId1"/>
          <a:srcRect r="19855"/>
          <a:stretch>
            <a:fillRect/>
          </a:stretch>
        </p:blipFill>
        <p:spPr>
          <a:xfrm>
            <a:off x="0" y="1325245"/>
            <a:ext cx="5833745" cy="4872355"/>
          </a:xfrm>
          <a:prstGeom prst="rect">
            <a:avLst/>
          </a:prstGeom>
        </p:spPr>
      </p:pic>
      <p:pic>
        <p:nvPicPr>
          <p:cNvPr id="9" name="Picture 8" descr="WhatsApp Image 2021-05-19 at 01.03.07 (1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7045" y="1324610"/>
            <a:ext cx="6625590" cy="487362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5400" b="1">
                <a:sym typeface="+mn-ea"/>
              </a:rPr>
              <a:t>SUMMARY</a:t>
            </a:r>
            <a:endParaRPr lang="en-US" sz="5400" b="1">
              <a:sym typeface="+mn-ea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4F878E6-5DE8-41D3-A3D4-164024813DEA}" type="datetime1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>
                <a:sym typeface="+mn-ea"/>
              </a:rPr>
              <a:t>Cloud Computing</a:t>
            </a:r>
            <a:r>
              <a:rPr lang="en-US"/>
              <a:t> | Department of Information Science and Engineering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631108B-5D83-4953-8F3A-2D4544B1B95C}" type="slidenum">
              <a:rPr lang="en-IN" smtClean="0"/>
            </a:fld>
            <a:endParaRPr lang="en-IN"/>
          </a:p>
        </p:txBody>
      </p:sp>
      <p:pic>
        <p:nvPicPr>
          <p:cNvPr id="7" name="Content Placeholder 6" descr="WhatsApp Image 2021-05-19 at 01.03.07 (3)"/>
          <p:cNvPicPr>
            <a:picLocks noChangeAspect="1"/>
          </p:cNvPicPr>
          <p:nvPr>
            <p:ph idx="1"/>
          </p:nvPr>
        </p:nvPicPr>
        <p:blipFill>
          <a:blip r:embed="rId1"/>
          <a:srcRect l="12603" r="4434" b="6023"/>
          <a:stretch>
            <a:fillRect/>
          </a:stretch>
        </p:blipFill>
        <p:spPr>
          <a:xfrm>
            <a:off x="0" y="1348740"/>
            <a:ext cx="5892165" cy="4860925"/>
          </a:xfrm>
          <a:prstGeom prst="rect">
            <a:avLst/>
          </a:prstGeom>
        </p:spPr>
      </p:pic>
      <p:pic>
        <p:nvPicPr>
          <p:cNvPr id="9" name="Picture 8" descr="WhatsApp Image 2021-05-19 at 10.46.0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2165" y="1471295"/>
            <a:ext cx="6299835" cy="473837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5400" b="1">
                <a:sym typeface="+mn-ea"/>
              </a:rPr>
              <a:t>SUMMARY</a:t>
            </a:r>
            <a:endParaRPr lang="en-US" sz="5400" b="1">
              <a:sym typeface="+mn-ea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4F878E6-5DE8-41D3-A3D4-164024813DEA}" type="datetime1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>
                <a:sym typeface="+mn-ea"/>
              </a:rPr>
              <a:t>Cloud Computing</a:t>
            </a:r>
            <a:r>
              <a:rPr lang="en-US"/>
              <a:t> | Department of Information Science and Engineering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631108B-5D83-4953-8F3A-2D4544B1B95C}" type="slidenum">
              <a:rPr lang="en-IN" smtClean="0"/>
            </a:fld>
            <a:endParaRPr lang="en-IN"/>
          </a:p>
        </p:txBody>
      </p:sp>
      <p:pic>
        <p:nvPicPr>
          <p:cNvPr id="7" name="Content Placeholder 6" descr="WhatsApp Image 2021-05-19 at 01.03.07 (4)"/>
          <p:cNvPicPr>
            <a:picLocks noChangeAspect="1"/>
          </p:cNvPicPr>
          <p:nvPr>
            <p:ph idx="1"/>
          </p:nvPr>
        </p:nvPicPr>
        <p:blipFill>
          <a:blip r:embed="rId1"/>
          <a:srcRect l="16416"/>
          <a:stretch>
            <a:fillRect/>
          </a:stretch>
        </p:blipFill>
        <p:spPr>
          <a:xfrm>
            <a:off x="635" y="1325880"/>
            <a:ext cx="12191365" cy="484187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b="1">
                <a:sym typeface="+mn-ea"/>
              </a:rPr>
            </a:br>
            <a:r>
              <a:rPr lang="en-US" sz="6000" b="1">
                <a:sym typeface="+mn-ea"/>
              </a:rPr>
              <a:t>LITERATURE SURVEY</a:t>
            </a:r>
            <a:br>
              <a:rPr lang="en-US" b="1"/>
            </a:b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900" y="1402080"/>
            <a:ext cx="12103100" cy="4704080"/>
          </a:xfrm>
        </p:spPr>
        <p:txBody>
          <a:bodyPr>
            <a:normAutofit fontScale="90000" lnSpcReduction="10000"/>
          </a:bodyPr>
          <a:lstStyle/>
          <a:p>
            <a:pPr marL="0" indent="0" algn="l">
              <a:buNone/>
            </a:pPr>
            <a:r>
              <a:rPr lang="en-US" sz="3100" b="1"/>
              <a:t>TITLE</a:t>
            </a:r>
            <a:r>
              <a:rPr lang="en-US" b="1"/>
              <a:t> - Comparitive Study of Hadoop over Containers and Hadoop Over Virtual Machine   </a:t>
            </a:r>
            <a:endParaRPr lang="en-US" sz="3100" b="1"/>
          </a:p>
          <a:p>
            <a:pPr marL="0" indent="0" algn="l">
              <a:buNone/>
            </a:pPr>
            <a:endParaRPr lang="en-US" b="1" u="sng"/>
          </a:p>
          <a:p>
            <a:pPr marL="0" indent="0" algn="l">
              <a:buNone/>
            </a:pPr>
            <a:r>
              <a:rPr lang="en-US" sz="3100" b="1"/>
              <a:t>AUTHORS</a:t>
            </a:r>
            <a:r>
              <a:rPr lang="en-US" b="1"/>
              <a:t> -  Avanish Singh, P. Gouthaman, Shivankit Bagla and Abhishek Dey</a:t>
            </a:r>
            <a:endParaRPr lang="en-US" b="1"/>
          </a:p>
          <a:p>
            <a:pPr marL="0" indent="0" algn="l">
              <a:buNone/>
            </a:pPr>
            <a:r>
              <a:rPr lang="en-US" sz="2000" i="1"/>
              <a:t>  </a:t>
            </a:r>
            <a:endParaRPr lang="en-US" sz="2000" i="1"/>
          </a:p>
          <a:p>
            <a:pPr marL="0" indent="0" algn="l">
              <a:buNone/>
            </a:pPr>
            <a:r>
              <a:rPr lang="en-US" sz="3100" b="1">
                <a:ea typeface="Microsoft JhengHei UI Light" panose="020B0304030504040204" charset="-120"/>
                <a:cs typeface="+mn-lt"/>
                <a:sym typeface="+mn-ea"/>
              </a:rPr>
              <a:t>SUMMARY -</a:t>
            </a:r>
            <a:endParaRPr lang="en-US" sz="3100" b="1">
              <a:ea typeface="Microsoft JhengHei UI Light" panose="020B0304030504040204" charset="-120"/>
              <a:cs typeface="+mn-lt"/>
              <a:sym typeface="+mn-ea"/>
            </a:endParaRPr>
          </a:p>
          <a:p>
            <a:pPr marL="0" indent="0" algn="l">
              <a:buNone/>
            </a:pPr>
            <a:endParaRPr lang="en-US" sz="3100" b="1">
              <a:ea typeface="Microsoft JhengHei UI Light" panose="020B0304030504040204" charset="-120"/>
              <a:cs typeface="+mn-lt"/>
              <a:sym typeface="+mn-ea"/>
            </a:endParaRPr>
          </a:p>
          <a:p>
            <a:pPr marL="514350" indent="-514350" algn="l">
              <a:buFont typeface="+mj-lt"/>
              <a:buAutoNum type="alphaUcPeriod"/>
            </a:pPr>
            <a:r>
              <a:rPr lang="en-US" sz="3100">
                <a:ea typeface="Microsoft JhengHei UI Light" panose="020B0304030504040204" charset="-120"/>
                <a:cs typeface="+mn-lt"/>
                <a:sym typeface="+mn-ea"/>
              </a:rPr>
              <a:t> The main aim of this paper is to elaborate the concept of Containerization which enables usage of Hadoop Infrastructure on a container which can allow clusters to run rapidly fast and accessible manner and it can be used for installing, processing and monitoring/analysis of Big Data under various configurations</a:t>
            </a:r>
            <a:endParaRPr lang="en-US" sz="3100">
              <a:ea typeface="Microsoft JhengHei UI Light" panose="020B0304030504040204" charset="-120"/>
              <a:cs typeface="+mn-lt"/>
              <a:sym typeface="+mn-ea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878E6-5DE8-41D3-A3D4-164024813DEA}" type="datetime1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</a:t>
            </a:r>
            <a:r>
              <a:rPr lang="en-US">
                <a:sym typeface="+mn-ea"/>
              </a:rPr>
              <a:t>Cloud Computing</a:t>
            </a:r>
            <a:r>
              <a:rPr lang="en-US"/>
              <a:t>| Department of Information Science and Engineering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1108B-5D83-4953-8F3A-2D4544B1B95C}" type="slidenum">
              <a:rPr lang="en-IN" smtClean="0"/>
            </a:fld>
            <a:endParaRPr lang="en-IN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5400" b="1">
                <a:sym typeface="+mn-ea"/>
              </a:rPr>
              <a:t>SUMMARY</a:t>
            </a:r>
            <a:endParaRPr lang="en-US" sz="5400" b="1"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9570" y="1512570"/>
            <a:ext cx="11416030" cy="4414520"/>
          </a:xfrm>
        </p:spPr>
        <p:txBody>
          <a:bodyPr/>
          <a:p>
            <a:pPr marL="514350" indent="-514350">
              <a:buFont typeface="+mj-lt"/>
              <a:buAutoNum type="alphaUcPeriod"/>
            </a:pPr>
            <a:endParaRPr lang="en-US"/>
          </a:p>
          <a:p>
            <a:pPr marL="0" indent="0">
              <a:buFont typeface="+mj-lt"/>
              <a:buNone/>
            </a:pPr>
            <a:endParaRPr lang="en-US"/>
          </a:p>
          <a:p>
            <a:pPr marL="0" indent="0">
              <a:buFont typeface="+mj-lt"/>
              <a:buNone/>
            </a:pPr>
            <a:r>
              <a:rPr lang="en-US"/>
              <a:t>B . As researched and stated that container application run much faster    whereas the virtual machine which runs on a indipendant OS runs slower.</a:t>
            </a:r>
            <a:endParaRPr lang="en-US"/>
          </a:p>
          <a:p>
            <a:pPr marL="0" indent="0">
              <a:buFont typeface="+mj-lt"/>
              <a:buNone/>
            </a:pPr>
            <a:r>
              <a:rPr lang="en-US"/>
              <a:t> </a:t>
            </a:r>
            <a:endParaRPr lang="en-US"/>
          </a:p>
          <a:p>
            <a:pPr marL="0" indent="0">
              <a:buFont typeface="+mj-lt"/>
              <a:buNone/>
            </a:pPr>
            <a:r>
              <a:rPr lang="en-US"/>
              <a:t>C. The  current world uses the standard procedures to optimise the big data,  which perhaps is the next big thing, but using Hadoop frameworks on containers, decreases the downtime of a system incase of failure or starting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4F878E6-5DE8-41D3-A3D4-164024813DEA}" type="datetime1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>
                <a:sym typeface="+mn-ea"/>
              </a:rPr>
              <a:t>Cloud Computing</a:t>
            </a:r>
            <a:r>
              <a:rPr lang="en-US"/>
              <a:t> | Department of Information Science and Engineering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631108B-5D83-4953-8F3A-2D4544B1B95C}" type="slidenum">
              <a:rPr lang="en-IN" smtClean="0"/>
            </a:fld>
            <a:endParaRPr lang="en-IN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5400" b="1">
                <a:sym typeface="+mn-ea"/>
              </a:rPr>
              <a:t>SUMMARY</a:t>
            </a:r>
            <a:endParaRPr lang="en-US" sz="5400" b="1">
              <a:sym typeface="+mn-ea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4F878E6-5DE8-41D3-A3D4-164024813DEA}" type="datetime1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>
                <a:sym typeface="+mn-ea"/>
              </a:rPr>
              <a:t>Cloud Computing</a:t>
            </a:r>
            <a:r>
              <a:rPr lang="en-US"/>
              <a:t>| Department of Information Science and Engineering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631108B-5D83-4953-8F3A-2D4544B1B95C}" type="slidenum">
              <a:rPr lang="en-IN" smtClean="0"/>
            </a:fld>
            <a:endParaRPr lang="en-IN"/>
          </a:p>
        </p:txBody>
      </p:sp>
      <p:pic>
        <p:nvPicPr>
          <p:cNvPr id="10" name="Content Placeholder 9" descr="WhatsApp Image 2021-05-19 at 01.06.40 (2)"/>
          <p:cNvPicPr>
            <a:picLocks noChangeAspect="1"/>
          </p:cNvPicPr>
          <p:nvPr>
            <p:ph idx="1"/>
          </p:nvPr>
        </p:nvPicPr>
        <p:blipFill>
          <a:blip r:embed="rId1"/>
          <a:srcRect l="9834" b="4773"/>
          <a:stretch>
            <a:fillRect/>
          </a:stretch>
        </p:blipFill>
        <p:spPr>
          <a:xfrm>
            <a:off x="0" y="1325245"/>
            <a:ext cx="4554220" cy="4853940"/>
          </a:xfrm>
          <a:prstGeom prst="rect">
            <a:avLst/>
          </a:prstGeom>
        </p:spPr>
      </p:pic>
      <p:pic>
        <p:nvPicPr>
          <p:cNvPr id="12" name="Picture 11" descr="WhatsApp Image 2021-05-19 at 01.06.40 (3)"/>
          <p:cNvPicPr>
            <a:picLocks noChangeAspect="1"/>
          </p:cNvPicPr>
          <p:nvPr/>
        </p:nvPicPr>
        <p:blipFill>
          <a:blip r:embed="rId2"/>
          <a:srcRect l="6967" t="827" r="2932"/>
          <a:stretch>
            <a:fillRect/>
          </a:stretch>
        </p:blipFill>
        <p:spPr>
          <a:xfrm>
            <a:off x="9081135" y="1939290"/>
            <a:ext cx="3110865" cy="4239895"/>
          </a:xfrm>
          <a:prstGeom prst="rect">
            <a:avLst/>
          </a:prstGeom>
        </p:spPr>
      </p:pic>
      <p:pic>
        <p:nvPicPr>
          <p:cNvPr id="14" name="Picture 13" descr="WhatsApp Image 2021-05-19 at 01.06.40 (4)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7205" y="2124075"/>
            <a:ext cx="4925695" cy="348615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5400" b="1">
                <a:sym typeface="+mn-ea"/>
              </a:rPr>
              <a:t>SUMMARY</a:t>
            </a:r>
            <a:endParaRPr lang="en-US" sz="5400" b="1">
              <a:sym typeface="+mn-ea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4F878E6-5DE8-41D3-A3D4-164024813DEA}" type="datetime1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>
                <a:sym typeface="+mn-ea"/>
              </a:rPr>
              <a:t>Cloud Computing</a:t>
            </a:r>
            <a:r>
              <a:rPr lang="en-US"/>
              <a:t> | Department of Information Science and Engineering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631108B-5D83-4953-8F3A-2D4544B1B95C}" type="slidenum">
              <a:rPr lang="en-IN" smtClean="0"/>
            </a:fld>
            <a:endParaRPr lang="en-IN"/>
          </a:p>
        </p:txBody>
      </p:sp>
      <p:pic>
        <p:nvPicPr>
          <p:cNvPr id="7" name="Content Placeholder 6" descr="WhatsApp Image 2021-05-19 at 01.06.40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1490980"/>
            <a:ext cx="5245100" cy="4700270"/>
          </a:xfrm>
          <a:prstGeom prst="rect">
            <a:avLst/>
          </a:prstGeom>
        </p:spPr>
      </p:pic>
      <p:pic>
        <p:nvPicPr>
          <p:cNvPr id="9" name="Picture 8" descr="WhatsApp Image 2021-05-19 at 01.06.40 (1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2150" y="1490980"/>
            <a:ext cx="6006465" cy="4648835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b="1">
                <a:sym typeface="+mn-ea"/>
              </a:rPr>
            </a:br>
            <a:r>
              <a:rPr lang="en-US" sz="6000" b="1">
                <a:sym typeface="+mn-ea"/>
              </a:rPr>
              <a:t>LITERATURE SURVEY</a:t>
            </a:r>
            <a:br>
              <a:rPr lang="en-US" b="1"/>
            </a:b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24610"/>
            <a:ext cx="12192000" cy="4792345"/>
          </a:xfrm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en-US" b="1">
                <a:ea typeface="Microsoft JhengHei UI Light" panose="020B0304030504040204" charset="-120"/>
                <a:cs typeface="+mn-lt"/>
                <a:sym typeface="+mn-ea"/>
              </a:rPr>
              <a:t>TITLE - </a:t>
            </a:r>
            <a:r>
              <a:rPr lang="en-US">
                <a:ea typeface="Microsoft JhengHei UI Light" panose="020B0304030504040204" charset="-120"/>
                <a:cs typeface="+mn-lt"/>
                <a:sym typeface="+mn-ea"/>
              </a:rPr>
              <a:t>Comparative Study of Containers and Virtual Machines in Big Data Environment</a:t>
            </a:r>
            <a:endParaRPr lang="en-US">
              <a:ea typeface="Microsoft JhengHei UI Light" panose="020B0304030504040204" charset="-120"/>
              <a:cs typeface="+mn-lt"/>
              <a:sym typeface="+mn-ea"/>
            </a:endParaRPr>
          </a:p>
          <a:p>
            <a:pPr marL="0" indent="0" algn="l">
              <a:buNone/>
            </a:pPr>
            <a:r>
              <a:rPr lang="en-US" b="1">
                <a:ea typeface="Microsoft JhengHei UI Light" panose="020B0304030504040204" charset="-120"/>
                <a:cs typeface="+mn-lt"/>
                <a:sym typeface="+mn-ea"/>
              </a:rPr>
              <a:t>AUTHORS - </a:t>
            </a:r>
            <a:r>
              <a:rPr lang="en-US">
                <a:ea typeface="Microsoft JhengHei UI Light" panose="020B0304030504040204" charset="-120"/>
                <a:cs typeface="+mn-lt"/>
                <a:sym typeface="+mn-ea"/>
              </a:rPr>
              <a:t>Qi Zhang , Ling Liu , Calton Pu , Qiwei Dou , Liren Wu, and Wei Zhou</a:t>
            </a:r>
            <a:endParaRPr lang="en-US">
              <a:ea typeface="Microsoft JhengHei UI Light" panose="020B0304030504040204" charset="-120"/>
              <a:cs typeface="+mn-lt"/>
              <a:sym typeface="+mn-ea"/>
            </a:endParaRPr>
          </a:p>
          <a:p>
            <a:pPr marL="0" indent="0" algn="l">
              <a:buNone/>
            </a:pPr>
            <a:r>
              <a:rPr lang="en-US" b="1">
                <a:ea typeface="Microsoft JhengHei UI Light" panose="020B0304030504040204" charset="-120"/>
                <a:cs typeface="+mn-lt"/>
                <a:sym typeface="+mn-ea"/>
              </a:rPr>
              <a:t>SUMMARY</a:t>
            </a:r>
            <a:r>
              <a:rPr lang="en-US">
                <a:ea typeface="Microsoft JhengHei UI Light" panose="020B0304030504040204" charset="-120"/>
                <a:cs typeface="+mn-lt"/>
                <a:sym typeface="+mn-ea"/>
              </a:rPr>
              <a:t> -</a:t>
            </a:r>
            <a:endParaRPr lang="en-US">
              <a:ea typeface="Microsoft JhengHei UI Light" panose="020B0304030504040204" charset="-120"/>
              <a:cs typeface="+mn-lt"/>
              <a:sym typeface="+mn-ea"/>
            </a:endParaRPr>
          </a:p>
          <a:p>
            <a:pPr marL="0" indent="0" algn="l">
              <a:buNone/>
            </a:pPr>
            <a:r>
              <a:rPr lang="en-US">
                <a:ea typeface="Microsoft JhengHei UI Light" panose="020B0304030504040204" charset="-120"/>
                <a:cs typeface="+mn-lt"/>
                <a:sym typeface="+mn-ea"/>
              </a:rPr>
              <a:t>1) There are still lacks in-depth and systematic comparison study on how big data applications,such as Spark jobs, perform between a container and a virtual machine.</a:t>
            </a:r>
            <a:endParaRPr lang="en-US">
              <a:ea typeface="Microsoft JhengHei UI Light" panose="020B0304030504040204" charset="-120"/>
              <a:cs typeface="+mn-lt"/>
              <a:sym typeface="+mn-ea"/>
            </a:endParaRPr>
          </a:p>
          <a:p>
            <a:pPr marL="0" indent="0" algn="l">
              <a:buNone/>
            </a:pPr>
            <a:r>
              <a:rPr lang="en-US">
                <a:ea typeface="Microsoft JhengHei UI Light" panose="020B0304030504040204" charset="-120"/>
                <a:cs typeface="+mn-lt"/>
                <a:sym typeface="+mn-ea"/>
              </a:rPr>
              <a:t>2) Running various applications with different configurations, evaluate the two environments onmany aspects, such as how execution ,makespans and hardware resources and how well each environment can scale.</a:t>
            </a:r>
            <a:endParaRPr lang="en-US">
              <a:ea typeface="Microsoft JhengHei UI Light" panose="020B0304030504040204" charset="-120"/>
              <a:cs typeface="+mn-lt"/>
              <a:sym typeface="+mn-ea"/>
            </a:endParaRPr>
          </a:p>
          <a:p>
            <a:pPr marL="0" indent="0" algn="l">
              <a:buNone/>
            </a:pPr>
            <a:endParaRPr lang="en-US">
              <a:ea typeface="Microsoft JhengHei UI Light" panose="020B0304030504040204" charset="-120"/>
              <a:cs typeface="+mn-lt"/>
              <a:sym typeface="+mn-ea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878E6-5DE8-41D3-A3D4-164024813DEA}" type="datetime1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ym typeface="+mn-ea"/>
              </a:rPr>
              <a:t>Cloud Computing</a:t>
            </a:r>
            <a:r>
              <a:rPr lang="en-US"/>
              <a:t> | Department of Information Science and Engineering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1108B-5D83-4953-8F3A-2D4544B1B95C}" type="slidenum">
              <a:rPr lang="en-IN" smtClean="0"/>
            </a:fld>
            <a:endParaRPr lang="en-IN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5400" b="1"/>
              <a:t>SUMMARY</a:t>
            </a:r>
            <a:endParaRPr lang="en-US" sz="5400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 algn="l">
              <a:buNone/>
            </a:pPr>
            <a:r>
              <a:rPr lang="en-US">
                <a:ea typeface="Microsoft JhengHei UI Light" panose="020B0304030504040204" charset="-120"/>
                <a:cs typeface="+mn-lt"/>
                <a:sym typeface="+mn-ea"/>
              </a:rPr>
              <a:t>3) Results shows that compared with virtual machines, containers provide a more easy-to-deploy and scalable environment for big data workloads.</a:t>
            </a:r>
            <a:endParaRPr lang="en-US">
              <a:ea typeface="Microsoft JhengHei UI Light" panose="020B0304030504040204" charset="-120"/>
              <a:cs typeface="+mn-lt"/>
              <a:sym typeface="+mn-ea"/>
            </a:endParaRPr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4F878E6-5DE8-41D3-A3D4-164024813DEA}" type="datetime1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>
                <a:sym typeface="+mn-ea"/>
              </a:rPr>
              <a:t>Cloud Computing</a:t>
            </a:r>
            <a:r>
              <a:rPr lang="en-US"/>
              <a:t> | Department of Information Science and Engineering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631108B-5D83-4953-8F3A-2D4544B1B95C}" type="slidenum">
              <a:rPr lang="en-IN" smtClean="0"/>
            </a:fld>
            <a:endParaRPr lang="en-IN"/>
          </a:p>
        </p:txBody>
      </p:sp>
      <p:pic>
        <p:nvPicPr>
          <p:cNvPr id="8" name="image1.png"/>
          <p:cNvPicPr>
            <a:picLocks noChangeAspect="1" noChangeArrowheads="1"/>
          </p:cNvPicPr>
          <p:nvPr/>
        </p:nvPicPr>
        <p:blipFill>
          <a:blip r:embed="rId1"/>
          <a:srcRect t="4724"/>
          <a:stretch>
            <a:fillRect/>
          </a:stretch>
        </p:blipFill>
        <p:spPr>
          <a:xfrm>
            <a:off x="0" y="3376295"/>
            <a:ext cx="4054475" cy="2538730"/>
          </a:xfrm>
          <a:prstGeom prst="rect">
            <a:avLst/>
          </a:prstGeom>
        </p:spPr>
      </p:pic>
      <p:pic>
        <p:nvPicPr>
          <p:cNvPr id="10" name="image2.png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6195" y="2906395"/>
            <a:ext cx="4499610" cy="3008630"/>
          </a:xfrm>
          <a:prstGeom prst="rect">
            <a:avLst/>
          </a:prstGeom>
        </p:spPr>
      </p:pic>
      <p:pic>
        <p:nvPicPr>
          <p:cNvPr id="12" name="image4.png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3400" y="2906395"/>
            <a:ext cx="3948430" cy="291274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/>
              <a:t>PROBLEM STATEMENT</a:t>
            </a:r>
            <a:endParaRPr lang="en-US" sz="5400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/>
          </a:p>
          <a:p>
            <a:pPr algn="ctr"/>
            <a:endParaRPr lang="en-US"/>
          </a:p>
          <a:p>
            <a:pPr algn="ctr"/>
            <a:endParaRPr lang="en-US"/>
          </a:p>
          <a:p>
            <a:pPr marL="0" indent="0" algn="ctr">
              <a:buNone/>
            </a:pPr>
            <a:endParaRPr lang="en-US" sz="3600" b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878E6-5DE8-41D3-A3D4-164024813DEA}" type="datetime1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ym typeface="+mn-ea"/>
              </a:rPr>
              <a:t>Cloud Computing</a:t>
            </a:r>
            <a:r>
              <a:rPr lang="en-US"/>
              <a:t> | Department of Information Science and Engineering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1108B-5D83-4953-8F3A-2D4544B1B95C}" type="slidenum">
              <a:rPr lang="en-IN" smtClean="0"/>
            </a:fld>
            <a:endParaRPr lang="en-IN"/>
          </a:p>
        </p:txBody>
      </p:sp>
      <p:sp>
        <p:nvSpPr>
          <p:cNvPr id="7" name="Rectangles 6"/>
          <p:cNvSpPr/>
          <p:nvPr/>
        </p:nvSpPr>
        <p:spPr>
          <a:xfrm>
            <a:off x="546100" y="2848610"/>
            <a:ext cx="11239500" cy="1983740"/>
          </a:xfrm>
          <a:prstGeom prst="rect">
            <a:avLst/>
          </a:prstGeom>
          <a:gradFill>
            <a:gsLst>
              <a:gs pos="0">
                <a:srgbClr val="012D86"/>
              </a:gs>
              <a:gs pos="100000">
                <a:srgbClr val="0E2557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b="1">
              <a:sym typeface="+mn-ea"/>
            </a:endParaRPr>
          </a:p>
          <a:p>
            <a:pPr algn="ctr"/>
            <a:r>
              <a:rPr lang="en-US" sz="3200" b="1" u="sng">
                <a:sym typeface="+mn-ea"/>
              </a:rPr>
              <a:t>Performance analysis  of executing map-reduce workload in a  containerized and virtualized cloud environment</a:t>
            </a:r>
            <a:endParaRPr lang="en-US" sz="3200" b="1" u="sng"/>
          </a:p>
          <a:p>
            <a:pPr algn="ctr"/>
            <a:endParaRPr lang="en-US" sz="3200" b="1" u="sng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5400" b="1">
                <a:sym typeface="+mn-ea"/>
              </a:rPr>
              <a:t>SUMMARY</a:t>
            </a:r>
            <a:endParaRPr lang="en-US" sz="5400" b="1">
              <a:sym typeface="+mn-ea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4F878E6-5DE8-41D3-A3D4-164024813DEA}" type="datetime1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>
                <a:sym typeface="+mn-ea"/>
              </a:rPr>
              <a:t>Cloud Computing</a:t>
            </a:r>
            <a:r>
              <a:rPr lang="en-US"/>
              <a:t> | Department of Information Science and Engineering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631108B-5D83-4953-8F3A-2D4544B1B95C}" type="slidenum">
              <a:rPr lang="en-IN" smtClean="0"/>
            </a:fld>
            <a:endParaRPr lang="en-IN"/>
          </a:p>
        </p:txBody>
      </p:sp>
      <p:pic>
        <p:nvPicPr>
          <p:cNvPr id="7" name="image6.png"/>
          <p:cNvPicPr>
            <a:picLocks noChangeAspect="1" noChangeArrowheads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50850" y="1325245"/>
            <a:ext cx="5066665" cy="2540000"/>
          </a:xfrm>
          <a:prstGeom prst="rect">
            <a:avLst/>
          </a:prstGeom>
        </p:spPr>
      </p:pic>
      <p:pic>
        <p:nvPicPr>
          <p:cNvPr id="8" name="image3.png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395" y="3865245"/>
            <a:ext cx="5082540" cy="2257425"/>
          </a:xfrm>
          <a:prstGeom prst="rect">
            <a:avLst/>
          </a:prstGeom>
        </p:spPr>
      </p:pic>
      <p:pic>
        <p:nvPicPr>
          <p:cNvPr id="10" name="image5.png"/>
          <p:cNvPicPr>
            <a:picLocks noChangeAspect="1" noChangeArrowheads="1"/>
          </p:cNvPicPr>
          <p:nvPr/>
        </p:nvPicPr>
        <p:blipFill>
          <a:blip r:embed="rId3"/>
          <a:srcRect t="1837"/>
          <a:stretch>
            <a:fillRect/>
          </a:stretch>
        </p:blipFill>
        <p:spPr>
          <a:xfrm>
            <a:off x="6025515" y="1370965"/>
            <a:ext cx="5213985" cy="4751705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F8987-659C-4DB3-998F-D5EBA4ED3595}" type="datetime1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 Title | Department of Information Science and Engineering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1108B-5D83-4953-8F3A-2D4544B1B95C}" type="slidenum">
              <a:rPr lang="en-IN" smtClean="0"/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0" y="-3"/>
            <a:ext cx="12192000" cy="6858003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1" cstate="print">
            <a:alphaModFix amt="2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875" y="1574800"/>
            <a:ext cx="4351338" cy="4351338"/>
          </a:xfrm>
        </p:spPr>
      </p:pic>
      <p:sp>
        <p:nvSpPr>
          <p:cNvPr id="8" name="TextBox 7"/>
          <p:cNvSpPr txBox="1"/>
          <p:nvPr/>
        </p:nvSpPr>
        <p:spPr>
          <a:xfrm>
            <a:off x="3303948" y="2864016"/>
            <a:ext cx="564919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9600" dirty="0">
                <a:solidFill>
                  <a:schemeClr val="bg1"/>
                </a:solidFill>
              </a:rPr>
              <a:t>Thank you</a:t>
            </a:r>
            <a:endParaRPr lang="en-IN" sz="9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12D86"/>
            </a:gs>
            <a:gs pos="100000">
              <a:srgbClr val="0E255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5400" b="1"/>
              <a:t>SYSTEM DESIGN</a:t>
            </a:r>
            <a:endParaRPr lang="en-US" sz="5400" b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4F878E6-5DE8-41D3-A3D4-164024813DEA}" type="datetime1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>
                <a:sym typeface="+mn-ea"/>
              </a:rPr>
              <a:t>Cloud Computing</a:t>
            </a:r>
            <a:r>
              <a:rPr lang="en-US"/>
              <a:t>| Department of Information Science and Engineering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631108B-5D83-4953-8F3A-2D4544B1B95C}" type="slidenum">
              <a:rPr lang="en-IN" smtClean="0"/>
            </a:fld>
            <a:endParaRPr lang="en-IN"/>
          </a:p>
        </p:txBody>
      </p:sp>
      <p:sp>
        <p:nvSpPr>
          <p:cNvPr id="7" name="Rectangles 6"/>
          <p:cNvSpPr/>
          <p:nvPr/>
        </p:nvSpPr>
        <p:spPr>
          <a:xfrm>
            <a:off x="838200" y="1631950"/>
            <a:ext cx="107188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b="1">
                <a:solidFill>
                  <a:schemeClr val="bg1"/>
                </a:solidFill>
              </a:rPr>
              <a:t>CLIENT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8" name="Rectangles 7"/>
          <p:cNvSpPr/>
          <p:nvPr/>
        </p:nvSpPr>
        <p:spPr>
          <a:xfrm>
            <a:off x="838200" y="4923155"/>
            <a:ext cx="107188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b="1">
                <a:solidFill>
                  <a:schemeClr val="bg1"/>
                </a:solidFill>
              </a:rPr>
              <a:t>CLIENT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9" name="Rectangles 8"/>
          <p:cNvSpPr/>
          <p:nvPr/>
        </p:nvSpPr>
        <p:spPr>
          <a:xfrm>
            <a:off x="3216910" y="3117850"/>
            <a:ext cx="1990090" cy="136017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400" b="1">
                <a:solidFill>
                  <a:schemeClr val="bg1"/>
                </a:solidFill>
              </a:rPr>
              <a:t>RESOURCE MANAGER</a:t>
            </a:r>
            <a:endParaRPr lang="en-US" sz="2400" b="1">
              <a:solidFill>
                <a:schemeClr val="bg1"/>
              </a:solidFill>
            </a:endParaRPr>
          </a:p>
        </p:txBody>
      </p:sp>
      <p:sp>
        <p:nvSpPr>
          <p:cNvPr id="10" name="Rectangles 9"/>
          <p:cNvSpPr/>
          <p:nvPr/>
        </p:nvSpPr>
        <p:spPr>
          <a:xfrm>
            <a:off x="6796405" y="1617345"/>
            <a:ext cx="1144905" cy="87376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VM1</a:t>
            </a:r>
            <a:endParaRPr lang="en-US"/>
          </a:p>
        </p:txBody>
      </p:sp>
      <p:sp>
        <p:nvSpPr>
          <p:cNvPr id="11" name="Rectangles 10"/>
          <p:cNvSpPr/>
          <p:nvPr/>
        </p:nvSpPr>
        <p:spPr>
          <a:xfrm>
            <a:off x="8153400" y="1617345"/>
            <a:ext cx="1144905" cy="87376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ym typeface="+mn-ea"/>
              </a:rPr>
              <a:t>VM2</a:t>
            </a:r>
            <a:endParaRPr lang="en-US"/>
          </a:p>
        </p:txBody>
      </p:sp>
      <p:sp>
        <p:nvSpPr>
          <p:cNvPr id="12" name="Rectangles 11"/>
          <p:cNvSpPr/>
          <p:nvPr/>
        </p:nvSpPr>
        <p:spPr>
          <a:xfrm>
            <a:off x="9528810" y="1617345"/>
            <a:ext cx="1144905" cy="87376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ym typeface="+mn-ea"/>
              </a:rPr>
              <a:t>VM3</a:t>
            </a:r>
            <a:endParaRPr lang="en-US"/>
          </a:p>
        </p:txBody>
      </p:sp>
      <p:sp>
        <p:nvSpPr>
          <p:cNvPr id="13" name="Rectangles 12"/>
          <p:cNvSpPr/>
          <p:nvPr/>
        </p:nvSpPr>
        <p:spPr>
          <a:xfrm>
            <a:off x="10887075" y="1617345"/>
            <a:ext cx="1144905" cy="87376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ym typeface="+mn-ea"/>
              </a:rPr>
              <a:t>VM4</a:t>
            </a:r>
            <a:endParaRPr lang="en-US"/>
          </a:p>
        </p:txBody>
      </p:sp>
      <p:sp>
        <p:nvSpPr>
          <p:cNvPr id="14" name="Rectangles 13"/>
          <p:cNvSpPr/>
          <p:nvPr/>
        </p:nvSpPr>
        <p:spPr>
          <a:xfrm>
            <a:off x="6796405" y="4649470"/>
            <a:ext cx="1457325" cy="87376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CONTAINER 1</a:t>
            </a:r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2200275" y="2233295"/>
            <a:ext cx="802005" cy="558165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2141855" y="4730750"/>
            <a:ext cx="860425" cy="575945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5593080" y="2362200"/>
            <a:ext cx="1005205" cy="57023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5381625" y="4649470"/>
            <a:ext cx="1016635" cy="701675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8843645" y="2546350"/>
            <a:ext cx="13970" cy="558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10201910" y="3919220"/>
            <a:ext cx="13970" cy="558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8853805" y="3834765"/>
            <a:ext cx="3810" cy="6432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10099040" y="2546350"/>
            <a:ext cx="3810" cy="6432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s 30"/>
          <p:cNvSpPr/>
          <p:nvPr/>
        </p:nvSpPr>
        <p:spPr>
          <a:xfrm>
            <a:off x="8256905" y="3247390"/>
            <a:ext cx="2605405" cy="544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COMMUNICATION NODE</a:t>
            </a:r>
            <a:endParaRPr lang="en-US"/>
          </a:p>
        </p:txBody>
      </p:sp>
      <p:sp>
        <p:nvSpPr>
          <p:cNvPr id="32" name="Rectangles 31"/>
          <p:cNvSpPr/>
          <p:nvPr/>
        </p:nvSpPr>
        <p:spPr>
          <a:xfrm>
            <a:off x="10473690" y="4649470"/>
            <a:ext cx="1457325" cy="87376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CONTAINER 3</a:t>
            </a:r>
            <a:endParaRPr lang="en-US"/>
          </a:p>
        </p:txBody>
      </p:sp>
      <p:sp>
        <p:nvSpPr>
          <p:cNvPr id="33" name="Rectangles 32"/>
          <p:cNvSpPr/>
          <p:nvPr/>
        </p:nvSpPr>
        <p:spPr>
          <a:xfrm>
            <a:off x="8610600" y="4649470"/>
            <a:ext cx="1457325" cy="87376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CONTAINER 2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12" name="Content Placeholder 11" descr="WhatsApp Image 2021-05-19 at 01.14.36"/>
          <p:cNvPicPr>
            <a:picLocks noChangeAspect="1"/>
          </p:cNvPicPr>
          <p:nvPr>
            <p:ph idx="1"/>
          </p:nvPr>
        </p:nvPicPr>
        <p:blipFill>
          <a:blip r:embed="rId1"/>
          <a:srcRect t="5834" b="4954"/>
          <a:stretch>
            <a:fillRect/>
          </a:stretch>
        </p:blipFill>
        <p:spPr>
          <a:xfrm>
            <a:off x="0" y="0"/>
            <a:ext cx="12192000" cy="6892925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4F878E6-5DE8-41D3-A3D4-164024813DEA}" type="datetime1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Project Title | Department of Information Science and Engineering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631108B-5D83-4953-8F3A-2D4544B1B95C}" type="slidenum">
              <a:rPr lang="en-IN" smtClean="0"/>
            </a:fld>
            <a:endParaRPr lang="en-I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4F878E6-5DE8-41D3-A3D4-164024813DEA}" type="datetime1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Project Title | Department of Information Science and Engineering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631108B-5D83-4953-8F3A-2D4544B1B95C}" type="slidenum">
              <a:rPr lang="en-IN" smtClean="0"/>
            </a:fld>
            <a:endParaRPr lang="en-IN"/>
          </a:p>
        </p:txBody>
      </p:sp>
      <p:pic>
        <p:nvPicPr>
          <p:cNvPr id="7" name="Content Placeholder 6" descr="WhatsApp Image 2021-05-19 at 01.14.36 (1)"/>
          <p:cNvPicPr>
            <a:picLocks noChangeAspect="1"/>
          </p:cNvPicPr>
          <p:nvPr>
            <p:ph idx="1"/>
          </p:nvPr>
        </p:nvPicPr>
        <p:blipFill>
          <a:blip r:embed="rId1"/>
          <a:srcRect t="5924" b="493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4F878E6-5DE8-41D3-A3D4-164024813DEA}" type="datetime1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Project Title | Department of Information Science and Engineering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631108B-5D83-4953-8F3A-2D4544B1B95C}" type="slidenum">
              <a:rPr lang="en-IN" smtClean="0"/>
            </a:fld>
            <a:endParaRPr lang="en-IN"/>
          </a:p>
        </p:txBody>
      </p:sp>
      <p:pic>
        <p:nvPicPr>
          <p:cNvPr id="9" name="Content Placeholder 8" descr="WhatsApp Image 2021-05-19 at 01.14.36 (2)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-17780" y="635"/>
            <a:ext cx="12209780" cy="685736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/>
              <a:t>IMPLEMENTATION</a:t>
            </a:r>
            <a:endParaRPr lang="en-US" sz="5400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8785" y="1325245"/>
            <a:ext cx="11314430" cy="4787265"/>
          </a:xfrm>
        </p:spPr>
        <p:txBody>
          <a:bodyPr>
            <a:normAutofit fontScale="90000" lnSpcReduction="20000"/>
          </a:bodyPr>
          <a:lstStyle/>
          <a:p>
            <a:pPr marL="0" indent="0" algn="ctr">
              <a:buNone/>
            </a:pPr>
            <a:endParaRPr lang="en-US" sz="4000" b="1"/>
          </a:p>
          <a:p>
            <a:pPr marL="0" indent="0" algn="ctr">
              <a:buNone/>
            </a:pPr>
            <a:r>
              <a:rPr lang="en-US" sz="4000" b="1"/>
              <a:t> </a:t>
            </a:r>
            <a:r>
              <a:rPr lang="en-US" sz="4000" b="1" u="sng"/>
              <a:t>Deploying Kubernetes on a Two-node Ubuntu cluster</a:t>
            </a:r>
            <a:endParaRPr lang="en-US" sz="4000" b="1" u="sng"/>
          </a:p>
          <a:p>
            <a:pPr marL="0" indent="0" algn="ctr">
              <a:buNone/>
            </a:pPr>
            <a:endParaRPr lang="en-US" sz="3600" u="sng"/>
          </a:p>
          <a:p>
            <a:pPr marL="0" indent="0" algn="l">
              <a:buNone/>
            </a:pPr>
            <a:r>
              <a:rPr lang="en-US" sz="3100"/>
              <a:t>The two-node cluster that we will be forming will consist of a Master node </a:t>
            </a:r>
            <a:endParaRPr lang="en-US" sz="3100"/>
          </a:p>
          <a:p>
            <a:pPr marL="0" indent="0" algn="l">
              <a:buNone/>
            </a:pPr>
            <a:r>
              <a:rPr lang="en-US" sz="3100"/>
              <a:t>and Slave node.</a:t>
            </a:r>
            <a:endParaRPr lang="en-US" sz="3100"/>
          </a:p>
          <a:p>
            <a:pPr marL="0" indent="0" algn="l">
              <a:buNone/>
            </a:pPr>
            <a:r>
              <a:rPr lang="en-US" sz="3100"/>
              <a:t>Both these nodes need to have Kubernetes installed on them.</a:t>
            </a:r>
            <a:endParaRPr lang="en-US" sz="3100"/>
          </a:p>
          <a:p>
            <a:pPr marL="0" indent="0" algn="l">
              <a:buNone/>
            </a:pPr>
            <a:endParaRPr lang="en-US" sz="3100"/>
          </a:p>
          <a:p>
            <a:pPr marL="0" indent="0" algn="l">
              <a:buNone/>
            </a:pPr>
            <a:r>
              <a:rPr lang="en-US" sz="3200" b="1" u="sng"/>
              <a:t>Step 1: Install Docker on both the nodes</a:t>
            </a:r>
            <a:endParaRPr lang="en-US" sz="3200" b="1" u="sng"/>
          </a:p>
          <a:p>
            <a:pPr marL="0" indent="0" algn="l">
              <a:buNone/>
            </a:pPr>
            <a:r>
              <a:rPr lang="en-US" sz="3200" b="1"/>
              <a:t>	</a:t>
            </a:r>
            <a:r>
              <a:rPr lang="en-US" sz="3200" b="1" i="1"/>
              <a:t>$ sudo apt install docker.io</a:t>
            </a:r>
            <a:endParaRPr lang="en-US" sz="3200" b="1" i="1"/>
          </a:p>
          <a:p>
            <a:pPr marL="0" indent="0" algn="l">
              <a:buNone/>
            </a:pPr>
            <a:r>
              <a:rPr lang="en-US" sz="3200" b="1" i="1"/>
              <a:t>           $ docker --version</a:t>
            </a:r>
            <a:endParaRPr lang="en-US" sz="3200" b="1" i="1"/>
          </a:p>
          <a:p>
            <a:pPr marL="0" indent="0" algn="ctr">
              <a:buNone/>
            </a:pPr>
            <a:endParaRPr lang="en-US" sz="3200" b="1" i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878E6-5DE8-41D3-A3D4-164024813DEA}" type="datetime1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ym typeface="+mn-ea"/>
              </a:rPr>
              <a:t>Cloud Computing</a:t>
            </a:r>
            <a:r>
              <a:rPr lang="en-US"/>
              <a:t> | Department of Information Science and Engineering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1108B-5D83-4953-8F3A-2D4544B1B95C}" type="slidenum">
              <a:rPr lang="en-IN" smtClean="0"/>
            </a:fld>
            <a:endParaRPr lang="en-I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b="1">
                <a:sym typeface="+mn-ea"/>
              </a:rPr>
            </a:br>
            <a:r>
              <a:rPr lang="en-US" sz="6000" b="1">
                <a:sym typeface="+mn-ea"/>
              </a:rPr>
              <a:t>IMPLEMENTATION</a:t>
            </a:r>
            <a:br>
              <a:rPr lang="en-US" b="1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5430" y="1575435"/>
            <a:ext cx="11734800" cy="4530725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b="1" u="sng"/>
              <a:t>Step 2: Enable Docker on both the nodes</a:t>
            </a:r>
            <a:endParaRPr lang="en-US" b="1" u="sng"/>
          </a:p>
          <a:p>
            <a:pPr marL="0" indent="0" algn="l">
              <a:buNone/>
            </a:pPr>
            <a:r>
              <a:rPr lang="en-US" b="1"/>
              <a:t>        </a:t>
            </a:r>
            <a:r>
              <a:rPr lang="en-US" b="1" i="1"/>
              <a:t>   $ sudo systemctl enable docker</a:t>
            </a:r>
            <a:endParaRPr lang="en-US" b="1" i="1"/>
          </a:p>
          <a:p>
            <a:pPr marL="0" indent="0" algn="l">
              <a:buNone/>
            </a:pPr>
            <a:r>
              <a:rPr lang="en-US" b="1" u="sng"/>
              <a:t>Step 3: Add the Kubernetes signing key on both the nodes</a:t>
            </a:r>
            <a:endParaRPr lang="en-US" b="1" u="sng"/>
          </a:p>
          <a:p>
            <a:pPr marL="0" indent="0" algn="l">
              <a:buNone/>
            </a:pPr>
            <a:r>
              <a:rPr lang="en-US" b="1"/>
              <a:t>        </a:t>
            </a:r>
            <a:r>
              <a:rPr lang="en-US" b="1" i="1"/>
              <a:t>   $ curl -s https://packages.cloud.google.com/apt/doc/apt-key.gpg |            	sudo apt-key add</a:t>
            </a:r>
            <a:endParaRPr lang="en-US" b="1" i="1"/>
          </a:p>
          <a:p>
            <a:pPr marL="0" indent="0" algn="l">
              <a:buNone/>
            </a:pPr>
            <a:r>
              <a:rPr lang="en-US" b="1" i="1"/>
              <a:t>           $ sudo apt install curl</a:t>
            </a:r>
            <a:endParaRPr lang="en-US" b="1" i="1"/>
          </a:p>
          <a:p>
            <a:pPr marL="0" indent="0" algn="l">
              <a:buNone/>
            </a:pPr>
            <a:r>
              <a:rPr lang="en-US" b="1" u="sng"/>
              <a:t>Step 4: Add Xenial Kubernetes Repository on both the nodes</a:t>
            </a:r>
            <a:endParaRPr lang="en-US" b="1" u="sng"/>
          </a:p>
          <a:p>
            <a:pPr marL="0" indent="0" algn="l">
              <a:buNone/>
            </a:pPr>
            <a:r>
              <a:rPr lang="en-US" b="1"/>
              <a:t>           </a:t>
            </a:r>
            <a:r>
              <a:rPr lang="en-US" b="1" i="1"/>
              <a:t>$ sudo apt-add-repository "deb http://apt.kubernetes.io/   kubernetes-	xenial main"</a:t>
            </a:r>
            <a:endParaRPr lang="en-US" b="1" i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878E6-5DE8-41D3-A3D4-164024813DEA}" type="datetime1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ym typeface="+mn-ea"/>
              </a:rPr>
              <a:t>Cloud Computing</a:t>
            </a:r>
            <a:r>
              <a:rPr lang="en-US"/>
              <a:t> | Department of Information Science and Engineering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1108B-5D83-4953-8F3A-2D4544B1B95C}" type="slidenum">
              <a:rPr lang="en-IN" smtClean="0"/>
            </a:fld>
            <a:endParaRPr lang="en-I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7856</Words>
  <Application>WPS Presentation</Application>
  <PresentationFormat>Widescreen</PresentationFormat>
  <Paragraphs>368</Paragraphs>
  <Slides>31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45" baseType="lpstr">
      <vt:lpstr>Arial</vt:lpstr>
      <vt:lpstr>SimSun</vt:lpstr>
      <vt:lpstr>Wingdings</vt:lpstr>
      <vt:lpstr>Calibri Light</vt:lpstr>
      <vt:lpstr>Calibri</vt:lpstr>
      <vt:lpstr>Arial</vt:lpstr>
      <vt:lpstr>Times New Roman</vt:lpstr>
      <vt:lpstr>Microsoft YaHei</vt:lpstr>
      <vt:lpstr>Arial Unicode MS</vt:lpstr>
      <vt:lpstr>Microsoft JhengHei UI Light</vt:lpstr>
      <vt:lpstr>Calibri</vt:lpstr>
      <vt:lpstr>DejaVu Sans</vt:lpstr>
      <vt:lpstr>Calibri Light</vt:lpstr>
      <vt:lpstr>Office Theme</vt:lpstr>
      <vt:lpstr>Department of Information Science and Engineering</vt:lpstr>
      <vt:lpstr>OBJECTIVES</vt:lpstr>
      <vt:lpstr>PROBLEM STATEMENT</vt:lpstr>
      <vt:lpstr>SYSTEM DESIGN</vt:lpstr>
      <vt:lpstr>PowerPoint 演示文稿</vt:lpstr>
      <vt:lpstr>PowerPoint 演示文稿</vt:lpstr>
      <vt:lpstr>PowerPoint 演示文稿</vt:lpstr>
      <vt:lpstr>IMPLEMENTATION</vt:lpstr>
      <vt:lpstr> IMPLEMENTATION </vt:lpstr>
      <vt:lpstr> IMPLEMENTATION </vt:lpstr>
      <vt:lpstr> IMPLEMENTATION </vt:lpstr>
      <vt:lpstr>IMPLEMENTATION</vt:lpstr>
      <vt:lpstr> IMPLEMENTATION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 LITERATURE SURVEY </vt:lpstr>
      <vt:lpstr> SUMMARY </vt:lpstr>
      <vt:lpstr>SUMMARY</vt:lpstr>
      <vt:lpstr>PowerPoint 演示文稿</vt:lpstr>
      <vt:lpstr>PowerPoint 演示文稿</vt:lpstr>
      <vt:lpstr> LITERATURE SURVEY </vt:lpstr>
      <vt:lpstr>PowerPoint 演示文稿</vt:lpstr>
      <vt:lpstr>PowerPoint 演示文稿</vt:lpstr>
      <vt:lpstr>PowerPoint 演示文稿</vt:lpstr>
      <vt:lpstr> LITERATURE SURVEY 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Department of Information Science and Engineering</dc:title>
  <dc:creator/>
  <cp:lastModifiedBy>LENOVO</cp:lastModifiedBy>
  <cp:revision>194</cp:revision>
  <dcterms:created xsi:type="dcterms:W3CDTF">2020-12-23T15:06:00Z</dcterms:created>
  <dcterms:modified xsi:type="dcterms:W3CDTF">2021-05-19T06:20:52Z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1033-11.2.0.10132</vt:lpwstr>
  </property>
</Properties>
</file>