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4">
  <p:sldMasterIdLst>
    <p:sldMasterId id="2147483715" r:id="rId1"/>
  </p:sldMasterIdLst>
  <p:notesMasterIdLst>
    <p:notesMasterId r:id="rId19"/>
  </p:notesMasterIdLst>
  <p:handoutMasterIdLst>
    <p:handoutMasterId r:id="rId20"/>
  </p:handoutMasterIdLst>
  <p:sldIdLst>
    <p:sldId id="271" r:id="rId2"/>
    <p:sldId id="315" r:id="rId3"/>
    <p:sldId id="301" r:id="rId4"/>
    <p:sldId id="302" r:id="rId5"/>
    <p:sldId id="303" r:id="rId6"/>
    <p:sldId id="325" r:id="rId7"/>
    <p:sldId id="280" r:id="rId8"/>
    <p:sldId id="326" r:id="rId9"/>
    <p:sldId id="321" r:id="rId10"/>
    <p:sldId id="327" r:id="rId11"/>
    <p:sldId id="317" r:id="rId12"/>
    <p:sldId id="318" r:id="rId13"/>
    <p:sldId id="329" r:id="rId14"/>
    <p:sldId id="314" r:id="rId15"/>
    <p:sldId id="328" r:id="rId16"/>
    <p:sldId id="323" r:id="rId17"/>
    <p:sldId id="324"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shita manuja" initials="a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96" autoAdjust="0"/>
    <p:restoredTop sz="94607" autoAdjust="0"/>
  </p:normalViewPr>
  <p:slideViewPr>
    <p:cSldViewPr>
      <p:cViewPr>
        <p:scale>
          <a:sx n="80" d="100"/>
          <a:sy n="80" d="100"/>
        </p:scale>
        <p:origin x="-1158"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9520DE-871B-4D2E-B44A-82DD1D31C9C0}" type="datetimeFigureOut">
              <a:rPr lang="en-US" smtClean="0"/>
              <a:pPr/>
              <a:t>26/04/2018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D83B47-F3AF-4067-A9EC-485C6A40A19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Lucida Sans Unicode" pitchFamily="34" charset="0"/>
              </a:defRPr>
            </a:lvl1pPr>
          </a:lstStyle>
          <a:p>
            <a:endParaRPr lang="en-IN"/>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Lucida Sans Unicode" pitchFamily="34" charset="0"/>
              </a:defRPr>
            </a:lvl1pPr>
          </a:lstStyle>
          <a:p>
            <a:fld id="{66290743-8F7B-4FF0-AAE6-33EBB1708F74}" type="datetimeFigureOut">
              <a:rPr lang="en-IN"/>
              <a:pPr/>
              <a:t>26-04-2018</a:t>
            </a:fld>
            <a:endParaRPr lang="en-I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N"/>
              <a:t>Click to edit Master text styles</a:t>
            </a:r>
          </a:p>
          <a:p>
            <a:pPr lvl="1"/>
            <a:r>
              <a:rPr lang="en-IN"/>
              <a:t>Second level</a:t>
            </a:r>
          </a:p>
          <a:p>
            <a:pPr lvl="2"/>
            <a:r>
              <a:rPr lang="en-IN"/>
              <a:t>Third level</a:t>
            </a:r>
          </a:p>
          <a:p>
            <a:pPr lvl="3"/>
            <a:r>
              <a:rPr lang="en-IN"/>
              <a:t>Fourth level</a:t>
            </a:r>
          </a:p>
          <a:p>
            <a:pPr lvl="4"/>
            <a:r>
              <a:rPr lang="en-IN"/>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Lucida Sans Unicode" pitchFamily="34" charset="0"/>
              </a:defRPr>
            </a:lvl1pPr>
          </a:lstStyle>
          <a:p>
            <a:endParaRPr lang="en-I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Lucida Sans Unicode" pitchFamily="34" charset="0"/>
              </a:defRPr>
            </a:lvl1pPr>
          </a:lstStyle>
          <a:p>
            <a:fld id="{3516B87A-A8CE-4D5B-BB4A-102BF0978B48}" type="slidenum">
              <a:rPr lang="en-IN"/>
              <a:pPr/>
              <a:t>‹#›</a:t>
            </a:fld>
            <a:endParaRPr lang="en-IN"/>
          </a:p>
        </p:txBody>
      </p:sp>
    </p:spTree>
    <p:extLst>
      <p:ext uri="{BB962C8B-B14F-4D97-AF65-F5344CB8AC3E}">
        <p14:creationId xmlns="" xmlns:p14="http://schemas.microsoft.com/office/powerpoint/2010/main" val="1791682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16B87A-A8CE-4D5B-BB4A-102BF0978B4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16B87A-A8CE-4D5B-BB4A-102BF0978B48}"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A4A6034-C17B-4808-9086-5C131EEA280B}"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69D4AFD-1F11-4AC3-A3A8-B84655684186}" type="slidenum">
              <a:rPr lang="en-US" smtClean="0"/>
              <a:pPr>
                <a:defRPr/>
              </a:pPr>
              <a:t>‹#›</a:t>
            </a:fld>
            <a:endParaRPr lang="en-US"/>
          </a:p>
        </p:txBody>
      </p:sp>
    </p:spTree>
    <p:extLst>
      <p:ext uri="{BB962C8B-B14F-4D97-AF65-F5344CB8AC3E}">
        <p14:creationId xmlns="" xmlns:p14="http://schemas.microsoft.com/office/powerpoint/2010/main" val="285487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F688496-318A-4CC4-BCB7-5EAF47D7820F}" type="datetimeFigureOut">
              <a:rPr lang="en-US" smtClean="0"/>
              <a:pPr>
                <a:defRPr/>
              </a:pPr>
              <a:t>26/04/2018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4E763B3-8961-446C-9B27-84F69DB0DD0C}" type="slidenum">
              <a:rPr lang="en-US" smtClean="0"/>
              <a:pPr>
                <a:defRPr/>
              </a:pPr>
              <a:t>‹#›</a:t>
            </a:fld>
            <a:endParaRPr lang="en-US"/>
          </a:p>
        </p:txBody>
      </p:sp>
    </p:spTree>
    <p:extLst>
      <p:ext uri="{BB962C8B-B14F-4D97-AF65-F5344CB8AC3E}">
        <p14:creationId xmlns="" xmlns:p14="http://schemas.microsoft.com/office/powerpoint/2010/main" val="22104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F688496-318A-4CC4-BCB7-5EAF47D7820F}"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E763B3-8961-446C-9B27-84F69DB0DD0C}" type="slidenum">
              <a:rPr lang="en-US" smtClean="0"/>
              <a:pPr>
                <a:defRPr/>
              </a:pPr>
              <a:t>‹#›</a:t>
            </a:fld>
            <a:endParaRPr lang="en-US"/>
          </a:p>
        </p:txBody>
      </p:sp>
    </p:spTree>
    <p:extLst>
      <p:ext uri="{BB962C8B-B14F-4D97-AF65-F5344CB8AC3E}">
        <p14:creationId xmlns="" xmlns:p14="http://schemas.microsoft.com/office/powerpoint/2010/main" val="329008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F688496-318A-4CC4-BCB7-5EAF47D7820F}"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E763B3-8961-446C-9B27-84F69DB0DD0C}"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 xmlns:p14="http://schemas.microsoft.com/office/powerpoint/2010/main" val="58158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F688496-318A-4CC4-BCB7-5EAF47D7820F}"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E763B3-8961-446C-9B27-84F69DB0DD0C}" type="slidenum">
              <a:rPr lang="en-US" smtClean="0"/>
              <a:pPr>
                <a:defRPr/>
              </a:pPr>
              <a:t>‹#›</a:t>
            </a:fld>
            <a:endParaRPr lang="en-US"/>
          </a:p>
        </p:txBody>
      </p:sp>
    </p:spTree>
    <p:extLst>
      <p:ext uri="{BB962C8B-B14F-4D97-AF65-F5344CB8AC3E}">
        <p14:creationId xmlns="" xmlns:p14="http://schemas.microsoft.com/office/powerpoint/2010/main" val="3181693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BF688496-318A-4CC4-BCB7-5EAF47D7820F}" type="datetimeFigureOut">
              <a:rPr lang="en-US" smtClean="0"/>
              <a:pPr>
                <a:defRPr/>
              </a:pPr>
              <a:t>26/04/2018</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E763B3-8961-446C-9B27-84F69DB0DD0C}" type="slidenum">
              <a:rPr lang="en-US" smtClean="0"/>
              <a:pPr>
                <a:defRPr/>
              </a:pPr>
              <a:t>‹#›</a:t>
            </a:fld>
            <a:endParaRPr lang="en-US"/>
          </a:p>
        </p:txBody>
      </p:sp>
    </p:spTree>
    <p:extLst>
      <p:ext uri="{BB962C8B-B14F-4D97-AF65-F5344CB8AC3E}">
        <p14:creationId xmlns="" xmlns:p14="http://schemas.microsoft.com/office/powerpoint/2010/main" val="11919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BF688496-318A-4CC4-BCB7-5EAF47D7820F}" type="datetimeFigureOut">
              <a:rPr lang="en-US" smtClean="0"/>
              <a:pPr>
                <a:defRPr/>
              </a:pPr>
              <a:t>26/04/2018</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E763B3-8961-446C-9B27-84F69DB0DD0C}" type="slidenum">
              <a:rPr lang="en-US" smtClean="0"/>
              <a:pPr>
                <a:defRPr/>
              </a:pPr>
              <a:t>‹#›</a:t>
            </a:fld>
            <a:endParaRPr lang="en-US"/>
          </a:p>
        </p:txBody>
      </p:sp>
    </p:spTree>
    <p:extLst>
      <p:ext uri="{BB962C8B-B14F-4D97-AF65-F5344CB8AC3E}">
        <p14:creationId xmlns="" xmlns:p14="http://schemas.microsoft.com/office/powerpoint/2010/main" val="180039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300147E-FB22-4364-8016-50B7FF0C3D4C}"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FC372E-312C-4546-A966-8F95F9ACD85F}" type="slidenum">
              <a:rPr lang="en-US" smtClean="0"/>
              <a:pPr>
                <a:defRPr/>
              </a:pPr>
              <a:t>‹#›</a:t>
            </a:fld>
            <a:endParaRPr lang="en-US"/>
          </a:p>
        </p:txBody>
      </p:sp>
    </p:spTree>
    <p:extLst>
      <p:ext uri="{BB962C8B-B14F-4D97-AF65-F5344CB8AC3E}">
        <p14:creationId xmlns="" xmlns:p14="http://schemas.microsoft.com/office/powerpoint/2010/main" val="2759535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1E23A18-C512-46DB-867D-07CCFBB1B577}"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52E2B7B-28B0-488D-8E86-8E44044041B0}" type="slidenum">
              <a:rPr lang="en-US" smtClean="0"/>
              <a:pPr>
                <a:defRPr/>
              </a:pPr>
              <a:t>‹#›</a:t>
            </a:fld>
            <a:endParaRPr lang="en-US"/>
          </a:p>
        </p:txBody>
      </p:sp>
    </p:spTree>
    <p:extLst>
      <p:ext uri="{BB962C8B-B14F-4D97-AF65-F5344CB8AC3E}">
        <p14:creationId xmlns="" xmlns:p14="http://schemas.microsoft.com/office/powerpoint/2010/main" val="15604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fld id="{64E343D2-2485-4558-A08C-007EE922DB37}"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8850441-4C85-4183-839C-F620CDA94F87}" type="slidenum">
              <a:rPr lang="en-US" smtClean="0"/>
              <a:pPr>
                <a:defRPr/>
              </a:pPr>
              <a:t>‹#›</a:t>
            </a:fld>
            <a:endParaRPr lang="en-US"/>
          </a:p>
        </p:txBody>
      </p:sp>
    </p:spTree>
    <p:extLst>
      <p:ext uri="{BB962C8B-B14F-4D97-AF65-F5344CB8AC3E}">
        <p14:creationId xmlns="" xmlns:p14="http://schemas.microsoft.com/office/powerpoint/2010/main" val="140315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731B3BA-F71A-4D22-B10C-5C8E08326407}" type="datetimeFigureOut">
              <a:rPr lang="en-US" smtClean="0"/>
              <a:pPr>
                <a:defRPr/>
              </a:pPr>
              <a:t>26/04/2018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3FAD2F7-2CE7-4966-B92A-62B09C3687A4}" type="slidenum">
              <a:rPr lang="en-US" smtClean="0"/>
              <a:pPr>
                <a:defRPr/>
              </a:pPr>
              <a:t>‹#›</a:t>
            </a:fld>
            <a:endParaRPr lang="en-US"/>
          </a:p>
        </p:txBody>
      </p:sp>
    </p:spTree>
    <p:extLst>
      <p:ext uri="{BB962C8B-B14F-4D97-AF65-F5344CB8AC3E}">
        <p14:creationId xmlns="" xmlns:p14="http://schemas.microsoft.com/office/powerpoint/2010/main" val="413602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6ABC50B-4969-4228-8776-CF57BA0AA274}" type="datetimeFigureOut">
              <a:rPr lang="en-US" smtClean="0"/>
              <a:pPr>
                <a:defRPr/>
              </a:pPr>
              <a:t>26/04/2018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F274DCE-FFE8-4E93-8A74-067DEFA5B400}" type="slidenum">
              <a:rPr lang="en-US" smtClean="0"/>
              <a:pPr>
                <a:defRPr/>
              </a:pPr>
              <a:t>‹#›</a:t>
            </a:fld>
            <a:endParaRPr lang="en-US"/>
          </a:p>
        </p:txBody>
      </p:sp>
    </p:spTree>
    <p:extLst>
      <p:ext uri="{BB962C8B-B14F-4D97-AF65-F5344CB8AC3E}">
        <p14:creationId xmlns="" xmlns:p14="http://schemas.microsoft.com/office/powerpoint/2010/main" val="2205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90B1710-5677-45D3-A0AD-E2444C02A27F}" type="datetimeFigureOut">
              <a:rPr lang="en-US" smtClean="0"/>
              <a:pPr>
                <a:defRPr/>
              </a:pPr>
              <a:t>26/04/2018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9F02432-1700-4F3D-B920-7A0B8EE67FF8}" type="slidenum">
              <a:rPr lang="en-US" smtClean="0"/>
              <a:pPr>
                <a:defRPr/>
              </a:pPr>
              <a:t>‹#›</a:t>
            </a:fld>
            <a:endParaRPr lang="en-US"/>
          </a:p>
        </p:txBody>
      </p:sp>
    </p:spTree>
    <p:extLst>
      <p:ext uri="{BB962C8B-B14F-4D97-AF65-F5344CB8AC3E}">
        <p14:creationId xmlns="" xmlns:p14="http://schemas.microsoft.com/office/powerpoint/2010/main" val="105175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320E6984-B775-4042-B3EE-6D28AFC2EEE6}" type="datetimeFigureOut">
              <a:rPr lang="en-US" smtClean="0"/>
              <a:pPr>
                <a:defRPr/>
              </a:pPr>
              <a:t>26/04/2018</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217ECCB5-D803-45CF-8A13-B77D3FF520E2}" type="slidenum">
              <a:rPr lang="en-US" smtClean="0"/>
              <a:pPr>
                <a:defRPr/>
              </a:pPr>
              <a:t>‹#›</a:t>
            </a:fld>
            <a:endParaRPr lang="en-US"/>
          </a:p>
        </p:txBody>
      </p:sp>
    </p:spTree>
    <p:extLst>
      <p:ext uri="{BB962C8B-B14F-4D97-AF65-F5344CB8AC3E}">
        <p14:creationId xmlns="" xmlns:p14="http://schemas.microsoft.com/office/powerpoint/2010/main" val="323495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FEAB903-8A0E-43BC-8B6F-DA637479C026}" type="datetimeFigureOut">
              <a:rPr lang="en-US" smtClean="0"/>
              <a:pPr>
                <a:defRPr/>
              </a:pPr>
              <a:t>26/04/2018</a:t>
            </a:fld>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EF74FF74-8237-45B2-9B06-C5E988EBE82D}" type="slidenum">
              <a:rPr lang="en-US" smtClean="0"/>
              <a:pPr>
                <a:defRPr/>
              </a:pPr>
              <a:t>‹#›</a:t>
            </a:fld>
            <a:endParaRPr lang="en-US"/>
          </a:p>
        </p:txBody>
      </p:sp>
    </p:spTree>
    <p:extLst>
      <p:ext uri="{BB962C8B-B14F-4D97-AF65-F5344CB8AC3E}">
        <p14:creationId xmlns="" xmlns:p14="http://schemas.microsoft.com/office/powerpoint/2010/main" val="34722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28109F25-4DC5-4790-92F5-7A6E4D4ECB3A}" type="datetimeFigureOut">
              <a:rPr lang="en-US" smtClean="0"/>
              <a:pPr>
                <a:defRPr/>
              </a:pPr>
              <a:t>26/04/2018</a:t>
            </a:fld>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E7B5636D-03A4-43AE-81EE-64450DD8E4E1}" type="slidenum">
              <a:rPr lang="en-US" smtClean="0"/>
              <a:pPr>
                <a:defRPr/>
              </a:pPr>
              <a:t>‹#›</a:t>
            </a:fld>
            <a:endParaRPr lang="en-US"/>
          </a:p>
        </p:txBody>
      </p:sp>
    </p:spTree>
    <p:extLst>
      <p:ext uri="{BB962C8B-B14F-4D97-AF65-F5344CB8AC3E}">
        <p14:creationId xmlns="" xmlns:p14="http://schemas.microsoft.com/office/powerpoint/2010/main" val="13527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ECCF0FB-5689-4D97-A900-2BEC031BABFB}" type="datetimeFigureOut">
              <a:rPr lang="en-US" smtClean="0"/>
              <a:pPr>
                <a:defRPr/>
              </a:pPr>
              <a:t>26/04/2018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032420-DB4D-4A66-8B40-46D3E23EFCB8}" type="slidenum">
              <a:rPr lang="en-US" smtClean="0"/>
              <a:pPr>
                <a:defRPr/>
              </a:pPr>
              <a:t>‹#›</a:t>
            </a:fld>
            <a:endParaRPr lang="en-US"/>
          </a:p>
        </p:txBody>
      </p:sp>
    </p:spTree>
    <p:extLst>
      <p:ext uri="{BB962C8B-B14F-4D97-AF65-F5344CB8AC3E}">
        <p14:creationId xmlns="" xmlns:p14="http://schemas.microsoft.com/office/powerpoint/2010/main" val="152496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BF688496-318A-4CC4-BCB7-5EAF47D7820F}" type="datetimeFigureOut">
              <a:rPr lang="en-US" smtClean="0"/>
              <a:pPr>
                <a:defRPr/>
              </a:pPr>
              <a:t>26/04/2018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B4E763B3-8961-446C-9B27-84F69DB0DD0C}" type="slidenum">
              <a:rPr lang="en-US" smtClean="0"/>
              <a:pPr>
                <a:defRPr/>
              </a:pPr>
              <a:t>‹#›</a:t>
            </a:fld>
            <a:endParaRPr lang="en-US"/>
          </a:p>
        </p:txBody>
      </p:sp>
    </p:spTree>
    <p:extLst>
      <p:ext uri="{BB962C8B-B14F-4D97-AF65-F5344CB8AC3E}">
        <p14:creationId xmlns="" xmlns:p14="http://schemas.microsoft.com/office/powerpoint/2010/main" val="2749484849"/>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B21FBAC-CC6D-4B71-9DFD-013E29EAE601}"/>
              </a:ext>
            </a:extLst>
          </p:cNvPr>
          <p:cNvSpPr>
            <a:spLocks noGrp="1"/>
          </p:cNvSpPr>
          <p:nvPr>
            <p:ph idx="1"/>
          </p:nvPr>
        </p:nvSpPr>
        <p:spPr>
          <a:xfrm>
            <a:off x="755576" y="188640"/>
            <a:ext cx="8087700" cy="6019806"/>
          </a:xfrm>
        </p:spPr>
        <p:txBody>
          <a:bodyPr>
            <a:normAutofit fontScale="92500" lnSpcReduction="20000"/>
          </a:bodyPr>
          <a:lstStyle/>
          <a:p>
            <a:pPr marL="1371623" lvl="3" indent="0">
              <a:buNone/>
            </a:pPr>
            <a:endParaRPr lang="en-US" dirty="0">
              <a:solidFill>
                <a:schemeClr val="bg1"/>
              </a:solidFill>
            </a:endParaRPr>
          </a:p>
          <a:p>
            <a:pPr marL="0" indent="0">
              <a:buNone/>
            </a:pPr>
            <a:r>
              <a:rPr lang="en-US" b="1" dirty="0">
                <a:solidFill>
                  <a:schemeClr val="bg1"/>
                </a:solidFill>
              </a:rPr>
              <a:t>          MEDICAPS INSTITUTE OF TECHNOLOGY &amp; MANAGEMENT </a:t>
            </a:r>
            <a:r>
              <a:rPr lang="en-US" dirty="0">
                <a:solidFill>
                  <a:schemeClr val="bg1"/>
                </a:solidFill>
              </a:rPr>
              <a:t>				</a:t>
            </a: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a:p>
            <a:pPr marL="0" indent="0">
              <a:buNone/>
            </a:pPr>
            <a:r>
              <a:rPr lang="en-US" dirty="0">
                <a:solidFill>
                  <a:schemeClr val="bg1"/>
                </a:solidFill>
              </a:rPr>
              <a:t>         </a:t>
            </a:r>
            <a:r>
              <a:rPr lang="en-US" b="1" dirty="0">
                <a:solidFill>
                  <a:schemeClr val="bg1"/>
                </a:solidFill>
              </a:rPr>
              <a:t>            </a:t>
            </a:r>
          </a:p>
          <a:p>
            <a:pPr marL="0" indent="0">
              <a:buNone/>
            </a:pPr>
            <a:r>
              <a:rPr lang="en-US" dirty="0">
                <a:solidFill>
                  <a:schemeClr val="bg1"/>
                </a:solidFill>
              </a:rPr>
              <a:t>  </a:t>
            </a:r>
          </a:p>
          <a:p>
            <a:pPr marL="0" indent="0">
              <a:buNone/>
            </a:pPr>
            <a:r>
              <a:rPr lang="en-US" sz="2400" b="1" dirty="0">
                <a:solidFill>
                  <a:schemeClr val="bg1"/>
                </a:solidFill>
              </a:rPr>
              <a:t>			      </a:t>
            </a:r>
            <a:endParaRPr lang="en-US" sz="2400" b="1" u="sng" dirty="0">
              <a:solidFill>
                <a:schemeClr val="bg1"/>
              </a:solidFill>
            </a:endParaRPr>
          </a:p>
          <a:p>
            <a:pPr marL="0" indent="0">
              <a:buNone/>
            </a:pPr>
            <a:r>
              <a:rPr lang="en-US" sz="2400" b="1" dirty="0">
                <a:solidFill>
                  <a:schemeClr val="bg1"/>
                </a:solidFill>
                <a:latin typeface="Algerian" panose="04020705040A02060702" pitchFamily="82" charset="0"/>
              </a:rPr>
              <a:t>                                 </a:t>
            </a:r>
            <a:r>
              <a:rPr lang="en-US" sz="2400" b="1" u="sng" dirty="0" smtClean="0">
                <a:solidFill>
                  <a:schemeClr val="bg1"/>
                </a:solidFill>
                <a:latin typeface="Times New Roman" panose="02020603050405020304" pitchFamily="18" charset="0"/>
                <a:cs typeface="Times New Roman" panose="02020603050405020304" pitchFamily="18" charset="0"/>
              </a:rPr>
              <a:t>MAJOR </a:t>
            </a:r>
            <a:r>
              <a:rPr lang="en-US" sz="2400" b="1" u="sng" dirty="0">
                <a:solidFill>
                  <a:schemeClr val="bg1"/>
                </a:solidFill>
                <a:latin typeface="Times New Roman" panose="02020603050405020304" pitchFamily="18" charset="0"/>
                <a:cs typeface="Times New Roman" panose="02020603050405020304" pitchFamily="18" charset="0"/>
              </a:rPr>
              <a:t>PROJECT  2017-18</a:t>
            </a:r>
          </a:p>
          <a:p>
            <a:pPr marL="0" indent="0" algn="ctr">
              <a:buNone/>
            </a:pPr>
            <a:r>
              <a:rPr lang="en-US" sz="1400" b="1" dirty="0">
                <a:solidFill>
                  <a:schemeClr val="bg1"/>
                </a:solidFill>
              </a:rPr>
              <a:t>			</a:t>
            </a:r>
          </a:p>
          <a:p>
            <a:pPr marL="0" indent="0" algn="ctr">
              <a:buNone/>
            </a:pPr>
            <a:r>
              <a:rPr lang="en-US" sz="1400" b="1" dirty="0">
                <a:solidFill>
                  <a:schemeClr val="bg1"/>
                </a:solidFill>
                <a:latin typeface="Castellar" panose="020A0402060406010301" pitchFamily="18" charset="0"/>
              </a:rPr>
              <a:t> </a:t>
            </a:r>
            <a:r>
              <a:rPr lang="en-US" sz="1400" b="1" dirty="0" smtClean="0">
                <a:solidFill>
                  <a:schemeClr val="bg1"/>
                </a:solidFill>
                <a:latin typeface="Castellar" panose="020A0402060406010301" pitchFamily="18" charset="0"/>
              </a:rPr>
              <a:t>cryptography using </a:t>
            </a:r>
            <a:r>
              <a:rPr lang="en-US" sz="1400" b="1" smtClean="0">
                <a:solidFill>
                  <a:schemeClr val="bg1"/>
                </a:solidFill>
                <a:latin typeface="Castellar" panose="020A0402060406010301" pitchFamily="18" charset="0"/>
              </a:rPr>
              <a:t>selective encryption</a:t>
            </a:r>
            <a:endParaRPr lang="en-US" sz="1400" b="1" u="sng" dirty="0">
              <a:solidFill>
                <a:schemeClr val="bg1"/>
              </a:solidFill>
              <a:latin typeface="Castellar" panose="020A0402060406010301" pitchFamily="18" charset="0"/>
            </a:endParaRPr>
          </a:p>
          <a:p>
            <a:endParaRPr lang="en-US" sz="2400" b="1" dirty="0">
              <a:solidFill>
                <a:schemeClr val="bg1"/>
              </a:solidFill>
            </a:endParaRPr>
          </a:p>
          <a:p>
            <a:pPr marL="0" indent="0">
              <a:buNone/>
            </a:pPr>
            <a:r>
              <a:rPr lang="en-US" sz="1300" b="1" dirty="0">
                <a:solidFill>
                  <a:schemeClr val="bg1"/>
                </a:solidFill>
                <a:latin typeface="Times New Roman" panose="02020603050405020304" pitchFamily="18" charset="0"/>
                <a:cs typeface="Times New Roman" panose="02020603050405020304" pitchFamily="18" charset="0"/>
              </a:rPr>
              <a:t>Guided By:								            		Submitted By:</a:t>
            </a:r>
          </a:p>
          <a:p>
            <a:pPr marL="0" indent="0">
              <a:buNone/>
            </a:pPr>
            <a:r>
              <a:rPr lang="en-US" sz="1300" b="1" dirty="0">
                <a:solidFill>
                  <a:schemeClr val="bg1"/>
                </a:solidFill>
                <a:latin typeface="Times New Roman" panose="02020603050405020304" pitchFamily="18" charset="0"/>
                <a:cs typeface="Times New Roman" panose="02020603050405020304" pitchFamily="18" charset="0"/>
              </a:rPr>
              <a:t>Mr. Hariom Patidar 										Aman Thakur</a:t>
            </a:r>
          </a:p>
          <a:p>
            <a:pPr marL="0" indent="0">
              <a:buNone/>
            </a:pPr>
            <a:r>
              <a:rPr lang="en-US" sz="1300" b="1" dirty="0">
                <a:solidFill>
                  <a:schemeClr val="bg1"/>
                </a:solidFill>
                <a:latin typeface="Times New Roman" panose="02020603050405020304" pitchFamily="18" charset="0"/>
                <a:cs typeface="Times New Roman" panose="02020603050405020304" pitchFamily="18" charset="0"/>
              </a:rPr>
              <a:t>												</a:t>
            </a:r>
            <a:r>
              <a:rPr lang="en-US" sz="1300" b="1" dirty="0" err="1" smtClean="0">
                <a:solidFill>
                  <a:schemeClr val="bg1"/>
                </a:solidFill>
                <a:latin typeface="Times New Roman" panose="02020603050405020304" pitchFamily="18" charset="0"/>
                <a:cs typeface="Times New Roman" panose="02020603050405020304" pitchFamily="18" charset="0"/>
              </a:rPr>
              <a:t>Akshita</a:t>
            </a:r>
            <a:r>
              <a:rPr lang="en-US" sz="1300" b="1" dirty="0" smtClean="0">
                <a:solidFill>
                  <a:schemeClr val="bg1"/>
                </a:solidFill>
                <a:latin typeface="Times New Roman" panose="02020603050405020304" pitchFamily="18" charset="0"/>
                <a:cs typeface="Times New Roman" panose="02020603050405020304" pitchFamily="18" charset="0"/>
              </a:rPr>
              <a:t> </a:t>
            </a:r>
            <a:r>
              <a:rPr lang="en-US" sz="1300" b="1" dirty="0" err="1" smtClean="0">
                <a:solidFill>
                  <a:schemeClr val="bg1"/>
                </a:solidFill>
                <a:latin typeface="Times New Roman" panose="02020603050405020304" pitchFamily="18" charset="0"/>
                <a:cs typeface="Times New Roman" panose="02020603050405020304" pitchFamily="18" charset="0"/>
              </a:rPr>
              <a:t>Pathak</a:t>
            </a:r>
            <a:endParaRPr lang="en-US" sz="13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bg1"/>
                </a:solidFill>
                <a:latin typeface="Times New Roman" panose="02020603050405020304" pitchFamily="18" charset="0"/>
                <a:cs typeface="Times New Roman" panose="02020603050405020304" pitchFamily="18" charset="0"/>
              </a:rPr>
              <a:t>Submitted To:										</a:t>
            </a:r>
            <a:r>
              <a:rPr lang="en-US" sz="1300" b="1" dirty="0" err="1" smtClean="0">
                <a:solidFill>
                  <a:schemeClr val="bg1"/>
                </a:solidFill>
                <a:latin typeface="Times New Roman" panose="02020603050405020304" pitchFamily="18" charset="0"/>
                <a:cs typeface="Times New Roman" panose="02020603050405020304" pitchFamily="18" charset="0"/>
              </a:rPr>
              <a:t>Akshanshi</a:t>
            </a:r>
            <a:r>
              <a:rPr lang="en-US" sz="1300" b="1" dirty="0" smtClean="0">
                <a:solidFill>
                  <a:schemeClr val="bg1"/>
                </a:solidFill>
                <a:latin typeface="Times New Roman" panose="02020603050405020304" pitchFamily="18" charset="0"/>
                <a:cs typeface="Times New Roman" panose="02020603050405020304" pitchFamily="18" charset="0"/>
              </a:rPr>
              <a:t> </a:t>
            </a:r>
            <a:r>
              <a:rPr lang="en-US" sz="1300" b="1" dirty="0">
                <a:solidFill>
                  <a:schemeClr val="bg1"/>
                </a:solidFill>
                <a:latin typeface="Times New Roman" panose="02020603050405020304" pitchFamily="18" charset="0"/>
                <a:cs typeface="Times New Roman" panose="02020603050405020304" pitchFamily="18" charset="0"/>
              </a:rPr>
              <a:t>Jain</a:t>
            </a:r>
          </a:p>
          <a:p>
            <a:pPr marL="0" indent="0">
              <a:buNone/>
            </a:pPr>
            <a:r>
              <a:rPr lang="en-US" sz="1300" b="1" dirty="0">
                <a:solidFill>
                  <a:schemeClr val="bg1"/>
                </a:solidFill>
                <a:latin typeface="Times New Roman" panose="02020603050405020304" pitchFamily="18" charset="0"/>
                <a:cs typeface="Times New Roman" panose="02020603050405020304" pitchFamily="18" charset="0"/>
              </a:rPr>
              <a:t>Mr. Ankit Saxena										Abhinav Jha</a:t>
            </a:r>
          </a:p>
        </p:txBody>
      </p:sp>
      <p:sp>
        <p:nvSpPr>
          <p:cNvPr id="4" name="Rectangle 3">
            <a:extLst>
              <a:ext uri="{FF2B5EF4-FFF2-40B4-BE49-F238E27FC236}">
                <a16:creationId xmlns="" xmlns:a16="http://schemas.microsoft.com/office/drawing/2014/main" id="{0098FC59-159D-40A7-908E-BF65CE24EF2E}"/>
              </a:ext>
            </a:extLst>
          </p:cNvPr>
          <p:cNvSpPr/>
          <p:nvPr/>
        </p:nvSpPr>
        <p:spPr>
          <a:xfrm>
            <a:off x="4479634" y="2967335"/>
            <a:ext cx="184731" cy="923330"/>
          </a:xfrm>
          <a:prstGeom prst="rect">
            <a:avLst/>
          </a:prstGeom>
          <a:noFill/>
        </p:spPr>
        <p:txBody>
          <a:bodyPr wrap="none" lIns="91440" tIns="45720" rIns="91440" bIns="45720">
            <a:spAutoFit/>
          </a:bodyPr>
          <a:lstStyle/>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2054" name="Picture 6" descr="https://media.glassdoor.com/sqll/513920/medi-caps-group-of-institutions-squarelogo-1465212499358.png">
            <a:extLst>
              <a:ext uri="{FF2B5EF4-FFF2-40B4-BE49-F238E27FC236}">
                <a16:creationId xmlns="" xmlns:a16="http://schemas.microsoft.com/office/drawing/2014/main" id="{1EE5F984-0900-41F1-9F75-402B403E140F}"/>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3911" t="7978" r="3911" b="7978"/>
          <a:stretch/>
        </p:blipFill>
        <p:spPr bwMode="auto">
          <a:xfrm>
            <a:off x="3200400" y="762000"/>
            <a:ext cx="2362200" cy="2057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81416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447800"/>
            <a:ext cx="8686800" cy="1015663"/>
          </a:xfrm>
          <a:prstGeom prst="rect">
            <a:avLst/>
          </a:prstGeom>
        </p:spPr>
        <p:txBody>
          <a:bodyPr wrap="square">
            <a:spAutoFit/>
          </a:bodyPr>
          <a:lstStyle/>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Selective encryption scheme generate the key before starting the process of encryption and decryption, rather than storing.</a:t>
            </a:r>
            <a:endParaRPr lang="en-US" sz="2000" dirty="0">
              <a:solidFill>
                <a:schemeClr val="bg1"/>
              </a:solidFill>
              <a:latin typeface="Times New Roman" pitchFamily="18" charset="0"/>
              <a:cs typeface="Times New Roman" pitchFamily="18" charset="0"/>
            </a:endParaRPr>
          </a:p>
        </p:txBody>
      </p:sp>
      <p:sp>
        <p:nvSpPr>
          <p:cNvPr id="4" name="Rectangle 3"/>
          <p:cNvSpPr/>
          <p:nvPr/>
        </p:nvSpPr>
        <p:spPr>
          <a:xfrm>
            <a:off x="2590800" y="685800"/>
            <a:ext cx="4326826" cy="523220"/>
          </a:xfrm>
          <a:prstGeom prst="rect">
            <a:avLst/>
          </a:prstGeom>
        </p:spPr>
        <p:txBody>
          <a:bodyPr wrap="none">
            <a:spAutoFit/>
          </a:bodyPr>
          <a:lstStyle/>
          <a:p>
            <a:r>
              <a:rPr lang="en-US" sz="2800" dirty="0" smtClean="0">
                <a:solidFill>
                  <a:schemeClr val="bg1"/>
                </a:solidFill>
                <a:latin typeface="Times New Roman" pitchFamily="18" charset="0"/>
                <a:ea typeface="Times New Roman" pitchFamily="18" charset="0"/>
                <a:cs typeface="Times New Roman" pitchFamily="18" charset="0"/>
              </a:rPr>
              <a:t>Selective encryption Method</a:t>
            </a:r>
            <a:endParaRPr lang="en-US" sz="2800" dirty="0"/>
          </a:p>
        </p:txBody>
      </p:sp>
      <p:sp>
        <p:nvSpPr>
          <p:cNvPr id="35843" name="Rectangle 3"/>
          <p:cNvSpPr>
            <a:spLocks noChangeArrowheads="1"/>
          </p:cNvSpPr>
          <p:nvPr/>
        </p:nvSpPr>
        <p:spPr bwMode="auto">
          <a:xfrm>
            <a:off x="228600" y="2590800"/>
            <a:ext cx="8763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The image is </a:t>
            </a:r>
            <a:r>
              <a:rPr kumimoji="0" lang="en-US" sz="2000" b="0" i="0" u="none" strike="noStrike" cap="none" normalizeH="0" baseline="0" smtClean="0">
                <a:ln>
                  <a:noFill/>
                </a:ln>
                <a:solidFill>
                  <a:schemeClr val="bg1"/>
                </a:solidFill>
                <a:effectLst/>
                <a:latin typeface="Times New Roman" pitchFamily="18" charset="0"/>
                <a:ea typeface="Calibri" pitchFamily="34" charset="0"/>
                <a:cs typeface="Times New Roman" pitchFamily="18" charset="0"/>
              </a:rPr>
              <a:t>first </a:t>
            </a:r>
            <a:r>
              <a:rPr kumimoji="0" lang="en-US" sz="2000" b="0" i="0" u="none" strike="noStrike" cap="none" normalizeH="0" baseline="0" smtClean="0">
                <a:ln>
                  <a:noFill/>
                </a:ln>
                <a:solidFill>
                  <a:schemeClr val="bg1"/>
                </a:solidFill>
                <a:effectLst/>
                <a:latin typeface="Times New Roman" pitchFamily="18" charset="0"/>
                <a:ea typeface="Calibri" pitchFamily="34" charset="0"/>
                <a:cs typeface="Times New Roman" pitchFamily="18" charset="0"/>
              </a:rPr>
              <a:t>compressed. </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Afterwards the algorithm only encrypts part of the bit stream with a well-proven ciphering technique; incidentally a message </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can </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be added during this process. To guarantee a full compatibility with any decoder, the bit stream should only be altered at places where it does not compromise the compliance to the original format. This principle is sometimes referred to as format compliance.</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278130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p>
          <a:p>
            <a:pPr marL="0" marR="0" lvl="0" indent="457200" defTabSz="914400"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2000" dirty="0" smtClean="0">
              <a:solidFill>
                <a:schemeClr val="bg1"/>
              </a:solidFill>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There are two way of encrypting an image i.e. shuffling the pixels of the image or</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substituting the pixel of the image. For this purpose we use confusion and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diffusion, in confusion the pixels of the image are replaced by another value and</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in the process of diffusion the pixel values are shuffled within the image. These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two processes are used in the algorithm for key generation.</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 Chaos </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based </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technique is widely studied and we define a selective encryption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technique for partial image encryption. Selective encryption is carried out with the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help of chaos map. The encryption is carried out in two stages:</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1. Chaos based key generation</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2. Selective Encryption</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These two techniques are performed independently and at the end these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technique are merged together.</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3332607"/>
          <a:ext cx="6096000" cy="192786"/>
        </p:xfrm>
        <a:graphic>
          <a:graphicData uri="http://schemas.openxmlformats.org/drawingml/2006/table">
            <a:tbl>
              <a:tblPr/>
              <a:tblGrid>
                <a:gridCol w="6096000"/>
              </a:tblGrid>
              <a:tr h="0">
                <a:tc>
                  <a:txBody>
                    <a:bodyPr/>
                    <a:lstStyle/>
                    <a:p>
                      <a:pPr>
                        <a:lnSpc>
                          <a:spcPct val="115000"/>
                        </a:lnSpc>
                      </a:pPr>
                      <a:endParaRPr lang="en-US" sz="1100">
                        <a:latin typeface="Calibri"/>
                        <a:cs typeface="Times New Roman"/>
                      </a:endParaRPr>
                    </a:p>
                  </a:txBody>
                  <a:tcPr marL="0" marR="0" marT="0" marB="0" anchor="ctr">
                    <a:lnL>
                      <a:noFill/>
                    </a:lnL>
                    <a:lnR>
                      <a:noFill/>
                    </a:lnR>
                    <a:lnT>
                      <a:noFill/>
                    </a:lnT>
                    <a:lnB>
                      <a:noFill/>
                    </a:lnB>
                  </a:tcPr>
                </a:tc>
              </a:tr>
            </a:tbl>
          </a:graphicData>
        </a:graphic>
      </p:graphicFrame>
      <p:graphicFrame>
        <p:nvGraphicFramePr>
          <p:cNvPr id="3" name="Table 2"/>
          <p:cNvGraphicFramePr>
            <a:graphicFrameLocks noGrp="1"/>
          </p:cNvGraphicFramePr>
          <p:nvPr/>
        </p:nvGraphicFramePr>
        <p:xfrm>
          <a:off x="1524000" y="3332607"/>
          <a:ext cx="6096000" cy="192786"/>
        </p:xfrm>
        <a:graphic>
          <a:graphicData uri="http://schemas.openxmlformats.org/drawingml/2006/table">
            <a:tbl>
              <a:tblPr/>
              <a:tblGrid>
                <a:gridCol w="6096000"/>
              </a:tblGrid>
              <a:tr h="0">
                <a:tc>
                  <a:txBody>
                    <a:bodyPr/>
                    <a:lstStyle/>
                    <a:p>
                      <a:pPr>
                        <a:lnSpc>
                          <a:spcPct val="115000"/>
                        </a:lnSpc>
                      </a:pPr>
                      <a:endParaRPr lang="en-US" sz="1100">
                        <a:latin typeface="Calibri"/>
                        <a:cs typeface="Times New Roman"/>
                      </a:endParaRPr>
                    </a:p>
                  </a:txBody>
                  <a:tcPr marL="0" marR="0" marT="0" marB="0" anchor="ctr">
                    <a:lnL>
                      <a:noFill/>
                    </a:lnL>
                    <a:lnR>
                      <a:noFill/>
                    </a:lnR>
                    <a:lnT>
                      <a:noFill/>
                    </a:lnT>
                    <a:lnB>
                      <a:noFill/>
                    </a:lnB>
                  </a:tcPr>
                </a:tc>
              </a:tr>
            </a:tbl>
          </a:graphicData>
        </a:graphic>
      </p:graphicFrame>
      <p:graphicFrame>
        <p:nvGraphicFramePr>
          <p:cNvPr id="4" name="Table 3"/>
          <p:cNvGraphicFramePr>
            <a:graphicFrameLocks noGrp="1"/>
          </p:cNvGraphicFramePr>
          <p:nvPr/>
        </p:nvGraphicFramePr>
        <p:xfrm>
          <a:off x="1524000" y="3332607"/>
          <a:ext cx="6096000" cy="192786"/>
        </p:xfrm>
        <a:graphic>
          <a:graphicData uri="http://schemas.openxmlformats.org/drawingml/2006/table">
            <a:tbl>
              <a:tblPr/>
              <a:tblGrid>
                <a:gridCol w="6096000"/>
              </a:tblGrid>
              <a:tr h="0">
                <a:tc>
                  <a:txBody>
                    <a:bodyPr/>
                    <a:lstStyle/>
                    <a:p>
                      <a:pPr>
                        <a:lnSpc>
                          <a:spcPct val="115000"/>
                        </a:lnSpc>
                      </a:pPr>
                      <a:endParaRPr lang="en-US" sz="1100">
                        <a:latin typeface="Calibri"/>
                        <a:cs typeface="Times New Roman"/>
                      </a:endParaRPr>
                    </a:p>
                  </a:txBody>
                  <a:tcPr marL="0" marR="0" marT="0" marB="0" anchor="ctr">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1524000" y="3332607"/>
          <a:ext cx="6096000" cy="192786"/>
        </p:xfrm>
        <a:graphic>
          <a:graphicData uri="http://schemas.openxmlformats.org/drawingml/2006/table">
            <a:tbl>
              <a:tblPr/>
              <a:tblGrid>
                <a:gridCol w="6096000"/>
              </a:tblGrid>
              <a:tr h="0">
                <a:tc>
                  <a:txBody>
                    <a:bodyPr/>
                    <a:lstStyle/>
                    <a:p>
                      <a:pPr>
                        <a:lnSpc>
                          <a:spcPct val="115000"/>
                        </a:lnSpc>
                      </a:pPr>
                      <a:endParaRPr lang="en-US" sz="1100">
                        <a:latin typeface="Calibri"/>
                        <a:cs typeface="Times New Roman"/>
                      </a:endParaRPr>
                    </a:p>
                  </a:txBody>
                  <a:tcPr marL="0" marR="0" marT="0" marB="0" anchor="ctr">
                    <a:lnL>
                      <a:noFill/>
                    </a:lnL>
                    <a:lnR>
                      <a:noFill/>
                    </a:lnR>
                    <a:lnT>
                      <a:noFill/>
                    </a:lnT>
                    <a:lnB>
                      <a:noFill/>
                    </a:lnB>
                  </a:tcPr>
                </a:tc>
              </a:tr>
            </a:tbl>
          </a:graphicData>
        </a:graphic>
      </p:graphicFrame>
      <p:graphicFrame>
        <p:nvGraphicFramePr>
          <p:cNvPr id="6" name="Table 5"/>
          <p:cNvGraphicFramePr>
            <a:graphicFrameLocks noGrp="1"/>
          </p:cNvGraphicFramePr>
          <p:nvPr/>
        </p:nvGraphicFramePr>
        <p:xfrm>
          <a:off x="1524000" y="3332607"/>
          <a:ext cx="6096000" cy="192786"/>
        </p:xfrm>
        <a:graphic>
          <a:graphicData uri="http://schemas.openxmlformats.org/drawingml/2006/table">
            <a:tbl>
              <a:tblPr/>
              <a:tblGrid>
                <a:gridCol w="6096000"/>
              </a:tblGrid>
              <a:tr h="0">
                <a:tc>
                  <a:txBody>
                    <a:bodyPr/>
                    <a:lstStyle/>
                    <a:p>
                      <a:pPr>
                        <a:lnSpc>
                          <a:spcPct val="115000"/>
                        </a:lnSpc>
                      </a:pPr>
                      <a:endParaRPr lang="en-US" sz="1100" dirty="0">
                        <a:latin typeface="Calibri"/>
                        <a:cs typeface="Times New Roman"/>
                      </a:endParaRPr>
                    </a:p>
                  </a:txBody>
                  <a:tcPr marL="0" marR="0" marT="0" marB="0" anchor="ctr">
                    <a:lnL>
                      <a:noFill/>
                    </a:lnL>
                    <a:lnR>
                      <a:noFill/>
                    </a:lnR>
                    <a:lnT>
                      <a:noFill/>
                    </a:lnT>
                    <a:lnB>
                      <a:noFill/>
                    </a:lnB>
                  </a:tcPr>
                </a:tc>
              </a:tr>
            </a:tbl>
          </a:graphicData>
        </a:graphic>
      </p:graphicFrame>
      <p:sp>
        <p:nvSpPr>
          <p:cNvPr id="34818" name="Rectangle 2"/>
          <p:cNvSpPr>
            <a:spLocks noChangeArrowheads="1"/>
          </p:cNvSpPr>
          <p:nvPr/>
        </p:nvSpPr>
        <p:spPr bwMode="auto">
          <a:xfrm>
            <a:off x="228600" y="2438400"/>
            <a:ext cx="9232207"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Selective encryption Procedure</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Selective encryption technique is carried out in two steps as shown in Figure,</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generation of key with the help of confusion and diffusion, and selective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encryption. In this algorithm,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we proposed a technique for selective image encryption by confusion and diffusion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using chaos map.</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304800"/>
            <a:ext cx="8915400" cy="1569660"/>
          </a:xfrm>
          <a:prstGeom prst="rect">
            <a:avLst/>
          </a:prstGeom>
          <a:noFill/>
        </p:spPr>
        <p:txBody>
          <a:bodyPr wrap="square" rtlCol="0">
            <a:spAutoFit/>
          </a:bodyPr>
          <a:lstStyle/>
          <a:p>
            <a:r>
              <a:rPr lang="en-US" sz="2800" dirty="0" smtClean="0">
                <a:solidFill>
                  <a:schemeClr val="bg1"/>
                </a:solidFill>
                <a:latin typeface="Times New Roman" pitchFamily="18" charset="0"/>
                <a:cs typeface="Times New Roman" pitchFamily="18" charset="0"/>
              </a:rPr>
              <a:t>                                    Design</a:t>
            </a:r>
            <a:r>
              <a:rPr lang="hi-IN" sz="2800" dirty="0" smtClean="0">
                <a:solidFill>
                  <a:schemeClr val="bg1"/>
                </a:solidFill>
                <a:latin typeface="Times New Roman" pitchFamily="18" charset="0"/>
              </a:rPr>
              <a:t> – </a:t>
            </a:r>
            <a:r>
              <a:rPr lang="en-US" sz="2800" dirty="0" smtClean="0">
                <a:solidFill>
                  <a:schemeClr val="bg1"/>
                </a:solidFill>
                <a:latin typeface="Times New Roman" pitchFamily="18" charset="0"/>
                <a:cs typeface="Times New Roman" pitchFamily="18" charset="0"/>
              </a:rPr>
              <a:t>Steps</a:t>
            </a:r>
          </a:p>
          <a:p>
            <a:r>
              <a:rPr lang="en-US" sz="2800" dirty="0" smtClean="0">
                <a:solidFill>
                  <a:schemeClr val="bg1"/>
                </a:solidFill>
                <a:latin typeface="Times New Roman" pitchFamily="18" charset="0"/>
                <a:cs typeface="Times New Roman" pitchFamily="18" charset="0"/>
              </a:rPr>
              <a:t> </a:t>
            </a:r>
          </a:p>
          <a:p>
            <a:r>
              <a:rPr lang="en-US" sz="2000" dirty="0" smtClean="0">
                <a:solidFill>
                  <a:schemeClr val="bg1"/>
                </a:solidFill>
                <a:latin typeface="Times New Roman" pitchFamily="18" charset="0"/>
                <a:cs typeface="Times New Roman" pitchFamily="18" charset="0"/>
              </a:rPr>
              <a:t>The below flowchart shows the design steps</a:t>
            </a:r>
          </a:p>
          <a:p>
            <a:endParaRPr lang="en-US" sz="2000" dirty="0">
              <a:solidFill>
                <a:schemeClr val="bg1"/>
              </a:solidFill>
              <a:latin typeface="Times New Roman" pitchFamily="18" charset="0"/>
              <a:cs typeface="Times New Roman" pitchFamily="18" charset="0"/>
            </a:endParaRPr>
          </a:p>
        </p:txBody>
      </p:sp>
      <p:sp>
        <p:nvSpPr>
          <p:cNvPr id="6" name="Rectangle 5"/>
          <p:cNvSpPr/>
          <p:nvPr/>
        </p:nvSpPr>
        <p:spPr>
          <a:xfrm>
            <a:off x="3657600" y="1905000"/>
            <a:ext cx="1447800" cy="6096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Times New Roman" pitchFamily="18" charset="0"/>
                <a:cs typeface="Times New Roman" pitchFamily="18" charset="0"/>
              </a:rPr>
              <a:t>IMAGE INITIALISATION</a:t>
            </a:r>
            <a:endParaRPr lang="en-US" sz="1000" dirty="0">
              <a:solidFill>
                <a:schemeClr val="bg1"/>
              </a:solidFill>
              <a:latin typeface="Times New Roman" pitchFamily="18" charset="0"/>
              <a:cs typeface="Times New Roman" pitchFamily="18" charset="0"/>
            </a:endParaRPr>
          </a:p>
        </p:txBody>
      </p:sp>
      <p:sp>
        <p:nvSpPr>
          <p:cNvPr id="7" name="Rectangle 6"/>
          <p:cNvSpPr/>
          <p:nvPr/>
        </p:nvSpPr>
        <p:spPr>
          <a:xfrm>
            <a:off x="3657600" y="2819400"/>
            <a:ext cx="1447800" cy="6096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Times New Roman" pitchFamily="18" charset="0"/>
                <a:cs typeface="Times New Roman" pitchFamily="18" charset="0"/>
              </a:rPr>
              <a:t>IMAGE ENCRYPTION</a:t>
            </a:r>
            <a:endParaRPr lang="en-US" sz="1000" dirty="0">
              <a:solidFill>
                <a:schemeClr val="bg1"/>
              </a:solidFill>
              <a:latin typeface="Times New Roman" pitchFamily="18" charset="0"/>
              <a:cs typeface="Times New Roman" pitchFamily="18" charset="0"/>
            </a:endParaRPr>
          </a:p>
        </p:txBody>
      </p:sp>
      <p:sp>
        <p:nvSpPr>
          <p:cNvPr id="8" name="Rectangle 7"/>
          <p:cNvSpPr/>
          <p:nvPr/>
        </p:nvSpPr>
        <p:spPr>
          <a:xfrm>
            <a:off x="3657600" y="3733800"/>
            <a:ext cx="1447800" cy="6096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Times New Roman" pitchFamily="18" charset="0"/>
                <a:cs typeface="Times New Roman" pitchFamily="18" charset="0"/>
              </a:rPr>
              <a:t>DATA EMBEDDING</a:t>
            </a:r>
            <a:endParaRPr lang="en-US" sz="1000" dirty="0">
              <a:solidFill>
                <a:schemeClr val="bg1"/>
              </a:solidFill>
              <a:latin typeface="Times New Roman" pitchFamily="18" charset="0"/>
              <a:cs typeface="Times New Roman" pitchFamily="18" charset="0"/>
            </a:endParaRPr>
          </a:p>
        </p:txBody>
      </p:sp>
      <p:sp>
        <p:nvSpPr>
          <p:cNvPr id="9" name="Rectangle 8"/>
          <p:cNvSpPr/>
          <p:nvPr/>
        </p:nvSpPr>
        <p:spPr>
          <a:xfrm>
            <a:off x="3657600" y="5562600"/>
            <a:ext cx="1447800" cy="6096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Times New Roman" pitchFamily="18" charset="0"/>
                <a:cs typeface="Times New Roman" pitchFamily="18" charset="0"/>
              </a:rPr>
              <a:t>GUI FORMAT</a:t>
            </a:r>
            <a:endParaRPr lang="en-US" sz="1000" dirty="0">
              <a:solidFill>
                <a:schemeClr val="bg1"/>
              </a:solidFill>
              <a:latin typeface="Times New Roman" pitchFamily="18" charset="0"/>
              <a:cs typeface="Times New Roman" pitchFamily="18" charset="0"/>
            </a:endParaRPr>
          </a:p>
        </p:txBody>
      </p:sp>
      <p:sp>
        <p:nvSpPr>
          <p:cNvPr id="10" name="Rectangle 9"/>
          <p:cNvSpPr/>
          <p:nvPr/>
        </p:nvSpPr>
        <p:spPr>
          <a:xfrm>
            <a:off x="3657600" y="4648200"/>
            <a:ext cx="1447800" cy="6096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Times New Roman" pitchFamily="18" charset="0"/>
                <a:cs typeface="Times New Roman" pitchFamily="18" charset="0"/>
              </a:rPr>
              <a:t>DATA EXTRACTION &amp; IMAGE RECOVERY</a:t>
            </a:r>
            <a:endParaRPr lang="en-US" sz="1000" dirty="0">
              <a:solidFill>
                <a:schemeClr val="bg1"/>
              </a:solidFill>
              <a:latin typeface="Times New Roman" pitchFamily="18" charset="0"/>
              <a:cs typeface="Times New Roman" pitchFamily="18" charset="0"/>
            </a:endParaRPr>
          </a:p>
        </p:txBody>
      </p:sp>
      <p:cxnSp>
        <p:nvCxnSpPr>
          <p:cNvPr id="12" name="Straight Arrow Connector 11"/>
          <p:cNvCxnSpPr/>
          <p:nvPr/>
        </p:nvCxnSpPr>
        <p:spPr>
          <a:xfrm rot="5400000">
            <a:off x="4267994" y="3580606"/>
            <a:ext cx="30480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267994" y="2666206"/>
            <a:ext cx="30480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267994" y="4495006"/>
            <a:ext cx="30480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267994" y="5409406"/>
            <a:ext cx="30480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BE12C3D-5E04-41CA-8667-3A00DC564E81}"/>
              </a:ext>
            </a:extLst>
          </p:cNvPr>
          <p:cNvSpPr/>
          <p:nvPr/>
        </p:nvSpPr>
        <p:spPr>
          <a:xfrm>
            <a:off x="611560" y="1575083"/>
            <a:ext cx="4740400" cy="707886"/>
          </a:xfrm>
          <a:prstGeom prst="rect">
            <a:avLst/>
          </a:prstGeom>
        </p:spPr>
        <p:txBody>
          <a:bodyPr wrap="none">
            <a:spAutoFit/>
          </a:bodyPr>
          <a:lstStyle/>
          <a:p>
            <a:r>
              <a:rPr lang="en-US" sz="2000" dirty="0">
                <a:solidFill>
                  <a:srgbClr val="000000"/>
                </a:solidFill>
                <a:latin typeface="Times New Roman" panose="02020603050405020304" pitchFamily="18" charset="0"/>
                <a:cs typeface="Times New Roman" panose="02020603050405020304" pitchFamily="18" charset="0"/>
              </a:rPr>
              <a:t>Authentication/Digital Signatures </a:t>
            </a:r>
            <a:r>
              <a:rPr lang="en-US" sz="2000" dirty="0">
                <a:latin typeface="Times New Roman" panose="02020603050405020304" pitchFamily="18" charset="0"/>
                <a:cs typeface="Times New Roman" panose="02020603050405020304" pitchFamily="18" charset="0"/>
              </a:rPr>
              <a:t> Stamping</a:t>
            </a:r>
          </a:p>
          <a:p>
            <a:endParaRPr lang="en-US" sz="2000" i="0"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487DEABB-E66E-4C35-A6EF-EFB3B10E30A5}"/>
              </a:ext>
            </a:extLst>
          </p:cNvPr>
          <p:cNvSpPr/>
          <p:nvPr/>
        </p:nvSpPr>
        <p:spPr>
          <a:xfrm>
            <a:off x="611560" y="2178876"/>
            <a:ext cx="2539478" cy="400110"/>
          </a:xfrm>
          <a:prstGeom prst="rect">
            <a:avLst/>
          </a:prstGeom>
        </p:spPr>
        <p:txBody>
          <a:bodyPr wrap="none">
            <a:spAutoFit/>
          </a:bodyPr>
          <a:lstStyle/>
          <a:p>
            <a:r>
              <a:rPr lang="en-US" sz="2000" dirty="0">
                <a:solidFill>
                  <a:srgbClr val="000000"/>
                </a:solidFill>
                <a:latin typeface="Times New Roman" panose="02020603050405020304" pitchFamily="18" charset="0"/>
                <a:cs typeface="Times New Roman" panose="02020603050405020304" pitchFamily="18" charset="0"/>
              </a:rPr>
              <a:t>Anonymous Remailers</a:t>
            </a:r>
            <a:endParaRPr lang="en-US" sz="2000" i="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34BC887D-80A6-4927-B7FC-048D209770CA}"/>
              </a:ext>
            </a:extLst>
          </p:cNvPr>
          <p:cNvSpPr txBox="1"/>
          <p:nvPr/>
        </p:nvSpPr>
        <p:spPr>
          <a:xfrm>
            <a:off x="-381000" y="533400"/>
            <a:ext cx="7344816" cy="523220"/>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                                Advantages &amp; Application  </a:t>
            </a:r>
            <a:endParaRPr lang="hi-IN" sz="2800" dirty="0">
              <a:solidFill>
                <a:schemeClr val="bg1"/>
              </a:solidFill>
              <a:latin typeface="Times New Roman" panose="02020603050405020304" pitchFamily="18" charset="0"/>
            </a:endParaRPr>
          </a:p>
        </p:txBody>
      </p:sp>
      <p:sp>
        <p:nvSpPr>
          <p:cNvPr id="2" name="Rectangle 1">
            <a:extLst>
              <a:ext uri="{FF2B5EF4-FFF2-40B4-BE49-F238E27FC236}">
                <a16:creationId xmlns="" xmlns:a16="http://schemas.microsoft.com/office/drawing/2014/main" id="{E0CACA5F-D8F9-48E7-AF72-0A7297636915}"/>
              </a:ext>
            </a:extLst>
          </p:cNvPr>
          <p:cNvSpPr/>
          <p:nvPr/>
        </p:nvSpPr>
        <p:spPr>
          <a:xfrm>
            <a:off x="609600" y="2667000"/>
            <a:ext cx="4968552" cy="1938992"/>
          </a:xfrm>
          <a:prstGeom prst="rect">
            <a:avLst/>
          </a:prstGeom>
        </p:spPr>
        <p:txBody>
          <a:bodyPr wrap="square">
            <a:spAutoFit/>
          </a:bodyPr>
          <a:lstStyle/>
          <a:p>
            <a:pPr>
              <a:lnSpc>
                <a:spcPct val="150000"/>
              </a:lnSpc>
            </a:pPr>
            <a:r>
              <a:rPr lang="en-US" sz="2000" dirty="0" smtClean="0">
                <a:solidFill>
                  <a:schemeClr val="bg1"/>
                </a:solidFill>
                <a:latin typeface="Times-Roman"/>
              </a:rPr>
              <a:t> E-commerce </a:t>
            </a:r>
            <a:endParaRPr lang="en-US" sz="2000" dirty="0">
              <a:solidFill>
                <a:schemeClr val="bg1"/>
              </a:solidFill>
              <a:latin typeface="Times-Roman"/>
            </a:endParaRPr>
          </a:p>
          <a:p>
            <a:pPr>
              <a:lnSpc>
                <a:spcPct val="150000"/>
              </a:lnSpc>
            </a:pPr>
            <a:r>
              <a:rPr lang="en-US" sz="2000" dirty="0">
                <a:solidFill>
                  <a:schemeClr val="bg1"/>
                </a:solidFill>
                <a:latin typeface="Times-Roman"/>
              </a:rPr>
              <a:t> </a:t>
            </a:r>
            <a:r>
              <a:rPr lang="en-US" sz="2000" dirty="0" smtClean="0">
                <a:solidFill>
                  <a:schemeClr val="bg1"/>
                </a:solidFill>
                <a:latin typeface="Times-Roman"/>
              </a:rPr>
              <a:t>Sending </a:t>
            </a:r>
            <a:r>
              <a:rPr lang="en-US" sz="2000" dirty="0">
                <a:solidFill>
                  <a:schemeClr val="bg1"/>
                </a:solidFill>
                <a:latin typeface="Times-Roman"/>
              </a:rPr>
              <a:t>private </a:t>
            </a:r>
            <a:r>
              <a:rPr lang="en-US" sz="2000" dirty="0" smtClean="0">
                <a:solidFill>
                  <a:schemeClr val="bg1"/>
                </a:solidFill>
                <a:latin typeface="Times-Roman"/>
              </a:rPr>
              <a:t>e-mails</a:t>
            </a:r>
            <a:endParaRPr lang="en-US" sz="2000" dirty="0">
              <a:solidFill>
                <a:schemeClr val="bg1"/>
              </a:solidFill>
              <a:latin typeface="Times-Roman"/>
            </a:endParaRPr>
          </a:p>
          <a:p>
            <a:pPr>
              <a:lnSpc>
                <a:spcPct val="150000"/>
              </a:lnSpc>
            </a:pPr>
            <a:r>
              <a:rPr lang="en-US" sz="2000" dirty="0" smtClean="0">
                <a:solidFill>
                  <a:schemeClr val="bg1"/>
                </a:solidFill>
                <a:latin typeface="Times-Roman"/>
              </a:rPr>
              <a:t> Transmitting financial</a:t>
            </a:r>
          </a:p>
          <a:p>
            <a:pPr>
              <a:lnSpc>
                <a:spcPct val="150000"/>
              </a:lnSpc>
            </a:pPr>
            <a:r>
              <a:rPr lang="en-US" sz="2000" dirty="0" smtClean="0">
                <a:solidFill>
                  <a:schemeClr val="bg1"/>
                </a:solidFill>
                <a:latin typeface="Times-Roman"/>
              </a:rPr>
              <a:t> Military Communications</a:t>
            </a:r>
            <a:endParaRPr lang="hi-IN" sz="2000" dirty="0">
              <a:solidFill>
                <a:schemeClr val="bg1"/>
              </a:solidFill>
            </a:endParaRPr>
          </a:p>
        </p:txBody>
      </p:sp>
    </p:spTree>
    <p:extLst>
      <p:ext uri="{BB962C8B-B14F-4D97-AF65-F5344CB8AC3E}">
        <p14:creationId xmlns="" xmlns:p14="http://schemas.microsoft.com/office/powerpoint/2010/main" val="191153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7315200" cy="3128682"/>
          </a:xfrm>
        </p:spPr>
        <p:txBody>
          <a:bodyPr/>
          <a:lstStyle/>
          <a:p>
            <a:r>
              <a:rPr lang="hi-IN" sz="2000" b="1" dirty="0" smtClean="0">
                <a:solidFill>
                  <a:schemeClr val="bg1"/>
                </a:solidFill>
                <a:latin typeface="Times New Roman" pitchFamily="18" charset="0"/>
              </a:rPr>
              <a:t> </a:t>
            </a:r>
            <a:r>
              <a:rPr lang="en-US" sz="2000" b="1" dirty="0" smtClean="0">
                <a:solidFill>
                  <a:schemeClr val="bg1"/>
                </a:solidFill>
                <a:latin typeface="Times New Roman" pitchFamily="18" charset="0"/>
              </a:rPr>
              <a:t>                                                </a:t>
            </a:r>
            <a:r>
              <a:rPr lang="en-US" sz="2800" dirty="0" smtClean="0">
                <a:solidFill>
                  <a:schemeClr val="bg1"/>
                </a:solidFill>
                <a:latin typeface="Times New Roman" pitchFamily="18" charset="0"/>
                <a:cs typeface="Times New Roman" pitchFamily="18" charset="0"/>
              </a:rPr>
              <a:t>Milestones</a:t>
            </a:r>
            <a:br>
              <a:rPr lang="en-US" sz="2800" dirty="0" smtClean="0">
                <a:solidFill>
                  <a:schemeClr val="bg1"/>
                </a:solidFill>
                <a:latin typeface="Times New Roman" pitchFamily="18" charset="0"/>
                <a:cs typeface="Times New Roman" pitchFamily="18" charset="0"/>
              </a:rPr>
            </a:br>
            <a:r>
              <a:rPr lang="en-US" sz="2000" b="1" dirty="0" smtClean="0">
                <a:solidFill>
                  <a:schemeClr val="bg1"/>
                </a:solidFill>
                <a:latin typeface="Times New Roman" pitchFamily="18" charset="0"/>
                <a:cs typeface="Times New Roman" pitchFamily="18" charset="0"/>
              </a:rPr>
              <a:t/>
            </a:r>
            <a:br>
              <a:rPr lang="en-US" sz="2000" b="1"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There were several milestones set some of few are listed below:</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1. Input Image initialization</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2. Generation of image encryption key and Image Encryption </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3. Data embedding in the input image</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4. Generation of data hiding key  </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5. Recovering data and image </a:t>
            </a:r>
            <a:br>
              <a:rPr lang="en-US" sz="2000" dirty="0" smtClean="0">
                <a:solidFill>
                  <a:schemeClr val="bg1"/>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6. Calculation of Peak Signal to Noise Ratio</a:t>
            </a:r>
            <a:br>
              <a:rPr lang="en-US" sz="2000" dirty="0" smtClean="0">
                <a:solidFill>
                  <a:schemeClr val="bg1"/>
                </a:solidFill>
                <a:latin typeface="Times New Roman" pitchFamily="18" charset="0"/>
                <a:cs typeface="Times New Roman" pitchFamily="18" charset="0"/>
              </a:rPr>
            </a:br>
            <a:endParaRPr lang="en-US" sz="2000" dirty="0">
              <a:solidFill>
                <a:schemeClr val="bg1"/>
              </a:solidFill>
              <a:latin typeface="Times New Roman" pitchFamily="18" charset="0"/>
              <a:cs typeface="Times New Roman" pitchFamily="18" charset="0"/>
            </a:endParaRPr>
          </a:p>
        </p:txBody>
      </p:sp>
      <p:sp>
        <p:nvSpPr>
          <p:cNvPr id="4" name="Rectangle 3"/>
          <p:cNvSpPr/>
          <p:nvPr/>
        </p:nvSpPr>
        <p:spPr>
          <a:xfrm>
            <a:off x="152400" y="4191000"/>
            <a:ext cx="8763000" cy="2185214"/>
          </a:xfrm>
          <a:prstGeom prst="rect">
            <a:avLst/>
          </a:prstGeom>
        </p:spPr>
        <p:txBody>
          <a:bodyPr wrap="square">
            <a:spAutoFit/>
          </a:bodyPr>
          <a:lstStyle/>
          <a:p>
            <a:r>
              <a:rPr lang="hi-IN" sz="2800" b="1" dirty="0" smtClean="0">
                <a:solidFill>
                  <a:schemeClr val="bg1"/>
                </a:solidFill>
                <a:latin typeface="Times New Roman" pitchFamily="18" charset="0"/>
              </a:rPr>
              <a:t>  </a:t>
            </a:r>
            <a:r>
              <a:rPr lang="en-US" sz="2800" b="1" dirty="0" smtClean="0">
                <a:solidFill>
                  <a:schemeClr val="bg1"/>
                </a:solidFill>
                <a:latin typeface="Times New Roman" pitchFamily="18" charset="0"/>
              </a:rPr>
              <a:t>                               </a:t>
            </a:r>
            <a:r>
              <a:rPr lang="en-US" sz="2800" dirty="0" smtClean="0">
                <a:solidFill>
                  <a:schemeClr val="bg1"/>
                </a:solidFill>
                <a:latin typeface="Times New Roman" pitchFamily="18" charset="0"/>
                <a:cs typeface="Times New Roman" pitchFamily="18" charset="0"/>
              </a:rPr>
              <a:t>Achievements</a:t>
            </a:r>
          </a:p>
          <a:p>
            <a:endParaRPr lang="en-US" sz="28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The milestones are successfully achieved. The image is encrypted using encryption key and data is embedded in the image. The data is hidden with the help of data hiding key. Furthermore after the completion of encryption process the data and image is retrieved back by applying the decryption key.</a:t>
            </a:r>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1"/>
                </a:solidFill>
                <a:latin typeface="Times New Roman" pitchFamily="18" charset="0"/>
                <a:cs typeface="Times New Roman" pitchFamily="18" charset="0"/>
              </a:rPr>
              <a:t>                                    OUTPUT</a:t>
            </a:r>
            <a:endParaRPr lang="en-US" sz="2800" dirty="0">
              <a:solidFill>
                <a:schemeClr val="bg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838200" y="1905000"/>
            <a:ext cx="7772400" cy="4738190"/>
          </a:xfrm>
          <a:prstGeom prst="rect">
            <a:avLst/>
          </a:prstGeom>
          <a:noFill/>
          <a:ln w="9525">
            <a:noFill/>
            <a:miter lim="800000"/>
            <a:headEnd/>
            <a:tailEnd/>
          </a:ln>
        </p:spPr>
      </p:pic>
      <p:sp>
        <p:nvSpPr>
          <p:cNvPr id="8" name="TextBox 7"/>
          <p:cNvSpPr txBox="1"/>
          <p:nvPr/>
        </p:nvSpPr>
        <p:spPr>
          <a:xfrm>
            <a:off x="685800" y="1143000"/>
            <a:ext cx="8016938" cy="1015663"/>
          </a:xfrm>
          <a:prstGeom prst="rect">
            <a:avLst/>
          </a:prstGeom>
          <a:noFill/>
        </p:spPr>
        <p:txBody>
          <a:bodyPr wrap="none" rtlCol="0">
            <a:spAutoFit/>
          </a:bodyPr>
          <a:lstStyle/>
          <a:p>
            <a:r>
              <a:rPr lang="en-US" sz="2000" dirty="0" smtClean="0">
                <a:solidFill>
                  <a:schemeClr val="bg1"/>
                </a:solidFill>
                <a:latin typeface="Times New Roman" pitchFamily="18" charset="0"/>
                <a:cs typeface="Times New Roman" pitchFamily="18" charset="0"/>
              </a:rPr>
              <a:t>This image includes the process of Input Image Initialization, Generation of </a:t>
            </a:r>
          </a:p>
          <a:p>
            <a:r>
              <a:rPr lang="en-US" sz="2000" dirty="0" smtClean="0">
                <a:solidFill>
                  <a:schemeClr val="bg1"/>
                </a:solidFill>
                <a:latin typeface="Times New Roman" pitchFamily="18" charset="0"/>
                <a:cs typeface="Times New Roman" pitchFamily="18" charset="0"/>
              </a:rPr>
              <a:t>Encryption key, Data Embedding and Generation of Data hiding key.</a:t>
            </a:r>
          </a:p>
          <a:p>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533400" y="1143000"/>
            <a:ext cx="7848600" cy="4953000"/>
          </a:xfrm>
          <a:prstGeom prst="rect">
            <a:avLst/>
          </a:prstGeom>
          <a:noFill/>
          <a:ln w="9525">
            <a:noFill/>
            <a:miter lim="800000"/>
            <a:headEnd/>
            <a:tailEnd/>
          </a:ln>
        </p:spPr>
      </p:pic>
      <p:sp>
        <p:nvSpPr>
          <p:cNvPr id="3073" name="Rectangle 1"/>
          <p:cNvSpPr>
            <a:spLocks noChangeArrowheads="1"/>
          </p:cNvSpPr>
          <p:nvPr/>
        </p:nvSpPr>
        <p:spPr bwMode="auto">
          <a:xfrm>
            <a:off x="0" y="0"/>
            <a:ext cx="9102172"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This image includes the process of Extraction of Image and the Data independently by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applying Decryption key. Also calculation of PSNR value is done.</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896961-B5E6-4916-A0C4-DA6A5C732321}"/>
              </a:ext>
            </a:extLst>
          </p:cNvPr>
          <p:cNvSpPr txBox="1"/>
          <p:nvPr/>
        </p:nvSpPr>
        <p:spPr>
          <a:xfrm>
            <a:off x="3707904" y="980728"/>
            <a:ext cx="2159566" cy="523220"/>
          </a:xfrm>
          <a:prstGeom prst="rect">
            <a:avLst/>
          </a:prstGeom>
          <a:noFill/>
        </p:spPr>
        <p:txBody>
          <a:bodyPr wrap="non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CONTENTS</a:t>
            </a:r>
            <a:endParaRPr lang="hi-IN" sz="2800" b="1" dirty="0">
              <a:solidFill>
                <a:schemeClr val="bg1"/>
              </a:solidFill>
              <a:latin typeface="Times New Roman" panose="02020603050405020304" pitchFamily="18" charset="0"/>
            </a:endParaRPr>
          </a:p>
        </p:txBody>
      </p:sp>
      <p:sp>
        <p:nvSpPr>
          <p:cNvPr id="9" name="Rectangle 8">
            <a:extLst>
              <a:ext uri="{FF2B5EF4-FFF2-40B4-BE49-F238E27FC236}">
                <a16:creationId xmlns="" xmlns:a16="http://schemas.microsoft.com/office/drawing/2014/main" id="{A6718632-ED8F-4813-9C19-74B33AC1F8EE}"/>
              </a:ext>
            </a:extLst>
          </p:cNvPr>
          <p:cNvSpPr/>
          <p:nvPr/>
        </p:nvSpPr>
        <p:spPr>
          <a:xfrm>
            <a:off x="457200" y="4038601"/>
            <a:ext cx="3124200" cy="369332"/>
          </a:xfrm>
          <a:prstGeom prst="rect">
            <a:avLst/>
          </a:prstGeom>
        </p:spPr>
        <p:txBody>
          <a:bodyPr wrap="square">
            <a:spAutoFit/>
          </a:bodyPr>
          <a:lstStyle/>
          <a:p>
            <a:pPr lvl="0" eaLnBrk="0" hangingPunct="0"/>
            <a:r>
              <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hi-IN" dirty="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00" y="1600200"/>
            <a:ext cx="4038600" cy="4801314"/>
          </a:xfrm>
          <a:prstGeom prst="rect">
            <a:avLst/>
          </a:prstGeom>
        </p:spPr>
        <p:txBody>
          <a:bodyPr wrap="square">
            <a:spAutoFit/>
          </a:bodyPr>
          <a:lstStyle/>
          <a:p>
            <a:r>
              <a:rPr lang="en-US" altLang="hi-IN" dirty="0" smtClean="0">
                <a:solidFill>
                  <a:schemeClr val="bg1"/>
                </a:solidFill>
                <a:latin typeface="Times New Roman" panose="02020603050405020304" pitchFamily="18" charset="0"/>
                <a:cs typeface="Times New Roman" panose="02020603050405020304" pitchFamily="18" charset="0"/>
              </a:rPr>
              <a:t>1. What is Cryptography</a:t>
            </a:r>
          </a:p>
          <a:p>
            <a:r>
              <a:rPr lang="en-US" altLang="hi-IN" dirty="0" smtClean="0">
                <a:solidFill>
                  <a:schemeClr val="bg1"/>
                </a:solidFill>
                <a:latin typeface="Times New Roman" panose="02020603050405020304" pitchFamily="18" charset="0"/>
                <a:cs typeface="Times New Roman" panose="02020603050405020304" pitchFamily="18" charset="0"/>
              </a:rPr>
              <a:t>2. Security Attacks</a:t>
            </a:r>
          </a:p>
          <a:p>
            <a:r>
              <a:rPr lang="en-US" altLang="hi-IN" dirty="0" smtClean="0">
                <a:solidFill>
                  <a:schemeClr val="bg1"/>
                </a:solidFill>
                <a:latin typeface="Times New Roman" panose="02020603050405020304" pitchFamily="18" charset="0"/>
                <a:cs typeface="Times New Roman" panose="02020603050405020304" pitchFamily="18" charset="0"/>
              </a:rPr>
              <a:t>3. Objectives of Information Security</a:t>
            </a:r>
          </a:p>
          <a:p>
            <a:r>
              <a:rPr lang="en-US" dirty="0" smtClean="0">
                <a:solidFill>
                  <a:schemeClr val="bg1"/>
                </a:solidFill>
                <a:latin typeface="Times New Roman" panose="02020603050405020304" pitchFamily="18" charset="0"/>
                <a:cs typeface="Times New Roman" panose="02020603050405020304" pitchFamily="18" charset="0"/>
              </a:rPr>
              <a:t>4. Objective</a:t>
            </a:r>
          </a:p>
          <a:p>
            <a:r>
              <a:rPr lang="en-US" dirty="0" smtClean="0">
                <a:solidFill>
                  <a:schemeClr val="bg1"/>
                </a:solidFill>
                <a:latin typeface="Times New Roman" panose="02020603050405020304" pitchFamily="18" charset="0"/>
                <a:cs typeface="Times New Roman" panose="02020603050405020304" pitchFamily="18" charset="0"/>
              </a:rPr>
              <a:t>5. Proposed System</a:t>
            </a:r>
          </a:p>
          <a:p>
            <a:r>
              <a:rPr lang="en-US" dirty="0" smtClean="0">
                <a:solidFill>
                  <a:schemeClr val="bg1"/>
                </a:solidFill>
                <a:latin typeface="Times New Roman" panose="02020603050405020304" pitchFamily="18" charset="0"/>
                <a:cs typeface="Times New Roman" panose="02020603050405020304" pitchFamily="18" charset="0"/>
              </a:rPr>
              <a:t>6. Proposed concept</a:t>
            </a:r>
          </a:p>
          <a:p>
            <a:pPr lvl="0" eaLnBrk="0" hangingPunct="0"/>
            <a:r>
              <a:rPr lang="en-US" dirty="0" smtClean="0">
                <a:solidFill>
                  <a:schemeClr val="bg1"/>
                </a:solidFill>
                <a:latin typeface="Times New Roman" panose="02020603050405020304" pitchFamily="18" charset="0"/>
                <a:cs typeface="Times New Roman" panose="02020603050405020304" pitchFamily="18" charset="0"/>
              </a:rPr>
              <a:t>7. Selective encryption</a:t>
            </a:r>
          </a:p>
          <a:p>
            <a:pPr lvl="0" eaLnBrk="0" hangingPunct="0"/>
            <a:r>
              <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 Design</a:t>
            </a:r>
            <a:r>
              <a:rPr lang="hi-IN" altLang="hi-IN" dirty="0" smtClean="0" bmk="_Toc497297803">
                <a:solidFill>
                  <a:schemeClr val="bg1"/>
                </a:solidFill>
                <a:latin typeface="Times New Roman" panose="02020603050405020304" pitchFamily="18" charset="0"/>
                <a:ea typeface="Times New Roman" panose="02020603050405020304" pitchFamily="18" charset="0"/>
                <a:cs typeface="Kokila" panose="020B0604020202020204" pitchFamily="34" charset="0"/>
              </a:rPr>
              <a:t> – </a:t>
            </a:r>
            <a:r>
              <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Steps or Planning</a:t>
            </a:r>
          </a:p>
          <a:p>
            <a:pPr lvl="0" eaLnBrk="0" hangingPunct="0"/>
            <a:r>
              <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 Milestone</a:t>
            </a:r>
          </a:p>
          <a:p>
            <a:pPr lvl="0" eaLnBrk="0" hangingPunct="0"/>
            <a:r>
              <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10. Achievement</a:t>
            </a:r>
          </a:p>
          <a:p>
            <a:pPr lvl="0" eaLnBrk="0" hangingPunct="0"/>
            <a:r>
              <a:rPr lang="en-US" dirty="0" smtClean="0">
                <a:solidFill>
                  <a:schemeClr val="bg1"/>
                </a:solidFill>
                <a:latin typeface="Times New Roman" panose="02020603050405020304" pitchFamily="18" charset="0"/>
                <a:cs typeface="Times New Roman" panose="02020603050405020304" pitchFamily="18" charset="0"/>
              </a:rPr>
              <a:t>11. Advantages</a:t>
            </a:r>
            <a:endPar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lvl="0" eaLnBrk="0" hangingPunct="0"/>
            <a:endParaRPr lang="en-US" altLang="hi-IN" dirty="0" smtClean="0" bmk="_Toc497297803">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endParaRPr lang="hi-IN" dirty="0" smtClean="0"/>
          </a:p>
          <a:p>
            <a:endParaRPr lang="en-US" altLang="hi-IN" dirty="0" smtClean="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158929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64C2AE2-EB53-4EA6-A8B7-AC78CCF8DA3F}"/>
              </a:ext>
            </a:extLst>
          </p:cNvPr>
          <p:cNvSpPr>
            <a:spLocks noGrp="1" noChangeArrowheads="1"/>
          </p:cNvSpPr>
          <p:nvPr/>
        </p:nvSpPr>
        <p:spPr bwMode="auto">
          <a:xfrm>
            <a:off x="457200" y="1104900"/>
            <a:ext cx="82296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hi-IN" sz="2800" dirty="0"/>
              <a:t>Cryptography</a:t>
            </a:r>
          </a:p>
          <a:p>
            <a:pPr lvl="1" algn="just">
              <a:lnSpc>
                <a:spcPct val="80000"/>
              </a:lnSpc>
            </a:pPr>
            <a:r>
              <a:rPr lang="en-US" altLang="hi-IN" sz="2400" dirty="0"/>
              <a:t>In a narrow sense</a:t>
            </a:r>
          </a:p>
          <a:p>
            <a:pPr lvl="2" algn="just">
              <a:lnSpc>
                <a:spcPct val="80000"/>
              </a:lnSpc>
            </a:pPr>
            <a:r>
              <a:rPr lang="en-US" altLang="hi-IN" sz="2000" dirty="0"/>
              <a:t>Mangling information into apparent unintelligibility</a:t>
            </a:r>
          </a:p>
          <a:p>
            <a:pPr lvl="2" algn="just">
              <a:lnSpc>
                <a:spcPct val="80000"/>
              </a:lnSpc>
            </a:pPr>
            <a:r>
              <a:rPr lang="en-US" altLang="hi-IN" sz="2000" dirty="0"/>
              <a:t>Allowing a secret method of un-mangling</a:t>
            </a:r>
          </a:p>
          <a:p>
            <a:pPr lvl="1" algn="just">
              <a:lnSpc>
                <a:spcPct val="80000"/>
              </a:lnSpc>
            </a:pPr>
            <a:r>
              <a:rPr lang="en-US" altLang="hi-IN" sz="2400" dirty="0"/>
              <a:t>In a broader sense</a:t>
            </a:r>
          </a:p>
          <a:p>
            <a:pPr lvl="2" algn="just">
              <a:lnSpc>
                <a:spcPct val="80000"/>
              </a:lnSpc>
            </a:pPr>
            <a:r>
              <a:rPr lang="en-US" altLang="hi-IN" sz="2000" dirty="0"/>
              <a:t>Mathematical techniques related to information security</a:t>
            </a:r>
          </a:p>
          <a:p>
            <a:pPr lvl="2" algn="just">
              <a:lnSpc>
                <a:spcPct val="80000"/>
              </a:lnSpc>
            </a:pPr>
            <a:r>
              <a:rPr lang="en-US" altLang="hi-IN" sz="2000" dirty="0"/>
              <a:t>About secure communication in the presence of adversaries</a:t>
            </a:r>
          </a:p>
          <a:p>
            <a:pPr algn="just">
              <a:lnSpc>
                <a:spcPct val="80000"/>
              </a:lnSpc>
            </a:pPr>
            <a:r>
              <a:rPr lang="en-US" altLang="hi-IN" sz="2800" dirty="0"/>
              <a:t>Cryptanalysis</a:t>
            </a:r>
          </a:p>
          <a:p>
            <a:pPr lvl="1" algn="just">
              <a:lnSpc>
                <a:spcPct val="80000"/>
              </a:lnSpc>
            </a:pPr>
            <a:r>
              <a:rPr lang="en-US" altLang="hi-IN" sz="2400" dirty="0"/>
              <a:t>The study of methods for obtaining the meaning of encrypted information without accessing the secret information</a:t>
            </a:r>
          </a:p>
          <a:p>
            <a:pPr algn="just">
              <a:lnSpc>
                <a:spcPct val="80000"/>
              </a:lnSpc>
            </a:pPr>
            <a:r>
              <a:rPr lang="en-US" altLang="hi-IN" sz="2800" dirty="0"/>
              <a:t>Cryptology</a:t>
            </a:r>
          </a:p>
          <a:p>
            <a:pPr lvl="1">
              <a:lnSpc>
                <a:spcPct val="80000"/>
              </a:lnSpc>
            </a:pPr>
            <a:r>
              <a:rPr lang="en-US" altLang="hi-IN" sz="2400" dirty="0"/>
              <a:t>Cryptography + cryptanalysis</a:t>
            </a:r>
          </a:p>
        </p:txBody>
      </p:sp>
      <p:sp>
        <p:nvSpPr>
          <p:cNvPr id="4" name="Rectangle 3">
            <a:extLst>
              <a:ext uri="{FF2B5EF4-FFF2-40B4-BE49-F238E27FC236}">
                <a16:creationId xmlns="" xmlns:a16="http://schemas.microsoft.com/office/drawing/2014/main" id="{464C2AE2-EB53-4EA6-A8B7-AC78CCF8DA3F}"/>
              </a:ext>
            </a:extLst>
          </p:cNvPr>
          <p:cNvSpPr>
            <a:spLocks noGrp="1" noChangeArrowheads="1"/>
          </p:cNvSpPr>
          <p:nvPr/>
        </p:nvSpPr>
        <p:spPr bwMode="auto">
          <a:xfrm>
            <a:off x="609600" y="1257300"/>
            <a:ext cx="8229600" cy="5052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Cryptography</a:t>
            </a:r>
          </a:p>
          <a:p>
            <a:pPr marL="457200" lvl="1" indent="0">
              <a:lnSpc>
                <a:spcPct val="80000"/>
              </a:lnSpc>
              <a:buNone/>
            </a:pPr>
            <a:r>
              <a:rPr lang="en-US" altLang="hi-IN" sz="2000" dirty="0">
                <a:solidFill>
                  <a:schemeClr val="bg1"/>
                </a:solidFill>
                <a:latin typeface="Times New Roman" panose="02020603050405020304" pitchFamily="18" charset="0"/>
                <a:cs typeface="Times New Roman" panose="02020603050405020304" pitchFamily="18" charset="0"/>
              </a:rPr>
              <a:t>    In a narrow sense:</a:t>
            </a:r>
          </a:p>
          <a:p>
            <a:pPr lvl="2">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Mangling information into apparent unintelligibility</a:t>
            </a:r>
          </a:p>
          <a:p>
            <a:pPr lvl="2">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Allowing a secret method of un-mangling</a:t>
            </a:r>
          </a:p>
          <a:p>
            <a:pPr marL="457200" lvl="1" indent="0">
              <a:lnSpc>
                <a:spcPct val="80000"/>
              </a:lnSpc>
              <a:buNone/>
            </a:pPr>
            <a:r>
              <a:rPr lang="en-US" altLang="hi-IN" sz="2000" dirty="0">
                <a:solidFill>
                  <a:schemeClr val="bg1"/>
                </a:solidFill>
                <a:latin typeface="Times New Roman" panose="02020603050405020304" pitchFamily="18" charset="0"/>
                <a:cs typeface="Times New Roman" panose="02020603050405020304" pitchFamily="18" charset="0"/>
              </a:rPr>
              <a:t>     In a broader sense:</a:t>
            </a:r>
          </a:p>
          <a:p>
            <a:pPr lvl="2">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Mathematical techniques related to information security</a:t>
            </a:r>
          </a:p>
          <a:p>
            <a:pPr lvl="2">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About secure communication in the presence of adversaries</a:t>
            </a:r>
          </a:p>
          <a:p>
            <a:pPr lvl="2">
              <a:lnSpc>
                <a:spcPct val="80000"/>
              </a:lnSpc>
            </a:pPr>
            <a:endParaRPr lang="en-US" altLang="hi-IN" sz="2000" dirty="0">
              <a:solidFill>
                <a:schemeClr val="bg1"/>
              </a:solidFill>
              <a:latin typeface="Times New Roman" panose="02020603050405020304" pitchFamily="18" charset="0"/>
              <a:cs typeface="Times New Roman" panose="02020603050405020304" pitchFamily="18" charset="0"/>
            </a:endParaRPr>
          </a:p>
          <a:p>
            <a:pPr>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Cryptanalysis</a:t>
            </a:r>
          </a:p>
          <a:p>
            <a:pPr lvl="1">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The study of methods for obtaining the meaning of encrypted information without accessing the secret information</a:t>
            </a:r>
          </a:p>
          <a:p>
            <a:pPr lvl="1">
              <a:lnSpc>
                <a:spcPct val="80000"/>
              </a:lnSpc>
            </a:pPr>
            <a:endParaRPr lang="en-US" altLang="hi-IN" sz="2000" dirty="0">
              <a:solidFill>
                <a:schemeClr val="bg1"/>
              </a:solidFill>
              <a:latin typeface="Times New Roman" panose="02020603050405020304" pitchFamily="18" charset="0"/>
              <a:cs typeface="Times New Roman" panose="02020603050405020304" pitchFamily="18" charset="0"/>
            </a:endParaRPr>
          </a:p>
          <a:p>
            <a:pPr>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Cryptology</a:t>
            </a:r>
          </a:p>
          <a:p>
            <a:pPr lvl="1">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Cryptography + cryptanalysis</a:t>
            </a:r>
          </a:p>
        </p:txBody>
      </p:sp>
      <p:sp>
        <p:nvSpPr>
          <p:cNvPr id="5" name="Rectangle 4">
            <a:extLst>
              <a:ext uri="{FF2B5EF4-FFF2-40B4-BE49-F238E27FC236}">
                <a16:creationId xmlns="" xmlns:a16="http://schemas.microsoft.com/office/drawing/2014/main" id="{4B85102F-EEEC-462F-99E2-ADEEB7E3CF74}"/>
              </a:ext>
            </a:extLst>
          </p:cNvPr>
          <p:cNvSpPr>
            <a:spLocks noGrp="1" noChangeArrowheads="1"/>
          </p:cNvSpPr>
          <p:nvPr/>
        </p:nvSpPr>
        <p:spPr bwMode="auto">
          <a:xfrm>
            <a:off x="690972" y="127054"/>
            <a:ext cx="7193396"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hi-IN" sz="2800" dirty="0">
                <a:solidFill>
                  <a:schemeClr val="bg1"/>
                </a:solidFill>
                <a:latin typeface="Times New Roman" panose="02020603050405020304" pitchFamily="18" charset="0"/>
                <a:cs typeface="Times New Roman" panose="02020603050405020304" pitchFamily="18" charset="0"/>
              </a:rPr>
              <a:t>What is Cryptography</a:t>
            </a:r>
          </a:p>
        </p:txBody>
      </p:sp>
    </p:spTree>
    <p:extLst>
      <p:ext uri="{BB962C8B-B14F-4D97-AF65-F5344CB8AC3E}">
        <p14:creationId xmlns="" xmlns:p14="http://schemas.microsoft.com/office/powerpoint/2010/main" val="86500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512E697-A346-4E5B-8ACF-DEDBEC756FD9}"/>
              </a:ext>
            </a:extLst>
          </p:cNvPr>
          <p:cNvSpPr>
            <a:spLocks noGrp="1" noChangeArrowheads="1"/>
          </p:cNvSpPr>
          <p:nvPr/>
        </p:nvSpPr>
        <p:spPr bwMode="auto">
          <a:xfrm>
            <a:off x="395536" y="1484784"/>
            <a:ext cx="8596064" cy="4752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hi-IN" sz="2000" dirty="0">
                <a:solidFill>
                  <a:schemeClr val="bg1"/>
                </a:solidFill>
                <a:latin typeface="Times New Roman" panose="02020603050405020304" pitchFamily="18" charset="0"/>
                <a:cs typeface="Times New Roman" panose="02020603050405020304" pitchFamily="18" charset="0"/>
              </a:rPr>
              <a:t>Passive attacks</a:t>
            </a:r>
          </a:p>
          <a:p>
            <a:pPr marL="457200" lvl="1" indent="0" algn="just">
              <a:buNone/>
            </a:pPr>
            <a:r>
              <a:rPr lang="en-US" altLang="hi-IN" sz="2000" dirty="0">
                <a:solidFill>
                  <a:schemeClr val="bg1"/>
                </a:solidFill>
                <a:latin typeface="Times New Roman" panose="02020603050405020304" pitchFamily="18" charset="0"/>
                <a:cs typeface="Times New Roman" panose="02020603050405020304" pitchFamily="18" charset="0"/>
              </a:rPr>
              <a:t>Obtain message contents</a:t>
            </a:r>
          </a:p>
          <a:p>
            <a:pPr marL="457200" lvl="1" indent="0" algn="just">
              <a:buNone/>
            </a:pPr>
            <a:r>
              <a:rPr lang="en-US" altLang="hi-IN" sz="2000" dirty="0">
                <a:solidFill>
                  <a:schemeClr val="bg1"/>
                </a:solidFill>
                <a:latin typeface="Times New Roman" panose="02020603050405020304" pitchFamily="18" charset="0"/>
                <a:cs typeface="Times New Roman" panose="02020603050405020304" pitchFamily="18" charset="0"/>
              </a:rPr>
              <a:t>Monitoring traffic flows</a:t>
            </a:r>
          </a:p>
          <a:p>
            <a:pPr algn="just"/>
            <a:endParaRPr lang="en-US" altLang="hi-IN" sz="2000" dirty="0">
              <a:solidFill>
                <a:schemeClr val="bg1"/>
              </a:solidFill>
              <a:latin typeface="Times New Roman" panose="02020603050405020304" pitchFamily="18" charset="0"/>
              <a:cs typeface="Times New Roman" panose="02020603050405020304" pitchFamily="18" charset="0"/>
            </a:endParaRPr>
          </a:p>
          <a:p>
            <a:pPr algn="just"/>
            <a:r>
              <a:rPr lang="en-US" altLang="hi-IN" sz="2000" dirty="0">
                <a:solidFill>
                  <a:schemeClr val="bg1"/>
                </a:solidFill>
                <a:latin typeface="Times New Roman" panose="02020603050405020304" pitchFamily="18" charset="0"/>
                <a:cs typeface="Times New Roman" panose="02020603050405020304" pitchFamily="18" charset="0"/>
              </a:rPr>
              <a:t>Active attacks</a:t>
            </a:r>
          </a:p>
          <a:p>
            <a:pPr marL="457200" lvl="1" indent="0" algn="just">
              <a:buNone/>
            </a:pPr>
            <a:r>
              <a:rPr lang="en-US" altLang="hi-IN" sz="2000" dirty="0">
                <a:solidFill>
                  <a:schemeClr val="bg1"/>
                </a:solidFill>
                <a:latin typeface="Times New Roman" panose="02020603050405020304" pitchFamily="18" charset="0"/>
                <a:cs typeface="Times New Roman" panose="02020603050405020304" pitchFamily="18" charset="0"/>
              </a:rPr>
              <a:t>Masquerade of one entity as some other</a:t>
            </a:r>
          </a:p>
          <a:p>
            <a:pPr marL="457200" lvl="1" indent="0" algn="just">
              <a:buNone/>
            </a:pPr>
            <a:r>
              <a:rPr lang="en-US" altLang="hi-IN" sz="2000" dirty="0">
                <a:solidFill>
                  <a:schemeClr val="bg1"/>
                </a:solidFill>
                <a:latin typeface="Times New Roman" panose="02020603050405020304" pitchFamily="18" charset="0"/>
                <a:cs typeface="Times New Roman" panose="02020603050405020304" pitchFamily="18" charset="0"/>
              </a:rPr>
              <a:t>Replay previous messages</a:t>
            </a:r>
          </a:p>
          <a:p>
            <a:pPr marL="457200" lvl="1" indent="0" algn="just">
              <a:buNone/>
            </a:pPr>
            <a:r>
              <a:rPr lang="en-US" altLang="hi-IN" sz="2000" dirty="0">
                <a:solidFill>
                  <a:schemeClr val="bg1"/>
                </a:solidFill>
                <a:latin typeface="Times New Roman" panose="02020603050405020304" pitchFamily="18" charset="0"/>
                <a:cs typeface="Times New Roman" panose="02020603050405020304" pitchFamily="18" charset="0"/>
              </a:rPr>
              <a:t>Modify messages in transmit</a:t>
            </a:r>
          </a:p>
          <a:p>
            <a:pPr marL="457200" lvl="1" indent="0" algn="just">
              <a:buNone/>
            </a:pPr>
            <a:r>
              <a:rPr lang="en-US" altLang="hi-IN" sz="2000" dirty="0" smtClean="0">
                <a:solidFill>
                  <a:schemeClr val="bg1"/>
                </a:solidFill>
                <a:latin typeface="Times New Roman" panose="02020603050405020304" pitchFamily="18" charset="0"/>
                <a:cs typeface="Times New Roman" panose="02020603050405020304" pitchFamily="18" charset="0"/>
              </a:rPr>
              <a:t>Add or delete </a:t>
            </a:r>
            <a:r>
              <a:rPr lang="en-US" altLang="hi-IN" sz="2000" dirty="0">
                <a:solidFill>
                  <a:schemeClr val="bg1"/>
                </a:solidFill>
                <a:latin typeface="Times New Roman" panose="02020603050405020304" pitchFamily="18" charset="0"/>
                <a:cs typeface="Times New Roman" panose="02020603050405020304" pitchFamily="18" charset="0"/>
              </a:rPr>
              <a:t>messages</a:t>
            </a:r>
          </a:p>
          <a:p>
            <a:pPr marL="457200" lvl="1" indent="0" algn="just">
              <a:buNone/>
            </a:pPr>
            <a:r>
              <a:rPr lang="en-US" altLang="hi-IN" sz="2000" dirty="0">
                <a:solidFill>
                  <a:schemeClr val="bg1"/>
                </a:solidFill>
                <a:latin typeface="Times New Roman" panose="02020603050405020304" pitchFamily="18" charset="0"/>
                <a:cs typeface="Times New Roman" panose="02020603050405020304" pitchFamily="18" charset="0"/>
              </a:rPr>
              <a:t>Denial of service</a:t>
            </a:r>
          </a:p>
        </p:txBody>
      </p:sp>
      <p:sp>
        <p:nvSpPr>
          <p:cNvPr id="3" name="Rectangle 2">
            <a:extLst>
              <a:ext uri="{FF2B5EF4-FFF2-40B4-BE49-F238E27FC236}">
                <a16:creationId xmlns="" xmlns:a16="http://schemas.microsoft.com/office/drawing/2014/main" id="{95C4BC91-FFE1-4A86-A1D4-689635DF06B8}"/>
              </a:ext>
            </a:extLst>
          </p:cNvPr>
          <p:cNvSpPr>
            <a:spLocks noGrp="1" noChangeArrowheads="1"/>
          </p:cNvSpPr>
          <p:nvPr/>
        </p:nvSpPr>
        <p:spPr bwMode="auto">
          <a:xfrm>
            <a:off x="2627784" y="116632"/>
            <a:ext cx="4536504"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l"/>
            <a:r>
              <a:rPr lang="en-US" altLang="hi-IN" sz="2800" dirty="0">
                <a:solidFill>
                  <a:schemeClr val="bg1"/>
                </a:solidFill>
                <a:latin typeface="Times New Roman" panose="02020603050405020304" pitchFamily="18" charset="0"/>
                <a:cs typeface="Times New Roman" panose="02020603050405020304" pitchFamily="18" charset="0"/>
              </a:rPr>
              <a:t>     Security Attacks</a:t>
            </a:r>
          </a:p>
        </p:txBody>
      </p:sp>
    </p:spTree>
    <p:extLst>
      <p:ext uri="{BB962C8B-B14F-4D97-AF65-F5344CB8AC3E}">
        <p14:creationId xmlns="" xmlns:p14="http://schemas.microsoft.com/office/powerpoint/2010/main" val="1699855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1A436DC-41DB-4ACD-A7AF-797B317E8E6E}"/>
              </a:ext>
            </a:extLst>
          </p:cNvPr>
          <p:cNvSpPr>
            <a:spLocks noGrp="1" noChangeArrowheads="1"/>
          </p:cNvSpPr>
          <p:nvPr/>
        </p:nvSpPr>
        <p:spPr bwMode="auto">
          <a:xfrm>
            <a:off x="373507" y="1196752"/>
            <a:ext cx="8596064" cy="33843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Confidentiality (secrecy)</a:t>
            </a:r>
          </a:p>
          <a:p>
            <a:pPr marL="457200" lvl="1" indent="0">
              <a:lnSpc>
                <a:spcPct val="80000"/>
              </a:lnSpc>
              <a:buNone/>
            </a:pPr>
            <a:r>
              <a:rPr lang="en-US" altLang="hi-IN" sz="2000" dirty="0">
                <a:solidFill>
                  <a:schemeClr val="bg1"/>
                </a:solidFill>
                <a:latin typeface="Times New Roman" panose="02020603050405020304" pitchFamily="18" charset="0"/>
                <a:cs typeface="Times New Roman" panose="02020603050405020304" pitchFamily="18" charset="0"/>
              </a:rPr>
              <a:t>Only the sender and intended receiver should be able to understand the contents of the transmitted message</a:t>
            </a:r>
          </a:p>
          <a:p>
            <a:pPr lvl="1">
              <a:lnSpc>
                <a:spcPct val="80000"/>
              </a:lnSpc>
              <a:buFontTx/>
              <a:buNone/>
            </a:pPr>
            <a:endParaRPr lang="en-US" altLang="hi-IN" sz="2000" dirty="0">
              <a:solidFill>
                <a:schemeClr val="bg1"/>
              </a:solidFill>
              <a:latin typeface="Times New Roman" panose="02020603050405020304" pitchFamily="18" charset="0"/>
              <a:cs typeface="Times New Roman" panose="02020603050405020304" pitchFamily="18" charset="0"/>
            </a:endParaRPr>
          </a:p>
          <a:p>
            <a:pPr>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Authentication</a:t>
            </a:r>
          </a:p>
          <a:p>
            <a:pPr marL="457200" lvl="1" indent="0">
              <a:lnSpc>
                <a:spcPct val="80000"/>
              </a:lnSpc>
              <a:buNone/>
            </a:pPr>
            <a:r>
              <a:rPr lang="en-US" altLang="hi-IN" sz="2000" dirty="0">
                <a:solidFill>
                  <a:schemeClr val="bg1"/>
                </a:solidFill>
                <a:latin typeface="Times New Roman" panose="02020603050405020304" pitchFamily="18" charset="0"/>
                <a:cs typeface="Times New Roman" panose="02020603050405020304" pitchFamily="18" charset="0"/>
              </a:rPr>
              <a:t>Both the sender and receiver need to confirm the identity of other party involved in the communication</a:t>
            </a:r>
          </a:p>
          <a:p>
            <a:pPr>
              <a:lnSpc>
                <a:spcPct val="80000"/>
              </a:lnSpc>
            </a:pPr>
            <a:endParaRPr lang="en-US" altLang="hi-IN" sz="2000" dirty="0">
              <a:solidFill>
                <a:schemeClr val="bg1"/>
              </a:solidFill>
              <a:latin typeface="Times New Roman" panose="02020603050405020304" pitchFamily="18" charset="0"/>
              <a:cs typeface="Times New Roman" panose="02020603050405020304" pitchFamily="18" charset="0"/>
            </a:endParaRPr>
          </a:p>
          <a:p>
            <a:pPr>
              <a:lnSpc>
                <a:spcPct val="80000"/>
              </a:lnSpc>
            </a:pPr>
            <a:r>
              <a:rPr lang="en-US" altLang="hi-IN" sz="2000" dirty="0">
                <a:solidFill>
                  <a:schemeClr val="bg1"/>
                </a:solidFill>
                <a:latin typeface="Times New Roman" panose="02020603050405020304" pitchFamily="18" charset="0"/>
                <a:cs typeface="Times New Roman" panose="02020603050405020304" pitchFamily="18" charset="0"/>
              </a:rPr>
              <a:t>Data integrity</a:t>
            </a:r>
          </a:p>
          <a:p>
            <a:pPr marL="457200" lvl="1" indent="0">
              <a:lnSpc>
                <a:spcPct val="80000"/>
              </a:lnSpc>
              <a:buNone/>
            </a:pPr>
            <a:r>
              <a:rPr lang="en-US" altLang="hi-IN" sz="2000" dirty="0">
                <a:solidFill>
                  <a:schemeClr val="bg1"/>
                </a:solidFill>
                <a:latin typeface="Times New Roman" panose="02020603050405020304" pitchFamily="18" charset="0"/>
                <a:cs typeface="Times New Roman" panose="02020603050405020304" pitchFamily="18" charset="0"/>
              </a:rPr>
              <a:t>The content of their communication is not altered, either maliciously or by accident, in transmission.</a:t>
            </a:r>
          </a:p>
          <a:p>
            <a:pPr marL="0" indent="0">
              <a:lnSpc>
                <a:spcPct val="80000"/>
              </a:lnSpc>
              <a:buNone/>
            </a:pPr>
            <a:endParaRPr lang="en-US" altLang="hi-IN" sz="20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9FA2CC80-278F-4D52-BEE6-CECA287BB5F4}"/>
              </a:ext>
            </a:extLst>
          </p:cNvPr>
          <p:cNvSpPr>
            <a:spLocks noGrp="1" noChangeArrowheads="1"/>
          </p:cNvSpPr>
          <p:nvPr/>
        </p:nvSpPr>
        <p:spPr bwMode="auto">
          <a:xfrm>
            <a:off x="1475656" y="260648"/>
            <a:ext cx="6552728"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l"/>
            <a:r>
              <a:rPr lang="en-US" altLang="hi-IN" sz="2800" dirty="0">
                <a:solidFill>
                  <a:schemeClr val="bg1"/>
                </a:solidFill>
                <a:latin typeface="Times New Roman" panose="02020603050405020304" pitchFamily="18" charset="0"/>
                <a:cs typeface="Times New Roman" panose="02020603050405020304" pitchFamily="18" charset="0"/>
              </a:rPr>
              <a:t>       Objectives of Information Security</a:t>
            </a:r>
          </a:p>
        </p:txBody>
      </p:sp>
      <p:sp>
        <p:nvSpPr>
          <p:cNvPr id="4" name="Rectangle 3">
            <a:extLst>
              <a:ext uri="{FF2B5EF4-FFF2-40B4-BE49-F238E27FC236}">
                <a16:creationId xmlns="" xmlns:a16="http://schemas.microsoft.com/office/drawing/2014/main" id="{A1288A44-C2F5-4FC2-91DC-EDA2A907AFE8}"/>
              </a:ext>
            </a:extLst>
          </p:cNvPr>
          <p:cNvSpPr>
            <a:spLocks noGrp="1" noChangeArrowheads="1"/>
          </p:cNvSpPr>
          <p:nvPr/>
        </p:nvSpPr>
        <p:spPr bwMode="auto">
          <a:xfrm>
            <a:off x="351154" y="3933056"/>
            <a:ext cx="8839200" cy="18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altLang="hi-IN" sz="2000" dirty="0">
              <a:solidFill>
                <a:schemeClr val="bg1"/>
              </a:solidFill>
              <a:latin typeface="Times New Roman" panose="02020603050405020304" pitchFamily="18" charset="0"/>
              <a:cs typeface="Times New Roman" panose="02020603050405020304" pitchFamily="18" charset="0"/>
            </a:endParaRPr>
          </a:p>
          <a:p>
            <a:pPr marL="0" indent="0">
              <a:lnSpc>
                <a:spcPct val="90000"/>
              </a:lnSpc>
              <a:buNone/>
            </a:pPr>
            <a:endParaRPr lang="en-US" altLang="hi-IN" sz="2000" dirty="0">
              <a:solidFill>
                <a:schemeClr val="bg1"/>
              </a:solidFill>
              <a:latin typeface="Times New Roman" panose="02020603050405020304" pitchFamily="18" charset="0"/>
              <a:cs typeface="Times New Roman" panose="02020603050405020304" pitchFamily="18" charset="0"/>
            </a:endParaRPr>
          </a:p>
          <a:p>
            <a:pPr>
              <a:lnSpc>
                <a:spcPct val="90000"/>
              </a:lnSpc>
            </a:pPr>
            <a:r>
              <a:rPr lang="en-US" altLang="hi-IN" sz="2000" dirty="0">
                <a:solidFill>
                  <a:schemeClr val="bg1"/>
                </a:solidFill>
                <a:latin typeface="Times New Roman" panose="02020603050405020304" pitchFamily="18" charset="0"/>
                <a:cs typeface="Times New Roman" panose="02020603050405020304" pitchFamily="18" charset="0"/>
              </a:rPr>
              <a:t>Access control</a:t>
            </a:r>
          </a:p>
          <a:p>
            <a:pPr marL="457200" lvl="1" indent="0">
              <a:lnSpc>
                <a:spcPct val="90000"/>
              </a:lnSpc>
              <a:buNone/>
            </a:pPr>
            <a:r>
              <a:rPr lang="en-US" altLang="hi-IN" sz="2000" dirty="0">
                <a:solidFill>
                  <a:schemeClr val="bg1"/>
                </a:solidFill>
                <a:latin typeface="Times New Roman" panose="02020603050405020304" pitchFamily="18" charset="0"/>
                <a:cs typeface="Times New Roman" panose="02020603050405020304" pitchFamily="18" charset="0"/>
              </a:rPr>
              <a:t>An entity cannot access any entity that it is not authorized to.</a:t>
            </a:r>
          </a:p>
          <a:p>
            <a:pPr>
              <a:lnSpc>
                <a:spcPct val="90000"/>
              </a:lnSpc>
            </a:pPr>
            <a:endParaRPr lang="en-US" altLang="hi-IN" sz="2000" dirty="0">
              <a:solidFill>
                <a:schemeClr val="bg1"/>
              </a:solidFill>
              <a:latin typeface="Times New Roman" panose="02020603050405020304" pitchFamily="18" charset="0"/>
              <a:cs typeface="Times New Roman" panose="02020603050405020304" pitchFamily="18" charset="0"/>
            </a:endParaRPr>
          </a:p>
          <a:p>
            <a:pPr>
              <a:lnSpc>
                <a:spcPct val="90000"/>
              </a:lnSpc>
            </a:pPr>
            <a:r>
              <a:rPr lang="en-US" altLang="hi-IN" sz="2000" dirty="0">
                <a:solidFill>
                  <a:schemeClr val="bg1"/>
                </a:solidFill>
                <a:latin typeface="Times New Roman" panose="02020603050405020304" pitchFamily="18" charset="0"/>
                <a:cs typeface="Times New Roman" panose="02020603050405020304" pitchFamily="18" charset="0"/>
              </a:rPr>
              <a:t>Anonymity</a:t>
            </a:r>
          </a:p>
          <a:p>
            <a:pPr marL="457200" lvl="1" indent="0">
              <a:lnSpc>
                <a:spcPct val="90000"/>
              </a:lnSpc>
              <a:buNone/>
            </a:pPr>
            <a:r>
              <a:rPr lang="en-US" altLang="hi-IN" sz="2000" dirty="0">
                <a:solidFill>
                  <a:schemeClr val="bg1"/>
                </a:solidFill>
                <a:latin typeface="Times New Roman" panose="02020603050405020304" pitchFamily="18" charset="0"/>
                <a:cs typeface="Times New Roman" panose="02020603050405020304" pitchFamily="18" charset="0"/>
              </a:rPr>
              <a:t>The identity of an entity if protected from others.</a:t>
            </a:r>
          </a:p>
        </p:txBody>
      </p:sp>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457056" tIns="126960" rIns="0" bIns="0" numCol="1" anchor="ctr"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Tx/>
              <a:buAutoNum type="arabicPeriod"/>
              <a:tabLst/>
            </a:pPr>
            <a:r>
              <a:rPr kumimoji="0" lang="en-US" sz="1400" b="1" i="0" u="none" strike="noStrike" cap="none" normalizeH="0" baseline="0" smtClean="0" bmk="_Toc511849579">
                <a:ln>
                  <a:noFill/>
                </a:ln>
                <a:solidFill>
                  <a:schemeClr val="tx1"/>
                </a:solidFill>
                <a:effectLst/>
                <a:latin typeface="Arial" pitchFamily="34" charset="0"/>
                <a:ea typeface="Times New Roman" pitchFamily="18" charset="0"/>
                <a:cs typeface="Arial" pitchFamily="34" charset="0"/>
              </a:rPr>
              <a:t>Objective</a:t>
            </a:r>
            <a:endPar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Objective of this project is to build an efficient cryptography technique so as to provide security to the sent images and data. This security will be provided via encryption keys which will be different for data and image providing dual security. The receiver will only be able to access the data and image if the decryption key matches the original key.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695923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1295400"/>
            <a:ext cx="8839200" cy="2528857"/>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457200" marR="0" lvl="1" indent="0" defTabSz="914400" rtl="0" eaLnBrk="1" fontAlgn="base" latinLnBrk="0" hangingPunct="1">
              <a:lnSpc>
                <a:spcPct val="100000"/>
              </a:lnSpc>
              <a:spcBef>
                <a:spcPct val="0"/>
              </a:spcBef>
              <a:spcAft>
                <a:spcPct val="0"/>
              </a:spcAft>
              <a:buClrTx/>
              <a:buSzTx/>
              <a:tabLst/>
            </a:pPr>
            <a:r>
              <a:rPr kumimoji="0" lang="en-US" sz="2800" i="0" u="none" strike="noStrike" cap="none" normalizeH="0" baseline="0" dirty="0" smtClean="0" bmk="_Toc511849579">
                <a:ln>
                  <a:noFill/>
                </a:ln>
                <a:solidFill>
                  <a:schemeClr val="bg1"/>
                </a:solidFill>
                <a:effectLst/>
                <a:latin typeface="Times New Roman" pitchFamily="18" charset="0"/>
                <a:ea typeface="Times New Roman" pitchFamily="18" charset="0"/>
                <a:cs typeface="Times New Roman" pitchFamily="18" charset="0"/>
              </a:rPr>
              <a:t>                                Objective</a:t>
            </a:r>
            <a:endParaRPr kumimoji="0" lang="en-US" sz="2800" i="0" u="none" strike="noStrike" cap="none" normalizeH="0" baseline="0" dirty="0" smtClean="0" bmk="_Toc511849579">
              <a:ln>
                <a:noFill/>
              </a:ln>
              <a:solidFill>
                <a:schemeClr val="bg1"/>
              </a:solidFill>
              <a:effectLst/>
              <a:latin typeface="Times New Roman" pitchFamily="18" charset="0"/>
              <a:ea typeface="Times New Roman" pitchFamily="18" charset="0"/>
              <a:cs typeface="Times New Roman" pitchFamily="18" charset="0"/>
            </a:endParaRPr>
          </a:p>
          <a:p>
            <a:pPr marL="457200" marR="0" lvl="1" indent="0" algn="just" defTabSz="914400" rtl="0" eaLnBrk="1" fontAlgn="base" latinLnBrk="0" hangingPunct="1">
              <a:lnSpc>
                <a:spcPct val="100000"/>
              </a:lnSpc>
              <a:spcBef>
                <a:spcPct val="0"/>
              </a:spcBef>
              <a:spcAft>
                <a:spcPct val="0"/>
              </a:spcAft>
              <a:buClrTx/>
              <a:buSzTx/>
              <a:tabLst/>
            </a:pPr>
            <a:endParaRPr lang="en-US" sz="2800" dirty="0" smtClean="0" bmk="_Toc511849579">
              <a:solidFill>
                <a:schemeClr val="bg1"/>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Objective of this project is to build an efficient cryptography technique so as 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provide security to the sent images and data. This security will be provided via encryption keys which will be different for data and image providing dual security. The receiver will only be able to access the data and image if the decryption key matches the original key.  </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368E64B8-4A65-4BD8-A55A-EE5ECD61867E}"/>
              </a:ext>
            </a:extLst>
          </p:cNvPr>
          <p:cNvSpPr txBox="1">
            <a:spLocks/>
          </p:cNvSpPr>
          <p:nvPr/>
        </p:nvSpPr>
        <p:spPr>
          <a:xfrm>
            <a:off x="457200" y="1371600"/>
            <a:ext cx="7799294" cy="878541"/>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sz="2800" dirty="0">
                <a:solidFill>
                  <a:schemeClr val="bg1"/>
                </a:solidFill>
                <a:latin typeface="Times New Roman" panose="02020603050405020304" pitchFamily="18" charset="0"/>
                <a:cs typeface="Times New Roman" panose="02020603050405020304" pitchFamily="18" charset="0"/>
              </a:rPr>
              <a:t>                          Proposed System</a:t>
            </a:r>
          </a:p>
        </p:txBody>
      </p:sp>
      <p:sp>
        <p:nvSpPr>
          <p:cNvPr id="7" name="Rectangle 6"/>
          <p:cNvSpPr/>
          <p:nvPr/>
        </p:nvSpPr>
        <p:spPr>
          <a:xfrm>
            <a:off x="381000" y="2057400"/>
            <a:ext cx="8305800" cy="1631216"/>
          </a:xfrm>
          <a:prstGeom prst="rect">
            <a:avLst/>
          </a:prstGeom>
        </p:spPr>
        <p:txBody>
          <a:bodyPr wrap="square">
            <a:spAutoFit/>
          </a:bodyPr>
          <a:lstStyle/>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The proposed scheme is made up of image encryption, data embedding and data</a:t>
            </a:r>
            <a:r>
              <a:rPr lang="hi-IN" sz="2000" dirty="0" smtClean="0">
                <a:solidFill>
                  <a:schemeClr val="bg1"/>
                </a:solidFill>
                <a:latin typeface="Times New Roman" pitchFamily="18" charset="0"/>
              </a:rPr>
              <a:t>-</a:t>
            </a:r>
            <a:r>
              <a:rPr lang="en-US" sz="2000" dirty="0" smtClean="0">
                <a:solidFill>
                  <a:schemeClr val="bg1"/>
                </a:solidFill>
                <a:latin typeface="Times New Roman" pitchFamily="18" charset="0"/>
                <a:cs typeface="Times New Roman" pitchFamily="18" charset="0"/>
              </a:rPr>
              <a:t>extraction</a:t>
            </a:r>
            <a:r>
              <a:rPr lang="hi-IN" sz="2000" dirty="0" smtClean="0">
                <a:solidFill>
                  <a:schemeClr val="bg1"/>
                </a:solidFill>
                <a:latin typeface="Times New Roman" pitchFamily="18" charset="0"/>
              </a:rPr>
              <a:t>/</a:t>
            </a:r>
            <a:r>
              <a:rPr lang="en-US" sz="2000" dirty="0" smtClean="0">
                <a:solidFill>
                  <a:schemeClr val="bg1"/>
                </a:solidFill>
                <a:latin typeface="Times New Roman" pitchFamily="18" charset="0"/>
                <a:cs typeface="Times New Roman" pitchFamily="18" charset="0"/>
              </a:rPr>
              <a:t>image</a:t>
            </a:r>
            <a:r>
              <a:rPr lang="hi-IN" sz="2000" dirty="0" smtClean="0">
                <a:solidFill>
                  <a:schemeClr val="bg1"/>
                </a:solidFill>
                <a:latin typeface="Times New Roman" pitchFamily="18" charset="0"/>
              </a:rPr>
              <a:t>-</a:t>
            </a:r>
            <a:r>
              <a:rPr lang="en-US" sz="2000" dirty="0" smtClean="0">
                <a:solidFill>
                  <a:schemeClr val="bg1"/>
                </a:solidFill>
                <a:latin typeface="Times New Roman" pitchFamily="18" charset="0"/>
                <a:cs typeface="Times New Roman" pitchFamily="18" charset="0"/>
              </a:rPr>
              <a:t>recovery phases</a:t>
            </a:r>
            <a:r>
              <a:rPr lang="hi-IN" sz="2000" dirty="0" smtClean="0">
                <a:solidFill>
                  <a:schemeClr val="bg1"/>
                </a:solidFill>
                <a:latin typeface="Times New Roman" pitchFamily="18" charset="0"/>
              </a:rPr>
              <a:t>. </a:t>
            </a:r>
            <a:r>
              <a:rPr lang="en-US" sz="2000" dirty="0" smtClean="0">
                <a:solidFill>
                  <a:schemeClr val="bg1"/>
                </a:solidFill>
                <a:latin typeface="Times New Roman" pitchFamily="18" charset="0"/>
                <a:cs typeface="Times New Roman" pitchFamily="18" charset="0"/>
              </a:rPr>
              <a:t>In our project we implement the key generation by using SELECTIVE ENCRYPTION</a:t>
            </a:r>
            <a:r>
              <a:rPr lang="hi-IN" sz="2000" dirty="0" smtClean="0">
                <a:solidFill>
                  <a:schemeClr val="bg1"/>
                </a:solidFill>
                <a:latin typeface="Times New Roman" pitchFamily="18" charset="0"/>
              </a:rPr>
              <a:t>. </a:t>
            </a:r>
            <a:r>
              <a:rPr lang="en-US" sz="2000" dirty="0" smtClean="0">
                <a:solidFill>
                  <a:schemeClr val="bg1"/>
                </a:solidFill>
                <a:latin typeface="Times New Roman" pitchFamily="18" charset="0"/>
                <a:cs typeface="Times New Roman" pitchFamily="18" charset="0"/>
              </a:rPr>
              <a:t>We give additional password to decrypt our image</a:t>
            </a:r>
            <a:r>
              <a:rPr lang="hi-IN" sz="2000" dirty="0" smtClean="0">
                <a:solidFill>
                  <a:schemeClr val="bg1"/>
                </a:solidFill>
                <a:latin typeface="Times New Roman" pitchFamily="18" charset="0"/>
              </a:rPr>
              <a:t>. </a:t>
            </a:r>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610600" cy="3693319"/>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The content owner encrypts the original uncompressed image using an encryption key to produce an encrypted image</a:t>
            </a:r>
            <a:r>
              <a:rPr lang="hi-IN" dirty="0" smtClean="0">
                <a:solidFill>
                  <a:schemeClr val="bg1"/>
                </a:solidFill>
                <a:latin typeface="Times New Roman" pitchFamily="18" charset="0"/>
              </a:rPr>
              <a:t>. </a:t>
            </a:r>
            <a:endParaRPr lang="en-US" dirty="0" smtClean="0">
              <a:solidFill>
                <a:schemeClr val="bg1"/>
              </a:solidFill>
              <a:latin typeface="Times New Roman" pitchFamily="18" charset="0"/>
            </a:endParaRPr>
          </a:p>
          <a:p>
            <a:endParaRPr lang="en-US" dirty="0" smtClean="0">
              <a:solidFill>
                <a:schemeClr val="bg1"/>
              </a:solidFill>
              <a:latin typeface="Times New Roman" pitchFamily="18" charset="0"/>
            </a:endParaRPr>
          </a:p>
          <a:p>
            <a:r>
              <a:rPr lang="en-US" dirty="0" smtClean="0">
                <a:solidFill>
                  <a:schemeClr val="bg1"/>
                </a:solidFill>
                <a:latin typeface="Times New Roman" pitchFamily="18" charset="0"/>
                <a:cs typeface="Times New Roman" pitchFamily="18" charset="0"/>
              </a:rPr>
              <a:t>Then, the data</a:t>
            </a:r>
            <a:r>
              <a:rPr lang="hi-IN" dirty="0" smtClean="0">
                <a:solidFill>
                  <a:schemeClr val="bg1"/>
                </a:solidFill>
                <a:latin typeface="Times New Roman" pitchFamily="18" charset="0"/>
              </a:rPr>
              <a:t>-</a:t>
            </a:r>
            <a:r>
              <a:rPr lang="en-US" dirty="0" smtClean="0">
                <a:solidFill>
                  <a:schemeClr val="bg1"/>
                </a:solidFill>
                <a:latin typeface="Times New Roman" pitchFamily="18" charset="0"/>
                <a:cs typeface="Times New Roman" pitchFamily="18" charset="0"/>
              </a:rPr>
              <a:t>hider compresses the Least Significant Bits </a:t>
            </a:r>
            <a:r>
              <a:rPr lang="hi-IN" dirty="0" smtClean="0">
                <a:solidFill>
                  <a:schemeClr val="bg1"/>
                </a:solidFill>
                <a:latin typeface="Times New Roman" pitchFamily="18" charset="0"/>
              </a:rPr>
              <a:t>(</a:t>
            </a:r>
            <a:r>
              <a:rPr lang="en-US" dirty="0" smtClean="0">
                <a:solidFill>
                  <a:schemeClr val="bg1"/>
                </a:solidFill>
                <a:latin typeface="Times New Roman" pitchFamily="18" charset="0"/>
                <a:cs typeface="Times New Roman" pitchFamily="18" charset="0"/>
              </a:rPr>
              <a:t>LSB</a:t>
            </a:r>
            <a:r>
              <a:rPr lang="hi-IN" dirty="0" smtClean="0">
                <a:solidFill>
                  <a:schemeClr val="bg1"/>
                </a:solidFill>
                <a:latin typeface="Times New Roman" pitchFamily="18" charset="0"/>
              </a:rPr>
              <a:t>) </a:t>
            </a:r>
            <a:r>
              <a:rPr lang="en-US" dirty="0" smtClean="0">
                <a:solidFill>
                  <a:schemeClr val="bg1"/>
                </a:solidFill>
                <a:latin typeface="Times New Roman" pitchFamily="18" charset="0"/>
                <a:cs typeface="Times New Roman" pitchFamily="18" charset="0"/>
              </a:rPr>
              <a:t>of the encrypted image using a data</a:t>
            </a:r>
            <a:r>
              <a:rPr lang="hi-IN" dirty="0" smtClean="0">
                <a:solidFill>
                  <a:schemeClr val="bg1"/>
                </a:solidFill>
                <a:latin typeface="Times New Roman" pitchFamily="18" charset="0"/>
              </a:rPr>
              <a:t>-</a:t>
            </a:r>
            <a:r>
              <a:rPr lang="en-US" dirty="0" smtClean="0">
                <a:solidFill>
                  <a:schemeClr val="bg1"/>
                </a:solidFill>
                <a:latin typeface="Times New Roman" pitchFamily="18" charset="0"/>
                <a:cs typeface="Times New Roman" pitchFamily="18" charset="0"/>
              </a:rPr>
              <a:t>hiding key to create a sparse space to accommodate the additional data</a:t>
            </a:r>
            <a:r>
              <a:rPr lang="hi-IN" dirty="0" smtClean="0">
                <a:solidFill>
                  <a:schemeClr val="bg1"/>
                </a:solidFill>
                <a:latin typeface="Times New Roman" pitchFamily="18" charset="0"/>
              </a:rPr>
              <a:t>. </a:t>
            </a:r>
            <a:endParaRPr lang="en-US" dirty="0" smtClean="0">
              <a:solidFill>
                <a:schemeClr val="bg1"/>
              </a:solidFill>
              <a:latin typeface="Times New Roman" pitchFamily="18" charset="0"/>
            </a:endParaRPr>
          </a:p>
          <a:p>
            <a:endParaRPr lang="en-US" dirty="0" smtClean="0">
              <a:solidFill>
                <a:schemeClr val="bg1"/>
              </a:solidFill>
              <a:latin typeface="Times New Roman" pitchFamily="18" charset="0"/>
            </a:endParaRPr>
          </a:p>
          <a:p>
            <a:r>
              <a:rPr lang="en-US" dirty="0" smtClean="0">
                <a:solidFill>
                  <a:schemeClr val="bg1"/>
                </a:solidFill>
                <a:latin typeface="Times New Roman" pitchFamily="18" charset="0"/>
                <a:cs typeface="Times New Roman" pitchFamily="18" charset="0"/>
              </a:rPr>
              <a:t>At the receiver side, the data embedded in the created space can be easily retrieved from the encrypted image containing additional data according to the data</a:t>
            </a:r>
            <a:r>
              <a:rPr lang="hi-IN" dirty="0" smtClean="0">
                <a:solidFill>
                  <a:schemeClr val="bg1"/>
                </a:solidFill>
                <a:latin typeface="Times New Roman" pitchFamily="18" charset="0"/>
              </a:rPr>
              <a:t>-</a:t>
            </a:r>
            <a:r>
              <a:rPr lang="en-US" dirty="0" smtClean="0">
                <a:solidFill>
                  <a:schemeClr val="bg1"/>
                </a:solidFill>
                <a:latin typeface="Times New Roman" pitchFamily="18" charset="0"/>
                <a:cs typeface="Times New Roman" pitchFamily="18" charset="0"/>
              </a:rPr>
              <a:t>hiding key</a:t>
            </a:r>
            <a:r>
              <a:rPr lang="hi-IN" dirty="0" smtClean="0">
                <a:solidFill>
                  <a:schemeClr val="bg1"/>
                </a:solidFill>
                <a:latin typeface="Times New Roman" pitchFamily="18" charset="0"/>
              </a:rPr>
              <a:t>. </a:t>
            </a:r>
            <a:r>
              <a:rPr lang="en-US" dirty="0" smtClean="0">
                <a:solidFill>
                  <a:schemeClr val="bg1"/>
                </a:solidFill>
                <a:latin typeface="Times New Roman" pitchFamily="18" charset="0"/>
                <a:cs typeface="Times New Roman" pitchFamily="18" charset="0"/>
              </a:rPr>
              <a:t>Since the data embedding only affects the LSB, a decryption with the encryption key can result in an image similar to the original version</a:t>
            </a:r>
            <a:r>
              <a:rPr lang="hi-IN" dirty="0" smtClean="0">
                <a:solidFill>
                  <a:schemeClr val="bg1"/>
                </a:solidFill>
                <a:latin typeface="Times New Roman" pitchFamily="18" charset="0"/>
              </a:rPr>
              <a:t>.</a:t>
            </a:r>
            <a:endParaRPr lang="en-US" dirty="0" smtClean="0">
              <a:solidFill>
                <a:schemeClr val="bg1"/>
              </a:solidFill>
              <a:latin typeface="Times New Roman" pitchFamily="18" charset="0"/>
            </a:endParaRPr>
          </a:p>
          <a:p>
            <a:endParaRPr lang="en-US" dirty="0" smtClean="0">
              <a:solidFill>
                <a:schemeClr val="bg1"/>
              </a:solidFill>
              <a:latin typeface="Times New Roman" pitchFamily="18" charset="0"/>
            </a:endParaRPr>
          </a:p>
          <a:p>
            <a:r>
              <a:rPr lang="en-US" dirty="0" smtClean="0">
                <a:solidFill>
                  <a:schemeClr val="bg1"/>
                </a:solidFill>
                <a:latin typeface="Times New Roman" pitchFamily="18" charset="0"/>
                <a:cs typeface="Times New Roman" pitchFamily="18" charset="0"/>
              </a:rPr>
              <a:t>When using both of the encryption and data</a:t>
            </a:r>
            <a:r>
              <a:rPr lang="hi-IN" dirty="0" smtClean="0">
                <a:solidFill>
                  <a:schemeClr val="bg1"/>
                </a:solidFill>
                <a:latin typeface="Times New Roman" pitchFamily="18" charset="0"/>
              </a:rPr>
              <a:t>-</a:t>
            </a:r>
            <a:r>
              <a:rPr lang="en-US" dirty="0" smtClean="0">
                <a:solidFill>
                  <a:schemeClr val="bg1"/>
                </a:solidFill>
                <a:latin typeface="Times New Roman" pitchFamily="18" charset="0"/>
                <a:cs typeface="Times New Roman" pitchFamily="18" charset="0"/>
              </a:rPr>
              <a:t>hiding keys, the embedded additional data can be successfully extracted and the original image can be perfectly recovered </a:t>
            </a:r>
            <a:r>
              <a:rPr lang="en-US" dirty="0" smtClean="0">
                <a:solidFill>
                  <a:schemeClr val="bg1"/>
                </a:solidFill>
                <a:latin typeface="Times New Roman" pitchFamily="18" charset="0"/>
                <a:cs typeface="Times New Roman" pitchFamily="18" charset="0"/>
              </a:rPr>
              <a:t>.</a:t>
            </a:r>
            <a:endParaRPr lang="en-US" dirty="0"/>
          </a:p>
        </p:txBody>
      </p:sp>
      <p:sp>
        <p:nvSpPr>
          <p:cNvPr id="6" name="Rectangle 5"/>
          <p:cNvSpPr/>
          <p:nvPr/>
        </p:nvSpPr>
        <p:spPr>
          <a:xfrm>
            <a:off x="1524000" y="609600"/>
            <a:ext cx="6096000" cy="523220"/>
          </a:xfrm>
          <a:prstGeom prst="rect">
            <a:avLst/>
          </a:prstGeom>
        </p:spPr>
        <p:txBody>
          <a:bodyPr wrap="square">
            <a:spAutoFit/>
          </a:bodyPr>
          <a:lstStyle/>
          <a:p>
            <a:pPr marL="1371623" lvl="3" indent="0">
              <a:buNone/>
            </a:pPr>
            <a:r>
              <a:rPr lang="en-US" sz="2800" dirty="0" smtClean="0">
                <a:solidFill>
                  <a:schemeClr val="bg1"/>
                </a:solidFill>
                <a:latin typeface="Times New Roman" panose="02020603050405020304" pitchFamily="18" charset="0"/>
                <a:cs typeface="Times New Roman" panose="02020603050405020304" pitchFamily="18" charset="0"/>
              </a:rPr>
              <a:t>PROPOSED CONCEPT</a:t>
            </a: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822450" y="830263"/>
            <a:ext cx="1350963" cy="385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bg1"/>
                </a:solidFill>
                <a:effectLst/>
                <a:latin typeface="Times New Roman" pitchFamily="18" charset="0"/>
                <a:cs typeface="Arial" pitchFamily="34" charset="0"/>
              </a:rPr>
              <a:t>INPUT IMAGE</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2051" name="Rectangle 3"/>
          <p:cNvSpPr>
            <a:spLocks noChangeArrowheads="1"/>
          </p:cNvSpPr>
          <p:nvPr/>
        </p:nvSpPr>
        <p:spPr bwMode="auto">
          <a:xfrm>
            <a:off x="1822450" y="1905000"/>
            <a:ext cx="1350963" cy="5953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IMAGE ENCRYPTION</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2" name="Rectangle 4"/>
          <p:cNvSpPr>
            <a:spLocks noChangeArrowheads="1"/>
          </p:cNvSpPr>
          <p:nvPr/>
        </p:nvSpPr>
        <p:spPr bwMode="auto">
          <a:xfrm>
            <a:off x="4419600" y="1905000"/>
            <a:ext cx="1352550" cy="5953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bg1"/>
                </a:solidFill>
                <a:effectLst/>
                <a:latin typeface="Times New Roman" pitchFamily="18" charset="0"/>
                <a:cs typeface="Arial" pitchFamily="34" charset="0"/>
              </a:rPr>
              <a:t>ENCRYPTION KEY</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2053" name="Rectangle 5"/>
          <p:cNvSpPr>
            <a:spLocks noChangeArrowheads="1"/>
          </p:cNvSpPr>
          <p:nvPr/>
        </p:nvSpPr>
        <p:spPr bwMode="auto">
          <a:xfrm>
            <a:off x="1822450" y="4702175"/>
            <a:ext cx="1350963" cy="384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TRANSMIT</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4" name="Rectangle 6"/>
          <p:cNvSpPr>
            <a:spLocks noChangeArrowheads="1"/>
          </p:cNvSpPr>
          <p:nvPr/>
        </p:nvSpPr>
        <p:spPr bwMode="auto">
          <a:xfrm>
            <a:off x="6778625" y="4872038"/>
            <a:ext cx="1352550" cy="385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DATA KEY</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5" name="Rectangle 7"/>
          <p:cNvSpPr>
            <a:spLocks noChangeArrowheads="1"/>
          </p:cNvSpPr>
          <p:nvPr/>
        </p:nvSpPr>
        <p:spPr bwMode="auto">
          <a:xfrm>
            <a:off x="1822450" y="3216275"/>
            <a:ext cx="1350963" cy="6889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HIDE ADDITIONAL DATA</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6" name="Rectangle 8"/>
          <p:cNvSpPr>
            <a:spLocks noChangeArrowheads="1"/>
          </p:cNvSpPr>
          <p:nvPr/>
        </p:nvSpPr>
        <p:spPr bwMode="auto">
          <a:xfrm>
            <a:off x="4419600" y="2819400"/>
            <a:ext cx="1352550" cy="701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INPUT ADDITIONAL DATA</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7" name="Rectangle 9"/>
          <p:cNvSpPr>
            <a:spLocks noChangeArrowheads="1"/>
          </p:cNvSpPr>
          <p:nvPr/>
        </p:nvSpPr>
        <p:spPr bwMode="auto">
          <a:xfrm>
            <a:off x="4419600" y="4541838"/>
            <a:ext cx="1352550" cy="7159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RECEIVE ENCRYPTED DATA</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8" name="Rectangle 10"/>
          <p:cNvSpPr>
            <a:spLocks noChangeArrowheads="1"/>
          </p:cNvSpPr>
          <p:nvPr/>
        </p:nvSpPr>
        <p:spPr bwMode="auto">
          <a:xfrm>
            <a:off x="3505200" y="6019800"/>
            <a:ext cx="1428750" cy="538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DECRYPT IMAGE</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59" name="Rectangle 11"/>
          <p:cNvSpPr>
            <a:spLocks noChangeArrowheads="1"/>
          </p:cNvSpPr>
          <p:nvPr/>
        </p:nvSpPr>
        <p:spPr bwMode="auto">
          <a:xfrm>
            <a:off x="1752600" y="6019800"/>
            <a:ext cx="1352550" cy="490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bg1"/>
                </a:solidFill>
                <a:effectLst/>
                <a:latin typeface="Times New Roman" pitchFamily="18" charset="0"/>
                <a:cs typeface="Arial" pitchFamily="34" charset="0"/>
              </a:rPr>
              <a:t>ENCRYPTION KEY</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2060" name="Rectangle 12"/>
          <p:cNvSpPr>
            <a:spLocks noChangeArrowheads="1"/>
          </p:cNvSpPr>
          <p:nvPr/>
        </p:nvSpPr>
        <p:spPr bwMode="auto">
          <a:xfrm>
            <a:off x="5584825" y="6059488"/>
            <a:ext cx="1352550" cy="384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DECODE DATA</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sp>
        <p:nvSpPr>
          <p:cNvPr id="2061" name="Rectangle 13"/>
          <p:cNvSpPr>
            <a:spLocks noChangeArrowheads="1"/>
          </p:cNvSpPr>
          <p:nvPr/>
        </p:nvSpPr>
        <p:spPr bwMode="auto">
          <a:xfrm>
            <a:off x="4419600" y="3679825"/>
            <a:ext cx="1352550" cy="384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bg1"/>
                </a:solidFill>
                <a:effectLst/>
                <a:latin typeface="Times New Roman" pitchFamily="18" charset="0"/>
                <a:cs typeface="Arial" pitchFamily="34" charset="0"/>
              </a:rPr>
              <a:t>DATA KEY</a:t>
            </a:r>
            <a:endParaRPr kumimoji="0" lang="en-US" sz="1800" b="0" i="0" u="none" strike="noStrike" cap="none" normalizeH="0" baseline="0">
              <a:ln>
                <a:noFill/>
              </a:ln>
              <a:solidFill>
                <a:schemeClr val="bg1"/>
              </a:solidFill>
              <a:effectLst/>
              <a:latin typeface="Arial" pitchFamily="34" charset="0"/>
              <a:cs typeface="Arial" pitchFamily="34" charset="0"/>
            </a:endParaRPr>
          </a:p>
        </p:txBody>
      </p:sp>
      <p:cxnSp>
        <p:nvCxnSpPr>
          <p:cNvPr id="2062" name="AutoShape 14"/>
          <p:cNvCxnSpPr>
            <a:cxnSpLocks noChangeShapeType="1"/>
          </p:cNvCxnSpPr>
          <p:nvPr/>
        </p:nvCxnSpPr>
        <p:spPr bwMode="auto">
          <a:xfrm>
            <a:off x="2497138" y="1216025"/>
            <a:ext cx="0" cy="688975"/>
          </a:xfrm>
          <a:prstGeom prst="straightConnector1">
            <a:avLst/>
          </a:prstGeom>
          <a:noFill/>
          <a:ln w="9525">
            <a:solidFill>
              <a:srgbClr val="000000"/>
            </a:solidFill>
            <a:round/>
            <a:headEnd/>
            <a:tailEnd type="triangle" w="med" len="med"/>
          </a:ln>
        </p:spPr>
      </p:cxnSp>
      <p:cxnSp>
        <p:nvCxnSpPr>
          <p:cNvPr id="2063" name="AutoShape 15"/>
          <p:cNvCxnSpPr>
            <a:cxnSpLocks noChangeShapeType="1"/>
          </p:cNvCxnSpPr>
          <p:nvPr/>
        </p:nvCxnSpPr>
        <p:spPr bwMode="auto">
          <a:xfrm flipH="1">
            <a:off x="3173413" y="3521075"/>
            <a:ext cx="542925" cy="0"/>
          </a:xfrm>
          <a:prstGeom prst="straightConnector1">
            <a:avLst/>
          </a:prstGeom>
          <a:noFill/>
          <a:ln w="9525">
            <a:solidFill>
              <a:srgbClr val="000000"/>
            </a:solidFill>
            <a:round/>
            <a:headEnd/>
            <a:tailEnd type="triangle" w="med" len="med"/>
          </a:ln>
        </p:spPr>
      </p:cxnSp>
      <p:cxnSp>
        <p:nvCxnSpPr>
          <p:cNvPr id="2064" name="AutoShape 16"/>
          <p:cNvCxnSpPr>
            <a:cxnSpLocks noChangeShapeType="1"/>
          </p:cNvCxnSpPr>
          <p:nvPr/>
        </p:nvCxnSpPr>
        <p:spPr bwMode="auto">
          <a:xfrm>
            <a:off x="3081338" y="6261100"/>
            <a:ext cx="436562" cy="0"/>
          </a:xfrm>
          <a:prstGeom prst="straightConnector1">
            <a:avLst/>
          </a:prstGeom>
          <a:noFill/>
          <a:ln w="9525">
            <a:solidFill>
              <a:srgbClr val="000000"/>
            </a:solidFill>
            <a:round/>
            <a:headEnd/>
            <a:tailEnd type="triangle" w="med" len="med"/>
          </a:ln>
        </p:spPr>
      </p:cxnSp>
      <p:cxnSp>
        <p:nvCxnSpPr>
          <p:cNvPr id="2065" name="AutoShape 17"/>
          <p:cNvCxnSpPr>
            <a:cxnSpLocks noChangeShapeType="1"/>
          </p:cNvCxnSpPr>
          <p:nvPr/>
        </p:nvCxnSpPr>
        <p:spPr bwMode="auto">
          <a:xfrm>
            <a:off x="3173413" y="4872038"/>
            <a:ext cx="1246187" cy="0"/>
          </a:xfrm>
          <a:prstGeom prst="straightConnector1">
            <a:avLst/>
          </a:prstGeom>
          <a:noFill/>
          <a:ln w="9525">
            <a:solidFill>
              <a:srgbClr val="000000"/>
            </a:solidFill>
            <a:round/>
            <a:headEnd/>
            <a:tailEnd type="triangle" w="med" len="med"/>
          </a:ln>
        </p:spPr>
      </p:cxnSp>
      <p:cxnSp>
        <p:nvCxnSpPr>
          <p:cNvPr id="2066" name="AutoShape 18"/>
          <p:cNvCxnSpPr>
            <a:cxnSpLocks noChangeShapeType="1"/>
          </p:cNvCxnSpPr>
          <p:nvPr/>
        </p:nvCxnSpPr>
        <p:spPr bwMode="auto">
          <a:xfrm>
            <a:off x="2524125" y="3905250"/>
            <a:ext cx="0" cy="796925"/>
          </a:xfrm>
          <a:prstGeom prst="straightConnector1">
            <a:avLst/>
          </a:prstGeom>
          <a:noFill/>
          <a:ln w="9525">
            <a:solidFill>
              <a:srgbClr val="000000"/>
            </a:solidFill>
            <a:round/>
            <a:headEnd/>
            <a:tailEnd type="triangle" w="med" len="med"/>
          </a:ln>
        </p:spPr>
      </p:cxnSp>
      <p:cxnSp>
        <p:nvCxnSpPr>
          <p:cNvPr id="2067" name="AutoShape 19"/>
          <p:cNvCxnSpPr>
            <a:cxnSpLocks noChangeShapeType="1"/>
          </p:cNvCxnSpPr>
          <p:nvPr/>
        </p:nvCxnSpPr>
        <p:spPr bwMode="auto">
          <a:xfrm>
            <a:off x="4206875" y="5645150"/>
            <a:ext cx="0" cy="374650"/>
          </a:xfrm>
          <a:prstGeom prst="straightConnector1">
            <a:avLst/>
          </a:prstGeom>
          <a:noFill/>
          <a:ln w="9525">
            <a:solidFill>
              <a:srgbClr val="000000"/>
            </a:solidFill>
            <a:round/>
            <a:headEnd/>
            <a:tailEnd type="triangle" w="med" len="med"/>
          </a:ln>
        </p:spPr>
      </p:cxnSp>
      <p:cxnSp>
        <p:nvCxnSpPr>
          <p:cNvPr id="2068" name="AutoShape 20"/>
          <p:cNvCxnSpPr>
            <a:cxnSpLocks noChangeShapeType="1"/>
          </p:cNvCxnSpPr>
          <p:nvPr/>
        </p:nvCxnSpPr>
        <p:spPr bwMode="auto">
          <a:xfrm flipH="1">
            <a:off x="3173413" y="2209800"/>
            <a:ext cx="1246187" cy="0"/>
          </a:xfrm>
          <a:prstGeom prst="straightConnector1">
            <a:avLst/>
          </a:prstGeom>
          <a:noFill/>
          <a:ln w="9525">
            <a:solidFill>
              <a:srgbClr val="000000"/>
            </a:solidFill>
            <a:round/>
            <a:headEnd/>
            <a:tailEnd type="triangle" w="med" len="med"/>
          </a:ln>
        </p:spPr>
      </p:cxnSp>
      <p:cxnSp>
        <p:nvCxnSpPr>
          <p:cNvPr id="2069" name="AutoShape 21"/>
          <p:cNvCxnSpPr>
            <a:cxnSpLocks noChangeShapeType="1"/>
          </p:cNvCxnSpPr>
          <p:nvPr/>
        </p:nvCxnSpPr>
        <p:spPr bwMode="auto">
          <a:xfrm>
            <a:off x="2511425" y="2500313"/>
            <a:ext cx="0" cy="715962"/>
          </a:xfrm>
          <a:prstGeom prst="straightConnector1">
            <a:avLst/>
          </a:prstGeom>
          <a:noFill/>
          <a:ln w="9525">
            <a:solidFill>
              <a:srgbClr val="000000"/>
            </a:solidFill>
            <a:round/>
            <a:headEnd/>
            <a:tailEnd type="triangle" w="med" len="med"/>
          </a:ln>
        </p:spPr>
      </p:cxnSp>
      <p:cxnSp>
        <p:nvCxnSpPr>
          <p:cNvPr id="2070" name="AutoShape 22"/>
          <p:cNvCxnSpPr>
            <a:cxnSpLocks noChangeShapeType="1"/>
          </p:cNvCxnSpPr>
          <p:nvPr/>
        </p:nvCxnSpPr>
        <p:spPr bwMode="auto">
          <a:xfrm>
            <a:off x="6296025" y="5645150"/>
            <a:ext cx="0" cy="414338"/>
          </a:xfrm>
          <a:prstGeom prst="straightConnector1">
            <a:avLst/>
          </a:prstGeom>
          <a:noFill/>
          <a:ln w="9525">
            <a:solidFill>
              <a:srgbClr val="000000"/>
            </a:solidFill>
            <a:round/>
            <a:headEnd/>
            <a:tailEnd type="triangle" w="med" len="med"/>
          </a:ln>
        </p:spPr>
      </p:cxnSp>
      <p:cxnSp>
        <p:nvCxnSpPr>
          <p:cNvPr id="2071" name="AutoShape 23"/>
          <p:cNvCxnSpPr>
            <a:cxnSpLocks noChangeShapeType="1"/>
          </p:cNvCxnSpPr>
          <p:nvPr/>
        </p:nvCxnSpPr>
        <p:spPr bwMode="auto">
          <a:xfrm>
            <a:off x="4206875" y="5645150"/>
            <a:ext cx="2089150" cy="0"/>
          </a:xfrm>
          <a:prstGeom prst="straightConnector1">
            <a:avLst/>
          </a:prstGeom>
          <a:noFill/>
          <a:ln w="9525">
            <a:solidFill>
              <a:srgbClr val="000000"/>
            </a:solidFill>
            <a:round/>
            <a:headEnd/>
            <a:tailEnd/>
          </a:ln>
        </p:spPr>
      </p:cxnSp>
      <p:cxnSp>
        <p:nvCxnSpPr>
          <p:cNvPr id="2072" name="AutoShape 24"/>
          <p:cNvCxnSpPr>
            <a:cxnSpLocks noChangeShapeType="1"/>
          </p:cNvCxnSpPr>
          <p:nvPr/>
        </p:nvCxnSpPr>
        <p:spPr bwMode="auto">
          <a:xfrm flipH="1">
            <a:off x="3716338" y="3067050"/>
            <a:ext cx="703262" cy="0"/>
          </a:xfrm>
          <a:prstGeom prst="straightConnector1">
            <a:avLst/>
          </a:prstGeom>
          <a:noFill/>
          <a:ln w="9525">
            <a:solidFill>
              <a:srgbClr val="000000"/>
            </a:solidFill>
            <a:round/>
            <a:headEnd/>
            <a:tailEnd/>
          </a:ln>
        </p:spPr>
      </p:cxnSp>
      <p:cxnSp>
        <p:nvCxnSpPr>
          <p:cNvPr id="2073" name="AutoShape 25"/>
          <p:cNvCxnSpPr>
            <a:cxnSpLocks noChangeShapeType="1"/>
          </p:cNvCxnSpPr>
          <p:nvPr/>
        </p:nvCxnSpPr>
        <p:spPr bwMode="auto">
          <a:xfrm flipV="1">
            <a:off x="5095875" y="5257800"/>
            <a:ext cx="0" cy="387350"/>
          </a:xfrm>
          <a:prstGeom prst="straightConnector1">
            <a:avLst/>
          </a:prstGeom>
          <a:noFill/>
          <a:ln w="9525">
            <a:solidFill>
              <a:srgbClr val="000000"/>
            </a:solidFill>
            <a:round/>
            <a:headEnd/>
            <a:tailEnd/>
          </a:ln>
        </p:spPr>
      </p:cxnSp>
      <p:cxnSp>
        <p:nvCxnSpPr>
          <p:cNvPr id="2074" name="AutoShape 26"/>
          <p:cNvCxnSpPr>
            <a:cxnSpLocks noChangeShapeType="1"/>
          </p:cNvCxnSpPr>
          <p:nvPr/>
        </p:nvCxnSpPr>
        <p:spPr bwMode="auto">
          <a:xfrm flipV="1">
            <a:off x="7573963" y="5257800"/>
            <a:ext cx="0" cy="1003300"/>
          </a:xfrm>
          <a:prstGeom prst="straightConnector1">
            <a:avLst/>
          </a:prstGeom>
          <a:noFill/>
          <a:ln w="9525">
            <a:solidFill>
              <a:srgbClr val="000000"/>
            </a:solidFill>
            <a:round/>
            <a:headEnd/>
            <a:tailEnd/>
          </a:ln>
        </p:spPr>
      </p:cxnSp>
      <p:cxnSp>
        <p:nvCxnSpPr>
          <p:cNvPr id="2075" name="AutoShape 27"/>
          <p:cNvCxnSpPr>
            <a:cxnSpLocks noChangeShapeType="1"/>
          </p:cNvCxnSpPr>
          <p:nvPr/>
        </p:nvCxnSpPr>
        <p:spPr bwMode="auto">
          <a:xfrm>
            <a:off x="3716338" y="3054350"/>
            <a:ext cx="0" cy="850900"/>
          </a:xfrm>
          <a:prstGeom prst="straightConnector1">
            <a:avLst/>
          </a:prstGeom>
          <a:noFill/>
          <a:ln w="9525">
            <a:solidFill>
              <a:srgbClr val="000000"/>
            </a:solidFill>
            <a:round/>
            <a:headEnd/>
            <a:tailEnd/>
          </a:ln>
        </p:spPr>
      </p:cxnSp>
      <p:cxnSp>
        <p:nvCxnSpPr>
          <p:cNvPr id="2076" name="AutoShape 28"/>
          <p:cNvCxnSpPr>
            <a:cxnSpLocks noChangeShapeType="1"/>
          </p:cNvCxnSpPr>
          <p:nvPr/>
        </p:nvCxnSpPr>
        <p:spPr bwMode="auto">
          <a:xfrm flipH="1">
            <a:off x="3716338" y="3905250"/>
            <a:ext cx="703262" cy="0"/>
          </a:xfrm>
          <a:prstGeom prst="straightConnector1">
            <a:avLst/>
          </a:prstGeom>
          <a:noFill/>
          <a:ln w="9525">
            <a:solidFill>
              <a:srgbClr val="000000"/>
            </a:solidFill>
            <a:round/>
            <a:headEnd/>
            <a:tailEnd/>
          </a:ln>
        </p:spPr>
      </p:cxnSp>
      <p:cxnSp>
        <p:nvCxnSpPr>
          <p:cNvPr id="2077" name="AutoShape 29"/>
          <p:cNvCxnSpPr>
            <a:cxnSpLocks noChangeShapeType="1"/>
          </p:cNvCxnSpPr>
          <p:nvPr/>
        </p:nvCxnSpPr>
        <p:spPr bwMode="auto">
          <a:xfrm flipH="1">
            <a:off x="6937375" y="6261100"/>
            <a:ext cx="636588" cy="0"/>
          </a:xfrm>
          <a:prstGeom prst="straightConnector1">
            <a:avLst/>
          </a:prstGeom>
          <a:noFill/>
          <a:ln w="9525">
            <a:solidFill>
              <a:srgbClr val="000000"/>
            </a:solidFill>
            <a:round/>
            <a:headEnd/>
            <a:tailEnd type="triangle" w="med" len="med"/>
          </a:ln>
        </p:spPr>
      </p:cxnSp>
      <p:sp>
        <p:nvSpPr>
          <p:cNvPr id="6" name="Rectangle 5">
            <a:extLst>
              <a:ext uri="{FF2B5EF4-FFF2-40B4-BE49-F238E27FC236}">
                <a16:creationId xmlns:a16="http://schemas.microsoft.com/office/drawing/2014/main" xmlns="" id="{B30732A6-7B79-4F62-A106-CA5ED9678D8F}"/>
              </a:ext>
            </a:extLst>
          </p:cNvPr>
          <p:cNvSpPr/>
          <p:nvPr/>
        </p:nvSpPr>
        <p:spPr>
          <a:xfrm>
            <a:off x="1770062" y="201632"/>
            <a:ext cx="5970290" cy="584775"/>
          </a:xfrm>
          <a:prstGeom prst="rect">
            <a:avLst/>
          </a:prstGeom>
        </p:spPr>
        <p:txBody>
          <a:bodyPr wrap="square">
            <a:spAutoFit/>
          </a:bodyPr>
          <a:lstStyle/>
          <a:p>
            <a:pPr algn="just">
              <a:lnSpc>
                <a:spcPct val="200000"/>
              </a:lnSpc>
              <a:spcAft>
                <a:spcPts val="0"/>
              </a:spcAft>
            </a:pPr>
            <a:r>
              <a:rPr lang="en-US" sz="1100" dirty="0">
                <a:solidFill>
                  <a:schemeClr val="bg1"/>
                </a:solidFill>
                <a:latin typeface="Times New Roman" panose="02020603050405020304" pitchFamily="18" charset="0"/>
                <a:ea typeface="Calibri" panose="020F0502020204030204" pitchFamily="34" charset="0"/>
              </a:rPr>
              <a:t>              </a:t>
            </a:r>
            <a:r>
              <a:rPr lang="en-US" sz="1600" dirty="0" smtClean="0">
                <a:solidFill>
                  <a:schemeClr val="bg1"/>
                </a:solidFill>
                <a:latin typeface="Times New Roman" panose="02020603050405020304" pitchFamily="18" charset="0"/>
                <a:ea typeface="Calibri" panose="020F0502020204030204" pitchFamily="34" charset="0"/>
              </a:rPr>
              <a:t>SELECTIVE ENCRYPTION ALGORITHM FLOWCHART</a:t>
            </a:r>
            <a:endParaRPr lang="en-US" sz="1600" dirty="0">
              <a:solidFill>
                <a:schemeClr val="bg1"/>
              </a:solidFill>
              <a:effectLst/>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1108</TotalTime>
  <Words>1090</Words>
  <Application>Microsoft Office PowerPoint</Application>
  <PresentationFormat>On-screen Show (4:3)</PresentationFormat>
  <Paragraphs>169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                                                 Milestones  There were several milestones set some of few are listed below:  1. Input Image initialization 2. Generation of image encryption key and Image Encryption  3. Data embedding in the input image 4. Generation of data hiding key   5. Recovering data and image  6. Calculation of Peak Signal to Noise Ratio </vt:lpstr>
      <vt:lpstr>                                    OUTPUT</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Admin</cp:lastModifiedBy>
  <cp:revision>146</cp:revision>
  <dcterms:created xsi:type="dcterms:W3CDTF">2006-08-16T00:00:00Z</dcterms:created>
  <dcterms:modified xsi:type="dcterms:W3CDTF">2018-04-26T07:56:41Z</dcterms:modified>
</cp:coreProperties>
</file>