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6" y="-4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Fresh title.png"/>
          <p:cNvPicPr>
            <a:picLocks noChangeAspect="1"/>
          </p:cNvPicPr>
          <p:nvPr/>
        </p:nvPicPr>
        <p:blipFill>
          <a:blip r:embed="rId2"/>
          <a:srcRect b="39770"/>
          <a:stretch>
            <a:fillRect/>
          </a:stretch>
        </p:blipFill>
        <p:spPr>
          <a:xfrm>
            <a:off x="377" y="1566826"/>
            <a:ext cx="9143245" cy="2243174"/>
          </a:xfrm>
          <a:prstGeom prst="rect">
            <a:avLst/>
          </a:prstGeom>
        </p:spPr>
      </p:pic>
      <p:sp>
        <p:nvSpPr>
          <p:cNvPr id="2" name="Title 1"/>
          <p:cNvSpPr>
            <a:spLocks noGrp="1"/>
          </p:cNvSpPr>
          <p:nvPr>
            <p:ph type="ctrTitle"/>
          </p:nvPr>
        </p:nvSpPr>
        <p:spPr>
          <a:xfrm>
            <a:off x="685800" y="1134035"/>
            <a:ext cx="7772400" cy="1470025"/>
          </a:xfrm>
        </p:spPr>
        <p:txBody>
          <a:bodyPr anchor="b" anchorCtr="0">
            <a:noAutofit/>
          </a:bodyPr>
          <a:lstStyle>
            <a:lvl1pPr>
              <a:defRPr sz="6000"/>
            </a:lvl1pPr>
          </a:lstStyle>
          <a:p>
            <a:r>
              <a:rPr lang="en-US" smtClean="0"/>
              <a:t>Click to edit Master title style</a:t>
            </a:r>
            <a:endParaRPr/>
          </a:p>
        </p:txBody>
      </p:sp>
      <p:sp>
        <p:nvSpPr>
          <p:cNvPr id="3" name="Subtitle 2"/>
          <p:cNvSpPr>
            <a:spLocks noGrp="1"/>
          </p:cNvSpPr>
          <p:nvPr>
            <p:ph type="subTitle" idx="1"/>
          </p:nvPr>
        </p:nvSpPr>
        <p:spPr>
          <a:xfrm>
            <a:off x="685800" y="4114800"/>
            <a:ext cx="5257800" cy="1371600"/>
          </a:xfrm>
        </p:spPr>
        <p:txBody>
          <a:bodyPr anchor="t" anchorCtr="0">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324600" y="6288741"/>
            <a:ext cx="1981200" cy="365125"/>
          </a:xfrm>
        </p:spPr>
        <p:txBody>
          <a:bodyPr/>
          <a:lstStyle>
            <a:lvl1pPr algn="r">
              <a:defRPr/>
            </a:lvl1pPr>
          </a:lstStyle>
          <a:p>
            <a:fld id="{B56D1187-BC45-4AF0-B484-668DBAD1D4DD}" type="datetimeFigureOut">
              <a:rPr lang="en-US" smtClean="0"/>
              <a:t>5/4/2013</a:t>
            </a:fld>
            <a:endParaRPr lang="en-US"/>
          </a:p>
        </p:txBody>
      </p:sp>
      <p:sp>
        <p:nvSpPr>
          <p:cNvPr id="5" name="Footer Placeholder 4"/>
          <p:cNvSpPr>
            <a:spLocks noGrp="1"/>
          </p:cNvSpPr>
          <p:nvPr>
            <p:ph type="ftr" sz="quarter" idx="11"/>
          </p:nvPr>
        </p:nvSpPr>
        <p:spPr>
          <a:xfrm>
            <a:off x="685800" y="6288741"/>
            <a:ext cx="2895600" cy="365125"/>
          </a:xfrm>
        </p:spPr>
        <p:txBody>
          <a:bodyPr/>
          <a:lstStyle>
            <a:lvl1pPr algn="l">
              <a:defRPr/>
            </a:lvl1pPr>
          </a:lstStyle>
          <a:p>
            <a:endParaRPr lang="en-US"/>
          </a:p>
        </p:txBody>
      </p:sp>
      <p:sp>
        <p:nvSpPr>
          <p:cNvPr id="6" name="Slide Number Placeholder 5"/>
          <p:cNvSpPr>
            <a:spLocks noGrp="1"/>
          </p:cNvSpPr>
          <p:nvPr>
            <p:ph type="sldNum" sz="quarter" idx="12"/>
          </p:nvPr>
        </p:nvSpPr>
        <p:spPr>
          <a:xfrm>
            <a:off x="8382000" y="6288741"/>
            <a:ext cx="685800" cy="365125"/>
          </a:xfrm>
        </p:spPr>
        <p:txBody>
          <a:bodyPr/>
          <a:lstStyle>
            <a:lvl1pPr>
              <a:defRPr sz="1100" b="1" kern="1200">
                <a:solidFill>
                  <a:schemeClr val="tx1">
                    <a:tint val="75000"/>
                  </a:schemeClr>
                </a:solidFill>
                <a:latin typeface="+mn-lt"/>
                <a:ea typeface="+mn-ea"/>
                <a:cs typeface="+mn-cs"/>
              </a:defRPr>
            </a:lvl1pPr>
          </a:lstStyle>
          <a:p>
            <a:fld id="{84F69A68-3055-4350-A869-F554309376CF}" type="slidenum">
              <a:rPr lang="en-US" smtClean="0"/>
              <a:t>‹#›</a:t>
            </a:fld>
            <a:endParaRPr lang="en-US"/>
          </a:p>
        </p:txBody>
      </p:sp>
      <p:pic>
        <p:nvPicPr>
          <p:cNvPr id="10" name="Picture 9" descr="Fresh title.png"/>
          <p:cNvPicPr>
            <a:picLocks noChangeAspect="1"/>
          </p:cNvPicPr>
          <p:nvPr/>
        </p:nvPicPr>
        <p:blipFill>
          <a:blip r:embed="rId2"/>
          <a:srcRect t="33632" b="59388"/>
          <a:stretch>
            <a:fillRect/>
          </a:stretch>
        </p:blipFill>
        <p:spPr>
          <a:xfrm>
            <a:off x="0" y="6598024"/>
            <a:ext cx="9143245" cy="25997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56D1187-BC45-4AF0-B484-668DBAD1D4DD}" type="datetimeFigureOut">
              <a:rPr lang="en-US" smtClean="0"/>
              <a:t>5/4/2013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600200"/>
            <a:ext cx="1752600" cy="45259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90600" y="1600200"/>
            <a:ext cx="52578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56D1187-BC45-4AF0-B484-668DBAD1D4DD}" type="datetimeFigureOut">
              <a:rPr lang="en-US" smtClean="0"/>
              <a:t>5/4/2013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56D1187-BC45-4AF0-B484-668DBAD1D4DD}" type="datetimeFigureOut">
              <a:rPr lang="en-US" smtClean="0"/>
              <a:t>5/4/2013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Fresh section.png"/>
          <p:cNvPicPr>
            <a:picLocks noChangeAspect="1"/>
          </p:cNvPicPr>
          <p:nvPr/>
        </p:nvPicPr>
        <p:blipFill>
          <a:blip r:embed="rId2"/>
          <a:stretch>
            <a:fillRect/>
          </a:stretch>
        </p:blipFill>
        <p:spPr>
          <a:xfrm>
            <a:off x="755" y="3767583"/>
            <a:ext cx="9143245" cy="3090417"/>
          </a:xfrm>
          <a:prstGeom prst="rect">
            <a:avLst/>
          </a:prstGeom>
        </p:spPr>
      </p:pic>
      <p:sp>
        <p:nvSpPr>
          <p:cNvPr id="2" name="Title 1"/>
          <p:cNvSpPr>
            <a:spLocks noGrp="1"/>
          </p:cNvSpPr>
          <p:nvPr>
            <p:ph type="title"/>
          </p:nvPr>
        </p:nvSpPr>
        <p:spPr>
          <a:xfrm>
            <a:off x="672353" y="2819400"/>
            <a:ext cx="7772400" cy="1828800"/>
          </a:xfrm>
        </p:spPr>
        <p:txBody>
          <a:bodyPr vert="horz" lIns="91440" tIns="45720" rIns="91440" bIns="45720" rtlCol="0" anchor="b" anchorCtr="0">
            <a:noAutofit/>
          </a:bodyPr>
          <a:lstStyle>
            <a:lvl1pPr algn="l" defTabSz="914400" rtl="0" eaLnBrk="1" latinLnBrk="0" hangingPunct="1">
              <a:spcBef>
                <a:spcPct val="0"/>
              </a:spcBef>
              <a:buNone/>
              <a:defRPr sz="60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72353" y="5257800"/>
            <a:ext cx="7772400" cy="685800"/>
          </a:xfrm>
        </p:spPr>
        <p:txBody>
          <a:bodyPr vert="horz" lIns="91440" tIns="45720" rIns="91440" bIns="45720" rtlCol="0" anchor="t" anchorCtr="0">
            <a:normAutofit/>
          </a:bodyPr>
          <a:lstStyle>
            <a:lvl1pPr marL="0" indent="0" algn="l" defTabSz="914400" rtl="0" eaLnBrk="1" latinLnBrk="0" hangingPunct="1">
              <a:spcBef>
                <a:spcPts val="0"/>
              </a:spcBef>
              <a:buFont typeface="Wingdings" pitchFamily="2" charset="2"/>
              <a:buNone/>
              <a:defRPr sz="1600" b="0" kern="1200">
                <a:solidFill>
                  <a:schemeClr val="tx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72353" y="6553200"/>
            <a:ext cx="1981200" cy="231013"/>
          </a:xfrm>
        </p:spPr>
        <p:txBody>
          <a:bodyPr/>
          <a:lstStyle/>
          <a:p>
            <a:fld id="{B56D1187-BC45-4AF0-B484-668DBAD1D4DD}" type="datetimeFigureOut">
              <a:rPr lang="en-US" smtClean="0"/>
              <a:t>5/4/2013</a:t>
            </a:fld>
            <a:endParaRPr lang="en-US"/>
          </a:p>
        </p:txBody>
      </p:sp>
      <p:sp>
        <p:nvSpPr>
          <p:cNvPr id="5" name="Footer Placeholder 4"/>
          <p:cNvSpPr>
            <a:spLocks noGrp="1"/>
          </p:cNvSpPr>
          <p:nvPr>
            <p:ph type="ftr" sz="quarter" idx="11"/>
          </p:nvPr>
        </p:nvSpPr>
        <p:spPr>
          <a:xfrm>
            <a:off x="3621024" y="6553200"/>
            <a:ext cx="2895600" cy="231013"/>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758953" y="6553200"/>
            <a:ext cx="685800" cy="231013"/>
          </a:xfrm>
        </p:spPr>
        <p:txBody>
          <a:bodyPr/>
          <a:lstStyle/>
          <a:p>
            <a:fld id="{84F69A68-3055-4350-A869-F554309376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63706" y="2070100"/>
            <a:ext cx="3429000" cy="37385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0259" y="2070100"/>
            <a:ext cx="3429000" cy="37385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56D1187-BC45-4AF0-B484-668DBAD1D4DD}" type="datetimeFigureOut">
              <a:rPr lang="en-US" smtClean="0"/>
              <a:t>5/4/2013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p:nvSpPr>
        <p:spPr>
          <a:xfrm>
            <a:off x="4675094" y="1842247"/>
            <a:ext cx="3505200" cy="3962400"/>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 Placeholder 4"/>
          <p:cNvSpPr>
            <a:spLocks noGrp="1"/>
          </p:cNvSpPr>
          <p:nvPr>
            <p:ph type="body" sz="quarter" idx="3"/>
          </p:nvPr>
        </p:nvSpPr>
        <p:spPr>
          <a:xfrm>
            <a:off x="4715435" y="1809750"/>
            <a:ext cx="3429000" cy="639762"/>
          </a:xfrm>
          <a:noFill/>
        </p:spPr>
        <p:txBody>
          <a:bodyPr vert="horz" lIns="91440" tIns="91440" rIns="91440" bIns="91440" rtlCol="0" anchor="ctr" anchorCtr="0">
            <a:noAutofit/>
          </a:bodyPr>
          <a:lstStyle>
            <a:lvl1pPr marL="0" indent="0" algn="l" defTabSz="914400" rtl="0" eaLnBrk="1" latinLnBrk="0" hangingPunct="1">
              <a:spcBef>
                <a:spcPct val="0"/>
              </a:spcBef>
              <a:buNone/>
              <a:defRPr sz="2200" b="1" kern="1200">
                <a:solidFill>
                  <a:schemeClr val="tx1">
                    <a:alpha val="90000"/>
                  </a:schemeClr>
                </a:solidFill>
                <a:effectLst>
                  <a:innerShdw blurRad="38100">
                    <a:schemeClr val="tx1">
                      <a:lumMod val="85000"/>
                    </a:schemeClr>
                  </a:innerShdw>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Rectangle 9"/>
          <p:cNvSpPr/>
          <p:nvPr/>
        </p:nvSpPr>
        <p:spPr>
          <a:xfrm>
            <a:off x="990600" y="1842247"/>
            <a:ext cx="3505200" cy="3962400"/>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17494" y="1809750"/>
            <a:ext cx="3429000" cy="639762"/>
          </a:xfrm>
          <a:noFill/>
        </p:spPr>
        <p:txBody>
          <a:bodyPr vert="horz" lIns="91440" tIns="91440" rIns="91440" bIns="91440" rtlCol="0" anchor="ctr" anchorCtr="0">
            <a:noAutofit/>
          </a:bodyPr>
          <a:lstStyle>
            <a:lvl1pPr marL="0" indent="0" algn="l" defTabSz="914400" rtl="0" eaLnBrk="1" latinLnBrk="0" hangingPunct="1">
              <a:spcBef>
                <a:spcPct val="0"/>
              </a:spcBef>
              <a:buNone/>
              <a:defRPr sz="2200" b="1" kern="1200">
                <a:solidFill>
                  <a:schemeClr val="tx1">
                    <a:alpha val="90000"/>
                  </a:schemeClr>
                </a:solidFill>
                <a:effectLst>
                  <a:innerShdw blurRad="38100">
                    <a:schemeClr val="tx1">
                      <a:lumMod val="85000"/>
                    </a:schemeClr>
                  </a:innerShdw>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0"/>
              </a:spcBef>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1017494" y="2590800"/>
            <a:ext cx="3429000" cy="321786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715435" y="2590800"/>
            <a:ext cx="3429000" cy="321786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56D1187-BC45-4AF0-B484-668DBAD1D4DD}" type="datetimeFigureOut">
              <a:rPr lang="en-US" smtClean="0"/>
              <a:t>5/4/2013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56D1187-BC45-4AF0-B484-668DBAD1D4DD}" type="datetimeFigureOut">
              <a:rPr lang="en-US" smtClean="0"/>
              <a:t>5/4/2013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D1187-BC45-4AF0-B484-668DBAD1D4DD}" type="datetimeFigureOut">
              <a:rPr lang="en-US" smtClean="0"/>
              <a:t>5/4/2013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0" y="4498848"/>
            <a:ext cx="7223760" cy="868680"/>
          </a:xfrm>
        </p:spPr>
        <p:txBody>
          <a:bodyPr vert="horz" lIns="91440" tIns="45720" rIns="91440" bIns="45720" rtlCol="0" anchor="b" anchorCtr="0">
            <a:noAutofit/>
          </a:bodyPr>
          <a:lstStyle>
            <a:lvl1pPr algn="l" defTabSz="914400" rtl="0" eaLnBrk="1" latinLnBrk="0" hangingPunct="1">
              <a:spcBef>
                <a:spcPct val="0"/>
              </a:spcBef>
              <a:buNone/>
              <a:defRPr sz="44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952500" y="1673352"/>
            <a:ext cx="7223760" cy="2587752"/>
          </a:xfrm>
        </p:spPr>
        <p:txBody>
          <a:bodyPr>
            <a:normAutofit/>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52500" y="5367528"/>
            <a:ext cx="7223760" cy="804672"/>
          </a:xfrm>
        </p:spPr>
        <p:txBody>
          <a:bodyPr vert="horz" lIns="91440" tIns="45720" rIns="91440" bIns="45720" rtlCol="0">
            <a:normAutofit/>
          </a:bodyPr>
          <a:lstStyle>
            <a:lvl1pPr marL="0" indent="0">
              <a:buNone/>
              <a:defRPr sz="1600" b="0" kern="1200">
                <a:solidFill>
                  <a:schemeClr val="tx1"/>
                </a:solidFill>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18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a:xfrm>
            <a:off x="952500" y="6553200"/>
            <a:ext cx="1828800" cy="228600"/>
          </a:xfrm>
        </p:spPr>
        <p:txBody>
          <a:bodyPr/>
          <a:lstStyle/>
          <a:p>
            <a:fld id="{B56D1187-BC45-4AF0-B484-668DBAD1D4DD}" type="datetimeFigureOut">
              <a:rPr lang="en-US" smtClean="0"/>
              <a:t>5/4/2013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0" y="4495800"/>
            <a:ext cx="7219950" cy="871538"/>
          </a:xfrm>
        </p:spPr>
        <p:txBody>
          <a:bodyPr vert="horz" lIns="91440" tIns="45720" rIns="91440" bIns="45720" rtlCol="0" anchor="b" anchorCtr="0">
            <a:noAutofit/>
          </a:bodyPr>
          <a:lstStyle>
            <a:lvl1pPr algn="l" defTabSz="914400" rtl="0" eaLnBrk="1" latinLnBrk="0" hangingPunct="1">
              <a:spcBef>
                <a:spcPct val="0"/>
              </a:spcBef>
              <a:buNone/>
              <a:defRPr sz="44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952500" y="1676400"/>
            <a:ext cx="7219950" cy="2590800"/>
          </a:xfrm>
          <a:ln w="127000">
            <a:solidFill>
              <a:srgbClr val="FFFFFF">
                <a:alpha val="10000"/>
              </a:srgbClr>
            </a:solidFill>
            <a:miter lim="800000"/>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52500" y="5367338"/>
            <a:ext cx="722376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52500" y="6553200"/>
            <a:ext cx="1828800" cy="228600"/>
          </a:xfrm>
        </p:spPr>
        <p:txBody>
          <a:bodyPr/>
          <a:lstStyle/>
          <a:p>
            <a:fld id="{B56D1187-BC45-4AF0-B484-668DBAD1D4DD}" type="datetimeFigureOut">
              <a:rPr lang="en-US" smtClean="0"/>
              <a:t>5/4/2013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69A68-3055-4350-A869-F554309376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descr="Fresh Master.png"/>
          <p:cNvPicPr>
            <a:picLocks noChangeAspect="1"/>
          </p:cNvPicPr>
          <p:nvPr/>
        </p:nvPicPr>
        <p:blipFill>
          <a:blip r:embed="rId13"/>
          <a:stretch>
            <a:fillRect/>
          </a:stretch>
        </p:blipFill>
        <p:spPr>
          <a:xfrm>
            <a:off x="377" y="283"/>
            <a:ext cx="9143245" cy="6857434"/>
          </a:xfrm>
          <a:prstGeom prst="rect">
            <a:avLst/>
          </a:prstGeom>
        </p:spPr>
      </p:pic>
      <p:sp>
        <p:nvSpPr>
          <p:cNvPr id="2" name="Title Placeholder 1"/>
          <p:cNvSpPr>
            <a:spLocks noGrp="1"/>
          </p:cNvSpPr>
          <p:nvPr>
            <p:ph type="title"/>
          </p:nvPr>
        </p:nvSpPr>
        <p:spPr>
          <a:xfrm>
            <a:off x="672353" y="188259"/>
            <a:ext cx="7799294" cy="1461247"/>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952500" y="2057401"/>
            <a:ext cx="7239000" cy="3733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2500" y="6553200"/>
            <a:ext cx="1828800" cy="228600"/>
          </a:xfrm>
          <a:prstGeom prst="rect">
            <a:avLst/>
          </a:prstGeom>
        </p:spPr>
        <p:txBody>
          <a:bodyPr vert="horz" lIns="91440" tIns="45720" rIns="91440" bIns="45720" rtlCol="0" anchor="ctr"/>
          <a:lstStyle>
            <a:lvl1pPr algn="l">
              <a:defRPr sz="1100" b="1">
                <a:solidFill>
                  <a:schemeClr val="tx1">
                    <a:tint val="75000"/>
                  </a:schemeClr>
                </a:solidFill>
              </a:defRPr>
            </a:lvl1pPr>
          </a:lstStyle>
          <a:p>
            <a:fld id="{B56D1187-BC45-4AF0-B484-668DBAD1D4DD}" type="datetimeFigureOut">
              <a:rPr lang="en-US" smtClean="0"/>
              <a:t>5/4/2013</a:t>
            </a:fld>
            <a:endParaRPr lang="en-US"/>
          </a:p>
        </p:txBody>
      </p:sp>
      <p:sp>
        <p:nvSpPr>
          <p:cNvPr id="5" name="Footer Placeholder 4"/>
          <p:cNvSpPr>
            <a:spLocks noGrp="1"/>
          </p:cNvSpPr>
          <p:nvPr>
            <p:ph type="ftr" sz="quarter" idx="3"/>
          </p:nvPr>
        </p:nvSpPr>
        <p:spPr>
          <a:xfrm>
            <a:off x="3124200" y="6553200"/>
            <a:ext cx="2895600" cy="228600"/>
          </a:xfrm>
          <a:prstGeom prst="rect">
            <a:avLst/>
          </a:prstGeom>
        </p:spPr>
        <p:txBody>
          <a:bodyPr vert="horz" lIns="91440" tIns="45720" rIns="91440" bIns="45720" rtlCol="0" anchor="ctr"/>
          <a:lstStyle>
            <a:lvl1pPr algn="ctr">
              <a:defRPr sz="1100" b="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77100" y="6553200"/>
            <a:ext cx="914400" cy="228600"/>
          </a:xfrm>
          <a:prstGeom prst="rect">
            <a:avLst/>
          </a:prstGeom>
        </p:spPr>
        <p:txBody>
          <a:bodyPr vert="horz" lIns="91440" tIns="45720" rIns="91440" bIns="45720" rtlCol="0" anchor="ctr"/>
          <a:lstStyle>
            <a:lvl1pPr algn="r">
              <a:defRPr sz="1100" b="1">
                <a:solidFill>
                  <a:schemeClr val="tx1">
                    <a:tint val="75000"/>
                  </a:schemeClr>
                </a:solidFill>
              </a:defRPr>
            </a:lvl1pPr>
          </a:lstStyle>
          <a:p>
            <a:fld id="{84F69A68-3055-4350-A869-F554309376C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b="1" kern="1200">
          <a:solidFill>
            <a:schemeClr val="tx1">
              <a:alpha val="90000"/>
            </a:schemeClr>
          </a:solidFill>
          <a:effectLst>
            <a:innerShdw blurRad="38100">
              <a:schemeClr val="tx1">
                <a:lumMod val="85000"/>
              </a:schemeClr>
            </a:innerShdw>
          </a:effectLst>
          <a:latin typeface="+mj-lt"/>
          <a:ea typeface="+mj-ea"/>
          <a:cs typeface="+mj-cs"/>
        </a:defRPr>
      </a:lvl1pPr>
    </p:titleStyle>
    <p:bodyStyle>
      <a:lvl1pPr marL="342900" indent="-342900" algn="l" defTabSz="914400" rtl="0" eaLnBrk="1" latinLnBrk="0" hangingPunct="1">
        <a:spcBef>
          <a:spcPts val="1800"/>
        </a:spcBef>
        <a:buFont typeface="Wingdings" pitchFamily="2" charset="2"/>
        <a:buChar char=""/>
        <a:defRPr sz="2000" b="0" kern="1200">
          <a:solidFill>
            <a:schemeClr val="tx1"/>
          </a:solidFill>
          <a:effectLst/>
          <a:latin typeface="+mn-lt"/>
          <a:ea typeface="+mn-ea"/>
          <a:cs typeface="+mn-cs"/>
        </a:defRPr>
      </a:lvl1pPr>
      <a:lvl2pPr marL="742950" indent="-285750" algn="l" defTabSz="914400" rtl="0" eaLnBrk="1" latinLnBrk="0" hangingPunct="1">
        <a:spcBef>
          <a:spcPts val="1800"/>
        </a:spcBef>
        <a:buFont typeface="Wingdings" pitchFamily="2" charset="2"/>
        <a:buChar char=""/>
        <a:defRPr sz="1800" b="0" kern="1200">
          <a:solidFill>
            <a:schemeClr val="tx1"/>
          </a:solidFill>
          <a:effectLst/>
          <a:latin typeface="+mn-lt"/>
          <a:ea typeface="+mn-ea"/>
          <a:cs typeface="+mn-cs"/>
        </a:defRPr>
      </a:lvl2pPr>
      <a:lvl3pPr marL="1143000" indent="-228600" algn="l" defTabSz="914400" rtl="0" eaLnBrk="1" latinLnBrk="0" hangingPunct="1">
        <a:spcBef>
          <a:spcPts val="1800"/>
        </a:spcBef>
        <a:buFont typeface="Wingdings" pitchFamily="2" charset="2"/>
        <a:buChar char=""/>
        <a:defRPr sz="1600" b="0" kern="1200">
          <a:solidFill>
            <a:schemeClr val="tx1"/>
          </a:solidFill>
          <a:effectLst/>
          <a:latin typeface="+mn-lt"/>
          <a:ea typeface="+mn-ea"/>
          <a:cs typeface="+mn-cs"/>
        </a:defRPr>
      </a:lvl3pPr>
      <a:lvl4pPr marL="1600200" indent="-228600" algn="l" defTabSz="914400" rtl="0" eaLnBrk="1" latinLnBrk="0" hangingPunct="1">
        <a:spcBef>
          <a:spcPts val="1800"/>
        </a:spcBef>
        <a:buFont typeface="Wingdings" pitchFamily="2" charset="2"/>
        <a:buChar char=""/>
        <a:defRPr sz="1600" b="0" kern="1200">
          <a:solidFill>
            <a:schemeClr val="tx1"/>
          </a:solidFill>
          <a:effectLst/>
          <a:latin typeface="+mn-lt"/>
          <a:ea typeface="+mn-ea"/>
          <a:cs typeface="+mn-cs"/>
        </a:defRPr>
      </a:lvl4pPr>
      <a:lvl5pPr marL="2057400" indent="-228600" algn="l" defTabSz="914400" rtl="0" eaLnBrk="1" latinLnBrk="0" hangingPunct="1">
        <a:spcBef>
          <a:spcPts val="1800"/>
        </a:spcBef>
        <a:buFont typeface="Wingdings" pitchFamily="2" charset="2"/>
        <a:buChar char="R"/>
        <a:defRPr sz="1600" b="0" kern="1200">
          <a:solidFill>
            <a:schemeClr val="tx1"/>
          </a:solidFill>
          <a:effectLst/>
          <a:latin typeface="+mn-lt"/>
          <a:ea typeface="+mn-ea"/>
          <a:cs typeface="+mn-cs"/>
        </a:defRPr>
      </a:lvl5pPr>
      <a:lvl6pPr marL="25146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6pPr>
      <a:lvl7pPr marL="29718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7pPr>
      <a:lvl8pPr marL="34290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8pPr>
      <a:lvl9pPr marL="38862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34035"/>
            <a:ext cx="7772400" cy="3361765"/>
          </a:xfrm>
        </p:spPr>
        <p:txBody>
          <a:bodyPr/>
          <a:lstStyle/>
          <a:p>
            <a:pPr algn="ctr"/>
            <a:r>
              <a:rPr lang="en-US" i="1" dirty="0" smtClean="0">
                <a:solidFill>
                  <a:schemeClr val="bg1"/>
                </a:solidFill>
              </a:rPr>
              <a:t>SEPARABLE REVERSIBLE DATA HIDING IN ENCRYPTED IMAGE</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848600" cy="5638800"/>
          </a:xfrm>
        </p:spPr>
        <p:txBody>
          <a:bodyPr/>
          <a:lstStyle/>
          <a:p>
            <a:pPr algn="just">
              <a:buNone/>
            </a:pPr>
            <a:r>
              <a:rPr lang="en-US" b="1" dirty="0" smtClean="0">
                <a:solidFill>
                  <a:schemeClr val="bg1"/>
                </a:solidFill>
              </a:rPr>
              <a:t>3. DATA EMBEDDING:</a:t>
            </a:r>
          </a:p>
          <a:p>
            <a:pPr algn="just">
              <a:buNone/>
            </a:pPr>
            <a:endParaRPr lang="en-US" dirty="0" smtClean="0">
              <a:solidFill>
                <a:schemeClr val="bg1"/>
              </a:solidFill>
            </a:endParaRPr>
          </a:p>
          <a:p>
            <a:pPr algn="just"/>
            <a:r>
              <a:rPr lang="en-US" dirty="0" smtClean="0">
                <a:solidFill>
                  <a:schemeClr val="bg1"/>
                </a:solidFill>
              </a:rPr>
              <a:t>In </a:t>
            </a:r>
            <a:r>
              <a:rPr lang="en-US" dirty="0" smtClean="0">
                <a:solidFill>
                  <a:schemeClr val="bg1"/>
                </a:solidFill>
              </a:rPr>
              <a:t>the data embedding phase, some parameters are embedded into a small number of encrypted pixels, and the LSB of the other encrypted pixels are compressed to create a space for accommodating the additional data and the original data at the positions occupied by the parameters. The detailed procedure is as follows. According to a data-hiding key, the data-hider pseudo-randomly selects </a:t>
            </a:r>
            <a:r>
              <a:rPr lang="en-US" dirty="0" err="1" smtClean="0">
                <a:solidFill>
                  <a:schemeClr val="bg1"/>
                </a:solidFill>
              </a:rPr>
              <a:t>Np</a:t>
            </a:r>
            <a:r>
              <a:rPr lang="en-US" dirty="0" smtClean="0">
                <a:solidFill>
                  <a:schemeClr val="bg1"/>
                </a:solidFill>
              </a:rPr>
              <a:t> encrypted pixels that will be used to carry the parameters for data hiding</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924800" cy="5715000"/>
          </a:xfrm>
        </p:spPr>
        <p:txBody>
          <a:bodyPr>
            <a:normAutofit lnSpcReduction="10000"/>
          </a:bodyPr>
          <a:lstStyle/>
          <a:p>
            <a:pPr algn="just">
              <a:buNone/>
            </a:pPr>
            <a:r>
              <a:rPr lang="en-US" b="1" dirty="0" smtClean="0">
                <a:solidFill>
                  <a:schemeClr val="bg1"/>
                </a:solidFill>
              </a:rPr>
              <a:t>4. DATA EXTRACTION AND IMAGE </a:t>
            </a:r>
            <a:r>
              <a:rPr lang="en-US" b="1" dirty="0" smtClean="0">
                <a:solidFill>
                  <a:schemeClr val="bg1"/>
                </a:solidFill>
              </a:rPr>
              <a:t>RECOVERY:</a:t>
            </a:r>
            <a:endParaRPr lang="en-US" dirty="0" smtClean="0">
              <a:solidFill>
                <a:schemeClr val="bg1"/>
              </a:solidFill>
            </a:endParaRPr>
          </a:p>
          <a:p>
            <a:pPr algn="just">
              <a:buNone/>
            </a:pPr>
            <a:r>
              <a:rPr lang="en-US" dirty="0" smtClean="0">
                <a:solidFill>
                  <a:schemeClr val="bg1"/>
                </a:solidFill>
              </a:rPr>
              <a:t> </a:t>
            </a:r>
          </a:p>
          <a:p>
            <a:pPr algn="just"/>
            <a:r>
              <a:rPr lang="en-US" dirty="0" smtClean="0">
                <a:solidFill>
                  <a:schemeClr val="bg1"/>
                </a:solidFill>
              </a:rPr>
              <a:t>In </a:t>
            </a:r>
            <a:r>
              <a:rPr lang="en-US" dirty="0" smtClean="0">
                <a:solidFill>
                  <a:schemeClr val="bg1"/>
                </a:solidFill>
              </a:rPr>
              <a:t>this phase, we will consider the three cases that a receiver has only the data-hiding key, only the encryption key, and both the data-hiding and encryption keys, respectively.</a:t>
            </a:r>
          </a:p>
          <a:p>
            <a:pPr algn="just"/>
            <a:r>
              <a:rPr lang="en-US" dirty="0" smtClean="0">
                <a:solidFill>
                  <a:schemeClr val="bg1"/>
                </a:solidFill>
              </a:rPr>
              <a:t>With </a:t>
            </a:r>
            <a:r>
              <a:rPr lang="en-US" dirty="0" smtClean="0">
                <a:solidFill>
                  <a:schemeClr val="bg1"/>
                </a:solidFill>
              </a:rPr>
              <a:t>an encrypted image containing embedded data, if the receiver has only the data-hiding key, he may first obtain the values of the parameters and from the LSB of the selected encrypted pixels. Note that because of the pseudo-random pixel selection and permutation, any attacker without the data-hiding key cannot obtain the parameter values and the pixel-groups, therefore cannot extract the embedded data. Furthermore, although the receiver having the data-hiding key can successfully extract the embedded data, he cannot get any information about the original image content</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924800" cy="5562600"/>
          </a:xfrm>
        </p:spPr>
        <p:txBody>
          <a:bodyPr>
            <a:normAutofit fontScale="77500" lnSpcReduction="20000"/>
          </a:bodyPr>
          <a:lstStyle/>
          <a:p>
            <a:pPr algn="just">
              <a:buNone/>
            </a:pPr>
            <a:r>
              <a:rPr lang="en-US" b="1" dirty="0" smtClean="0">
                <a:solidFill>
                  <a:schemeClr val="bg1"/>
                </a:solidFill>
              </a:rPr>
              <a:t>5. COMPUTE PSNR VALUE</a:t>
            </a:r>
            <a:r>
              <a:rPr lang="en-US" b="1" dirty="0" smtClean="0">
                <a:solidFill>
                  <a:schemeClr val="bg1"/>
                </a:solidFill>
              </a:rPr>
              <a:t>:</a:t>
            </a:r>
            <a:endParaRPr lang="en-US" b="1" dirty="0" smtClean="0">
              <a:solidFill>
                <a:schemeClr val="bg1"/>
              </a:solidFill>
            </a:endParaRPr>
          </a:p>
          <a:p>
            <a:pPr algn="just"/>
            <a:r>
              <a:rPr lang="en-US" dirty="0" smtClean="0">
                <a:solidFill>
                  <a:schemeClr val="bg1"/>
                </a:solidFill>
              </a:rPr>
              <a:t>In </a:t>
            </a:r>
            <a:r>
              <a:rPr lang="en-US" dirty="0" smtClean="0">
                <a:solidFill>
                  <a:schemeClr val="bg1"/>
                </a:solidFill>
              </a:rPr>
              <a:t>this module we compute the PSNR value for input image and decrypted image. Peak Signal-to-Noise Ratio, often abbreviated PSNR, is an engineering term for the ratio between the maximum possible power of a signal and the power of corrupting noise that affects the fidelity of its representation. Because many signals have a very wide dynamic range, PSNR is usually expressed in terms of the logarithmic decibel scale.</a:t>
            </a:r>
          </a:p>
          <a:p>
            <a:pPr algn="just"/>
            <a:r>
              <a:rPr lang="en-US" dirty="0" smtClean="0">
                <a:solidFill>
                  <a:schemeClr val="bg1"/>
                </a:solidFill>
              </a:rPr>
              <a:t>PSNR is most easily defined via the mean squared error (MSE). Given a noise-free </a:t>
            </a:r>
            <a:r>
              <a:rPr lang="en-US" dirty="0" err="1" smtClean="0">
                <a:solidFill>
                  <a:schemeClr val="bg1"/>
                </a:solidFill>
              </a:rPr>
              <a:t>m×n</a:t>
            </a:r>
            <a:r>
              <a:rPr lang="en-US" dirty="0" smtClean="0">
                <a:solidFill>
                  <a:schemeClr val="bg1"/>
                </a:solidFill>
              </a:rPr>
              <a:t> monochrome image I and its noisy approximation K, MSE is defined as</a:t>
            </a:r>
            <a:r>
              <a:rPr lang="en-US" dirty="0" smtClean="0">
                <a:solidFill>
                  <a:schemeClr val="bg1"/>
                </a:solidFill>
              </a:rPr>
              <a:t>:</a:t>
            </a:r>
          </a:p>
          <a:p>
            <a:pPr algn="just">
              <a:buNone/>
            </a:pPr>
            <a:endParaRPr lang="en-US" dirty="0" smtClean="0">
              <a:solidFill>
                <a:schemeClr val="bg1"/>
              </a:solidFill>
            </a:endParaRPr>
          </a:p>
          <a:p>
            <a:pPr algn="just"/>
            <a:r>
              <a:rPr lang="en-US" dirty="0" smtClean="0">
                <a:solidFill>
                  <a:schemeClr val="bg1"/>
                </a:solidFill>
              </a:rPr>
              <a:t>The PSNR is defined as:</a:t>
            </a:r>
          </a:p>
          <a:p>
            <a:pPr algn="just">
              <a:buNone/>
            </a:pPr>
            <a:endParaRPr lang="en-US" dirty="0" smtClean="0">
              <a:solidFill>
                <a:schemeClr val="bg1"/>
              </a:solidFill>
            </a:endParaRPr>
          </a:p>
          <a:p>
            <a:pPr algn="just">
              <a:buNone/>
            </a:pPr>
            <a:endParaRPr lang="en-US" dirty="0" smtClean="0">
              <a:solidFill>
                <a:schemeClr val="bg1"/>
              </a:solidFill>
            </a:endParaRPr>
          </a:p>
          <a:p>
            <a:pPr algn="just">
              <a:buNone/>
            </a:pPr>
            <a:endParaRPr lang="en-US" dirty="0" smtClean="0">
              <a:solidFill>
                <a:schemeClr val="bg1"/>
              </a:solidFill>
            </a:endParaRPr>
          </a:p>
          <a:p>
            <a:pPr algn="just"/>
            <a:r>
              <a:rPr lang="en-US" dirty="0" smtClean="0">
                <a:solidFill>
                  <a:schemeClr val="bg1"/>
                </a:solidFill>
              </a:rPr>
              <a:t>Using </a:t>
            </a:r>
            <a:r>
              <a:rPr lang="en-US" dirty="0" smtClean="0">
                <a:solidFill>
                  <a:schemeClr val="bg1"/>
                </a:solidFill>
              </a:rPr>
              <a:t>this PSNR value we can compare our algorithm with other algorithm that our method gives better result than previous method</a:t>
            </a:r>
            <a:r>
              <a:rPr lang="en-US" dirty="0" smtClean="0">
                <a:solidFill>
                  <a:schemeClr val="bg1"/>
                </a:solidFill>
              </a:rPr>
              <a:t>.</a:t>
            </a:r>
            <a:endParaRPr lang="en-US" dirty="0" smtClean="0">
              <a:solidFill>
                <a:schemeClr val="bg1"/>
              </a:solidFill>
            </a:endParaRPr>
          </a:p>
        </p:txBody>
      </p:sp>
      <p:pic>
        <p:nvPicPr>
          <p:cNvPr id="1028" name="Picture 4" descr="C:\Users\Egclap1\Desktop\K7 products\Stegnography\9eff474dc74c557ddc7302c56e6b5020.png"/>
          <p:cNvPicPr>
            <a:picLocks noChangeAspect="1" noChangeArrowheads="1"/>
          </p:cNvPicPr>
          <p:nvPr/>
        </p:nvPicPr>
        <p:blipFill>
          <a:blip r:embed="rId2"/>
          <a:srcRect/>
          <a:stretch>
            <a:fillRect/>
          </a:stretch>
        </p:blipFill>
        <p:spPr bwMode="auto">
          <a:xfrm>
            <a:off x="2667000" y="3048000"/>
            <a:ext cx="3057525" cy="571500"/>
          </a:xfrm>
          <a:prstGeom prst="rect">
            <a:avLst/>
          </a:prstGeom>
          <a:noFill/>
        </p:spPr>
      </p:pic>
      <p:pic>
        <p:nvPicPr>
          <p:cNvPr id="1029" name="Picture 5" descr="C:\Users\Egclap1\Desktop\K7 products\Stegnography\591a5cab35562ed0f9bc797b88ff7988.png"/>
          <p:cNvPicPr>
            <a:picLocks noChangeAspect="1" noChangeArrowheads="1"/>
          </p:cNvPicPr>
          <p:nvPr/>
        </p:nvPicPr>
        <p:blipFill>
          <a:blip r:embed="rId3"/>
          <a:srcRect/>
          <a:stretch>
            <a:fillRect/>
          </a:stretch>
        </p:blipFill>
        <p:spPr bwMode="auto">
          <a:xfrm>
            <a:off x="2743200" y="3962400"/>
            <a:ext cx="3695700" cy="12668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188259"/>
            <a:ext cx="3975847" cy="878541"/>
          </a:xfrm>
        </p:spPr>
        <p:txBody>
          <a:bodyPr/>
          <a:lstStyle/>
          <a:p>
            <a:r>
              <a:rPr lang="en-US" sz="2800" dirty="0" smtClean="0">
                <a:solidFill>
                  <a:schemeClr val="bg1"/>
                </a:solidFill>
              </a:rPr>
              <a:t>SYSTEM FLOW DIAGRAM</a:t>
            </a:r>
            <a:endParaRPr lang="en-US" sz="2800" dirty="0">
              <a:solidFill>
                <a:schemeClr val="bg1"/>
              </a:solidFill>
            </a:endParaRPr>
          </a:p>
        </p:txBody>
      </p:sp>
      <p:sp>
        <p:nvSpPr>
          <p:cNvPr id="2050" name="Rectangle 2"/>
          <p:cNvSpPr>
            <a:spLocks noChangeArrowheads="1"/>
          </p:cNvSpPr>
          <p:nvPr/>
        </p:nvSpPr>
        <p:spPr bwMode="auto">
          <a:xfrm>
            <a:off x="1770062" y="1074738"/>
            <a:ext cx="1350963" cy="385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INPUT IMAGE</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1" name="Rectangle 3"/>
          <p:cNvSpPr>
            <a:spLocks noChangeArrowheads="1"/>
          </p:cNvSpPr>
          <p:nvPr/>
        </p:nvSpPr>
        <p:spPr bwMode="auto">
          <a:xfrm>
            <a:off x="1770062" y="2149475"/>
            <a:ext cx="1350963" cy="5953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IMAGE ENCRYPTION</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2" name="Rectangle 4"/>
          <p:cNvSpPr>
            <a:spLocks noChangeArrowheads="1"/>
          </p:cNvSpPr>
          <p:nvPr/>
        </p:nvSpPr>
        <p:spPr bwMode="auto">
          <a:xfrm>
            <a:off x="4367212" y="2149475"/>
            <a:ext cx="1352550" cy="5953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ENCRYPTION KEY</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3" name="Rectangle 5"/>
          <p:cNvSpPr>
            <a:spLocks noChangeArrowheads="1"/>
          </p:cNvSpPr>
          <p:nvPr/>
        </p:nvSpPr>
        <p:spPr bwMode="auto">
          <a:xfrm>
            <a:off x="1770062" y="4946650"/>
            <a:ext cx="1350963" cy="384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TRANSMIT</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4" name="Rectangle 6"/>
          <p:cNvSpPr>
            <a:spLocks noChangeArrowheads="1"/>
          </p:cNvSpPr>
          <p:nvPr/>
        </p:nvSpPr>
        <p:spPr bwMode="auto">
          <a:xfrm>
            <a:off x="6726237" y="5116513"/>
            <a:ext cx="1352550" cy="385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DATA KEY</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5" name="Rectangle 7"/>
          <p:cNvSpPr>
            <a:spLocks noChangeArrowheads="1"/>
          </p:cNvSpPr>
          <p:nvPr/>
        </p:nvSpPr>
        <p:spPr bwMode="auto">
          <a:xfrm>
            <a:off x="1770062" y="3460750"/>
            <a:ext cx="1350963" cy="6889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HIDE ADDITIONAL DATA</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6" name="Rectangle 8"/>
          <p:cNvSpPr>
            <a:spLocks noChangeArrowheads="1"/>
          </p:cNvSpPr>
          <p:nvPr/>
        </p:nvSpPr>
        <p:spPr bwMode="auto">
          <a:xfrm>
            <a:off x="4367212" y="3063875"/>
            <a:ext cx="1352550" cy="701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INPUT ADDITIONAL DATA</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7" name="Rectangle 9"/>
          <p:cNvSpPr>
            <a:spLocks noChangeArrowheads="1"/>
          </p:cNvSpPr>
          <p:nvPr/>
        </p:nvSpPr>
        <p:spPr bwMode="auto">
          <a:xfrm>
            <a:off x="4367212" y="4786313"/>
            <a:ext cx="1352550" cy="7159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RECEIVE ENCRYPTED DATA</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8" name="Rectangle 10"/>
          <p:cNvSpPr>
            <a:spLocks noChangeArrowheads="1"/>
          </p:cNvSpPr>
          <p:nvPr/>
        </p:nvSpPr>
        <p:spPr bwMode="auto">
          <a:xfrm>
            <a:off x="3465512" y="6243638"/>
            <a:ext cx="1352550" cy="538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DECRYPT IMAGE</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59" name="Rectangle 11"/>
          <p:cNvSpPr>
            <a:spLocks noChangeArrowheads="1"/>
          </p:cNvSpPr>
          <p:nvPr/>
        </p:nvSpPr>
        <p:spPr bwMode="auto">
          <a:xfrm>
            <a:off x="1676400" y="6264275"/>
            <a:ext cx="1352550" cy="4905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ENCRYPTION KEY</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60" name="Rectangle 12"/>
          <p:cNvSpPr>
            <a:spLocks noChangeArrowheads="1"/>
          </p:cNvSpPr>
          <p:nvPr/>
        </p:nvSpPr>
        <p:spPr bwMode="auto">
          <a:xfrm>
            <a:off x="5532437" y="6303963"/>
            <a:ext cx="1352550" cy="384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DECODE DATA</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sp>
        <p:nvSpPr>
          <p:cNvPr id="2061" name="Rectangle 13"/>
          <p:cNvSpPr>
            <a:spLocks noChangeArrowheads="1"/>
          </p:cNvSpPr>
          <p:nvPr/>
        </p:nvSpPr>
        <p:spPr bwMode="auto">
          <a:xfrm>
            <a:off x="4367212" y="3924300"/>
            <a:ext cx="1352550" cy="384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bg1"/>
                </a:solidFill>
                <a:effectLst/>
                <a:latin typeface="Times New Roman" pitchFamily="18" charset="0"/>
                <a:cs typeface="Arial" pitchFamily="34" charset="0"/>
              </a:rPr>
              <a:t>DATA KEY</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cxnSp>
        <p:nvCxnSpPr>
          <p:cNvPr id="2062" name="AutoShape 14"/>
          <p:cNvCxnSpPr>
            <a:cxnSpLocks noChangeShapeType="1"/>
          </p:cNvCxnSpPr>
          <p:nvPr/>
        </p:nvCxnSpPr>
        <p:spPr bwMode="auto">
          <a:xfrm>
            <a:off x="2444750" y="1460500"/>
            <a:ext cx="0" cy="688975"/>
          </a:xfrm>
          <a:prstGeom prst="straightConnector1">
            <a:avLst/>
          </a:prstGeom>
          <a:noFill/>
          <a:ln w="9525">
            <a:solidFill>
              <a:srgbClr val="000000"/>
            </a:solidFill>
            <a:round/>
            <a:headEnd/>
            <a:tailEnd type="triangle" w="med" len="med"/>
          </a:ln>
        </p:spPr>
      </p:cxnSp>
      <p:cxnSp>
        <p:nvCxnSpPr>
          <p:cNvPr id="2063" name="AutoShape 15"/>
          <p:cNvCxnSpPr>
            <a:cxnSpLocks noChangeShapeType="1"/>
          </p:cNvCxnSpPr>
          <p:nvPr/>
        </p:nvCxnSpPr>
        <p:spPr bwMode="auto">
          <a:xfrm flipH="1">
            <a:off x="3121025" y="3765550"/>
            <a:ext cx="542925" cy="0"/>
          </a:xfrm>
          <a:prstGeom prst="straightConnector1">
            <a:avLst/>
          </a:prstGeom>
          <a:noFill/>
          <a:ln w="9525">
            <a:solidFill>
              <a:srgbClr val="000000"/>
            </a:solidFill>
            <a:round/>
            <a:headEnd/>
            <a:tailEnd type="triangle" w="med" len="med"/>
          </a:ln>
        </p:spPr>
      </p:cxnSp>
      <p:cxnSp>
        <p:nvCxnSpPr>
          <p:cNvPr id="2064" name="AutoShape 16"/>
          <p:cNvCxnSpPr>
            <a:cxnSpLocks noChangeShapeType="1"/>
          </p:cNvCxnSpPr>
          <p:nvPr/>
        </p:nvCxnSpPr>
        <p:spPr bwMode="auto">
          <a:xfrm>
            <a:off x="3028950" y="6505575"/>
            <a:ext cx="436562" cy="0"/>
          </a:xfrm>
          <a:prstGeom prst="straightConnector1">
            <a:avLst/>
          </a:prstGeom>
          <a:noFill/>
          <a:ln w="9525">
            <a:solidFill>
              <a:srgbClr val="000000"/>
            </a:solidFill>
            <a:round/>
            <a:headEnd/>
            <a:tailEnd type="triangle" w="med" len="med"/>
          </a:ln>
        </p:spPr>
      </p:cxnSp>
      <p:cxnSp>
        <p:nvCxnSpPr>
          <p:cNvPr id="2065" name="AutoShape 17"/>
          <p:cNvCxnSpPr>
            <a:cxnSpLocks noChangeShapeType="1"/>
          </p:cNvCxnSpPr>
          <p:nvPr/>
        </p:nvCxnSpPr>
        <p:spPr bwMode="auto">
          <a:xfrm>
            <a:off x="3121025" y="5116513"/>
            <a:ext cx="1246187" cy="0"/>
          </a:xfrm>
          <a:prstGeom prst="straightConnector1">
            <a:avLst/>
          </a:prstGeom>
          <a:noFill/>
          <a:ln w="9525">
            <a:solidFill>
              <a:srgbClr val="000000"/>
            </a:solidFill>
            <a:round/>
            <a:headEnd/>
            <a:tailEnd type="triangle" w="med" len="med"/>
          </a:ln>
        </p:spPr>
      </p:cxnSp>
      <p:cxnSp>
        <p:nvCxnSpPr>
          <p:cNvPr id="2066" name="AutoShape 18"/>
          <p:cNvCxnSpPr>
            <a:cxnSpLocks noChangeShapeType="1"/>
          </p:cNvCxnSpPr>
          <p:nvPr/>
        </p:nvCxnSpPr>
        <p:spPr bwMode="auto">
          <a:xfrm>
            <a:off x="2471737" y="4149725"/>
            <a:ext cx="0" cy="796925"/>
          </a:xfrm>
          <a:prstGeom prst="straightConnector1">
            <a:avLst/>
          </a:prstGeom>
          <a:noFill/>
          <a:ln w="9525">
            <a:solidFill>
              <a:srgbClr val="000000"/>
            </a:solidFill>
            <a:round/>
            <a:headEnd/>
            <a:tailEnd type="triangle" w="med" len="med"/>
          </a:ln>
        </p:spPr>
      </p:cxnSp>
      <p:cxnSp>
        <p:nvCxnSpPr>
          <p:cNvPr id="2067" name="AutoShape 19"/>
          <p:cNvCxnSpPr>
            <a:cxnSpLocks noChangeShapeType="1"/>
          </p:cNvCxnSpPr>
          <p:nvPr/>
        </p:nvCxnSpPr>
        <p:spPr bwMode="auto">
          <a:xfrm>
            <a:off x="4154487" y="5889625"/>
            <a:ext cx="0" cy="374650"/>
          </a:xfrm>
          <a:prstGeom prst="straightConnector1">
            <a:avLst/>
          </a:prstGeom>
          <a:noFill/>
          <a:ln w="9525">
            <a:solidFill>
              <a:srgbClr val="000000"/>
            </a:solidFill>
            <a:round/>
            <a:headEnd/>
            <a:tailEnd type="triangle" w="med" len="med"/>
          </a:ln>
        </p:spPr>
      </p:cxnSp>
      <p:cxnSp>
        <p:nvCxnSpPr>
          <p:cNvPr id="2068" name="AutoShape 20"/>
          <p:cNvCxnSpPr>
            <a:cxnSpLocks noChangeShapeType="1"/>
          </p:cNvCxnSpPr>
          <p:nvPr/>
        </p:nvCxnSpPr>
        <p:spPr bwMode="auto">
          <a:xfrm flipH="1">
            <a:off x="3121025" y="2454275"/>
            <a:ext cx="1246187" cy="0"/>
          </a:xfrm>
          <a:prstGeom prst="straightConnector1">
            <a:avLst/>
          </a:prstGeom>
          <a:noFill/>
          <a:ln w="9525">
            <a:solidFill>
              <a:srgbClr val="000000"/>
            </a:solidFill>
            <a:round/>
            <a:headEnd/>
            <a:tailEnd type="triangle" w="med" len="med"/>
          </a:ln>
        </p:spPr>
      </p:cxnSp>
      <p:cxnSp>
        <p:nvCxnSpPr>
          <p:cNvPr id="2069" name="AutoShape 21"/>
          <p:cNvCxnSpPr>
            <a:cxnSpLocks noChangeShapeType="1"/>
          </p:cNvCxnSpPr>
          <p:nvPr/>
        </p:nvCxnSpPr>
        <p:spPr bwMode="auto">
          <a:xfrm>
            <a:off x="2459037" y="2744788"/>
            <a:ext cx="0" cy="715962"/>
          </a:xfrm>
          <a:prstGeom prst="straightConnector1">
            <a:avLst/>
          </a:prstGeom>
          <a:noFill/>
          <a:ln w="9525">
            <a:solidFill>
              <a:srgbClr val="000000"/>
            </a:solidFill>
            <a:round/>
            <a:headEnd/>
            <a:tailEnd type="triangle" w="med" len="med"/>
          </a:ln>
        </p:spPr>
      </p:cxnSp>
      <p:cxnSp>
        <p:nvCxnSpPr>
          <p:cNvPr id="2070" name="AutoShape 22"/>
          <p:cNvCxnSpPr>
            <a:cxnSpLocks noChangeShapeType="1"/>
          </p:cNvCxnSpPr>
          <p:nvPr/>
        </p:nvCxnSpPr>
        <p:spPr bwMode="auto">
          <a:xfrm>
            <a:off x="6243637" y="5889625"/>
            <a:ext cx="0" cy="414338"/>
          </a:xfrm>
          <a:prstGeom prst="straightConnector1">
            <a:avLst/>
          </a:prstGeom>
          <a:noFill/>
          <a:ln w="9525">
            <a:solidFill>
              <a:srgbClr val="000000"/>
            </a:solidFill>
            <a:round/>
            <a:headEnd/>
            <a:tailEnd type="triangle" w="med" len="med"/>
          </a:ln>
        </p:spPr>
      </p:cxnSp>
      <p:cxnSp>
        <p:nvCxnSpPr>
          <p:cNvPr id="2071" name="AutoShape 23"/>
          <p:cNvCxnSpPr>
            <a:cxnSpLocks noChangeShapeType="1"/>
          </p:cNvCxnSpPr>
          <p:nvPr/>
        </p:nvCxnSpPr>
        <p:spPr bwMode="auto">
          <a:xfrm>
            <a:off x="4154487" y="5889625"/>
            <a:ext cx="2089150" cy="0"/>
          </a:xfrm>
          <a:prstGeom prst="straightConnector1">
            <a:avLst/>
          </a:prstGeom>
          <a:noFill/>
          <a:ln w="9525">
            <a:solidFill>
              <a:srgbClr val="000000"/>
            </a:solidFill>
            <a:round/>
            <a:headEnd/>
            <a:tailEnd/>
          </a:ln>
        </p:spPr>
      </p:cxnSp>
      <p:cxnSp>
        <p:nvCxnSpPr>
          <p:cNvPr id="2072" name="AutoShape 24"/>
          <p:cNvCxnSpPr>
            <a:cxnSpLocks noChangeShapeType="1"/>
          </p:cNvCxnSpPr>
          <p:nvPr/>
        </p:nvCxnSpPr>
        <p:spPr bwMode="auto">
          <a:xfrm flipH="1">
            <a:off x="3663950" y="3311525"/>
            <a:ext cx="703262" cy="0"/>
          </a:xfrm>
          <a:prstGeom prst="straightConnector1">
            <a:avLst/>
          </a:prstGeom>
          <a:noFill/>
          <a:ln w="9525">
            <a:solidFill>
              <a:srgbClr val="000000"/>
            </a:solidFill>
            <a:round/>
            <a:headEnd/>
            <a:tailEnd/>
          </a:ln>
        </p:spPr>
      </p:cxnSp>
      <p:cxnSp>
        <p:nvCxnSpPr>
          <p:cNvPr id="2073" name="AutoShape 25"/>
          <p:cNvCxnSpPr>
            <a:cxnSpLocks noChangeShapeType="1"/>
          </p:cNvCxnSpPr>
          <p:nvPr/>
        </p:nvCxnSpPr>
        <p:spPr bwMode="auto">
          <a:xfrm flipV="1">
            <a:off x="5043487" y="5502275"/>
            <a:ext cx="0" cy="387350"/>
          </a:xfrm>
          <a:prstGeom prst="straightConnector1">
            <a:avLst/>
          </a:prstGeom>
          <a:noFill/>
          <a:ln w="9525">
            <a:solidFill>
              <a:srgbClr val="000000"/>
            </a:solidFill>
            <a:round/>
            <a:headEnd/>
            <a:tailEnd/>
          </a:ln>
        </p:spPr>
      </p:cxnSp>
      <p:cxnSp>
        <p:nvCxnSpPr>
          <p:cNvPr id="2074" name="AutoShape 26"/>
          <p:cNvCxnSpPr>
            <a:cxnSpLocks noChangeShapeType="1"/>
          </p:cNvCxnSpPr>
          <p:nvPr/>
        </p:nvCxnSpPr>
        <p:spPr bwMode="auto">
          <a:xfrm flipV="1">
            <a:off x="7521575" y="5502275"/>
            <a:ext cx="0" cy="1003300"/>
          </a:xfrm>
          <a:prstGeom prst="straightConnector1">
            <a:avLst/>
          </a:prstGeom>
          <a:noFill/>
          <a:ln w="9525">
            <a:solidFill>
              <a:srgbClr val="000000"/>
            </a:solidFill>
            <a:round/>
            <a:headEnd/>
            <a:tailEnd/>
          </a:ln>
        </p:spPr>
      </p:cxnSp>
      <p:cxnSp>
        <p:nvCxnSpPr>
          <p:cNvPr id="2075" name="AutoShape 27"/>
          <p:cNvCxnSpPr>
            <a:cxnSpLocks noChangeShapeType="1"/>
          </p:cNvCxnSpPr>
          <p:nvPr/>
        </p:nvCxnSpPr>
        <p:spPr bwMode="auto">
          <a:xfrm>
            <a:off x="3663950" y="3298825"/>
            <a:ext cx="0" cy="850900"/>
          </a:xfrm>
          <a:prstGeom prst="straightConnector1">
            <a:avLst/>
          </a:prstGeom>
          <a:noFill/>
          <a:ln w="9525">
            <a:solidFill>
              <a:srgbClr val="000000"/>
            </a:solidFill>
            <a:round/>
            <a:headEnd/>
            <a:tailEnd/>
          </a:ln>
        </p:spPr>
      </p:cxnSp>
      <p:cxnSp>
        <p:nvCxnSpPr>
          <p:cNvPr id="2076" name="AutoShape 28"/>
          <p:cNvCxnSpPr>
            <a:cxnSpLocks noChangeShapeType="1"/>
          </p:cNvCxnSpPr>
          <p:nvPr/>
        </p:nvCxnSpPr>
        <p:spPr bwMode="auto">
          <a:xfrm flipH="1">
            <a:off x="3663950" y="4149725"/>
            <a:ext cx="703262" cy="0"/>
          </a:xfrm>
          <a:prstGeom prst="straightConnector1">
            <a:avLst/>
          </a:prstGeom>
          <a:noFill/>
          <a:ln w="9525">
            <a:solidFill>
              <a:srgbClr val="000000"/>
            </a:solidFill>
            <a:round/>
            <a:headEnd/>
            <a:tailEnd/>
          </a:ln>
        </p:spPr>
      </p:cxnSp>
      <p:cxnSp>
        <p:nvCxnSpPr>
          <p:cNvPr id="2077" name="AutoShape 29"/>
          <p:cNvCxnSpPr>
            <a:cxnSpLocks noChangeShapeType="1"/>
          </p:cNvCxnSpPr>
          <p:nvPr/>
        </p:nvCxnSpPr>
        <p:spPr bwMode="auto">
          <a:xfrm flipH="1">
            <a:off x="6884987" y="6505575"/>
            <a:ext cx="636588" cy="0"/>
          </a:xfrm>
          <a:prstGeom prst="straightConnector1">
            <a:avLst/>
          </a:prstGeom>
          <a:noFill/>
          <a:ln w="9525">
            <a:solidFill>
              <a:srgbClr val="000000"/>
            </a:solidFill>
            <a:round/>
            <a:headEn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SYSTEM SPECIFICATION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US" sz="2400" b="1" dirty="0" smtClean="0">
                <a:solidFill>
                  <a:schemeClr val="bg1"/>
                </a:solidFill>
              </a:rPr>
              <a:t>Hardware Requirement:</a:t>
            </a:r>
            <a:endParaRPr lang="en-US" sz="2400" dirty="0" smtClean="0">
              <a:solidFill>
                <a:schemeClr val="bg1"/>
              </a:solidFill>
            </a:endParaRPr>
          </a:p>
          <a:p>
            <a:pPr lvl="0"/>
            <a:r>
              <a:rPr lang="en-US" sz="2400" dirty="0" smtClean="0">
                <a:solidFill>
                  <a:schemeClr val="bg1"/>
                </a:solidFill>
              </a:rPr>
              <a:t>Pentium IV – 2.7 GHz</a:t>
            </a:r>
          </a:p>
          <a:p>
            <a:pPr lvl="0"/>
            <a:r>
              <a:rPr lang="en-US" sz="2400" dirty="0" smtClean="0">
                <a:solidFill>
                  <a:schemeClr val="bg1"/>
                </a:solidFill>
              </a:rPr>
              <a:t> 1GB DDR RAM</a:t>
            </a:r>
          </a:p>
          <a:p>
            <a:pPr lvl="0"/>
            <a:r>
              <a:rPr lang="en-US" sz="2400" dirty="0" smtClean="0">
                <a:solidFill>
                  <a:schemeClr val="bg1"/>
                </a:solidFill>
              </a:rPr>
              <a:t>250Gb Hard Disk</a:t>
            </a:r>
          </a:p>
          <a:p>
            <a:pPr>
              <a:buNone/>
            </a:pPr>
            <a:endParaRPr lang="en-US" sz="2400" dirty="0" smtClean="0">
              <a:solidFill>
                <a:schemeClr val="bg1"/>
              </a:solidFill>
            </a:endParaRPr>
          </a:p>
          <a:p>
            <a:pPr>
              <a:buNone/>
            </a:pPr>
            <a:r>
              <a:rPr lang="en-US" sz="2400" b="1" dirty="0" smtClean="0">
                <a:solidFill>
                  <a:schemeClr val="bg1"/>
                </a:solidFill>
              </a:rPr>
              <a:t>Software Requirement:</a:t>
            </a:r>
            <a:endParaRPr lang="en-US" sz="2400" dirty="0" smtClean="0">
              <a:solidFill>
                <a:schemeClr val="bg1"/>
              </a:solidFill>
            </a:endParaRPr>
          </a:p>
          <a:p>
            <a:pPr lvl="0"/>
            <a:r>
              <a:rPr lang="en-US" sz="2400" dirty="0" smtClean="0">
                <a:solidFill>
                  <a:schemeClr val="bg1"/>
                </a:solidFill>
              </a:rPr>
              <a:t>Operating System : Windows XP</a:t>
            </a:r>
          </a:p>
          <a:p>
            <a:pPr lvl="0"/>
            <a:r>
              <a:rPr lang="en-US" sz="2400" dirty="0" smtClean="0">
                <a:solidFill>
                  <a:schemeClr val="bg1"/>
                </a:solidFill>
              </a:rPr>
              <a:t> Tool : </a:t>
            </a:r>
            <a:r>
              <a:rPr lang="en-US" sz="2400" dirty="0" err="1" smtClean="0">
                <a:solidFill>
                  <a:schemeClr val="bg1"/>
                </a:solidFill>
              </a:rPr>
              <a:t>Matlab</a:t>
            </a:r>
            <a:r>
              <a:rPr lang="en-US" sz="2400" dirty="0" smtClean="0">
                <a:solidFill>
                  <a:schemeClr val="bg1"/>
                </a:solidFill>
              </a:rPr>
              <a:t> </a:t>
            </a:r>
          </a:p>
          <a:p>
            <a:pPr lvl="0"/>
            <a:r>
              <a:rPr lang="en-US" sz="2400" dirty="0" smtClean="0">
                <a:solidFill>
                  <a:schemeClr val="bg1"/>
                </a:solidFill>
              </a:rPr>
              <a:t>Version : 7.9</a:t>
            </a:r>
          </a:p>
          <a:p>
            <a:pPr algn="just">
              <a:lnSpc>
                <a:spcPct val="150000"/>
              </a:lnSpc>
              <a:buNone/>
            </a:pPr>
            <a:endParaRPr 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340659"/>
            <a:ext cx="7799294" cy="878541"/>
          </a:xfrm>
        </p:spPr>
        <p:txBody>
          <a:bodyPr/>
          <a:lstStyle/>
          <a:p>
            <a:pPr algn="ctr"/>
            <a:r>
              <a:rPr lang="en-US" dirty="0" smtClean="0">
                <a:solidFill>
                  <a:schemeClr val="bg1"/>
                </a:solidFill>
              </a:rPr>
              <a:t>CONCLUSION</a:t>
            </a:r>
            <a:endParaRPr lang="en-US" dirty="0">
              <a:solidFill>
                <a:schemeClr val="bg1"/>
              </a:solidFill>
            </a:endParaRPr>
          </a:p>
        </p:txBody>
      </p:sp>
      <p:sp>
        <p:nvSpPr>
          <p:cNvPr id="3" name="Content Placeholder 2"/>
          <p:cNvSpPr>
            <a:spLocks noGrp="1"/>
          </p:cNvSpPr>
          <p:nvPr>
            <p:ph idx="1"/>
          </p:nvPr>
        </p:nvSpPr>
        <p:spPr>
          <a:xfrm>
            <a:off x="685800" y="1371600"/>
            <a:ext cx="7848600" cy="4876800"/>
          </a:xfrm>
        </p:spPr>
        <p:txBody>
          <a:bodyPr/>
          <a:lstStyle/>
          <a:p>
            <a:pPr algn="just"/>
            <a:r>
              <a:rPr lang="en-US" dirty="0" smtClean="0">
                <a:solidFill>
                  <a:schemeClr val="bg1"/>
                </a:solidFill>
              </a:rPr>
              <a:t>In this paper, a novel scheme for separable reversible data hiding in encrypted image is proposed, which consists of image encryption, data embedding and data-extraction/image-recovery phases. In the first phase, the content owner encrypts the original uncompressed image using an encryption key by using Hill-</a:t>
            </a:r>
            <a:r>
              <a:rPr lang="en-US" dirty="0" err="1" smtClean="0">
                <a:solidFill>
                  <a:schemeClr val="bg1"/>
                </a:solidFill>
              </a:rPr>
              <a:t>chipher</a:t>
            </a:r>
            <a:r>
              <a:rPr lang="en-US" dirty="0" smtClean="0">
                <a:solidFill>
                  <a:schemeClr val="bg1"/>
                </a:solidFill>
              </a:rPr>
              <a:t> method. Here we include another key act as password to decrypt the encrypted image. With an encrypted image containing additional data, the receiver may extract the additional data using only the data-hiding key, or obtain an image similar to the original one using only the encryption key. When the receiver has both of the keys, he can extract the additional data and recover the original content without any error by exploiting the spatial correlation in natural  image if the amount of additional data is not too large</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001000" cy="5257800"/>
          </a:xfrm>
        </p:spPr>
        <p:txBody>
          <a:bodyPr>
            <a:normAutofit/>
          </a:bodyPr>
          <a:lstStyle/>
          <a:p>
            <a:pPr algn="just">
              <a:buNone/>
            </a:pPr>
            <a:r>
              <a:rPr lang="en-US" sz="2400" b="1" dirty="0" smtClean="0">
                <a:solidFill>
                  <a:schemeClr val="bg1"/>
                </a:solidFill>
              </a:rPr>
              <a:t>FUTURE </a:t>
            </a:r>
            <a:r>
              <a:rPr lang="en-US" sz="2400" b="1" dirty="0" smtClean="0">
                <a:solidFill>
                  <a:schemeClr val="bg1"/>
                </a:solidFill>
              </a:rPr>
              <a:t>ENHANCEMENT:</a:t>
            </a:r>
            <a:endParaRPr lang="en-US" sz="2400" b="1" dirty="0" smtClean="0">
              <a:solidFill>
                <a:schemeClr val="bg1"/>
              </a:solidFill>
            </a:endParaRPr>
          </a:p>
          <a:p>
            <a:pPr algn="just">
              <a:buNone/>
            </a:pPr>
            <a:r>
              <a:rPr lang="en-US" sz="2400" dirty="0" smtClean="0">
                <a:solidFill>
                  <a:schemeClr val="bg1"/>
                </a:solidFill>
              </a:rPr>
              <a:t>	</a:t>
            </a:r>
          </a:p>
          <a:p>
            <a:pPr algn="just">
              <a:buNone/>
            </a:pPr>
            <a:r>
              <a:rPr lang="en-US" sz="2400" dirty="0" smtClean="0">
                <a:solidFill>
                  <a:schemeClr val="bg1"/>
                </a:solidFill>
              </a:rPr>
              <a:t>	</a:t>
            </a:r>
            <a:r>
              <a:rPr lang="en-US" sz="2400" dirty="0" smtClean="0">
                <a:solidFill>
                  <a:schemeClr val="bg1"/>
                </a:solidFill>
              </a:rPr>
              <a:t>In </a:t>
            </a:r>
            <a:r>
              <a:rPr lang="en-US" sz="2400" dirty="0" smtClean="0">
                <a:solidFill>
                  <a:schemeClr val="bg1"/>
                </a:solidFill>
              </a:rPr>
              <a:t>future, we implement this process of image encryption and data hiding in video sequence efficiently</a:t>
            </a:r>
            <a:r>
              <a:rPr lang="en-US" sz="2400" dirty="0" smtClean="0">
                <a:solidFill>
                  <a:schemeClr val="bg1"/>
                </a:solidFill>
              </a:rPr>
              <a:t>.</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340659"/>
            <a:ext cx="7799294" cy="878541"/>
          </a:xfrm>
        </p:spPr>
        <p:txBody>
          <a:bodyPr/>
          <a:lstStyle/>
          <a:p>
            <a:r>
              <a:rPr lang="en-US" dirty="0" smtClean="0">
                <a:solidFill>
                  <a:schemeClr val="bg1"/>
                </a:solidFill>
              </a:rPr>
              <a:t>REFERENCE</a:t>
            </a:r>
            <a:endParaRPr lang="en-US" dirty="0">
              <a:solidFill>
                <a:schemeClr val="bg1"/>
              </a:solidFill>
            </a:endParaRPr>
          </a:p>
        </p:txBody>
      </p:sp>
      <p:sp>
        <p:nvSpPr>
          <p:cNvPr id="3" name="Content Placeholder 2"/>
          <p:cNvSpPr>
            <a:spLocks noGrp="1"/>
          </p:cNvSpPr>
          <p:nvPr>
            <p:ph idx="1"/>
          </p:nvPr>
        </p:nvSpPr>
        <p:spPr>
          <a:xfrm>
            <a:off x="609600" y="1600200"/>
            <a:ext cx="7924800" cy="4800600"/>
          </a:xfrm>
        </p:spPr>
        <p:txBody>
          <a:bodyPr>
            <a:normAutofit/>
          </a:bodyPr>
          <a:lstStyle/>
          <a:p>
            <a:pPr algn="just"/>
            <a:r>
              <a:rPr lang="en-US" dirty="0" smtClean="0">
                <a:solidFill>
                  <a:schemeClr val="bg1"/>
                </a:solidFill>
              </a:rPr>
              <a:t>T. Bianchi, A. </a:t>
            </a:r>
            <a:r>
              <a:rPr lang="en-US" dirty="0" err="1" smtClean="0">
                <a:solidFill>
                  <a:schemeClr val="bg1"/>
                </a:solidFill>
              </a:rPr>
              <a:t>Piva</a:t>
            </a:r>
            <a:r>
              <a:rPr lang="en-US" dirty="0" smtClean="0">
                <a:solidFill>
                  <a:schemeClr val="bg1"/>
                </a:solidFill>
              </a:rPr>
              <a:t>, and M. </a:t>
            </a:r>
            <a:r>
              <a:rPr lang="en-US" dirty="0" err="1" smtClean="0">
                <a:solidFill>
                  <a:schemeClr val="bg1"/>
                </a:solidFill>
              </a:rPr>
              <a:t>Barni</a:t>
            </a:r>
            <a:r>
              <a:rPr lang="en-US" dirty="0" smtClean="0">
                <a:solidFill>
                  <a:schemeClr val="bg1"/>
                </a:solidFill>
              </a:rPr>
              <a:t>, “On the implementation of the discrete Fourier transform in the encrypted domain,” IEEE Trans. Inform. Forensics Security, vol. 4, no. 1, pp. 86–97, Feb. 2009.</a:t>
            </a:r>
          </a:p>
          <a:p>
            <a:pPr algn="just"/>
            <a:r>
              <a:rPr lang="en-US" dirty="0" smtClean="0">
                <a:solidFill>
                  <a:schemeClr val="bg1"/>
                </a:solidFill>
              </a:rPr>
              <a:t>W. Liu, W. </a:t>
            </a:r>
            <a:r>
              <a:rPr lang="en-US" dirty="0" err="1" smtClean="0">
                <a:solidFill>
                  <a:schemeClr val="bg1"/>
                </a:solidFill>
              </a:rPr>
              <a:t>Zeng</a:t>
            </a:r>
            <a:r>
              <a:rPr lang="en-US" dirty="0" smtClean="0">
                <a:solidFill>
                  <a:schemeClr val="bg1"/>
                </a:solidFill>
              </a:rPr>
              <a:t>, L. Dong, and Q. Yao, “Efficient compression of encrypted grayscale images,” IEEE Trans. Image Process., vol. 19, no. 4, pp. 1097–1102, Apr. 2010.</a:t>
            </a:r>
          </a:p>
          <a:p>
            <a:pPr algn="just"/>
            <a:r>
              <a:rPr lang="en-US" dirty="0" smtClean="0">
                <a:solidFill>
                  <a:schemeClr val="bg1"/>
                </a:solidFill>
              </a:rPr>
              <a:t>X. Zhang, “</a:t>
            </a:r>
            <a:r>
              <a:rPr lang="en-US" dirty="0" err="1" smtClean="0">
                <a:solidFill>
                  <a:schemeClr val="bg1"/>
                </a:solidFill>
              </a:rPr>
              <a:t>Lossy</a:t>
            </a:r>
            <a:r>
              <a:rPr lang="en-US" dirty="0" smtClean="0">
                <a:solidFill>
                  <a:schemeClr val="bg1"/>
                </a:solidFill>
              </a:rPr>
              <a:t> compression and iterative reconstruction for encrypted image,” IEEE Trans. Inform. Forensics Security, vol. 6, no. 1, pp. 53–58, Feb. 2011</a:t>
            </a:r>
            <a:r>
              <a:rPr lang="en-US" dirty="0" smtClean="0">
                <a:solidFill>
                  <a:schemeClr val="bg1"/>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599"/>
            <a:ext cx="7924800" cy="5181601"/>
          </a:xfrm>
        </p:spPr>
        <p:txBody>
          <a:bodyPr/>
          <a:lstStyle/>
          <a:p>
            <a:pPr algn="just"/>
            <a:r>
              <a:rPr lang="en-US" dirty="0" smtClean="0">
                <a:solidFill>
                  <a:schemeClr val="bg1"/>
                </a:solidFill>
              </a:rPr>
              <a:t>T. Bianchi, A. </a:t>
            </a:r>
            <a:r>
              <a:rPr lang="en-US" dirty="0" err="1" smtClean="0">
                <a:solidFill>
                  <a:schemeClr val="bg1"/>
                </a:solidFill>
              </a:rPr>
              <a:t>Piva</a:t>
            </a:r>
            <a:r>
              <a:rPr lang="en-US" dirty="0" smtClean="0">
                <a:solidFill>
                  <a:schemeClr val="bg1"/>
                </a:solidFill>
              </a:rPr>
              <a:t>, and M. </a:t>
            </a:r>
            <a:r>
              <a:rPr lang="en-US" dirty="0" err="1" smtClean="0">
                <a:solidFill>
                  <a:schemeClr val="bg1"/>
                </a:solidFill>
              </a:rPr>
              <a:t>Barni</a:t>
            </a:r>
            <a:r>
              <a:rPr lang="en-US" dirty="0" smtClean="0">
                <a:solidFill>
                  <a:schemeClr val="bg1"/>
                </a:solidFill>
              </a:rPr>
              <a:t>, “Composite signal representation for fast and storage-efficient processing of encrypted signals,” IEEE Trans. Inform. Forensics Security, vol. 5, no. 1, pp. 180–187, Feb. 2010</a:t>
            </a:r>
            <a:r>
              <a:rPr lang="en-US" dirty="0" smtClean="0">
                <a:solidFill>
                  <a:schemeClr val="bg1"/>
                </a:solidFill>
              </a:rPr>
              <a:t>.</a:t>
            </a:r>
          </a:p>
          <a:p>
            <a:pPr algn="just"/>
            <a:r>
              <a:rPr lang="en-US" dirty="0" smtClean="0">
                <a:solidFill>
                  <a:schemeClr val="bg1"/>
                </a:solidFill>
              </a:rPr>
              <a:t>M</a:t>
            </a:r>
            <a:r>
              <a:rPr lang="en-US" dirty="0" smtClean="0">
                <a:solidFill>
                  <a:schemeClr val="bg1"/>
                </a:solidFill>
              </a:rPr>
              <a:t>. </a:t>
            </a:r>
            <a:r>
              <a:rPr lang="en-US" dirty="0" err="1" smtClean="0">
                <a:solidFill>
                  <a:schemeClr val="bg1"/>
                </a:solidFill>
              </a:rPr>
              <a:t>Cancellaro</a:t>
            </a:r>
            <a:r>
              <a:rPr lang="en-US" dirty="0" smtClean="0">
                <a:solidFill>
                  <a:schemeClr val="bg1"/>
                </a:solidFill>
              </a:rPr>
              <a:t>, F. </a:t>
            </a:r>
            <a:r>
              <a:rPr lang="en-US" dirty="0" err="1" smtClean="0">
                <a:solidFill>
                  <a:schemeClr val="bg1"/>
                </a:solidFill>
              </a:rPr>
              <a:t>Battisti</a:t>
            </a:r>
            <a:r>
              <a:rPr lang="en-US" dirty="0" smtClean="0">
                <a:solidFill>
                  <a:schemeClr val="bg1"/>
                </a:solidFill>
              </a:rPr>
              <a:t>, M. </a:t>
            </a:r>
            <a:r>
              <a:rPr lang="en-US" dirty="0" err="1" smtClean="0">
                <a:solidFill>
                  <a:schemeClr val="bg1"/>
                </a:solidFill>
              </a:rPr>
              <a:t>Carli</a:t>
            </a:r>
            <a:r>
              <a:rPr lang="en-US" dirty="0" smtClean="0">
                <a:solidFill>
                  <a:schemeClr val="bg1"/>
                </a:solidFill>
              </a:rPr>
              <a:t>, G. </a:t>
            </a:r>
            <a:r>
              <a:rPr lang="en-US" dirty="0" err="1" smtClean="0">
                <a:solidFill>
                  <a:schemeClr val="bg1"/>
                </a:solidFill>
              </a:rPr>
              <a:t>Boato</a:t>
            </a:r>
            <a:r>
              <a:rPr lang="en-US" dirty="0" smtClean="0">
                <a:solidFill>
                  <a:schemeClr val="bg1"/>
                </a:solidFill>
              </a:rPr>
              <a:t>, F. G. B. </a:t>
            </a:r>
            <a:r>
              <a:rPr lang="en-US" dirty="0" err="1" smtClean="0">
                <a:solidFill>
                  <a:schemeClr val="bg1"/>
                </a:solidFill>
              </a:rPr>
              <a:t>Natale</a:t>
            </a:r>
            <a:r>
              <a:rPr lang="en-US" dirty="0" smtClean="0">
                <a:solidFill>
                  <a:schemeClr val="bg1"/>
                </a:solidFill>
              </a:rPr>
              <a:t>, and A. </a:t>
            </a:r>
            <a:r>
              <a:rPr lang="en-US" dirty="0" err="1" smtClean="0">
                <a:solidFill>
                  <a:schemeClr val="bg1"/>
                </a:solidFill>
              </a:rPr>
              <a:t>Neri</a:t>
            </a:r>
            <a:r>
              <a:rPr lang="en-US" dirty="0" smtClean="0">
                <a:solidFill>
                  <a:schemeClr val="bg1"/>
                </a:solidFill>
              </a:rPr>
              <a:t>, “A commutative digital image watermarking and encryption method in the tree structured </a:t>
            </a:r>
            <a:r>
              <a:rPr lang="en-US" dirty="0" err="1" smtClean="0">
                <a:solidFill>
                  <a:schemeClr val="bg1"/>
                </a:solidFill>
              </a:rPr>
              <a:t>Haar</a:t>
            </a:r>
            <a:r>
              <a:rPr lang="en-US" dirty="0" smtClean="0">
                <a:solidFill>
                  <a:schemeClr val="bg1"/>
                </a:solidFill>
              </a:rPr>
              <a:t> transform domain,” Signal Processing: Image </a:t>
            </a:r>
            <a:r>
              <a:rPr lang="en-US" dirty="0" err="1" smtClean="0">
                <a:solidFill>
                  <a:schemeClr val="bg1"/>
                </a:solidFill>
              </a:rPr>
              <a:t>Commun</a:t>
            </a:r>
            <a:r>
              <a:rPr lang="en-US" dirty="0" smtClean="0">
                <a:solidFill>
                  <a:schemeClr val="bg1"/>
                </a:solidFill>
              </a:rPr>
              <a:t>., vol. 26, no. 1, pp. 1–12, 2011</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ABSTRACT</a:t>
            </a:r>
            <a:endParaRPr lang="en-US" dirty="0">
              <a:solidFill>
                <a:schemeClr val="bg1"/>
              </a:solidFill>
            </a:endParaRPr>
          </a:p>
        </p:txBody>
      </p:sp>
      <p:sp>
        <p:nvSpPr>
          <p:cNvPr id="3" name="Content Placeholder 2"/>
          <p:cNvSpPr>
            <a:spLocks noGrp="1"/>
          </p:cNvSpPr>
          <p:nvPr>
            <p:ph idx="1"/>
          </p:nvPr>
        </p:nvSpPr>
        <p:spPr>
          <a:xfrm>
            <a:off x="533400" y="1600200"/>
            <a:ext cx="8153400" cy="4800600"/>
          </a:xfrm>
        </p:spPr>
        <p:txBody>
          <a:bodyPr>
            <a:normAutofit fontScale="70000" lnSpcReduction="20000"/>
          </a:bodyPr>
          <a:lstStyle/>
          <a:p>
            <a:pPr algn="just">
              <a:lnSpc>
                <a:spcPct val="120000"/>
              </a:lnSpc>
            </a:pPr>
            <a:r>
              <a:rPr lang="en-US" dirty="0" smtClean="0">
                <a:solidFill>
                  <a:schemeClr val="bg1"/>
                </a:solidFill>
              </a:rPr>
              <a:t>This work proposes a novel scheme for separable reversible data hiding in encrypted images. In the first phase, a content owner encrypts the original uncompressed image using an encryption key. </a:t>
            </a:r>
            <a:endParaRPr lang="en-US" dirty="0" smtClean="0">
              <a:solidFill>
                <a:schemeClr val="bg1"/>
              </a:solidFill>
            </a:endParaRPr>
          </a:p>
          <a:p>
            <a:pPr algn="just">
              <a:lnSpc>
                <a:spcPct val="120000"/>
              </a:lnSpc>
            </a:pPr>
            <a:r>
              <a:rPr lang="en-US" dirty="0" smtClean="0">
                <a:solidFill>
                  <a:schemeClr val="bg1"/>
                </a:solidFill>
              </a:rPr>
              <a:t>Then</a:t>
            </a:r>
            <a:r>
              <a:rPr lang="en-US" dirty="0" smtClean="0">
                <a:solidFill>
                  <a:schemeClr val="bg1"/>
                </a:solidFill>
              </a:rPr>
              <a:t>, a data-hider may compress the least significant bits of the encrypted image using a data-hiding key to create a sparse space to accommodate some additional data. </a:t>
            </a:r>
            <a:endParaRPr lang="en-US" dirty="0" smtClean="0">
              <a:solidFill>
                <a:schemeClr val="bg1"/>
              </a:solidFill>
            </a:endParaRPr>
          </a:p>
          <a:p>
            <a:pPr algn="just">
              <a:lnSpc>
                <a:spcPct val="120000"/>
              </a:lnSpc>
            </a:pPr>
            <a:r>
              <a:rPr lang="en-US" dirty="0" smtClean="0">
                <a:solidFill>
                  <a:schemeClr val="bg1"/>
                </a:solidFill>
              </a:rPr>
              <a:t>With </a:t>
            </a:r>
            <a:r>
              <a:rPr lang="en-US" dirty="0" smtClean="0">
                <a:solidFill>
                  <a:schemeClr val="bg1"/>
                </a:solidFill>
              </a:rPr>
              <a:t>an encrypted image containing additional </a:t>
            </a:r>
            <a:r>
              <a:rPr lang="en-US" dirty="0" smtClean="0">
                <a:solidFill>
                  <a:schemeClr val="bg1"/>
                </a:solidFill>
              </a:rPr>
              <a:t>data. If </a:t>
            </a:r>
            <a:r>
              <a:rPr lang="en-US" dirty="0" smtClean="0">
                <a:solidFill>
                  <a:schemeClr val="bg1"/>
                </a:solidFill>
              </a:rPr>
              <a:t>a receiver has the data-hiding key, he can extract the additional data though he does not know the image content. </a:t>
            </a:r>
            <a:endParaRPr lang="en-US" dirty="0" smtClean="0">
              <a:solidFill>
                <a:schemeClr val="bg1"/>
              </a:solidFill>
            </a:endParaRPr>
          </a:p>
          <a:p>
            <a:pPr algn="just">
              <a:lnSpc>
                <a:spcPct val="120000"/>
              </a:lnSpc>
            </a:pPr>
            <a:r>
              <a:rPr lang="en-US" dirty="0" smtClean="0">
                <a:solidFill>
                  <a:schemeClr val="bg1"/>
                </a:solidFill>
              </a:rPr>
              <a:t>If </a:t>
            </a:r>
            <a:r>
              <a:rPr lang="en-US" dirty="0" smtClean="0">
                <a:solidFill>
                  <a:schemeClr val="bg1"/>
                </a:solidFill>
              </a:rPr>
              <a:t>the receiver has the encryption key, he can decrypt the received data to obtain an image similar to the original one, but cannot extract the additional data. </a:t>
            </a:r>
            <a:endParaRPr lang="en-US" dirty="0" smtClean="0">
              <a:solidFill>
                <a:schemeClr val="bg1"/>
              </a:solidFill>
            </a:endParaRPr>
          </a:p>
          <a:p>
            <a:pPr algn="just">
              <a:lnSpc>
                <a:spcPct val="120000"/>
              </a:lnSpc>
            </a:pPr>
            <a:r>
              <a:rPr lang="en-US" dirty="0" smtClean="0">
                <a:solidFill>
                  <a:schemeClr val="bg1"/>
                </a:solidFill>
              </a:rPr>
              <a:t>If </a:t>
            </a:r>
            <a:r>
              <a:rPr lang="en-US" dirty="0" smtClean="0">
                <a:solidFill>
                  <a:schemeClr val="bg1"/>
                </a:solidFill>
              </a:rPr>
              <a:t>the receiver has both the data-hiding key and the encryption key, he can extract the additional data and recover the original content without any error by exploiting the spatial correlation in natural image when the amount of additional data is not too large. </a:t>
            </a:r>
            <a:endParaRPr lang="en-US" dirty="0" smtClean="0">
              <a:solidFill>
                <a:schemeClr val="bg1"/>
              </a:solidFill>
            </a:endParaRPr>
          </a:p>
          <a:p>
            <a:pPr algn="just">
              <a:lnSpc>
                <a:spcPct val="120000"/>
              </a:lnSpc>
            </a:pPr>
            <a:r>
              <a:rPr lang="en-US" dirty="0" smtClean="0">
                <a:solidFill>
                  <a:schemeClr val="bg1"/>
                </a:solidFill>
              </a:rPr>
              <a:t>In </a:t>
            </a:r>
            <a:r>
              <a:rPr lang="en-US" dirty="0" smtClean="0">
                <a:solidFill>
                  <a:schemeClr val="bg1"/>
                </a:solidFill>
              </a:rPr>
              <a:t>our project we give additional password to decrypt our image</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188259"/>
            <a:ext cx="7799294" cy="1030941"/>
          </a:xfrm>
        </p:spPr>
        <p:txBody>
          <a:bodyPr/>
          <a:lstStyle/>
          <a:p>
            <a:r>
              <a:rPr lang="en-US" dirty="0" smtClean="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a:xfrm>
            <a:off x="457200" y="1219200"/>
            <a:ext cx="8229600" cy="5257800"/>
          </a:xfrm>
        </p:spPr>
        <p:txBody>
          <a:bodyPr>
            <a:normAutofit lnSpcReduction="10000"/>
          </a:bodyPr>
          <a:lstStyle/>
          <a:p>
            <a:pPr algn="just"/>
            <a:r>
              <a:rPr lang="en-US" dirty="0" smtClean="0">
                <a:solidFill>
                  <a:schemeClr val="bg1"/>
                </a:solidFill>
              </a:rPr>
              <a:t>Visual cryptography is a cryptographic technique which allows visual information (pictures, text, etc.) to be encrypted in such a way that decryption becomes a mechanical operation that does not require a computer. </a:t>
            </a:r>
            <a:endParaRPr lang="en-US" dirty="0" smtClean="0">
              <a:solidFill>
                <a:schemeClr val="bg1"/>
              </a:solidFill>
            </a:endParaRPr>
          </a:p>
          <a:p>
            <a:pPr algn="just"/>
            <a:r>
              <a:rPr lang="en-US" dirty="0" smtClean="0">
                <a:solidFill>
                  <a:schemeClr val="bg1"/>
                </a:solidFill>
              </a:rPr>
              <a:t>There are two basic types of encryption schemes: Symmetric-key and public-key encryption. In symmetric-key schemes, the encryption and decryption keys are the same. Thus communicating parties must agree on a secret key before they wish to communicate</a:t>
            </a:r>
            <a:r>
              <a:rPr lang="en-US" dirty="0" smtClean="0">
                <a:solidFill>
                  <a:schemeClr val="bg1"/>
                </a:solidFill>
              </a:rPr>
              <a:t>.</a:t>
            </a:r>
          </a:p>
          <a:p>
            <a:pPr algn="just"/>
            <a:r>
              <a:rPr lang="en-US" dirty="0" smtClean="0">
                <a:solidFill>
                  <a:schemeClr val="bg1"/>
                </a:solidFill>
              </a:rPr>
              <a:t>The proposed scheme is made up of image encryption, data embedding and data-extraction/image-recovery phases. In our paper we implement the key generation by using hill </a:t>
            </a:r>
            <a:r>
              <a:rPr lang="en-US" dirty="0" err="1" smtClean="0">
                <a:solidFill>
                  <a:schemeClr val="bg1"/>
                </a:solidFill>
              </a:rPr>
              <a:t>chipher</a:t>
            </a:r>
            <a:r>
              <a:rPr lang="en-US" dirty="0" smtClean="0">
                <a:solidFill>
                  <a:schemeClr val="bg1"/>
                </a:solidFill>
              </a:rPr>
              <a:t> method. In our project, we give additional password to decrypt our image. The content owner encrypts the original uncompressed image using an encryption key to produce an encrypted image. </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188259"/>
            <a:ext cx="7799294" cy="1030941"/>
          </a:xfrm>
        </p:spPr>
        <p:txBody>
          <a:bodyPr/>
          <a:lstStyle/>
          <a:p>
            <a:r>
              <a:rPr lang="en-US" dirty="0" smtClean="0">
                <a:solidFill>
                  <a:schemeClr val="bg1"/>
                </a:solidFill>
              </a:rPr>
              <a:t>EXISTING SYSTEM</a:t>
            </a:r>
            <a:endParaRPr lang="en-US" dirty="0">
              <a:solidFill>
                <a:schemeClr val="bg1"/>
              </a:solidFill>
            </a:endParaRPr>
          </a:p>
        </p:txBody>
      </p:sp>
      <p:sp>
        <p:nvSpPr>
          <p:cNvPr id="3" name="Content Placeholder 2"/>
          <p:cNvSpPr>
            <a:spLocks noGrp="1"/>
          </p:cNvSpPr>
          <p:nvPr>
            <p:ph idx="1"/>
          </p:nvPr>
        </p:nvSpPr>
        <p:spPr>
          <a:xfrm>
            <a:off x="457200" y="1219200"/>
            <a:ext cx="8229600" cy="4876800"/>
          </a:xfrm>
        </p:spPr>
        <p:txBody>
          <a:bodyPr>
            <a:normAutofit fontScale="92500" lnSpcReduction="10000"/>
          </a:bodyPr>
          <a:lstStyle/>
          <a:p>
            <a:pPr algn="just"/>
            <a:r>
              <a:rPr lang="en-US" dirty="0" smtClean="0">
                <a:solidFill>
                  <a:schemeClr val="bg1"/>
                </a:solidFill>
              </a:rPr>
              <a:t>There are two basic types of encryption schemes: Symmetric-key and public-key encryption. </a:t>
            </a:r>
            <a:endParaRPr lang="en-US" dirty="0" smtClean="0">
              <a:solidFill>
                <a:schemeClr val="bg1"/>
              </a:solidFill>
            </a:endParaRPr>
          </a:p>
          <a:p>
            <a:pPr algn="just"/>
            <a:r>
              <a:rPr lang="en-US" dirty="0" smtClean="0">
                <a:solidFill>
                  <a:schemeClr val="bg1"/>
                </a:solidFill>
              </a:rPr>
              <a:t>In </a:t>
            </a:r>
            <a:r>
              <a:rPr lang="en-US" dirty="0" smtClean="0">
                <a:solidFill>
                  <a:schemeClr val="bg1"/>
                </a:solidFill>
              </a:rPr>
              <a:t>symmetric-key schemes, the encryption and decryption keys are the same. </a:t>
            </a:r>
            <a:endParaRPr lang="en-US" dirty="0" smtClean="0">
              <a:solidFill>
                <a:schemeClr val="bg1"/>
              </a:solidFill>
            </a:endParaRPr>
          </a:p>
          <a:p>
            <a:pPr algn="just"/>
            <a:r>
              <a:rPr lang="en-US" dirty="0" smtClean="0">
                <a:solidFill>
                  <a:schemeClr val="bg1"/>
                </a:solidFill>
              </a:rPr>
              <a:t>Thus </a:t>
            </a:r>
            <a:r>
              <a:rPr lang="en-US" dirty="0" smtClean="0">
                <a:solidFill>
                  <a:schemeClr val="bg1"/>
                </a:solidFill>
              </a:rPr>
              <a:t>communicating parties must agree on a secret key before they wish to communicate. </a:t>
            </a:r>
            <a:endParaRPr lang="en-US" dirty="0" smtClean="0">
              <a:solidFill>
                <a:schemeClr val="bg1"/>
              </a:solidFill>
            </a:endParaRPr>
          </a:p>
          <a:p>
            <a:pPr algn="just"/>
            <a:r>
              <a:rPr lang="en-US" dirty="0" smtClean="0">
                <a:solidFill>
                  <a:schemeClr val="bg1"/>
                </a:solidFill>
              </a:rPr>
              <a:t>In </a:t>
            </a:r>
            <a:r>
              <a:rPr lang="en-US" dirty="0" smtClean="0">
                <a:solidFill>
                  <a:schemeClr val="bg1"/>
                </a:solidFill>
              </a:rPr>
              <a:t>public-key schemes, the encryption key is published for anyone to use and encrypt messages. </a:t>
            </a:r>
            <a:endParaRPr lang="en-US" dirty="0" smtClean="0">
              <a:solidFill>
                <a:schemeClr val="bg1"/>
              </a:solidFill>
            </a:endParaRPr>
          </a:p>
          <a:p>
            <a:pPr algn="just"/>
            <a:r>
              <a:rPr lang="en-US" dirty="0" smtClean="0">
                <a:solidFill>
                  <a:schemeClr val="bg1"/>
                </a:solidFill>
              </a:rPr>
              <a:t>However</a:t>
            </a:r>
            <a:r>
              <a:rPr lang="en-US" dirty="0" smtClean="0">
                <a:solidFill>
                  <a:schemeClr val="bg1"/>
                </a:solidFill>
              </a:rPr>
              <a:t>, only the receiving party has access to the decryption key and is capable of reading the encrypted messages. </a:t>
            </a:r>
            <a:endParaRPr lang="en-US" dirty="0" smtClean="0">
              <a:solidFill>
                <a:schemeClr val="bg1"/>
              </a:solidFill>
            </a:endParaRPr>
          </a:p>
          <a:p>
            <a:pPr algn="just"/>
            <a:r>
              <a:rPr lang="en-US" dirty="0" smtClean="0">
                <a:solidFill>
                  <a:schemeClr val="bg1"/>
                </a:solidFill>
              </a:rPr>
              <a:t>Public-key </a:t>
            </a:r>
            <a:r>
              <a:rPr lang="en-US" dirty="0" smtClean="0">
                <a:solidFill>
                  <a:schemeClr val="bg1"/>
                </a:solidFill>
              </a:rPr>
              <a:t>encryption is a relatively recent invention: historically, all encryption schemes have been symmetric-key (also called private-key) schemes.</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416859"/>
            <a:ext cx="7799294" cy="878541"/>
          </a:xfrm>
        </p:spPr>
        <p:txBody>
          <a:bodyPr/>
          <a:lstStyle/>
          <a:p>
            <a:r>
              <a:rPr lang="en-US" dirty="0" smtClean="0">
                <a:solidFill>
                  <a:schemeClr val="bg1"/>
                </a:solidFill>
              </a:rPr>
              <a:t>PROPOSED SYSTEM</a:t>
            </a:r>
            <a:endParaRPr lang="en-US" dirty="0">
              <a:solidFill>
                <a:schemeClr val="bg1"/>
              </a:solidFill>
            </a:endParaRPr>
          </a:p>
        </p:txBody>
      </p:sp>
      <p:sp>
        <p:nvSpPr>
          <p:cNvPr id="3" name="Content Placeholder 2"/>
          <p:cNvSpPr>
            <a:spLocks noGrp="1"/>
          </p:cNvSpPr>
          <p:nvPr>
            <p:ph idx="1"/>
          </p:nvPr>
        </p:nvSpPr>
        <p:spPr>
          <a:xfrm>
            <a:off x="685800" y="1524000"/>
            <a:ext cx="7848600" cy="4648200"/>
          </a:xfrm>
        </p:spPr>
        <p:txBody>
          <a:bodyPr>
            <a:normAutofit/>
          </a:bodyPr>
          <a:lstStyle/>
          <a:p>
            <a:pPr algn="just"/>
            <a:r>
              <a:rPr lang="en-US" dirty="0" smtClean="0">
                <a:solidFill>
                  <a:schemeClr val="bg1"/>
                </a:solidFill>
              </a:rPr>
              <a:t>In our proposed system</a:t>
            </a:r>
            <a:r>
              <a:rPr lang="en-US" dirty="0" smtClean="0">
                <a:solidFill>
                  <a:schemeClr val="bg1"/>
                </a:solidFill>
              </a:rPr>
              <a:t>, </a:t>
            </a:r>
            <a:r>
              <a:rPr lang="en-US" dirty="0" smtClean="0">
                <a:solidFill>
                  <a:schemeClr val="bg1"/>
                </a:solidFill>
              </a:rPr>
              <a:t>we </a:t>
            </a:r>
            <a:r>
              <a:rPr lang="en-US" dirty="0" smtClean="0">
                <a:solidFill>
                  <a:schemeClr val="bg1"/>
                </a:solidFill>
              </a:rPr>
              <a:t>implement the key generation by using hill </a:t>
            </a:r>
            <a:r>
              <a:rPr lang="en-US" dirty="0" err="1" smtClean="0">
                <a:solidFill>
                  <a:schemeClr val="bg1"/>
                </a:solidFill>
              </a:rPr>
              <a:t>chipher</a:t>
            </a:r>
            <a:r>
              <a:rPr lang="en-US" dirty="0" smtClean="0">
                <a:solidFill>
                  <a:schemeClr val="bg1"/>
                </a:solidFill>
              </a:rPr>
              <a:t> method. In our project, we give additional password to decrypt our image. </a:t>
            </a:r>
            <a:endParaRPr lang="en-US" dirty="0" smtClean="0">
              <a:solidFill>
                <a:schemeClr val="bg1"/>
              </a:solidFill>
            </a:endParaRPr>
          </a:p>
          <a:p>
            <a:pPr algn="just"/>
            <a:r>
              <a:rPr lang="en-US" dirty="0" smtClean="0">
                <a:solidFill>
                  <a:schemeClr val="bg1"/>
                </a:solidFill>
              </a:rPr>
              <a:t>The </a:t>
            </a:r>
            <a:r>
              <a:rPr lang="en-US" dirty="0" smtClean="0">
                <a:solidFill>
                  <a:schemeClr val="bg1"/>
                </a:solidFill>
              </a:rPr>
              <a:t>content owner encrypts the original uncompressed image using an encryption key to produce an encrypted image. </a:t>
            </a:r>
            <a:endParaRPr lang="en-US" dirty="0" smtClean="0">
              <a:solidFill>
                <a:schemeClr val="bg1"/>
              </a:solidFill>
            </a:endParaRPr>
          </a:p>
          <a:p>
            <a:pPr algn="just"/>
            <a:r>
              <a:rPr lang="en-US" dirty="0" smtClean="0">
                <a:solidFill>
                  <a:schemeClr val="bg1"/>
                </a:solidFill>
              </a:rPr>
              <a:t>Then</a:t>
            </a:r>
            <a:r>
              <a:rPr lang="en-US" dirty="0" smtClean="0">
                <a:solidFill>
                  <a:schemeClr val="bg1"/>
                </a:solidFill>
              </a:rPr>
              <a:t>, the data-hider compresses the least significant bits (LSB) of the encrypted image using a data-hiding key to create a sparse space to accommodate the additional data. </a:t>
            </a:r>
            <a:endParaRPr lang="en-US" dirty="0" smtClean="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153400" cy="5334000"/>
          </a:xfrm>
        </p:spPr>
        <p:txBody>
          <a:bodyPr/>
          <a:lstStyle/>
          <a:p>
            <a:pPr algn="just"/>
            <a:r>
              <a:rPr lang="en-US" dirty="0" smtClean="0">
                <a:solidFill>
                  <a:schemeClr val="bg1"/>
                </a:solidFill>
              </a:rPr>
              <a:t>At the receiver side, the data embedded in the created space can be easily retrieved from the encrypted image containing additional data according to the data-hiding key. </a:t>
            </a:r>
          </a:p>
          <a:p>
            <a:pPr algn="just"/>
            <a:r>
              <a:rPr lang="en-US" dirty="0" smtClean="0">
                <a:solidFill>
                  <a:schemeClr val="bg1"/>
                </a:solidFill>
              </a:rPr>
              <a:t>Since the data embedding only affects the LSB, a decryption with the encryption key can result in an image similar to the original version. </a:t>
            </a:r>
          </a:p>
          <a:p>
            <a:pPr algn="just"/>
            <a:r>
              <a:rPr lang="en-US" dirty="0" smtClean="0">
                <a:solidFill>
                  <a:schemeClr val="bg1"/>
                </a:solidFill>
              </a:rPr>
              <a:t>When using both of the encryption and data-hiding keys, the embedded additional data can be successfully extracted and the original image can be perfectly recovered by exploiting the spatial correlation in natural image</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188259"/>
            <a:ext cx="7799294" cy="954741"/>
          </a:xfrm>
        </p:spPr>
        <p:txBody>
          <a:bodyPr/>
          <a:lstStyle/>
          <a:p>
            <a:r>
              <a:rPr lang="en-US" sz="3600" dirty="0" smtClean="0">
                <a:solidFill>
                  <a:schemeClr val="bg1"/>
                </a:solidFill>
              </a:rPr>
              <a:t>MODULES AND MODULE </a:t>
            </a:r>
            <a:r>
              <a:rPr lang="en-US" sz="3600" dirty="0" smtClean="0">
                <a:solidFill>
                  <a:schemeClr val="bg1"/>
                </a:solidFill>
              </a:rPr>
              <a:t>DESCRIPTION</a:t>
            </a:r>
            <a:endParaRPr lang="en-US" sz="3600" dirty="0">
              <a:solidFill>
                <a:schemeClr val="bg1"/>
              </a:solidFill>
            </a:endParaRPr>
          </a:p>
        </p:txBody>
      </p:sp>
      <p:sp>
        <p:nvSpPr>
          <p:cNvPr id="3" name="Content Placeholder 2"/>
          <p:cNvSpPr>
            <a:spLocks noGrp="1"/>
          </p:cNvSpPr>
          <p:nvPr>
            <p:ph idx="1"/>
          </p:nvPr>
        </p:nvSpPr>
        <p:spPr>
          <a:xfrm>
            <a:off x="838200" y="1219200"/>
            <a:ext cx="7772400" cy="4572001"/>
          </a:xfrm>
        </p:spPr>
        <p:txBody>
          <a:bodyPr/>
          <a:lstStyle/>
          <a:p>
            <a:pPr>
              <a:buNone/>
            </a:pPr>
            <a:r>
              <a:rPr lang="en-US" b="1" dirty="0" smtClean="0">
                <a:solidFill>
                  <a:schemeClr val="bg1"/>
                </a:solidFill>
              </a:rPr>
              <a:t>MODULES:</a:t>
            </a:r>
          </a:p>
          <a:p>
            <a:r>
              <a:rPr lang="en-US" dirty="0" smtClean="0">
                <a:solidFill>
                  <a:schemeClr val="bg1"/>
                </a:solidFill>
              </a:rPr>
              <a:t>Input image initialization,</a:t>
            </a:r>
          </a:p>
          <a:p>
            <a:r>
              <a:rPr lang="en-US" dirty="0" smtClean="0">
                <a:solidFill>
                  <a:schemeClr val="bg1"/>
                </a:solidFill>
              </a:rPr>
              <a:t>Image Encryption,</a:t>
            </a:r>
          </a:p>
          <a:p>
            <a:r>
              <a:rPr lang="en-US" dirty="0" smtClean="0">
                <a:solidFill>
                  <a:schemeClr val="bg1"/>
                </a:solidFill>
              </a:rPr>
              <a:t>Data Embedding,</a:t>
            </a:r>
          </a:p>
          <a:p>
            <a:r>
              <a:rPr lang="en-US" dirty="0" smtClean="0">
                <a:solidFill>
                  <a:schemeClr val="bg1"/>
                </a:solidFill>
              </a:rPr>
              <a:t>Data Extraction and Image Recovery,</a:t>
            </a:r>
          </a:p>
          <a:p>
            <a:r>
              <a:rPr lang="en-US" dirty="0" smtClean="0">
                <a:solidFill>
                  <a:schemeClr val="bg1"/>
                </a:solidFill>
              </a:rPr>
              <a:t>Compute PSNR</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416859"/>
            <a:ext cx="7799294" cy="802341"/>
          </a:xfrm>
        </p:spPr>
        <p:txBody>
          <a:bodyPr/>
          <a:lstStyle/>
          <a:p>
            <a:r>
              <a:rPr lang="en-US" dirty="0" smtClean="0">
                <a:solidFill>
                  <a:schemeClr val="bg1"/>
                </a:solidFill>
              </a:rPr>
              <a:t>MODULE </a:t>
            </a:r>
            <a:r>
              <a:rPr lang="en-US" dirty="0" smtClean="0">
                <a:solidFill>
                  <a:schemeClr val="bg1"/>
                </a:solidFill>
              </a:rPr>
              <a:t>DESCRIPTION</a:t>
            </a:r>
            <a:endParaRPr lang="en-US" dirty="0">
              <a:solidFill>
                <a:schemeClr val="bg1"/>
              </a:solidFill>
            </a:endParaRPr>
          </a:p>
        </p:txBody>
      </p:sp>
      <p:sp>
        <p:nvSpPr>
          <p:cNvPr id="3" name="Content Placeholder 2"/>
          <p:cNvSpPr>
            <a:spLocks noGrp="1"/>
          </p:cNvSpPr>
          <p:nvPr>
            <p:ph idx="1"/>
          </p:nvPr>
        </p:nvSpPr>
        <p:spPr>
          <a:xfrm>
            <a:off x="609600" y="1600200"/>
            <a:ext cx="7848600" cy="4876800"/>
          </a:xfrm>
        </p:spPr>
        <p:txBody>
          <a:bodyPr/>
          <a:lstStyle/>
          <a:p>
            <a:pPr algn="just"/>
            <a:r>
              <a:rPr lang="en-US" b="1" dirty="0" smtClean="0">
                <a:solidFill>
                  <a:schemeClr val="bg1"/>
                </a:solidFill>
              </a:rPr>
              <a:t>1. INPUT IMAGE INITIALIZATION:</a:t>
            </a:r>
          </a:p>
          <a:p>
            <a:pPr algn="just">
              <a:buNone/>
            </a:pPr>
            <a:endParaRPr lang="en-US" dirty="0" smtClean="0">
              <a:solidFill>
                <a:schemeClr val="bg1"/>
              </a:solidFill>
            </a:endParaRPr>
          </a:p>
          <a:p>
            <a:pPr algn="just">
              <a:buNone/>
            </a:pPr>
            <a:r>
              <a:rPr lang="en-US" dirty="0" smtClean="0">
                <a:solidFill>
                  <a:schemeClr val="bg1"/>
                </a:solidFill>
              </a:rPr>
              <a:t>	In </a:t>
            </a:r>
            <a:r>
              <a:rPr lang="en-US" dirty="0" smtClean="0">
                <a:solidFill>
                  <a:schemeClr val="bg1"/>
                </a:solidFill>
              </a:rPr>
              <a:t>this module, we initialize the given image (i.e.) get the input image from user by using the keyword ‘</a:t>
            </a:r>
            <a:r>
              <a:rPr lang="en-US" dirty="0" err="1" smtClean="0">
                <a:solidFill>
                  <a:schemeClr val="bg1"/>
                </a:solidFill>
              </a:rPr>
              <a:t>uigetfile</a:t>
            </a:r>
            <a:r>
              <a:rPr lang="en-US" dirty="0" smtClean="0">
                <a:solidFill>
                  <a:schemeClr val="bg1"/>
                </a:solidFill>
              </a:rPr>
              <a:t>’. This contains only the pathname and filename. To read the image filename, we used ‘</a:t>
            </a:r>
            <a:r>
              <a:rPr lang="en-US" dirty="0" err="1" smtClean="0">
                <a:solidFill>
                  <a:schemeClr val="bg1"/>
                </a:solidFill>
              </a:rPr>
              <a:t>imread</a:t>
            </a:r>
            <a:r>
              <a:rPr lang="en-US" dirty="0" smtClean="0">
                <a:solidFill>
                  <a:schemeClr val="bg1"/>
                </a:solidFill>
              </a:rPr>
              <a:t>’ command. This read image was store in a variable as a matrix. Then we estimate the size of the given image using ‘size’ command. This give information of size of given image to estimate whether the given text was within the size of input image</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01000" cy="5562600"/>
          </a:xfrm>
        </p:spPr>
        <p:txBody>
          <a:bodyPr/>
          <a:lstStyle/>
          <a:p>
            <a:pPr algn="just">
              <a:buNone/>
            </a:pPr>
            <a:r>
              <a:rPr lang="en-US" b="1" dirty="0" smtClean="0">
                <a:solidFill>
                  <a:schemeClr val="bg1"/>
                </a:solidFill>
              </a:rPr>
              <a:t>2. IMAGE ENCRYPTION</a:t>
            </a:r>
            <a:r>
              <a:rPr lang="en-US" b="1" dirty="0" smtClean="0">
                <a:solidFill>
                  <a:schemeClr val="bg1"/>
                </a:solidFill>
              </a:rPr>
              <a:t>:</a:t>
            </a:r>
            <a:endParaRPr lang="en-US" b="1" dirty="0" smtClean="0">
              <a:solidFill>
                <a:schemeClr val="bg1"/>
              </a:solidFill>
            </a:endParaRPr>
          </a:p>
          <a:p>
            <a:pPr algn="just"/>
            <a:r>
              <a:rPr lang="en-US" dirty="0" smtClean="0">
                <a:solidFill>
                  <a:schemeClr val="bg1"/>
                </a:solidFill>
              </a:rPr>
              <a:t>Assume the original image with a size of N1XN2 is in uncompressed format and each pixel with gray value falling into [0, 255] is represented by 8 bits. Denote the bits of a pixel as bi,j,0,bi,j,1,…,bi,j,7 where 1&lt;=</a:t>
            </a:r>
            <a:r>
              <a:rPr lang="en-US" dirty="0" err="1" smtClean="0">
                <a:solidFill>
                  <a:schemeClr val="bg1"/>
                </a:solidFill>
              </a:rPr>
              <a:t>i</a:t>
            </a:r>
            <a:r>
              <a:rPr lang="en-US" dirty="0" smtClean="0">
                <a:solidFill>
                  <a:schemeClr val="bg1"/>
                </a:solidFill>
              </a:rPr>
              <a:t>&lt;=N1 and1&lt;=j&lt;=N2, the gray value as, and the number of pixels as N(N=N1XN2). That implies </a:t>
            </a:r>
          </a:p>
          <a:p>
            <a:pPr algn="just">
              <a:buNone/>
            </a:pPr>
            <a:r>
              <a:rPr lang="en-US" dirty="0" smtClean="0">
                <a:solidFill>
                  <a:schemeClr val="bg1"/>
                </a:solidFill>
              </a:rPr>
              <a:t>	</a:t>
            </a:r>
          </a:p>
          <a:p>
            <a:pPr algn="just">
              <a:buNone/>
            </a:pPr>
            <a:r>
              <a:rPr lang="en-US" dirty="0" smtClean="0">
                <a:solidFill>
                  <a:schemeClr val="bg1"/>
                </a:solidFill>
              </a:rPr>
              <a:t>	</a:t>
            </a:r>
            <a:r>
              <a:rPr lang="en-US" dirty="0" err="1" smtClean="0">
                <a:solidFill>
                  <a:schemeClr val="bg1"/>
                </a:solidFill>
              </a:rPr>
              <a:t>bi,j,u</a:t>
            </a:r>
            <a:r>
              <a:rPr lang="en-US" dirty="0" smtClean="0">
                <a:solidFill>
                  <a:schemeClr val="bg1"/>
                </a:solidFill>
              </a:rPr>
              <a:t> = [</a:t>
            </a:r>
            <a:r>
              <a:rPr lang="en-US" dirty="0" err="1" smtClean="0">
                <a:solidFill>
                  <a:schemeClr val="bg1"/>
                </a:solidFill>
              </a:rPr>
              <a:t>pi,j</a:t>
            </a:r>
            <a:r>
              <a:rPr lang="en-US" dirty="0" smtClean="0">
                <a:solidFill>
                  <a:schemeClr val="bg1"/>
                </a:solidFill>
              </a:rPr>
              <a:t>/2u]mod 2,   u=0,1,2,…,7</a:t>
            </a:r>
          </a:p>
          <a:p>
            <a:pPr algn="just">
              <a:buNone/>
            </a:pPr>
            <a:endParaRPr lang="en-US" dirty="0" smtClean="0">
              <a:solidFill>
                <a:schemeClr val="bg1"/>
              </a:solidFill>
            </a:endParaRPr>
          </a:p>
          <a:p>
            <a:pPr algn="just"/>
            <a:r>
              <a:rPr lang="en-US" dirty="0" smtClean="0">
                <a:solidFill>
                  <a:schemeClr val="bg1"/>
                </a:solidFill>
              </a:rPr>
              <a:t>In </a:t>
            </a:r>
            <a:r>
              <a:rPr lang="en-US" dirty="0" smtClean="0">
                <a:solidFill>
                  <a:schemeClr val="bg1"/>
                </a:solidFill>
              </a:rPr>
              <a:t>encryption phase, the exclusive-or results of the original bits and pseudo-random bits are calculated.</a:t>
            </a:r>
          </a:p>
          <a:p>
            <a:pPr algn="just"/>
            <a:endParaRPr lang="en-US" dirty="0">
              <a:solidFill>
                <a:schemeClr val="bg1"/>
              </a:solidFill>
            </a:endParaRPr>
          </a:p>
        </p:txBody>
      </p:sp>
    </p:spTree>
  </p:cSld>
  <p:clrMapOvr>
    <a:masterClrMapping/>
  </p:clrMapOvr>
</p:sld>
</file>

<file path=ppt/theme/theme1.xml><?xml version="1.0" encoding="utf-8"?>
<a:theme xmlns:a="http://schemas.openxmlformats.org/drawingml/2006/main" name="Theme9">
  <a:themeElements>
    <a:clrScheme name="Fresh">
      <a:dk1>
        <a:sysClr val="windowText" lastClr="000000"/>
      </a:dk1>
      <a:lt1>
        <a:sysClr val="window" lastClr="FFFFFF"/>
      </a:lt1>
      <a:dk2>
        <a:srgbClr val="89C540"/>
      </a:dk2>
      <a:lt2>
        <a:srgbClr val="F0E5B6"/>
      </a:lt2>
      <a:accent1>
        <a:srgbClr val="3B4F18"/>
      </a:accent1>
      <a:accent2>
        <a:srgbClr val="CCC834"/>
      </a:accent2>
      <a:accent3>
        <a:srgbClr val="F49AE1"/>
      </a:accent3>
      <a:accent4>
        <a:srgbClr val="2AC9DE"/>
      </a:accent4>
      <a:accent5>
        <a:srgbClr val="927B74"/>
      </a:accent5>
      <a:accent6>
        <a:srgbClr val="769F11"/>
      </a:accent6>
      <a:hlink>
        <a:srgbClr val="0A6A21"/>
      </a:hlink>
      <a:folHlink>
        <a:srgbClr val="406EA5"/>
      </a:folHlink>
    </a:clrScheme>
    <a:fontScheme name="Fresh">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resh">
      <a:fillStyleLst>
        <a:solidFill>
          <a:schemeClr val="phClr"/>
        </a:solidFill>
        <a:solidFill>
          <a:schemeClr val="phClr">
            <a:tint val="70000"/>
            <a:satMod val="115000"/>
          </a:schemeClr>
        </a:solidFill>
        <a:solidFill>
          <a:schemeClr val="phClr">
            <a:shade val="80000"/>
            <a:satMod val="115000"/>
          </a:schemeClr>
        </a:solidFill>
      </a:fillStyleLst>
      <a:lnStyleLst>
        <a:ln w="25400" cap="flat" cmpd="sng" algn="ctr">
          <a:solidFill>
            <a:schemeClr val="phClr">
              <a:shade val="95000"/>
              <a:satMod val="105000"/>
            </a:schemeClr>
          </a:solidFill>
          <a:prstDash val="solid"/>
          <a:miter/>
        </a:ln>
        <a:ln w="50800" cap="flat" cmpd="sng" algn="ctr">
          <a:solidFill>
            <a:schemeClr val="phClr"/>
          </a:solidFill>
          <a:prstDash val="solid"/>
          <a:miter/>
        </a:ln>
        <a:ln w="76200" cap="flat" cmpd="thickThin" algn="ctr">
          <a:solidFill>
            <a:schemeClr val="phClr">
              <a:alpha val="80000"/>
            </a:schemeClr>
          </a:solidFill>
          <a:prstDash val="solid"/>
          <a:miter/>
        </a:ln>
      </a:lnStyleLst>
      <a:effectStyleLst>
        <a:effectStyle>
          <a:effectLst/>
        </a:effectStyle>
        <a:effectStyle>
          <a:effectLst>
            <a:outerShdw blurRad="63500" sx="101000" sy="101000" rotWithShape="0">
              <a:srgbClr val="FFFFFF">
                <a:alpha val="50000"/>
              </a:srgbClr>
            </a:outerShdw>
          </a:effectLst>
        </a:effectStyle>
        <a:effectStyle>
          <a:effectLst>
            <a:innerShdw blurRad="101600">
              <a:srgbClr val="FFFFFF">
                <a:alpha val="75000"/>
              </a:srgbClr>
            </a:innerShdw>
            <a:outerShdw blurRad="63500" sx="101000" sy="101000" rotWithShape="0">
              <a:srgbClr val="FFFFFF">
                <a:alpha val="50000"/>
              </a:srgbClr>
            </a:outerShdw>
            <a:reflection blurRad="12700" stA="30000" endPos="35000" dist="38100" dir="5400000" sy="-100000" rotWithShape="0"/>
          </a:effectLst>
          <a:scene3d>
            <a:camera prst="orthographicFront">
              <a:rot lat="0" lon="0" rev="0"/>
            </a:camera>
            <a:lightRig rig="balanced" dir="t">
              <a:rot lat="0" lon="0" rev="30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Theme9</Template>
  <TotalTime>35</TotalTime>
  <Words>1408</Words>
  <Application>Microsoft Office PowerPoint</Application>
  <PresentationFormat>On-screen Show (4:3)</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Theme9</vt:lpstr>
      <vt:lpstr>SEPARABLE REVERSIBLE DATA HIDING IN ENCRYPTED IMAGE</vt:lpstr>
      <vt:lpstr>ABSTRACT</vt:lpstr>
      <vt:lpstr>INTRODUCTION</vt:lpstr>
      <vt:lpstr>EXISTING SYSTEM</vt:lpstr>
      <vt:lpstr>PROPOSED SYSTEM</vt:lpstr>
      <vt:lpstr>Slide 6</vt:lpstr>
      <vt:lpstr>MODULES AND MODULE DESCRIPTION</vt:lpstr>
      <vt:lpstr>MODULE DESCRIPTION</vt:lpstr>
      <vt:lpstr>Slide 9</vt:lpstr>
      <vt:lpstr>Slide 10</vt:lpstr>
      <vt:lpstr>Slide 11</vt:lpstr>
      <vt:lpstr>Slide 12</vt:lpstr>
      <vt:lpstr>SYSTEM FLOW DIAGRAM</vt:lpstr>
      <vt:lpstr>SYSTEM SPECIFICATION</vt:lpstr>
      <vt:lpstr>CONCLUSION</vt:lpstr>
      <vt:lpstr>Slide 16</vt:lpstr>
      <vt:lpstr>REFERENCE</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SEPARABLE REVERSIBLE DATA HIDING IN ENCRYPTED IMAGE</dc:title>
  <dc:creator>Egclap1</dc:creator>
  <cp:lastModifiedBy>Egclap1</cp:lastModifiedBy>
  <cp:revision>8</cp:revision>
  <dcterms:created xsi:type="dcterms:W3CDTF">2013-05-04T07:07:48Z</dcterms:created>
  <dcterms:modified xsi:type="dcterms:W3CDTF">2013-05-04T07:43:42Z</dcterms:modified>
</cp:coreProperties>
</file>