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Century Gothic Paneuropean Bold" charset="1" panose="020B0702020202020204"/>
      <p:regular r:id="rId29"/>
    </p:embeddedFont>
    <p:embeddedFont>
      <p:font typeface="Century Gothic Paneuropean" charset="1" panose="020B0502020202020204"/>
      <p:regular r:id="rId30"/>
    </p:embeddedFont>
    <p:embeddedFont>
      <p:font typeface="Century Gothic Paneuropean Bold Italics" charset="1" panose="020B070202020209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7282" y="-171362"/>
            <a:ext cx="10889974" cy="11436959"/>
          </a:xfrm>
          <a:custGeom>
            <a:avLst/>
            <a:gdLst/>
            <a:ahLst/>
            <a:cxnLst/>
            <a:rect r="r" b="b" t="t" l="l"/>
            <a:pathLst>
              <a:path h="11436959" w="10889974">
                <a:moveTo>
                  <a:pt x="0" y="0"/>
                </a:moveTo>
                <a:lnTo>
                  <a:pt x="10889973" y="0"/>
                </a:lnTo>
                <a:lnTo>
                  <a:pt x="10889973" y="11436958"/>
                </a:lnTo>
                <a:lnTo>
                  <a:pt x="0" y="1143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00897" y="2406590"/>
            <a:ext cx="9557440" cy="807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39"/>
              </a:lnSpc>
            </a:pPr>
            <a:r>
              <a:rPr lang="en-US" b="true" sz="917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ELECTRICAL FAULTS ANALYSIS &amp; CLASSIFICATION</a:t>
            </a:r>
          </a:p>
          <a:p>
            <a:pPr algn="ctr">
              <a:lnSpc>
                <a:spcPts val="1283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3987255" y="6529962"/>
            <a:ext cx="2843126" cy="3042255"/>
          </a:xfrm>
          <a:custGeom>
            <a:avLst/>
            <a:gdLst/>
            <a:ahLst/>
            <a:cxnLst/>
            <a:rect r="r" b="b" t="t" l="l"/>
            <a:pathLst>
              <a:path h="3042255" w="2843126">
                <a:moveTo>
                  <a:pt x="0" y="0"/>
                </a:moveTo>
                <a:lnTo>
                  <a:pt x="2843126" y="0"/>
                </a:lnTo>
                <a:lnTo>
                  <a:pt x="2843126" y="3042256"/>
                </a:lnTo>
                <a:lnTo>
                  <a:pt x="0" y="304225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DATASET-1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2507217"/>
            <a:ext cx="15690243" cy="699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classData.csv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Columns: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G, C, B, A (Integer): Categorical indicators related to fault classification.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Ia, Ib, Ic (Float): Current values in three phases.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Va, Vb, Vc (Float): Voltage values in three phases.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Inference: This dataset likely represents different electrical fault conditions based on current and voltage measurements.</a:t>
            </a:r>
          </a:p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Effect of Columns on Output: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Categorical values (G, C, B, A) in classData.csv might represent specific fault types.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336272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DATASET-2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1308" y="1900340"/>
            <a:ext cx="16127047" cy="699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detect_dataset.csv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Columns:</a:t>
            </a:r>
          </a:p>
          <a:p>
            <a:pPr algn="l" marL="1571864" indent="-523955" lvl="2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Output (S) (Integer): The target output class, likely indicating fault classification.</a:t>
            </a:r>
          </a:p>
          <a:p>
            <a:pPr algn="l" marL="1571864" indent="-523955" lvl="2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Ia, Ib, Ic (Float): Phase currents.</a:t>
            </a:r>
          </a:p>
          <a:p>
            <a:pPr algn="l" marL="1571864" indent="-523955" lvl="2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Va, Vb, Vc (Float): Phase voltages.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Inference: This dataset is used for fault detection, where Output (S) is the classification label.</a:t>
            </a:r>
          </a:p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Effect of Columns on Output: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Current (Ia, Ib, Ic) and Voltage (Va, Vb, Vc) influence the classification of faults.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0328" y="876300"/>
            <a:ext cx="1028189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CODE OPERATION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966" y="3220664"/>
            <a:ext cx="7715826" cy="699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Data Loading &amp; Exploration: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Reads the dataset (classData.csv).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Displays dataset structure, including the number of rows, columns, and data types.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Checks for missing values.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Prints dataset dimensions (number of samples and features).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9383792" y="3085173"/>
            <a:ext cx="0" cy="67186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9383792" y="3220664"/>
            <a:ext cx="7715826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Correlation Analysis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Uses a heatmap to show relationships between different features.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identify dependencies between current (Ia, Ib, Ic), voltage (Va, Vb, Vc), and fault indicators (G, C, B, A).</a:t>
            </a: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792679" y="3182165"/>
            <a:ext cx="8165708" cy="5930346"/>
          </a:xfrm>
          <a:custGeom>
            <a:avLst/>
            <a:gdLst/>
            <a:ahLst/>
            <a:cxnLst/>
            <a:rect r="r" b="b" t="t" l="l"/>
            <a:pathLst>
              <a:path h="5930346" w="8165708">
                <a:moveTo>
                  <a:pt x="0" y="0"/>
                </a:moveTo>
                <a:lnTo>
                  <a:pt x="8165709" y="0"/>
                </a:lnTo>
                <a:lnTo>
                  <a:pt x="8165709" y="5930345"/>
                </a:lnTo>
                <a:lnTo>
                  <a:pt x="0" y="59303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74826" y="336272"/>
            <a:ext cx="11401415" cy="2845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CORRELATION 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0328" y="876300"/>
            <a:ext cx="1028189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CODE OPERATION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966" y="3220664"/>
            <a:ext cx="7715826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Scatter Plots for Current vs Voltage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Visualizes the relationship between current and voltage in different phases.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understand how phase currents affect phase voltages</a:t>
            </a:r>
            <a:r>
              <a:rPr lang="en-US" b="true" sz="3640" i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9383792" y="3085173"/>
            <a:ext cx="0" cy="67186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9383792" y="3220664"/>
            <a:ext cx="7715826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Distribution Analysis of Currents and Voltages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Plots distribution curves for phase currents (Ia, Ib, Ic) and voltages (Va, Vb, Vc).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Shows the spread of current and voltage values.</a:t>
            </a: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79297" y="3303959"/>
            <a:ext cx="15529405" cy="4406469"/>
          </a:xfrm>
          <a:custGeom>
            <a:avLst/>
            <a:gdLst/>
            <a:ahLst/>
            <a:cxnLst/>
            <a:rect r="r" b="b" t="t" l="l"/>
            <a:pathLst>
              <a:path h="4406469" w="15529405">
                <a:moveTo>
                  <a:pt x="0" y="0"/>
                </a:moveTo>
                <a:lnTo>
                  <a:pt x="15529406" y="0"/>
                </a:lnTo>
                <a:lnTo>
                  <a:pt x="15529406" y="4406468"/>
                </a:lnTo>
                <a:lnTo>
                  <a:pt x="0" y="44064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20328" y="876300"/>
            <a:ext cx="1028189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SCATTER PLOTS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487194"/>
            <a:ext cx="7069082" cy="3896831"/>
          </a:xfrm>
          <a:custGeom>
            <a:avLst/>
            <a:gdLst/>
            <a:ahLst/>
            <a:cxnLst/>
            <a:rect r="r" b="b" t="t" l="l"/>
            <a:pathLst>
              <a:path h="3896831" w="7069082">
                <a:moveTo>
                  <a:pt x="0" y="0"/>
                </a:moveTo>
                <a:lnTo>
                  <a:pt x="7069082" y="0"/>
                </a:lnTo>
                <a:lnTo>
                  <a:pt x="7069082" y="3896832"/>
                </a:lnTo>
                <a:lnTo>
                  <a:pt x="0" y="3896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25463" y="1487194"/>
            <a:ext cx="7395622" cy="4095326"/>
          </a:xfrm>
          <a:custGeom>
            <a:avLst/>
            <a:gdLst/>
            <a:ahLst/>
            <a:cxnLst/>
            <a:rect r="r" b="b" t="t" l="l"/>
            <a:pathLst>
              <a:path h="4095326" w="7395622">
                <a:moveTo>
                  <a:pt x="0" y="0"/>
                </a:moveTo>
                <a:lnTo>
                  <a:pt x="7395622" y="0"/>
                </a:lnTo>
                <a:lnTo>
                  <a:pt x="7395622" y="4095326"/>
                </a:lnTo>
                <a:lnTo>
                  <a:pt x="0" y="4095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52487" y="5839597"/>
            <a:ext cx="7221671" cy="4044136"/>
          </a:xfrm>
          <a:custGeom>
            <a:avLst/>
            <a:gdLst/>
            <a:ahLst/>
            <a:cxnLst/>
            <a:rect r="r" b="b" t="t" l="l"/>
            <a:pathLst>
              <a:path h="4044136" w="7221671">
                <a:moveTo>
                  <a:pt x="0" y="0"/>
                </a:moveTo>
                <a:lnTo>
                  <a:pt x="7221671" y="0"/>
                </a:lnTo>
                <a:lnTo>
                  <a:pt x="7221671" y="4044136"/>
                </a:lnTo>
                <a:lnTo>
                  <a:pt x="0" y="4044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35405" y="92091"/>
            <a:ext cx="13125961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DISTRIBUTION ANALYSIS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489833" y="2981826"/>
            <a:ext cx="7308334" cy="6111594"/>
          </a:xfrm>
          <a:custGeom>
            <a:avLst/>
            <a:gdLst/>
            <a:ahLst/>
            <a:cxnLst/>
            <a:rect r="r" b="b" t="t" l="l"/>
            <a:pathLst>
              <a:path h="6111594" w="7308334">
                <a:moveTo>
                  <a:pt x="0" y="0"/>
                </a:moveTo>
                <a:lnTo>
                  <a:pt x="7308334" y="0"/>
                </a:lnTo>
                <a:lnTo>
                  <a:pt x="7308334" y="6111595"/>
                </a:lnTo>
                <a:lnTo>
                  <a:pt x="0" y="6111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20328" y="876300"/>
            <a:ext cx="1028189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FAULT DISTRIBUTION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0328" y="876300"/>
            <a:ext cx="1028189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CODE OPERATION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966" y="2654688"/>
            <a:ext cx="7715826" cy="7632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Data Preprocessing for Machine Learning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Drop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 categorical fault indicators since they are now represented in faultType.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Encodes faultType as numerical labels using LabelEncoder.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Splits the data into training (80%) and testing (20%) sets for model evaluation.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9383792" y="3085173"/>
            <a:ext cx="0" cy="67186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9473158" y="3221775"/>
            <a:ext cx="7715826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Model Training and Prediction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Uses RandomForestClassifier to learn from training data.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Predicts fault types on the test dataset.</a:t>
            </a: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20328" y="876300"/>
            <a:ext cx="1028189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CODE OPERATION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67966" y="3220664"/>
            <a:ext cx="7715826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Performance Evaluation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Displays a confusion matrix heatmap to analyze model predictions.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Prints the accuracy, precision, recall, and F1-score to measure model effectiveness.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9383792" y="3085173"/>
            <a:ext cx="0" cy="67186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9383792" y="3018498"/>
            <a:ext cx="7715826" cy="699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 Class-wise F1 Score Analysis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Extracts F1-scores for each fault type.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onverts results into a structured format for better understanding.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Visualizes F1-scores per class using a bar chart to identify which fault types the model predicts best</a:t>
            </a: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079" y="62420"/>
            <a:ext cx="18352079" cy="10224580"/>
          </a:xfrm>
          <a:custGeom>
            <a:avLst/>
            <a:gdLst/>
            <a:ahLst/>
            <a:cxnLst/>
            <a:rect r="r" b="b" t="t" l="l"/>
            <a:pathLst>
              <a:path h="10224580" w="18352079">
                <a:moveTo>
                  <a:pt x="0" y="0"/>
                </a:moveTo>
                <a:lnTo>
                  <a:pt x="18352079" y="0"/>
                </a:lnTo>
                <a:lnTo>
                  <a:pt x="18352079" y="10224580"/>
                </a:lnTo>
                <a:lnTo>
                  <a:pt x="0" y="10224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-257" r="0" b="-25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30694" y="4067727"/>
            <a:ext cx="14406697" cy="3032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1469" indent="-470735" lvl="1">
              <a:lnSpc>
                <a:spcPts val="6104"/>
              </a:lnSpc>
              <a:buFont typeface="Arial"/>
              <a:buChar char="•"/>
            </a:pPr>
            <a:r>
              <a:rPr lang="en-US" sz="43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P. DIVESHWARAN - CB.EN.U4ELC22010</a:t>
            </a:r>
          </a:p>
          <a:p>
            <a:pPr algn="l" marL="941469" indent="-470735" lvl="1">
              <a:lnSpc>
                <a:spcPts val="6104"/>
              </a:lnSpc>
              <a:buFont typeface="Arial"/>
              <a:buChar char="•"/>
            </a:pPr>
            <a:r>
              <a:rPr lang="en-US" sz="43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K. ABHIRAM REDDY - CB.EN.U4ELC22018</a:t>
            </a:r>
          </a:p>
          <a:p>
            <a:pPr algn="l" marL="941469" indent="-470735" lvl="1">
              <a:lnSpc>
                <a:spcPts val="6104"/>
              </a:lnSpc>
              <a:buFont typeface="Arial"/>
              <a:buChar char="•"/>
            </a:pPr>
            <a:r>
              <a:rPr lang="en-US" sz="43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S. KARTHIK - CB.EN.U4ELC22049</a:t>
            </a:r>
          </a:p>
          <a:p>
            <a:pPr algn="l" marL="941469" indent="-470735" lvl="1">
              <a:lnSpc>
                <a:spcPts val="6104"/>
              </a:lnSpc>
              <a:buFont typeface="Arial"/>
              <a:buChar char="•"/>
            </a:pPr>
            <a:r>
              <a:rPr lang="en-US" sz="436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K. ANIL KUMAR- CB.EN.U4ELC22066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TEAM MEMBERS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32033" y="672307"/>
            <a:ext cx="15897575" cy="8942386"/>
          </a:xfrm>
          <a:custGeom>
            <a:avLst/>
            <a:gdLst/>
            <a:ahLst/>
            <a:cxnLst/>
            <a:rect r="r" b="b" t="t" l="l"/>
            <a:pathLst>
              <a:path h="8942386" w="15897575">
                <a:moveTo>
                  <a:pt x="0" y="0"/>
                </a:moveTo>
                <a:lnTo>
                  <a:pt x="15897575" y="0"/>
                </a:lnTo>
                <a:lnTo>
                  <a:pt x="15897575" y="8942386"/>
                </a:lnTo>
                <a:lnTo>
                  <a:pt x="0" y="89423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44568" y="1193263"/>
            <a:ext cx="11198864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FEATURE IMPORTANCE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16819" y="2264163"/>
            <a:ext cx="12026612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Identifies key electrical parameters contributing to fault detection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in optimizing the model for real-world implementation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Improves interpretability &amp; decision-making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7229" y="-1749168"/>
            <a:ext cx="21753617" cy="13173024"/>
          </a:xfrm>
          <a:custGeom>
            <a:avLst/>
            <a:gdLst/>
            <a:ahLst/>
            <a:cxnLst/>
            <a:rect r="r" b="b" t="t" l="l"/>
            <a:pathLst>
              <a:path h="13173024" w="21753617">
                <a:moveTo>
                  <a:pt x="0" y="0"/>
                </a:moveTo>
                <a:lnTo>
                  <a:pt x="21753617" y="0"/>
                </a:lnTo>
                <a:lnTo>
                  <a:pt x="21753617" y="13173024"/>
                </a:lnTo>
                <a:lnTo>
                  <a:pt x="0" y="13173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453652" y="4489761"/>
            <a:ext cx="6391854" cy="4737962"/>
          </a:xfrm>
          <a:custGeom>
            <a:avLst/>
            <a:gdLst/>
            <a:ahLst/>
            <a:cxnLst/>
            <a:rect r="r" b="b" t="t" l="l"/>
            <a:pathLst>
              <a:path h="4737962" w="6391854">
                <a:moveTo>
                  <a:pt x="0" y="0"/>
                </a:moveTo>
                <a:lnTo>
                  <a:pt x="6391855" y="0"/>
                </a:lnTo>
                <a:lnTo>
                  <a:pt x="6391855" y="4737962"/>
                </a:lnTo>
                <a:lnTo>
                  <a:pt x="0" y="47379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380990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FINAL RESULT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53683" y="3448749"/>
            <a:ext cx="13748689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i="true" b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                                   Accuracy Scores: 87.921%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50564" y="-398136"/>
            <a:ext cx="20635159" cy="12054770"/>
          </a:xfrm>
          <a:custGeom>
            <a:avLst/>
            <a:gdLst/>
            <a:ahLst/>
            <a:cxnLst/>
            <a:rect r="r" b="b" t="t" l="l"/>
            <a:pathLst>
              <a:path h="12054770" w="20635159">
                <a:moveTo>
                  <a:pt x="0" y="0"/>
                </a:moveTo>
                <a:lnTo>
                  <a:pt x="20635159" y="0"/>
                </a:lnTo>
                <a:lnTo>
                  <a:pt x="20635159" y="12054771"/>
                </a:lnTo>
                <a:lnTo>
                  <a:pt x="0" y="12054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0" t="-16652" r="0" b="-1665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8326" y="3206416"/>
            <a:ext cx="12454772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ML-based classification enhances fault detection speed and accuracy.</a:t>
            </a:r>
          </a:p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Based on the final result we got from our Machine Learning models “ Random Forest ” has the Highest Accuracy of  87.921%.</a:t>
            </a:r>
          </a:p>
          <a:p>
            <a:pPr algn="just">
              <a:lnSpc>
                <a:spcPts val="5096"/>
              </a:lnSpc>
            </a:pPr>
          </a:p>
          <a:p>
            <a:pPr algn="just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61531" y="3018498"/>
            <a:ext cx="12454772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Abstract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Problem Statement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Objective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Dataset Overview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Models &amp; Methodology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Feauture Importance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Final Result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Conclusion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400202" y="3085173"/>
            <a:ext cx="6024773" cy="6024773"/>
          </a:xfrm>
          <a:custGeom>
            <a:avLst/>
            <a:gdLst/>
            <a:ahLst/>
            <a:cxnLst/>
            <a:rect r="r" b="b" t="t" l="l"/>
            <a:pathLst>
              <a:path h="6024773" w="6024773">
                <a:moveTo>
                  <a:pt x="0" y="0"/>
                </a:moveTo>
                <a:lnTo>
                  <a:pt x="6024774" y="0"/>
                </a:lnTo>
                <a:lnTo>
                  <a:pt x="6024774" y="6024773"/>
                </a:lnTo>
                <a:lnTo>
                  <a:pt x="0" y="6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OVERVIEW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ABSTRACT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project uses ML models like Random Forest to automate electrical fault detection, improving accuracy and response time. Evaluated using real-world data, the models are assessed through accuracy and classification reports. Feature importance analysis highlights key parameters, showcasing ML’s potential for real-time monitoring and predictive maintenance.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1104" y="-362091"/>
            <a:ext cx="18690207" cy="12785748"/>
          </a:xfrm>
          <a:custGeom>
            <a:avLst/>
            <a:gdLst/>
            <a:ahLst/>
            <a:cxnLst/>
            <a:rect r="r" b="b" t="t" l="l"/>
            <a:pathLst>
              <a:path h="12785748" w="18690207">
                <a:moveTo>
                  <a:pt x="0" y="0"/>
                </a:moveTo>
                <a:lnTo>
                  <a:pt x="18690208" y="0"/>
                </a:lnTo>
                <a:lnTo>
                  <a:pt x="18690208" y="12785748"/>
                </a:lnTo>
                <a:lnTo>
                  <a:pt x="0" y="12785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 l="-7156" t="0" r="-7156" b="-1119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599820" y="1814615"/>
            <a:ext cx="10551427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4089604"/>
            <a:ext cx="14916683" cy="4554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100" indent="-352550" lvl="1">
              <a:lnSpc>
                <a:spcPts val="4572"/>
              </a:lnSpc>
              <a:buFont typeface="Arial"/>
              <a:buChar char="•"/>
            </a:pPr>
            <a:r>
              <a:rPr lang="en-US" sz="326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Electrical faults in power systems are a major concern as they can cause:</a:t>
            </a:r>
          </a:p>
          <a:p>
            <a:pPr algn="l">
              <a:lnSpc>
                <a:spcPts val="4572"/>
              </a:lnSpc>
            </a:pPr>
            <a:r>
              <a:rPr lang="en-US" sz="326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✔ Equipment damage leading to high maintenance costs</a:t>
            </a:r>
          </a:p>
          <a:p>
            <a:pPr algn="l">
              <a:lnSpc>
                <a:spcPts val="4572"/>
              </a:lnSpc>
            </a:pPr>
            <a:r>
              <a:rPr lang="en-US" sz="326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✔ System downtime affecting industrial and domestic power usage</a:t>
            </a:r>
          </a:p>
          <a:p>
            <a:pPr algn="l">
              <a:lnSpc>
                <a:spcPts val="4572"/>
              </a:lnSpc>
            </a:pPr>
            <a:r>
              <a:rPr lang="en-US" sz="326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✔ Safety hazards such as short circuits and fire risks</a:t>
            </a:r>
          </a:p>
          <a:p>
            <a:pPr algn="l">
              <a:lnSpc>
                <a:spcPts val="4572"/>
              </a:lnSpc>
            </a:pPr>
            <a:r>
              <a:rPr lang="en-US" sz="326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✔ Inefficiencies in traditional fault detection methods requiring manual intervention</a:t>
            </a:r>
          </a:p>
          <a:p>
            <a:pPr algn="l">
              <a:lnSpc>
                <a:spcPts val="457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5996" y="-170843"/>
            <a:ext cx="19905512" cy="12462402"/>
          </a:xfrm>
          <a:custGeom>
            <a:avLst/>
            <a:gdLst/>
            <a:ahLst/>
            <a:cxnLst/>
            <a:rect r="r" b="b" t="t" l="l"/>
            <a:pathLst>
              <a:path h="12462402" w="19905512">
                <a:moveTo>
                  <a:pt x="0" y="0"/>
                </a:moveTo>
                <a:lnTo>
                  <a:pt x="19905513" y="0"/>
                </a:lnTo>
                <a:lnTo>
                  <a:pt x="19905513" y="12462403"/>
                </a:lnTo>
                <a:lnTo>
                  <a:pt x="0" y="124624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</a:blip>
            <a:stretch>
              <a:fillRect l="0" t="-13942" r="0" b="-1394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TYPES OF FAULT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47027" y="3827935"/>
            <a:ext cx="13818762" cy="437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3048" indent="-451524" lvl="1">
              <a:lnSpc>
                <a:spcPts val="5855"/>
              </a:lnSpc>
              <a:buFont typeface="Arial"/>
              <a:buChar char="•"/>
            </a:pPr>
            <a:r>
              <a:rPr lang="en-US" sz="418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LG (Line-to-Ground) Fault</a:t>
            </a:r>
          </a:p>
          <a:p>
            <a:pPr algn="l" marL="903048" indent="-451524" lvl="1">
              <a:lnSpc>
                <a:spcPts val="5855"/>
              </a:lnSpc>
              <a:buFont typeface="Arial"/>
              <a:buChar char="•"/>
            </a:pPr>
            <a:r>
              <a:rPr lang="en-US" sz="418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LL (Line-to-Line) Fault</a:t>
            </a:r>
          </a:p>
          <a:p>
            <a:pPr algn="l" marL="903048" indent="-451524" lvl="1">
              <a:lnSpc>
                <a:spcPts val="5855"/>
              </a:lnSpc>
              <a:buFont typeface="Arial"/>
              <a:buChar char="•"/>
            </a:pPr>
            <a:r>
              <a:rPr lang="en-US" sz="418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LLG (Double Line-to-Ground) Fault</a:t>
            </a:r>
          </a:p>
          <a:p>
            <a:pPr algn="l" marL="903048" indent="-451524" lvl="1">
              <a:lnSpc>
                <a:spcPts val="5855"/>
              </a:lnSpc>
              <a:buFont typeface="Arial"/>
              <a:buChar char="•"/>
            </a:pPr>
            <a:r>
              <a:rPr lang="en-US" sz="418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LLL (Three-Line) Fault</a:t>
            </a:r>
          </a:p>
          <a:p>
            <a:pPr algn="l" marL="903048" indent="-451524" lvl="1">
              <a:lnSpc>
                <a:spcPts val="5855"/>
              </a:lnSpc>
              <a:buFont typeface="Arial"/>
              <a:buChar char="•"/>
            </a:pPr>
            <a:r>
              <a:rPr lang="en-US" sz="418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LLLG (Three-Line-to-Ground) Fault</a:t>
            </a:r>
          </a:p>
          <a:p>
            <a:pPr algn="l">
              <a:lnSpc>
                <a:spcPts val="5855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2473" y="-428049"/>
            <a:ext cx="18832946" cy="11143098"/>
          </a:xfrm>
          <a:custGeom>
            <a:avLst/>
            <a:gdLst/>
            <a:ahLst/>
            <a:cxnLst/>
            <a:rect r="r" b="b" t="t" l="l"/>
            <a:pathLst>
              <a:path h="11143098" w="18832946">
                <a:moveTo>
                  <a:pt x="0" y="0"/>
                </a:moveTo>
                <a:lnTo>
                  <a:pt x="18832946" y="0"/>
                </a:lnTo>
                <a:lnTo>
                  <a:pt x="18832946" y="11143098"/>
                </a:lnTo>
                <a:lnTo>
                  <a:pt x="0" y="111430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-8730" r="0" b="-873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41586" y="2902338"/>
            <a:ext cx="1202661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Develop a Machine Learning-based fault classification system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Train ML model to classify different fault types based on electrical parameters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Conduct feature importance analysis to understand the key factors in fault detection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683578" y="1193263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244959"/>
            <a:ext cx="18669616" cy="10600129"/>
          </a:xfrm>
          <a:custGeom>
            <a:avLst/>
            <a:gdLst/>
            <a:ahLst/>
            <a:cxnLst/>
            <a:rect r="r" b="b" t="t" l="l"/>
            <a:pathLst>
              <a:path h="10600129" w="18669616">
                <a:moveTo>
                  <a:pt x="0" y="0"/>
                </a:moveTo>
                <a:lnTo>
                  <a:pt x="18669616" y="0"/>
                </a:lnTo>
                <a:lnTo>
                  <a:pt x="18669616" y="10600128"/>
                </a:lnTo>
                <a:lnTo>
                  <a:pt x="0" y="10600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</a:blip>
            <a:stretch>
              <a:fillRect l="-4202" t="0" r="-420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3604516" y="1814615"/>
            <a:ext cx="1107896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 OVERVIEW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30694" y="4086777"/>
            <a:ext cx="12026612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Real-world electrical fault data with multiple fault classes.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Features include voltage, current, and system parameters.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Preprocessing involves normalization.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3100" y="-989670"/>
            <a:ext cx="19416394" cy="12135246"/>
          </a:xfrm>
          <a:custGeom>
            <a:avLst/>
            <a:gdLst/>
            <a:ahLst/>
            <a:cxnLst/>
            <a:rect r="r" b="b" t="t" l="l"/>
            <a:pathLst>
              <a:path h="12135246" w="19416394">
                <a:moveTo>
                  <a:pt x="0" y="0"/>
                </a:moveTo>
                <a:lnTo>
                  <a:pt x="19416394" y="0"/>
                </a:lnTo>
                <a:lnTo>
                  <a:pt x="19416394" y="12135246"/>
                </a:lnTo>
                <a:lnTo>
                  <a:pt x="0" y="12135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32406" y="2397146"/>
            <a:ext cx="12026612" cy="63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 i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Data Preprocessing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Label Encoding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 i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Train-Test Split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Dividing data for training and evaluation.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 i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Model Training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Training Random Forest with optimized parameters.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 i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Model Evaluation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: Using accuracy, confusion matrices, and classification reports.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b="true" sz="3640" i="true">
                <a:solidFill>
                  <a:srgbClr val="000000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Feature Importance Analysis: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Identifying key influencing factors for fault classification.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875411" y="1068717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METHODOLOGY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DAGi9rIDa7c</dc:identifier>
  <dcterms:modified xsi:type="dcterms:W3CDTF">2011-08-01T06:04:30Z</dcterms:modified>
  <cp:revision>1</cp:revision>
  <dc:title>Blue Minimalist Project Presentation</dc:title>
</cp:coreProperties>
</file>