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03CB-FC14-45D5-94B8-0186D357BB7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17CA4-96F3-42C0-92F8-063BF0F04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5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17CA4-96F3-42C0-92F8-063BF0F04C1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3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9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1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7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7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4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521D-44D0-4CEA-A837-A4DC07F9A46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F32F7D-0C64-4FC1-9187-6968CD06F0B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ncoderpro.com/epro/index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ailtomailtocustomerassistance@optum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E0BD-8F56-AAE3-A8B8-79AF9205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375" y="-1021794"/>
            <a:ext cx="8637073" cy="2541431"/>
          </a:xfrm>
        </p:spPr>
        <p:txBody>
          <a:bodyPr>
            <a:normAutofit/>
          </a:bodyPr>
          <a:lstStyle/>
          <a:p>
            <a:r>
              <a:rPr lang="en-US" sz="5400" dirty="0"/>
              <a:t>ICD 9 diagnosis codes</a:t>
            </a:r>
            <a:endParaRPr lang="en-IN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6195D-1EC0-CB4E-7CA7-3387FF8F98D3}"/>
              </a:ext>
            </a:extLst>
          </p:cNvPr>
          <p:cNvSpPr/>
          <p:nvPr/>
        </p:nvSpPr>
        <p:spPr>
          <a:xfrm>
            <a:off x="4356800" y="1768557"/>
            <a:ext cx="5909187" cy="42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FROM GOOGLE TO ENCODERPRO</a:t>
            </a:r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Google logo PNG">
            <a:extLst>
              <a:ext uri="{FF2B5EF4-FFF2-40B4-BE49-F238E27FC236}">
                <a16:creationId xmlns:a16="http://schemas.microsoft.com/office/drawing/2014/main" id="{4E435668-8D22-EEF3-439F-BD78B1EF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4491314"/>
            <a:ext cx="260096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5C23F5-B4CB-9AA0-E99F-781A421BDCBD}"/>
              </a:ext>
            </a:extLst>
          </p:cNvPr>
          <p:cNvSpPr/>
          <p:nvPr/>
        </p:nvSpPr>
        <p:spPr>
          <a:xfrm>
            <a:off x="5196911" y="4750394"/>
            <a:ext cx="660400" cy="335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2" name="Picture 4" descr="Blackstone Career Institute | Online Medical Billing Coding Training ...">
            <a:extLst>
              <a:ext uri="{FF2B5EF4-FFF2-40B4-BE49-F238E27FC236}">
                <a16:creationId xmlns:a16="http://schemas.microsoft.com/office/drawing/2014/main" id="{83F69297-CEFA-A261-F874-CC25E67DF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44" y="4194770"/>
            <a:ext cx="4312227" cy="9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2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CC29-5E3A-5EA1-CCEB-0D43824C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What we are using now for ICD 9 version diagnosis code search 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BE79-BB6E-60E1-FA70-DE8EB2D8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3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We are currently using </a:t>
            </a:r>
            <a:r>
              <a:rPr lang="en-US" sz="1800" u="sng" dirty="0">
                <a:solidFill>
                  <a:schemeClr val="accent1"/>
                </a:solidFill>
              </a:rPr>
              <a:t>Google.hk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for diagnosis code search . The website we are using as mentioned below: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For </a:t>
            </a:r>
            <a:r>
              <a:rPr lang="en-US" sz="1800" dirty="0" err="1"/>
              <a:t>E.g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61EF9-B1A0-C716-1DFF-A4D6A0C93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75" y="3611785"/>
            <a:ext cx="6734881" cy="2171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ABDA1-891D-E148-42FB-1ACB29F9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69" y="3276505"/>
            <a:ext cx="823031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9793-4CF4-9DFF-7E6A-E3AE0766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4753"/>
            <a:ext cx="9603275" cy="104923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Disadvantages of google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D084-93CD-3181-C156-4AEB7BC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99190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not able to find accurate diagnosis codes.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Chances of errors are more it will effect BA.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More overly the current website which we are following , we can’t open it in deep.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searching we are getting more results so difficult to choose the exact one.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May be in future we will loose our customer’s faith.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More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109642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535-6801-E819-3F93-0244D1C5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3" y="853783"/>
            <a:ext cx="10581514" cy="932653"/>
          </a:xfrm>
        </p:spPr>
        <p:txBody>
          <a:bodyPr/>
          <a:lstStyle/>
          <a:p>
            <a:r>
              <a:rPr lang="en-US" dirty="0"/>
              <a:t>     What is the solution ?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D370-949F-85A0-5219-257F25BC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the solution for our problem</a:t>
            </a:r>
          </a:p>
          <a:p>
            <a:pPr marL="0" indent="0">
              <a:buNone/>
            </a:pPr>
            <a:r>
              <a:rPr lang="en-US" dirty="0"/>
              <a:t>                 We can use ‘Optum Encoder Pro’ for better diagnosis coding  </a:t>
            </a:r>
          </a:p>
          <a:p>
            <a:pPr marL="0" indent="0">
              <a:buNone/>
            </a:pPr>
            <a:r>
              <a:rPr lang="en-US" dirty="0"/>
              <a:t>                                       Click Here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www.endoderpro.com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512BD5-56C1-FB26-71D9-C400446D80C3}"/>
              </a:ext>
            </a:extLst>
          </p:cNvPr>
          <p:cNvSpPr/>
          <p:nvPr/>
        </p:nvSpPr>
        <p:spPr>
          <a:xfrm>
            <a:off x="5447072" y="2182762"/>
            <a:ext cx="137652" cy="21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C7DB3-2B93-16DE-BC28-3C73CB02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1038"/>
            <a:ext cx="12192000" cy="24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BE1C-8DC5-9061-902E-0C7AFC27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952002"/>
            <a:ext cx="9603275" cy="1049235"/>
          </a:xfrm>
        </p:spPr>
        <p:txBody>
          <a:bodyPr/>
          <a:lstStyle/>
          <a:p>
            <a:r>
              <a:rPr lang="en-US" dirty="0"/>
              <a:t>Optum Encoder Pro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82E3-C82C-212B-016D-F2A09C16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74744"/>
            <a:ext cx="9603275" cy="3903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EncoderPro.com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is an online coding tool provided by Optum Coding.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provides detailed information on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ICD-9-CM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ICD-10-CM/PCS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codes.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version offers real-time code look-up capabilities.</a:t>
            </a:r>
          </a:p>
          <a:p>
            <a:r>
              <a:rPr lang="en-US" dirty="0">
                <a:latin typeface="-apple-system"/>
              </a:rPr>
              <a:t>Furthermore, it incorporates Optum and Medicare coding guidelines to ensure coding. accuracy, improve billing performance, and reduce rejected claims.</a:t>
            </a:r>
          </a:p>
          <a:p>
            <a:r>
              <a:rPr lang="en-US" dirty="0">
                <a:latin typeface="-apple-system"/>
              </a:rPr>
              <a:t>Real time code lookup, comprehensive code details, efficient search, less time consuming, regular updates of codes, vast library of codes etc. These are the advantages of this application.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13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D876-5E84-B2FF-904A-6DB8FF5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/>
          <a:lstStyle/>
          <a:p>
            <a:r>
              <a:rPr lang="en-US" dirty="0"/>
              <a:t>Current plans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0C73F-AE56-FB89-936B-036AFCC07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214" y="2016125"/>
            <a:ext cx="6685934" cy="3974838"/>
          </a:xfrm>
        </p:spPr>
      </p:pic>
    </p:spTree>
    <p:extLst>
      <p:ext uri="{BB962C8B-B14F-4D97-AF65-F5344CB8AC3E}">
        <p14:creationId xmlns:p14="http://schemas.microsoft.com/office/powerpoint/2010/main" val="71121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9D9D-903C-24A6-8E6C-11F2A3D7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dirty="0"/>
              <a:t>Contact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BEEB-F524-684D-5DE0-5C39C5E8B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37" y="2084439"/>
            <a:ext cx="9603275" cy="3814915"/>
          </a:xfrm>
        </p:spPr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  <a:t>Contact Us,</a:t>
            </a:r>
          </a:p>
          <a:p>
            <a:pPr marL="0" indent="0" algn="l" fontAlgn="base">
              <a:buNone/>
            </a:pPr>
            <a:r>
              <a:rPr lang="en-US" sz="2300" b="1" i="0" dirty="0">
                <a:solidFill>
                  <a:srgbClr val="282A2E"/>
                </a:solidFill>
                <a:effectLst/>
                <a:latin typeface="Optum_Sans-Bold"/>
              </a:rPr>
              <a:t>Reach us by phone</a:t>
            </a:r>
          </a:p>
          <a:p>
            <a:pPr marL="0" indent="0" algn="l" fontAlgn="base">
              <a:buNone/>
            </a:pPr>
            <a:r>
              <a:rPr lang="en-US" sz="2300" b="0" i="0" dirty="0">
                <a:solidFill>
                  <a:srgbClr val="C00000"/>
                </a:solidFill>
                <a:effectLst/>
                <a:latin typeface="Optum_Sans-Regular"/>
              </a:rPr>
              <a:t>1-800-464-3649</a:t>
            </a:r>
            <a: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  <a:t>, option 1</a:t>
            </a:r>
            <a:b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</a:br>
            <a: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  <a:t>Customer Service representatives are available Monday through Friday, 7 am –7 pm CST.</a:t>
            </a:r>
          </a:p>
          <a:p>
            <a:pPr marL="0" indent="0" algn="l" fontAlgn="base">
              <a:buNone/>
            </a:pPr>
            <a:r>
              <a:rPr lang="en-US" sz="2300" b="1" i="0" dirty="0">
                <a:solidFill>
                  <a:srgbClr val="282A2E"/>
                </a:solidFill>
                <a:effectLst/>
                <a:latin typeface="Optum_Sans-Bold"/>
              </a:rPr>
              <a:t>Send mail to </a:t>
            </a:r>
            <a:r>
              <a:rPr lang="en-US" sz="2300" b="1" i="0" dirty="0">
                <a:solidFill>
                  <a:srgbClr val="282A2E"/>
                </a:solidFill>
                <a:effectLst/>
                <a:latin typeface="Optum_Sans-Bold"/>
                <a:hlinkClick r:id="rId2"/>
              </a:rPr>
              <a:t>customerassistance@optum.com</a:t>
            </a:r>
            <a:endParaRPr lang="en-US" sz="2300" b="1" i="0" dirty="0">
              <a:solidFill>
                <a:srgbClr val="282A2E"/>
              </a:solidFill>
              <a:effectLst/>
              <a:latin typeface="Optum_Sans-Bold"/>
            </a:endParaRPr>
          </a:p>
          <a:p>
            <a:pPr marL="0" indent="0" algn="l" fontAlgn="base">
              <a:buNone/>
            </a:pPr>
            <a: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  <a:t>Optum</a:t>
            </a:r>
            <a:b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</a:br>
            <a: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  <a:t>12921 S Vista Station Blvd, Ste 200</a:t>
            </a:r>
            <a:b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</a:br>
            <a: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  <a:t>Draper, UT 84020</a:t>
            </a:r>
          </a:p>
          <a:p>
            <a:pPr marL="0" indent="0" algn="l" fontAlgn="base">
              <a:buNone/>
            </a:pPr>
            <a:r>
              <a:rPr lang="en-US" sz="2300" b="1" i="0" dirty="0">
                <a:solidFill>
                  <a:srgbClr val="282A2E"/>
                </a:solidFill>
                <a:effectLst/>
                <a:latin typeface="Optum_Sans-Bold"/>
              </a:rPr>
              <a:t>Send us an email</a:t>
            </a:r>
          </a:p>
          <a:p>
            <a:pPr marL="0" indent="0" algn="l" fontAlgn="base">
              <a:buNone/>
            </a:pPr>
            <a:r>
              <a:rPr lang="en-US" sz="2300" b="0" i="0" dirty="0">
                <a:solidFill>
                  <a:srgbClr val="282A2E"/>
                </a:solidFill>
                <a:effectLst/>
                <a:latin typeface="Optum_Sans-Regular"/>
              </a:rPr>
              <a:t>For general inquiries, please complete the form below. We will respond to your correspondence within one business day.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0521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1608</TotalTime>
  <Words>333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Gill Sans MT</vt:lpstr>
      <vt:lpstr>Optum_Sans-Bold</vt:lpstr>
      <vt:lpstr>Optum_Sans-Regular</vt:lpstr>
      <vt:lpstr>Wingdings</vt:lpstr>
      <vt:lpstr>Gallery</vt:lpstr>
      <vt:lpstr>ICD 9 diagnosis codes</vt:lpstr>
      <vt:lpstr> What we are using now for ICD 9 version diagnosis code search ?</vt:lpstr>
      <vt:lpstr> Disadvantages of google search</vt:lpstr>
      <vt:lpstr>     What is the solution ?   </vt:lpstr>
      <vt:lpstr>Optum Encoder Pro Overview</vt:lpstr>
      <vt:lpstr>Current plans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 9 diagnosis codes</dc:title>
  <dc:creator>Darshan shetty</dc:creator>
  <cp:lastModifiedBy>Abhiraj</cp:lastModifiedBy>
  <cp:revision>5</cp:revision>
  <dcterms:created xsi:type="dcterms:W3CDTF">2024-06-12T13:45:35Z</dcterms:created>
  <dcterms:modified xsi:type="dcterms:W3CDTF">2024-06-18T14:13:20Z</dcterms:modified>
</cp:coreProperties>
</file>