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arlow" panose="00000500000000000000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43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14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26731" y="0"/>
            <a:ext cx="540366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43107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NUDRRS: National Unified Disaster Response &amp; Relief System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470791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India faces over </a:t>
            </a:r>
            <a:r>
              <a:rPr lang="en-US" sz="19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300 natural disasters annually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, causing damages exceeding </a:t>
            </a:r>
            <a:r>
              <a:rPr lang="en-US" sz="19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₹50,000 Crores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 Current emergency response systems suffer from slow response times, manual verification processes, and poor inter-agency coordination.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5328642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NUDRRS delivers an </a:t>
            </a:r>
            <a:r>
              <a:rPr lang="en-US" sz="19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AI-powered emergency response platform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with real-time intelligence capabilities, transforming how India responds to disasters.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6791444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Team HackerXHacker | Smart India Hackathon 2025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466" y="604480"/>
            <a:ext cx="13265468" cy="2166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500"/>
              </a:lnSpc>
              <a:buNone/>
            </a:pPr>
            <a:r>
              <a:rPr lang="en-US" sz="68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Ready to Transform India's Disaster Response?</a:t>
            </a:r>
            <a:endParaRPr lang="en-US" sz="6800" dirty="0"/>
          </a:p>
        </p:txBody>
      </p:sp>
      <p:sp>
        <p:nvSpPr>
          <p:cNvPr id="3" name="Shape 1"/>
          <p:cNvSpPr/>
          <p:nvPr/>
        </p:nvSpPr>
        <p:spPr>
          <a:xfrm>
            <a:off x="682466" y="3161348"/>
            <a:ext cx="4291846" cy="1759148"/>
          </a:xfrm>
          <a:prstGeom prst="roundRect">
            <a:avLst>
              <a:gd name="adj" fmla="val 26606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00232" y="3379113"/>
            <a:ext cx="2166818" cy="270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Immediate Impact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900232" y="3766899"/>
            <a:ext cx="3856315" cy="935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Save countless lives through faster, more accurate emergency response and early warning systems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5169218" y="3161348"/>
            <a:ext cx="4291846" cy="1759148"/>
          </a:xfrm>
          <a:prstGeom prst="roundRect">
            <a:avLst>
              <a:gd name="adj" fmla="val 26606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386983" y="3379113"/>
            <a:ext cx="2166818" cy="270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Revenue Potential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5386983" y="3766899"/>
            <a:ext cx="3856315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₹25 Crores ARR</a:t>
            </a: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by Year 3 with scalable, sustainable business model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9655969" y="3161348"/>
            <a:ext cx="4291846" cy="1759148"/>
          </a:xfrm>
          <a:prstGeom prst="roundRect">
            <a:avLst>
              <a:gd name="adj" fmla="val 26606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3734" y="3379113"/>
            <a:ext cx="2166818" cy="270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Market Leadership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9873734" y="3766899"/>
            <a:ext cx="3856315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Secure first-mover advantage in India's AI-powered disaster management sector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682466" y="5115401"/>
            <a:ext cx="6535222" cy="1447205"/>
          </a:xfrm>
          <a:prstGeom prst="roundRect">
            <a:avLst>
              <a:gd name="adj" fmla="val 32341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00232" y="5333167"/>
            <a:ext cx="2166818" cy="270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Government Ready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900232" y="5720953"/>
            <a:ext cx="6099691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Purpose-built for compliance, security, and seamless integration with existing systems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7412593" y="5115401"/>
            <a:ext cx="6535222" cy="1447205"/>
          </a:xfrm>
          <a:prstGeom prst="roundRect">
            <a:avLst>
              <a:gd name="adj" fmla="val 32341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30358" y="5333167"/>
            <a:ext cx="2455307" cy="270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Investment Opportunity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7630358" y="5720953"/>
            <a:ext cx="6099691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Scalable, profitable, and socially impactful solution addressing critical national infrastructure needs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682466" y="6781919"/>
            <a:ext cx="13265468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Questions &amp; Discussion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682466" y="7313176"/>
            <a:ext cx="13265468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Let's discuss how NUDRRS can revolutionize disaster response and save lives across India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975" y="760928"/>
            <a:ext cx="4761786" cy="595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What is NUDRRS?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749975" y="1784509"/>
            <a:ext cx="1313045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 intelligent disaster response platform that revolutionizes emergency management through cutting-edge AI technology and seamless government integration.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49975" y="2711291"/>
            <a:ext cx="4233982" cy="2443043"/>
          </a:xfrm>
          <a:prstGeom prst="roundRect">
            <a:avLst>
              <a:gd name="adj" fmla="val 13157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7028" y="2948345"/>
            <a:ext cx="642818" cy="642818"/>
          </a:xfrm>
          <a:prstGeom prst="roundRect">
            <a:avLst>
              <a:gd name="adj" fmla="val 14223444"/>
            </a:avLst>
          </a:prstGeom>
          <a:solidFill>
            <a:srgbClr val="16FFBB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36" y="3088958"/>
            <a:ext cx="289203" cy="36159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87028" y="3805357"/>
            <a:ext cx="2880479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AI-Verified SOS Reporting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987028" y="4231481"/>
            <a:ext cx="37598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95% accuracy in emergency verification with fraud detection capabilities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5198150" y="2711291"/>
            <a:ext cx="4233982" cy="2443043"/>
          </a:xfrm>
          <a:prstGeom prst="roundRect">
            <a:avLst>
              <a:gd name="adj" fmla="val 13157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5435203" y="2948345"/>
            <a:ext cx="642818" cy="642818"/>
          </a:xfrm>
          <a:prstGeom prst="roundRect">
            <a:avLst>
              <a:gd name="adj" fmla="val 14223444"/>
            </a:avLst>
          </a:prstGeom>
          <a:solidFill>
            <a:srgbClr val="29DDDA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011" y="3088958"/>
            <a:ext cx="289203" cy="36159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35203" y="3805357"/>
            <a:ext cx="314563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Real-Time Disaster Mapping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5435203" y="4231481"/>
            <a:ext cx="37598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Live visualization with predictive analytics and risk assessment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9646325" y="2711291"/>
            <a:ext cx="4233982" cy="2443043"/>
          </a:xfrm>
          <a:prstGeom prst="roundRect">
            <a:avLst>
              <a:gd name="adj" fmla="val 13157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9883378" y="2948345"/>
            <a:ext cx="642818" cy="642818"/>
          </a:xfrm>
          <a:prstGeom prst="roundRect">
            <a:avLst>
              <a:gd name="adj" fmla="val 14223444"/>
            </a:avLst>
          </a:prstGeom>
          <a:solidFill>
            <a:srgbClr val="37A7E7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186" y="3088958"/>
            <a:ext cx="289203" cy="361593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83378" y="3805357"/>
            <a:ext cx="2380893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Multi-Channel Alerts</a:t>
            </a:r>
            <a:endParaRPr lang="en-US" sz="1850" dirty="0"/>
          </a:p>
        </p:txBody>
      </p:sp>
      <p:sp>
        <p:nvSpPr>
          <p:cNvPr id="18" name="Text 13"/>
          <p:cNvSpPr/>
          <p:nvPr/>
        </p:nvSpPr>
        <p:spPr>
          <a:xfrm>
            <a:off x="9883378" y="4231481"/>
            <a:ext cx="37598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Instant SMS, WhatsApp, and email notifications to stakeholders</a:t>
            </a:r>
            <a:endParaRPr lang="en-US" sz="1650" dirty="0"/>
          </a:p>
        </p:txBody>
      </p:sp>
      <p:sp>
        <p:nvSpPr>
          <p:cNvPr id="19" name="Shape 14"/>
          <p:cNvSpPr/>
          <p:nvPr/>
        </p:nvSpPr>
        <p:spPr>
          <a:xfrm>
            <a:off x="749975" y="5368528"/>
            <a:ext cx="6458069" cy="2100143"/>
          </a:xfrm>
          <a:prstGeom prst="roundRect">
            <a:avLst>
              <a:gd name="adj" fmla="val 15305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20" name="Shape 15"/>
          <p:cNvSpPr/>
          <p:nvPr/>
        </p:nvSpPr>
        <p:spPr>
          <a:xfrm>
            <a:off x="987028" y="5605582"/>
            <a:ext cx="642818" cy="642818"/>
          </a:xfrm>
          <a:prstGeom prst="roundRect">
            <a:avLst>
              <a:gd name="adj" fmla="val 14223444"/>
            </a:avLst>
          </a:prstGeom>
          <a:solidFill>
            <a:srgbClr val="091231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836" y="5746194"/>
            <a:ext cx="289203" cy="361593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987028" y="6462593"/>
            <a:ext cx="2690932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Government Integration</a:t>
            </a:r>
            <a:endParaRPr lang="en-US" sz="1850" dirty="0"/>
          </a:p>
        </p:txBody>
      </p:sp>
      <p:sp>
        <p:nvSpPr>
          <p:cNvPr id="23" name="Text 17"/>
          <p:cNvSpPr/>
          <p:nvPr/>
        </p:nvSpPr>
        <p:spPr>
          <a:xfrm>
            <a:off x="987028" y="6888718"/>
            <a:ext cx="598396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Seamless API integration with existing government systems</a:t>
            </a:r>
            <a:endParaRPr lang="en-US" sz="1650" dirty="0"/>
          </a:p>
        </p:txBody>
      </p:sp>
      <p:sp>
        <p:nvSpPr>
          <p:cNvPr id="24" name="Shape 18"/>
          <p:cNvSpPr/>
          <p:nvPr/>
        </p:nvSpPr>
        <p:spPr>
          <a:xfrm>
            <a:off x="7422237" y="5368528"/>
            <a:ext cx="6458069" cy="2100143"/>
          </a:xfrm>
          <a:prstGeom prst="roundRect">
            <a:avLst>
              <a:gd name="adj" fmla="val 15305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25" name="Shape 19"/>
          <p:cNvSpPr/>
          <p:nvPr/>
        </p:nvSpPr>
        <p:spPr>
          <a:xfrm>
            <a:off x="7659291" y="5605582"/>
            <a:ext cx="642818" cy="642818"/>
          </a:xfrm>
          <a:prstGeom prst="roundRect">
            <a:avLst>
              <a:gd name="adj" fmla="val 14223444"/>
            </a:avLst>
          </a:prstGeom>
          <a:solidFill>
            <a:srgbClr val="16FFBB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6098" y="5746194"/>
            <a:ext cx="289203" cy="361593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7659291" y="6462593"/>
            <a:ext cx="3046452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Crowdsourced Intelligence</a:t>
            </a:r>
            <a:endParaRPr lang="en-US" sz="1850" dirty="0"/>
          </a:p>
        </p:txBody>
      </p:sp>
      <p:sp>
        <p:nvSpPr>
          <p:cNvPr id="28" name="Text 21"/>
          <p:cNvSpPr/>
          <p:nvPr/>
        </p:nvSpPr>
        <p:spPr>
          <a:xfrm>
            <a:off x="7659291" y="6888718"/>
            <a:ext cx="598396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Citizen reporting network with AI-powered fraud detection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1053" y="811887"/>
            <a:ext cx="5085993" cy="635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How NUDRRS Works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01053" y="1905357"/>
            <a:ext cx="13028295" cy="732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Our streamlined emergency response process transforms disaster management through intelligent automation and real-time coordination.</a:t>
            </a:r>
            <a:endParaRPr lang="en-US" sz="18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3" y="2895005"/>
            <a:ext cx="4342686" cy="9154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9891" y="4039314"/>
            <a:ext cx="3222546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Citizen Reports Emergency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029891" y="4494490"/>
            <a:ext cx="3885009" cy="1098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Mobile app with GPS location tracking and AI-powered description analysis for accurate reporting</a:t>
            </a:r>
            <a:endParaRPr lang="en-US" sz="18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738" y="2895005"/>
            <a:ext cx="4342805" cy="91547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72576" y="4039314"/>
            <a:ext cx="2582704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AI Verifies &amp; Analyzes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372576" y="4494490"/>
            <a:ext cx="3885128" cy="1098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Advanced AI algorithms achieve 95% verification accuracy in under 3 seconds using multiple data sources</a:t>
            </a:r>
            <a:endParaRPr lang="en-US" sz="18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543" y="2895005"/>
            <a:ext cx="4342805" cy="91547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381" y="4039314"/>
            <a:ext cx="2542937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Automated Dispatch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9715381" y="4494490"/>
            <a:ext cx="3885128" cy="1098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alerts sent to authorities with intelligent resource allocation and response coordination</a:t>
            </a:r>
            <a:endParaRPr lang="en-US" sz="1800" dirty="0"/>
          </a:p>
        </p:txBody>
      </p:sp>
      <p:sp>
        <p:nvSpPr>
          <p:cNvPr id="13" name="Shape 8"/>
          <p:cNvSpPr/>
          <p:nvPr/>
        </p:nvSpPr>
        <p:spPr>
          <a:xfrm>
            <a:off x="801053" y="6079093"/>
            <a:ext cx="13028295" cy="1338620"/>
          </a:xfrm>
          <a:prstGeom prst="roundRect">
            <a:avLst>
              <a:gd name="adj" fmla="val 25647"/>
            </a:avLst>
          </a:prstGeom>
          <a:solidFill>
            <a:srgbClr val="022349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891" y="6439138"/>
            <a:ext cx="285988" cy="22883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44717" y="6365081"/>
            <a:ext cx="12055793" cy="732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Features:</a:t>
            </a:r>
            <a:r>
              <a:rPr lang="en-US" sz="180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Voice-to-text emergency reporting, advanced image analysis for damage assessment, predictive risk modeling for proactive response planning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0316" y="487442"/>
            <a:ext cx="3939183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Technology Stack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620316" y="1405176"/>
            <a:ext cx="7860863" cy="567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Built on enterprise-grade infrastructure designed to handle India's scale and complexity with robust security and seamless integration capabilities.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620316" y="2171700"/>
            <a:ext cx="3841790" cy="1674138"/>
          </a:xfrm>
          <a:prstGeom prst="roundRect">
            <a:avLst>
              <a:gd name="adj" fmla="val 6554"/>
            </a:avLst>
          </a:prstGeom>
          <a:solidFill>
            <a:srgbClr val="0A081B">
              <a:alpha val="75000"/>
            </a:srgbClr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7456" y="2171700"/>
            <a:ext cx="91440" cy="1674138"/>
          </a:xfrm>
          <a:prstGeom prst="roundRect">
            <a:avLst>
              <a:gd name="adj" fmla="val 290788"/>
            </a:avLst>
          </a:prstGeom>
          <a:solidFill>
            <a:srgbClr val="16FFBB"/>
          </a:solidFill>
          <a:ln/>
        </p:spPr>
      </p:sp>
      <p:sp>
        <p:nvSpPr>
          <p:cNvPr id="6" name="Text 4"/>
          <p:cNvSpPr/>
          <p:nvPr/>
        </p:nvSpPr>
        <p:spPr>
          <a:xfrm>
            <a:off x="888921" y="2371725"/>
            <a:ext cx="1969532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Database Layer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888921" y="2794992"/>
            <a:ext cx="3373160" cy="567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PostgreSQL for structured data with Redis for real-time processing and caching</a:t>
            </a:r>
            <a:endParaRPr lang="en-US" sz="1350" dirty="0"/>
          </a:p>
        </p:txBody>
      </p:sp>
      <p:sp>
        <p:nvSpPr>
          <p:cNvPr id="8" name="Shape 6"/>
          <p:cNvSpPr/>
          <p:nvPr/>
        </p:nvSpPr>
        <p:spPr>
          <a:xfrm>
            <a:off x="4639270" y="2171700"/>
            <a:ext cx="3841909" cy="1674138"/>
          </a:xfrm>
          <a:prstGeom prst="roundRect">
            <a:avLst>
              <a:gd name="adj" fmla="val 6554"/>
            </a:avLst>
          </a:prstGeom>
          <a:solidFill>
            <a:srgbClr val="0A081B">
              <a:alpha val="75000"/>
            </a:srgbClr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16410" y="2171700"/>
            <a:ext cx="91440" cy="1674138"/>
          </a:xfrm>
          <a:prstGeom prst="roundRect">
            <a:avLst>
              <a:gd name="adj" fmla="val 290788"/>
            </a:avLst>
          </a:prstGeom>
          <a:solidFill>
            <a:srgbClr val="29DDDA"/>
          </a:solidFill>
          <a:ln/>
        </p:spPr>
      </p:sp>
      <p:sp>
        <p:nvSpPr>
          <p:cNvPr id="10" name="Text 8"/>
          <p:cNvSpPr/>
          <p:nvPr/>
        </p:nvSpPr>
        <p:spPr>
          <a:xfrm>
            <a:off x="4907875" y="2371725"/>
            <a:ext cx="1969532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AI/ML Engine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4907875" y="2794992"/>
            <a:ext cx="3373279" cy="850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Google Gemini API integration with YOLO v8 for advanced image recognition and analysis</a:t>
            </a:r>
            <a:endParaRPr lang="en-US" sz="1350" dirty="0"/>
          </a:p>
        </p:txBody>
      </p:sp>
      <p:sp>
        <p:nvSpPr>
          <p:cNvPr id="12" name="Shape 10"/>
          <p:cNvSpPr/>
          <p:nvPr/>
        </p:nvSpPr>
        <p:spPr>
          <a:xfrm>
            <a:off x="620316" y="4023003"/>
            <a:ext cx="3841790" cy="1674138"/>
          </a:xfrm>
          <a:prstGeom prst="roundRect">
            <a:avLst>
              <a:gd name="adj" fmla="val 6554"/>
            </a:avLst>
          </a:prstGeom>
          <a:solidFill>
            <a:srgbClr val="0A081B">
              <a:alpha val="75000"/>
            </a:srgbClr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97456" y="4023003"/>
            <a:ext cx="91440" cy="1674138"/>
          </a:xfrm>
          <a:prstGeom prst="roundRect">
            <a:avLst>
              <a:gd name="adj" fmla="val 290788"/>
            </a:avLst>
          </a:prstGeom>
          <a:solidFill>
            <a:srgbClr val="37A7E7"/>
          </a:solidFill>
          <a:ln/>
        </p:spPr>
      </p:sp>
      <p:sp>
        <p:nvSpPr>
          <p:cNvPr id="14" name="Text 12"/>
          <p:cNvSpPr/>
          <p:nvPr/>
        </p:nvSpPr>
        <p:spPr>
          <a:xfrm>
            <a:off x="888921" y="4223028"/>
            <a:ext cx="1969532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Cloud Infrastructure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888921" y="4646295"/>
            <a:ext cx="3373160" cy="850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AWS/GCP deployment with auto-scaling to support 10,000+ concurrent users during peak disasters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4639270" y="4023003"/>
            <a:ext cx="3841909" cy="1674138"/>
          </a:xfrm>
          <a:prstGeom prst="roundRect">
            <a:avLst>
              <a:gd name="adj" fmla="val 6554"/>
            </a:avLst>
          </a:prstGeom>
          <a:solidFill>
            <a:srgbClr val="0A081B">
              <a:alpha val="75000"/>
            </a:srgbClr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4616410" y="4023003"/>
            <a:ext cx="91440" cy="1674138"/>
          </a:xfrm>
          <a:prstGeom prst="roundRect">
            <a:avLst>
              <a:gd name="adj" fmla="val 290788"/>
            </a:avLst>
          </a:prstGeom>
          <a:solidFill>
            <a:srgbClr val="091231"/>
          </a:solidFill>
          <a:ln/>
        </p:spPr>
      </p:sp>
      <p:sp>
        <p:nvSpPr>
          <p:cNvPr id="18" name="Text 16"/>
          <p:cNvSpPr/>
          <p:nvPr/>
        </p:nvSpPr>
        <p:spPr>
          <a:xfrm>
            <a:off x="4907875" y="4223028"/>
            <a:ext cx="1969532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Security Framework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4907875" y="4646295"/>
            <a:ext cx="3373279" cy="567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AES-256 encryption, GDPR compliance, and government-grade security protocols</a:t>
            </a:r>
            <a:endParaRPr lang="en-US" sz="1350" dirty="0"/>
          </a:p>
        </p:txBody>
      </p:sp>
      <p:sp>
        <p:nvSpPr>
          <p:cNvPr id="20" name="Shape 18"/>
          <p:cNvSpPr/>
          <p:nvPr/>
        </p:nvSpPr>
        <p:spPr>
          <a:xfrm>
            <a:off x="620316" y="5874306"/>
            <a:ext cx="3841790" cy="1674138"/>
          </a:xfrm>
          <a:prstGeom prst="roundRect">
            <a:avLst>
              <a:gd name="adj" fmla="val 6554"/>
            </a:avLst>
          </a:prstGeom>
          <a:solidFill>
            <a:srgbClr val="0A081B">
              <a:alpha val="75000"/>
            </a:srgbClr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597456" y="5874306"/>
            <a:ext cx="91440" cy="1674138"/>
          </a:xfrm>
          <a:prstGeom prst="roundRect">
            <a:avLst>
              <a:gd name="adj" fmla="val 290788"/>
            </a:avLst>
          </a:prstGeom>
          <a:solidFill>
            <a:srgbClr val="16FFBB"/>
          </a:solidFill>
          <a:ln/>
        </p:spPr>
      </p:sp>
      <p:sp>
        <p:nvSpPr>
          <p:cNvPr id="22" name="Text 20"/>
          <p:cNvSpPr/>
          <p:nvPr/>
        </p:nvSpPr>
        <p:spPr>
          <a:xfrm>
            <a:off x="888921" y="6074331"/>
            <a:ext cx="1969532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API Architecture</a:t>
            </a:r>
            <a:endParaRPr lang="en-US" sz="1550" dirty="0"/>
          </a:p>
        </p:txBody>
      </p:sp>
      <p:sp>
        <p:nvSpPr>
          <p:cNvPr id="23" name="Text 21"/>
          <p:cNvSpPr/>
          <p:nvPr/>
        </p:nvSpPr>
        <p:spPr>
          <a:xfrm>
            <a:off x="888921" y="6497598"/>
            <a:ext cx="3373160" cy="850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RESTful APIs designed for seamless integration with existing government systems and databases</a:t>
            </a:r>
            <a:endParaRPr lang="en-US" sz="1350" dirty="0"/>
          </a:p>
        </p:txBody>
      </p:sp>
      <p:pic>
        <p:nvPicPr>
          <p:cNvPr id="2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25503" y="179798"/>
            <a:ext cx="5414480" cy="7638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5093" y="585430"/>
            <a:ext cx="4730948" cy="591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Revenue Model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745093" y="1602581"/>
            <a:ext cx="1314021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Scalable service-based pricing designed to deliver value while ensuring sustainable growth across government and enterprise sectors.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5093" y="2288977"/>
            <a:ext cx="3085386" cy="702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5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₹5-15</a:t>
            </a:r>
            <a:endParaRPr lang="en-US" sz="5500" dirty="0"/>
          </a:p>
        </p:txBody>
      </p:sp>
      <p:sp>
        <p:nvSpPr>
          <p:cNvPr id="5" name="Text 3"/>
          <p:cNvSpPr/>
          <p:nvPr/>
        </p:nvSpPr>
        <p:spPr>
          <a:xfrm>
            <a:off x="1032748" y="3257550"/>
            <a:ext cx="2509957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Per-Report Processing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45093" y="3680817"/>
            <a:ext cx="3085386" cy="1021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Cost per verified emergency report with AI analysis and verification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4096583" y="2288977"/>
            <a:ext cx="3085505" cy="702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5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₹10K-50K</a:t>
            </a:r>
            <a:endParaRPr lang="en-US" sz="5500" dirty="0"/>
          </a:p>
        </p:txBody>
      </p:sp>
      <p:sp>
        <p:nvSpPr>
          <p:cNvPr id="8" name="Text 6"/>
          <p:cNvSpPr/>
          <p:nvPr/>
        </p:nvSpPr>
        <p:spPr>
          <a:xfrm>
            <a:off x="4456628" y="3257550"/>
            <a:ext cx="2365415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Analytics Dashboard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4096583" y="3680817"/>
            <a:ext cx="3085505" cy="1021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Monthly subscription for real-time analytics and insights per organization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48193" y="2288977"/>
            <a:ext cx="3085505" cy="702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5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₹2-5L</a:t>
            </a:r>
            <a:endParaRPr lang="en-US" sz="5500" dirty="0"/>
          </a:p>
        </p:txBody>
      </p:sp>
      <p:sp>
        <p:nvSpPr>
          <p:cNvPr id="11" name="Text 9"/>
          <p:cNvSpPr/>
          <p:nvPr/>
        </p:nvSpPr>
        <p:spPr>
          <a:xfrm>
            <a:off x="7535347" y="3257550"/>
            <a:ext cx="2911197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State Government License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448193" y="3680817"/>
            <a:ext cx="3085505" cy="1021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Monthly unlimited access for state-level disaster management agencies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10799802" y="2288977"/>
            <a:ext cx="3085505" cy="702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5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₹2-20L</a:t>
            </a:r>
            <a:endParaRPr lang="en-US" sz="5500" dirty="0"/>
          </a:p>
        </p:txBody>
      </p:sp>
      <p:sp>
        <p:nvSpPr>
          <p:cNvPr id="14" name="Text 12"/>
          <p:cNvSpPr/>
          <p:nvPr/>
        </p:nvSpPr>
        <p:spPr>
          <a:xfrm>
            <a:off x="11159847" y="3257550"/>
            <a:ext cx="2365415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Custom AI Models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10799802" y="3680817"/>
            <a:ext cx="3085505" cy="1021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Specialized AI models tailored for specific disaster types or regional needs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5772388" y="5234583"/>
            <a:ext cx="3085505" cy="702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5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₹1-10L</a:t>
            </a:r>
            <a:endParaRPr lang="en-US" sz="5500" dirty="0"/>
          </a:p>
        </p:txBody>
      </p:sp>
      <p:sp>
        <p:nvSpPr>
          <p:cNvPr id="17" name="Text 15"/>
          <p:cNvSpPr/>
          <p:nvPr/>
        </p:nvSpPr>
        <p:spPr>
          <a:xfrm>
            <a:off x="6132433" y="6203156"/>
            <a:ext cx="2365415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Integration Services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5772388" y="6626423"/>
            <a:ext cx="3085505" cy="1021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One-time setup plus ₹50K-2L monthly technical support and maintenance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1053" y="812721"/>
            <a:ext cx="5085993" cy="635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Market Opportunity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801053" y="2020610"/>
            <a:ext cx="3680698" cy="3813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Massive Growth Potential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01053" y="2630805"/>
            <a:ext cx="6234946" cy="1098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India's disaster management market represents a </a:t>
            </a:r>
            <a:r>
              <a:rPr lang="en-US" sz="18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₹2,500 Crores annual opportunity</a:t>
            </a: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with significant growth drivers accelerating adoption.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801053" y="3986570"/>
            <a:ext cx="514945" cy="514945"/>
          </a:xfrm>
          <a:prstGeom prst="roundRect">
            <a:avLst>
              <a:gd name="adj" fmla="val 66670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544836" y="4065151"/>
            <a:ext cx="2542937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Target Market Size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544836" y="4611886"/>
            <a:ext cx="5491163" cy="732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28 states × ₹2-5 Lakhs monthly = </a:t>
            </a:r>
            <a:r>
              <a:rPr lang="en-US" sz="18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₹67-168 Crores potential ARR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801053" y="5801797"/>
            <a:ext cx="514945" cy="514945"/>
          </a:xfrm>
          <a:prstGeom prst="roundRect">
            <a:avLst>
              <a:gd name="adj" fmla="val 66670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544836" y="5880378"/>
            <a:ext cx="2542937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Growth Drivers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1544836" y="6427113"/>
            <a:ext cx="5491163" cy="732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Accelerating climate change impacts, government digitalization initiatives, and increasing AI adoption</a:t>
            </a:r>
            <a:endParaRPr lang="en-US" sz="18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022" y="2049185"/>
            <a:ext cx="6234946" cy="3491508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7602022" y="5798106"/>
            <a:ext cx="6234946" cy="732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Projected revenue growth from ₹50 Lakhs in Year 1 to ₹25 Crores by Year 3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6" y="1040606"/>
            <a:ext cx="11670435" cy="946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450"/>
              </a:lnSpc>
              <a:buNone/>
            </a:pPr>
            <a:r>
              <a:rPr lang="en-US" sz="59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Why NUDRRS  ?</a:t>
            </a:r>
            <a:endParaRPr lang="en-US" sz="5950" dirty="0"/>
          </a:p>
        </p:txBody>
      </p:sp>
      <p:sp>
        <p:nvSpPr>
          <p:cNvPr id="3" name="Shape 1"/>
          <p:cNvSpPr/>
          <p:nvPr/>
        </p:nvSpPr>
        <p:spPr>
          <a:xfrm>
            <a:off x="864037" y="2480667"/>
            <a:ext cx="4136231" cy="2625804"/>
          </a:xfrm>
          <a:prstGeom prst="roundRect">
            <a:avLst>
              <a:gd name="adj" fmla="val 14104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41333" y="275796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AI-First Approach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141333" y="3248978"/>
            <a:ext cx="358163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95% accuracy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in emergency verification compared to 60% with traditional manual processes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2480667"/>
            <a:ext cx="4136231" cy="2625804"/>
          </a:xfrm>
          <a:prstGeom prst="roundRect">
            <a:avLst>
              <a:gd name="adj" fmla="val 14104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524381" y="275796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Lightning Speed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5524381" y="3248978"/>
            <a:ext cx="358163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 3 seconds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response time versus 15+ minutes with conventional emergency systems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2480667"/>
            <a:ext cx="4136231" cy="2625804"/>
          </a:xfrm>
          <a:prstGeom prst="roundRect">
            <a:avLst>
              <a:gd name="adj" fmla="val 14104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907429" y="2757964"/>
            <a:ext cx="299346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Cost-Effective Solution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9907429" y="3248978"/>
            <a:ext cx="358163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70% reduction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in emergency response operational costs through intelligent automation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4037" y="5353288"/>
            <a:ext cx="6327696" cy="1835706"/>
          </a:xfrm>
          <a:prstGeom prst="roundRect">
            <a:avLst>
              <a:gd name="adj" fmla="val 20174"/>
            </a:avLst>
          </a:prstGeom>
          <a:solidFill>
            <a:srgbClr val="0A081B"/>
          </a:solidFill>
          <a:ln w="30480">
            <a:solidFill>
              <a:srgbClr val="09123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141333" y="563058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Infinite Scalability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141333" y="6121598"/>
            <a:ext cx="57731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Auto-scaling infrastructure handles peak disaster loads without performance degradation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549" y="5353288"/>
            <a:ext cx="6327815" cy="1835706"/>
          </a:xfrm>
          <a:prstGeom prst="roundRect">
            <a:avLst>
              <a:gd name="adj" fmla="val 20174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715845" y="5630585"/>
            <a:ext cx="294060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First-Mover Advantage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7715845" y="6121598"/>
            <a:ext cx="577322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India's first comprehensive AI-powered disaster response platform with government integration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575" y="712708"/>
            <a:ext cx="5019556" cy="627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Use Cases &amp; Impact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90575" y="1791891"/>
            <a:ext cx="13049250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Real-world applications demonstrating NUDRRS's transformative impact across multiple disaster scenarios and government agencies.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407325"/>
            <a:ext cx="2196346" cy="135743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0575" y="4047053"/>
            <a:ext cx="2509718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Flood Response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790575" y="4496276"/>
            <a:ext cx="3050500" cy="1445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Real-time flood monitoring with predictive analytics and automated evacuation alerts to at-risk communities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373" y="2407325"/>
            <a:ext cx="2196346" cy="135743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123373" y="4047053"/>
            <a:ext cx="2509718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Earthquake Relief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4123373" y="4496276"/>
            <a:ext cx="3050619" cy="1445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Immediate structural damage assessment using AI image analysis with intelligent resource allocation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289" y="2407325"/>
            <a:ext cx="2196346" cy="135743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56289" y="4047053"/>
            <a:ext cx="2509718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Fire Department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7456289" y="4496276"/>
            <a:ext cx="3050619" cy="1445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AI-verified fire incident reports with automatic dispatch and optimal route planning for first responders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9206" y="2407325"/>
            <a:ext cx="2196346" cy="135743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789206" y="4047053"/>
            <a:ext cx="2621161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Government Agencies</a:t>
            </a:r>
            <a:endParaRPr lang="en-US" sz="1950" dirty="0"/>
          </a:p>
        </p:txBody>
      </p:sp>
      <p:sp>
        <p:nvSpPr>
          <p:cNvPr id="15" name="Text 9"/>
          <p:cNvSpPr/>
          <p:nvPr/>
        </p:nvSpPr>
        <p:spPr>
          <a:xfrm>
            <a:off x="10789206" y="4496276"/>
            <a:ext cx="3050619" cy="1445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Centralized disaster management dashboard providing real-time situational awareness and coordination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90575" y="6195774"/>
            <a:ext cx="13049250" cy="1321118"/>
          </a:xfrm>
          <a:prstGeom prst="roundRect">
            <a:avLst>
              <a:gd name="adj" fmla="val 25647"/>
            </a:avLst>
          </a:prstGeom>
          <a:solidFill>
            <a:srgbClr val="183A13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437" y="6547128"/>
            <a:ext cx="282297" cy="225862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24595" y="6478072"/>
            <a:ext cx="12089368" cy="722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Measurable Impact:</a:t>
            </a:r>
            <a:r>
              <a:rPr lang="en-US" sz="175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85% faster emergency response times, 70% cost reduction in disaster management operations, and most importantly—lives saved through intelligent early warning systems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0204" y="689491"/>
            <a:ext cx="5258633" cy="539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Implementation Roadmap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80204" y="1617821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Strategic three-phase deployment ensuring successful adoption, scalability, and sustainable growth across India's diverse disaster management landscape.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680204" y="4360307"/>
            <a:ext cx="13269992" cy="22860"/>
          </a:xfrm>
          <a:prstGeom prst="roundRect">
            <a:avLst>
              <a:gd name="adj" fmla="val 1275264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3925491" y="3777258"/>
            <a:ext cx="22860" cy="583049"/>
          </a:xfrm>
          <a:prstGeom prst="roundRect">
            <a:avLst>
              <a:gd name="adj" fmla="val 1275264"/>
            </a:avLst>
          </a:prstGeom>
          <a:solidFill>
            <a:srgbClr val="16FFBB"/>
          </a:solidFill>
          <a:ln/>
        </p:spPr>
      </p:sp>
      <p:sp>
        <p:nvSpPr>
          <p:cNvPr id="6" name="Shape 4"/>
          <p:cNvSpPr/>
          <p:nvPr/>
        </p:nvSpPr>
        <p:spPr>
          <a:xfrm>
            <a:off x="3718322" y="4141708"/>
            <a:ext cx="437198" cy="437198"/>
          </a:xfrm>
          <a:prstGeom prst="roundRect">
            <a:avLst>
              <a:gd name="adj" fmla="val 66680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807381" y="4198382"/>
            <a:ext cx="25908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2819757" y="2147292"/>
            <a:ext cx="2234446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Phase 1: Pilot Program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874514" y="2533769"/>
            <a:ext cx="6124932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 months:</a:t>
            </a: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Deploy in 3 pilot states with comprehensive testing and validation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874514" y="3272076"/>
            <a:ext cx="612493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Investment: ₹2-5 Crores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7303651" y="4360307"/>
            <a:ext cx="22860" cy="583049"/>
          </a:xfrm>
          <a:prstGeom prst="roundRect">
            <a:avLst>
              <a:gd name="adj" fmla="val 1275264"/>
            </a:avLst>
          </a:prstGeom>
          <a:solidFill>
            <a:srgbClr val="29DDDA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6482" y="4141708"/>
            <a:ext cx="437198" cy="437198"/>
          </a:xfrm>
          <a:prstGeom prst="roundRect">
            <a:avLst>
              <a:gd name="adj" fmla="val 66680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185541" y="4198382"/>
            <a:ext cx="25908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6051233" y="5137666"/>
            <a:ext cx="2527816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Phase 2: Regional Rollout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4252674" y="5524143"/>
            <a:ext cx="6124932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12 months:</a:t>
            </a: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Expand to 10 states with enhanced features and proven scalability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252674" y="6262449"/>
            <a:ext cx="612493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Scaling: ₹10-20 Crores</a:t>
            </a:r>
            <a:endParaRPr lang="en-US" sz="1500" dirty="0"/>
          </a:p>
        </p:txBody>
      </p:sp>
      <p:sp>
        <p:nvSpPr>
          <p:cNvPr id="17" name="Shape 15"/>
          <p:cNvSpPr/>
          <p:nvPr/>
        </p:nvSpPr>
        <p:spPr>
          <a:xfrm>
            <a:off x="10681930" y="3777258"/>
            <a:ext cx="22860" cy="583049"/>
          </a:xfrm>
          <a:prstGeom prst="roundRect">
            <a:avLst>
              <a:gd name="adj" fmla="val 1275264"/>
            </a:avLst>
          </a:prstGeom>
          <a:solidFill>
            <a:srgbClr val="37A7E7"/>
          </a:solidFill>
          <a:ln/>
        </p:spPr>
      </p:sp>
      <p:sp>
        <p:nvSpPr>
          <p:cNvPr id="18" name="Shape 16"/>
          <p:cNvSpPr/>
          <p:nvPr/>
        </p:nvSpPr>
        <p:spPr>
          <a:xfrm>
            <a:off x="10474762" y="4141708"/>
            <a:ext cx="437198" cy="437198"/>
          </a:xfrm>
          <a:prstGeom prst="roundRect">
            <a:avLst>
              <a:gd name="adj" fmla="val 66680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0563820" y="4198382"/>
            <a:ext cx="25908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9185791" y="2147292"/>
            <a:ext cx="3015258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Phase 3: National Deployment</a:t>
            </a:r>
            <a:endParaRPr lang="en-US" sz="1700" dirty="0"/>
          </a:p>
        </p:txBody>
      </p:sp>
      <p:sp>
        <p:nvSpPr>
          <p:cNvPr id="21" name="Text 19"/>
          <p:cNvSpPr/>
          <p:nvPr/>
        </p:nvSpPr>
        <p:spPr>
          <a:xfrm>
            <a:off x="7630954" y="2533769"/>
            <a:ext cx="6124932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18 months:</a:t>
            </a: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Complete national coverage with international expansion opportunities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7630954" y="3272076"/>
            <a:ext cx="612493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Target: ₹25 Crores ARR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971669" y="7010519"/>
            <a:ext cx="12978527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Success Metrics:</a:t>
            </a: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Maintain 95% AI accuracy, achieve 70% faster response times, and reach ₹25 Crores Annual Recurring Revenue by Year 3</a:t>
            </a:r>
            <a:endParaRPr lang="en-US" sz="1500" dirty="0"/>
          </a:p>
        </p:txBody>
      </p:sp>
      <p:sp>
        <p:nvSpPr>
          <p:cNvPr id="24" name="Shape 22"/>
          <p:cNvSpPr/>
          <p:nvPr/>
        </p:nvSpPr>
        <p:spPr>
          <a:xfrm>
            <a:off x="680204" y="6791920"/>
            <a:ext cx="22860" cy="748070"/>
          </a:xfrm>
          <a:prstGeom prst="rect">
            <a:avLst/>
          </a:prstGeom>
          <a:solidFill>
            <a:srgbClr val="16FFBB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885</Words>
  <Application>Microsoft Office PowerPoint</Application>
  <PresentationFormat>Custom</PresentationFormat>
  <Paragraphs>122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Barlow</vt:lpstr>
      <vt:lpstr>Spline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Abhiyanshu Anand</cp:lastModifiedBy>
  <cp:revision>2</cp:revision>
  <dcterms:created xsi:type="dcterms:W3CDTF">2025-09-12T05:32:59Z</dcterms:created>
  <dcterms:modified xsi:type="dcterms:W3CDTF">2025-09-12T05:45:23Z</dcterms:modified>
</cp:coreProperties>
</file>