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58" r:id="rId5"/>
    <p:sldId id="259" r:id="rId6"/>
    <p:sldId id="260" r:id="rId7"/>
    <p:sldId id="261" r:id="rId8"/>
    <p:sldId id="262" r:id="rId9"/>
    <p:sldId id="263" r:id="rId10"/>
    <p:sldId id="285"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0"/>
            <a:ext cx="8229600" cy="5745163"/>
          </a:xfrm>
        </p:spPr>
        <p:txBody>
          <a:bodyPr>
            <a:normAutofit fontScale="70000" lnSpcReduction="20000"/>
          </a:bodyPr>
          <a:lstStyle/>
          <a:p>
            <a:pPr marL="0" indent="0">
              <a:buNone/>
            </a:pPr>
            <a:r>
              <a:rPr lang="en-IN" dirty="0" smtClean="0"/>
              <a:t>1)</a:t>
            </a:r>
          </a:p>
          <a:p>
            <a:pPr marL="0" indent="0">
              <a:buNone/>
            </a:pPr>
            <a:r>
              <a:rPr lang="en-IN" dirty="0" smtClean="0"/>
              <a:t>#include&lt;</a:t>
            </a:r>
            <a:r>
              <a:rPr lang="en-IN" dirty="0" err="1" smtClean="0"/>
              <a:t>stdio.h</a:t>
            </a:r>
            <a:r>
              <a:rPr lang="en-IN" dirty="0"/>
              <a:t>&gt;</a:t>
            </a:r>
          </a:p>
          <a:p>
            <a:pPr marL="0" indent="0">
              <a:buNone/>
            </a:pPr>
            <a:r>
              <a:rPr lang="en-IN" dirty="0"/>
              <a:t>void main()</a:t>
            </a:r>
          </a:p>
          <a:p>
            <a:pPr marL="0" indent="0">
              <a:buNone/>
            </a:pPr>
            <a:r>
              <a:rPr lang="en-IN" dirty="0"/>
              <a:t>{</a:t>
            </a:r>
          </a:p>
          <a:p>
            <a:pPr marL="0" indent="0">
              <a:buNone/>
            </a:pPr>
            <a:r>
              <a:rPr lang="en-IN" dirty="0" err="1"/>
              <a:t>clrscr</a:t>
            </a:r>
            <a:r>
              <a:rPr lang="en-IN" dirty="0"/>
              <a:t>();</a:t>
            </a:r>
          </a:p>
          <a:p>
            <a:pPr marL="0" indent="0">
              <a:buNone/>
            </a:pPr>
            <a:r>
              <a:rPr lang="en-IN" dirty="0" err="1"/>
              <a:t>printf</a:t>
            </a:r>
            <a:r>
              <a:rPr lang="en-IN" dirty="0"/>
              <a:t>("%d",</a:t>
            </a:r>
            <a:r>
              <a:rPr lang="en-IN" dirty="0" err="1"/>
              <a:t>printf</a:t>
            </a:r>
            <a:r>
              <a:rPr lang="en-IN" dirty="0"/>
              <a:t>("CQUESTIONBANK"));</a:t>
            </a:r>
          </a:p>
          <a:p>
            <a:pPr marL="0" indent="0">
              <a:buNone/>
            </a:pPr>
            <a:r>
              <a:rPr lang="en-IN" dirty="0" err="1"/>
              <a:t>getch</a:t>
            </a:r>
            <a:r>
              <a:rPr lang="en-IN" dirty="0"/>
              <a:t>();</a:t>
            </a:r>
          </a:p>
          <a:p>
            <a:pPr marL="0" indent="0">
              <a:buNone/>
            </a:pPr>
            <a:r>
              <a:rPr lang="en-IN" dirty="0"/>
              <a:t>}</a:t>
            </a:r>
          </a:p>
          <a:p>
            <a:pPr marL="0" indent="0">
              <a:buNone/>
            </a:pPr>
            <a:r>
              <a:rPr lang="en-IN" dirty="0"/>
              <a:t/>
            </a:r>
            <a:br>
              <a:rPr lang="en-IN" dirty="0"/>
            </a:br>
            <a:endParaRPr lang="en-IN" dirty="0"/>
          </a:p>
          <a:p>
            <a:pPr marL="0" indent="0">
              <a:buNone/>
            </a:pPr>
            <a:r>
              <a:rPr lang="en-IN" dirty="0"/>
              <a:t>What will output when you compile and run the above code?</a:t>
            </a:r>
          </a:p>
          <a:p>
            <a:pPr marL="0" indent="0">
              <a:buNone/>
            </a:pPr>
            <a:r>
              <a:rPr lang="en-IN" dirty="0"/>
              <a:t/>
            </a:r>
            <a:br>
              <a:rPr lang="en-IN" dirty="0"/>
            </a:br>
            <a:endParaRPr lang="en-IN" dirty="0"/>
          </a:p>
          <a:p>
            <a:pPr marL="0" indent="0">
              <a:buNone/>
            </a:pPr>
            <a:r>
              <a:rPr lang="en-IN" dirty="0"/>
              <a:t>(a)13CQUESTIONBANK</a:t>
            </a:r>
          </a:p>
          <a:p>
            <a:pPr marL="0" indent="0">
              <a:buNone/>
            </a:pPr>
            <a:r>
              <a:rPr lang="en-IN" dirty="0"/>
              <a:t>(b)CQUESTIONBANK13</a:t>
            </a:r>
          </a:p>
          <a:p>
            <a:pPr marL="0" indent="0">
              <a:buNone/>
            </a:pPr>
            <a:r>
              <a:rPr lang="en-IN" dirty="0"/>
              <a:t>(c)Garbage CQUESTIONBANK</a:t>
            </a:r>
          </a:p>
          <a:p>
            <a:pPr marL="0" indent="0">
              <a:buNone/>
            </a:pPr>
            <a:r>
              <a:rPr lang="en-IN" dirty="0"/>
              <a:t>(d)Compiler error</a:t>
            </a:r>
          </a:p>
          <a:p>
            <a:pPr marL="0" indent="0">
              <a:buNone/>
            </a:pPr>
            <a:endParaRPr lang="en-IN" dirty="0"/>
          </a:p>
        </p:txBody>
      </p:sp>
    </p:spTree>
    <p:extLst>
      <p:ext uri="{BB962C8B-B14F-4D97-AF65-F5344CB8AC3E}">
        <p14:creationId xmlns:p14="http://schemas.microsoft.com/office/powerpoint/2010/main" val="402814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buNone/>
            </a:pPr>
            <a:r>
              <a:rPr lang="en-IN" sz="1800" dirty="0" smtClean="0"/>
              <a:t>(e)</a:t>
            </a:r>
          </a:p>
          <a:p>
            <a:pPr marL="0" indent="0">
              <a:buNone/>
            </a:pPr>
            <a:r>
              <a:rPr lang="en-IN" sz="1800" dirty="0" smtClean="0"/>
              <a:t>Consider </a:t>
            </a:r>
            <a:r>
              <a:rPr lang="en-IN" sz="1800" dirty="0"/>
              <a:t>on the expression:</a:t>
            </a:r>
          </a:p>
          <a:p>
            <a:pPr marL="0" indent="0">
              <a:buNone/>
            </a:pPr>
            <a:r>
              <a:rPr lang="en-IN" sz="1800" dirty="0"/>
              <a:t>5/2*6+3.0</a:t>
            </a:r>
          </a:p>
          <a:p>
            <a:pPr marL="0" indent="0">
              <a:buNone/>
            </a:pPr>
            <a:r>
              <a:rPr lang="en-IN" sz="1800" dirty="0"/>
              <a:t>=2*6+3.0</a:t>
            </a:r>
          </a:p>
          <a:p>
            <a:pPr marL="0" indent="0">
              <a:buNone/>
            </a:pPr>
            <a:r>
              <a:rPr lang="en-IN" sz="1800" dirty="0"/>
              <a:t>=12 + 3.0</a:t>
            </a:r>
          </a:p>
          <a:p>
            <a:pPr marL="0" indent="0">
              <a:buNone/>
            </a:pPr>
            <a:r>
              <a:rPr lang="en-IN" sz="1800" dirty="0"/>
              <a:t>=15.0</a:t>
            </a:r>
          </a:p>
          <a:p>
            <a:pPr marL="0" indent="0">
              <a:buNone/>
            </a:pPr>
            <a:endParaRPr lang="en-IN" sz="1800" dirty="0"/>
          </a:p>
          <a:p>
            <a:pPr marL="0" indent="0">
              <a:buNone/>
            </a:pPr>
            <a:r>
              <a:rPr lang="en-IN" sz="1800" dirty="0"/>
              <a:t>In c switch expression must return an integer value. It cannot be float, double or long double</a:t>
            </a:r>
          </a:p>
        </p:txBody>
      </p:sp>
    </p:spTree>
    <p:extLst>
      <p:ext uri="{BB962C8B-B14F-4D97-AF65-F5344CB8AC3E}">
        <p14:creationId xmlns:p14="http://schemas.microsoft.com/office/powerpoint/2010/main" val="276449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pPr marL="0" indent="0">
              <a:buNone/>
            </a:pPr>
            <a:r>
              <a:rPr lang="en-IN" dirty="0" smtClean="0"/>
              <a:t>7)What </a:t>
            </a:r>
            <a:r>
              <a:rPr lang="en-IN" dirty="0"/>
              <a:t>will be output when you will execute following c code?</a:t>
            </a:r>
          </a:p>
          <a:p>
            <a:pPr marL="0" indent="0">
              <a:buNone/>
            </a:pPr>
            <a:endParaRPr lang="en-IN" dirty="0"/>
          </a:p>
          <a:p>
            <a:pPr marL="0" indent="0">
              <a:buNone/>
            </a:pPr>
            <a:r>
              <a:rPr lang="en-IN" dirty="0"/>
              <a:t>#include&lt;</a:t>
            </a:r>
            <a:r>
              <a:rPr lang="en-IN" dirty="0" err="1"/>
              <a:t>stdio.h</a:t>
            </a:r>
            <a:r>
              <a:rPr lang="en-IN" dirty="0"/>
              <a:t>&gt;</a:t>
            </a:r>
          </a:p>
          <a:p>
            <a:pPr marL="0" indent="0">
              <a:buNone/>
            </a:pPr>
            <a:r>
              <a:rPr lang="en-IN" dirty="0"/>
              <a:t>#define TRUE 1</a:t>
            </a:r>
          </a:p>
          <a:p>
            <a:pPr marL="0" indent="0">
              <a:buNone/>
            </a:pPr>
            <a:r>
              <a:rPr lang="en-IN" dirty="0"/>
              <a:t>void main(){</a:t>
            </a:r>
          </a:p>
          <a:p>
            <a:pPr marL="0" indent="0">
              <a:buNone/>
            </a:pPr>
            <a:r>
              <a:rPr lang="en-IN" dirty="0"/>
              <a:t>    switch(TRUE){</a:t>
            </a:r>
          </a:p>
          <a:p>
            <a:pPr marL="0" indent="0">
              <a:buNone/>
            </a:pPr>
            <a:r>
              <a:rPr lang="en-IN" dirty="0"/>
              <a:t>        </a:t>
            </a:r>
            <a:r>
              <a:rPr lang="en-IN" dirty="0" err="1"/>
              <a:t>printf</a:t>
            </a:r>
            <a:r>
              <a:rPr lang="en-IN" dirty="0"/>
              <a:t>("cquestionbank.blogspot.com");</a:t>
            </a:r>
          </a:p>
          <a:p>
            <a:pPr marL="0" indent="0">
              <a:buNone/>
            </a:pPr>
            <a:r>
              <a:rPr lang="en-IN" dirty="0"/>
              <a:t>     }  </a:t>
            </a:r>
          </a:p>
          <a:p>
            <a:pPr marL="0" indent="0">
              <a:buNone/>
            </a:pPr>
            <a:r>
              <a:rPr lang="en-IN" dirty="0"/>
              <a:t>}</a:t>
            </a:r>
          </a:p>
          <a:p>
            <a:pPr marL="0" indent="0">
              <a:buNone/>
            </a:pPr>
            <a:endParaRPr lang="en-IN" dirty="0"/>
          </a:p>
          <a:p>
            <a:pPr marL="0" indent="0">
              <a:buNone/>
            </a:pPr>
            <a:r>
              <a:rPr lang="en-IN" dirty="0"/>
              <a:t>Choose all that apply:</a:t>
            </a:r>
          </a:p>
          <a:p>
            <a:pPr marL="0" indent="0">
              <a:buNone/>
            </a:pPr>
            <a:endParaRPr lang="en-IN" dirty="0"/>
          </a:p>
          <a:p>
            <a:pPr marL="0" indent="0">
              <a:buNone/>
            </a:pPr>
            <a:r>
              <a:rPr lang="en-IN" dirty="0"/>
              <a:t>(A)	cquestionbank.blogspot.com	</a:t>
            </a:r>
          </a:p>
          <a:p>
            <a:pPr marL="0" indent="0">
              <a:buNone/>
            </a:pPr>
            <a:r>
              <a:rPr lang="en-IN" dirty="0"/>
              <a:t>(B)	It will print nothing	</a:t>
            </a:r>
          </a:p>
          <a:p>
            <a:pPr marL="0" indent="0">
              <a:buNone/>
            </a:pPr>
            <a:r>
              <a:rPr lang="en-IN" dirty="0"/>
              <a:t>(C)	Runtime error	</a:t>
            </a:r>
          </a:p>
          <a:p>
            <a:pPr marL="0" indent="0">
              <a:buNone/>
            </a:pPr>
            <a:r>
              <a:rPr lang="en-IN" dirty="0"/>
              <a:t>(D)	Compilation error	</a:t>
            </a:r>
          </a:p>
          <a:p>
            <a:pPr marL="0" indent="0">
              <a:buNone/>
            </a:pPr>
            <a:r>
              <a:rPr lang="en-IN" dirty="0"/>
              <a:t>(E)	None of the above	</a:t>
            </a:r>
          </a:p>
        </p:txBody>
      </p:sp>
    </p:spTree>
    <p:extLst>
      <p:ext uri="{BB962C8B-B14F-4D97-AF65-F5344CB8AC3E}">
        <p14:creationId xmlns:p14="http://schemas.microsoft.com/office/powerpoint/2010/main" val="4008850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IN" sz="2800" dirty="0"/>
              <a:t>In c it is possible a switch case statement without any case but it is meaning less.</a:t>
            </a:r>
          </a:p>
        </p:txBody>
      </p:sp>
    </p:spTree>
    <p:extLst>
      <p:ext uri="{BB962C8B-B14F-4D97-AF65-F5344CB8AC3E}">
        <p14:creationId xmlns:p14="http://schemas.microsoft.com/office/powerpoint/2010/main" val="325070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74074"/>
            <a:ext cx="8229600" cy="5752090"/>
          </a:xfrm>
        </p:spPr>
        <p:txBody>
          <a:bodyPr>
            <a:normAutofit fontScale="55000" lnSpcReduction="20000"/>
          </a:bodyPr>
          <a:lstStyle/>
          <a:p>
            <a:pPr marL="0" indent="0">
              <a:buNone/>
            </a:pPr>
            <a:r>
              <a:rPr lang="en-IN" dirty="0" smtClean="0"/>
              <a:t>8)What </a:t>
            </a:r>
            <a:r>
              <a:rPr lang="en-IN" dirty="0"/>
              <a:t>will be output when you will execute following c code?</a:t>
            </a:r>
          </a:p>
          <a:p>
            <a:pPr marL="0" indent="0">
              <a:buNone/>
            </a:pPr>
            <a:endParaRPr lang="en-IN" dirty="0"/>
          </a:p>
          <a:p>
            <a:pPr marL="0" indent="0">
              <a:buNone/>
            </a:pPr>
            <a:r>
              <a:rPr lang="en-IN" dirty="0"/>
              <a:t>#include&lt;</a:t>
            </a:r>
            <a:r>
              <a:rPr lang="en-IN" dirty="0" err="1"/>
              <a:t>stdio.h</a:t>
            </a:r>
            <a:r>
              <a:rPr lang="en-IN" dirty="0"/>
              <a:t>&gt;</a:t>
            </a:r>
          </a:p>
          <a:p>
            <a:pPr marL="0" indent="0">
              <a:buNone/>
            </a:pPr>
            <a:r>
              <a:rPr lang="en-IN" dirty="0"/>
              <a:t>void main(){</a:t>
            </a:r>
          </a:p>
          <a:p>
            <a:pPr marL="0" indent="0">
              <a:buNone/>
            </a:pPr>
            <a:r>
              <a:rPr lang="en-IN" dirty="0"/>
              <a:t>     switch(2){</a:t>
            </a:r>
          </a:p>
          <a:p>
            <a:pPr marL="0" indent="0">
              <a:buNone/>
            </a:pPr>
            <a:r>
              <a:rPr lang="en-IN" dirty="0"/>
              <a:t>        case 1L:printf("No");</a:t>
            </a:r>
          </a:p>
          <a:p>
            <a:pPr marL="0" indent="0">
              <a:buNone/>
            </a:pPr>
            <a:r>
              <a:rPr lang="en-IN" dirty="0"/>
              <a:t>        case 2L:printf("%</a:t>
            </a:r>
            <a:r>
              <a:rPr lang="en-IN" dirty="0" err="1"/>
              <a:t>s","I</a:t>
            </a:r>
            <a:r>
              <a:rPr lang="en-IN" dirty="0"/>
              <a:t>");</a:t>
            </a:r>
          </a:p>
          <a:p>
            <a:pPr marL="0" indent="0">
              <a:buNone/>
            </a:pPr>
            <a:r>
              <a:rPr lang="en-IN" dirty="0"/>
              <a:t>             </a:t>
            </a:r>
            <a:r>
              <a:rPr lang="en-IN" dirty="0" err="1"/>
              <a:t>goto</a:t>
            </a:r>
            <a:r>
              <a:rPr lang="en-IN" dirty="0"/>
              <a:t> Love;</a:t>
            </a:r>
          </a:p>
          <a:p>
            <a:pPr marL="0" indent="0">
              <a:buNone/>
            </a:pPr>
            <a:r>
              <a:rPr lang="en-IN" dirty="0"/>
              <a:t>        case 3L:printf("Please");</a:t>
            </a:r>
          </a:p>
          <a:p>
            <a:pPr marL="0" indent="0">
              <a:buNone/>
            </a:pPr>
            <a:r>
              <a:rPr lang="en-IN" dirty="0"/>
              <a:t>        case 4L:Love:printf("Hi");</a:t>
            </a:r>
          </a:p>
          <a:p>
            <a:pPr marL="0" indent="0">
              <a:buNone/>
            </a:pPr>
            <a:r>
              <a:rPr lang="en-IN" dirty="0"/>
              <a:t>     } </a:t>
            </a:r>
          </a:p>
          <a:p>
            <a:pPr marL="0" indent="0">
              <a:buNone/>
            </a:pPr>
            <a:r>
              <a:rPr lang="en-IN" dirty="0"/>
              <a:t>}</a:t>
            </a:r>
          </a:p>
          <a:p>
            <a:pPr marL="0" indent="0">
              <a:buNone/>
            </a:pPr>
            <a:endParaRPr lang="en-IN" dirty="0"/>
          </a:p>
          <a:p>
            <a:pPr marL="0" indent="0">
              <a:buNone/>
            </a:pPr>
            <a:r>
              <a:rPr lang="en-IN" dirty="0"/>
              <a:t>Choose all that apply:</a:t>
            </a:r>
          </a:p>
          <a:p>
            <a:pPr marL="0" indent="0">
              <a:buNone/>
            </a:pPr>
            <a:endParaRPr lang="en-IN" dirty="0"/>
          </a:p>
          <a:p>
            <a:pPr marL="0" indent="0">
              <a:buNone/>
            </a:pPr>
            <a:r>
              <a:rPr lang="en-IN" dirty="0"/>
              <a:t>(A)	I	</a:t>
            </a:r>
          </a:p>
          <a:p>
            <a:pPr marL="0" indent="0">
              <a:buNone/>
            </a:pPr>
            <a:r>
              <a:rPr lang="en-IN" dirty="0"/>
              <a:t>(B)	</a:t>
            </a:r>
            <a:r>
              <a:rPr lang="en-IN" dirty="0" err="1"/>
              <a:t>IPleaseHi</a:t>
            </a:r>
            <a:r>
              <a:rPr lang="en-IN" dirty="0"/>
              <a:t>	</a:t>
            </a:r>
          </a:p>
          <a:p>
            <a:pPr marL="0" indent="0">
              <a:buNone/>
            </a:pPr>
            <a:r>
              <a:rPr lang="en-IN" dirty="0"/>
              <a:t>(C)	</a:t>
            </a:r>
            <a:r>
              <a:rPr lang="en-IN" dirty="0" err="1"/>
              <a:t>IHi</a:t>
            </a:r>
            <a:r>
              <a:rPr lang="en-IN" dirty="0"/>
              <a:t>	</a:t>
            </a:r>
          </a:p>
          <a:p>
            <a:pPr marL="0" indent="0">
              <a:buNone/>
            </a:pPr>
            <a:r>
              <a:rPr lang="en-IN" dirty="0"/>
              <a:t>(D)	Compilation error	</a:t>
            </a:r>
          </a:p>
          <a:p>
            <a:pPr marL="0" indent="0">
              <a:buNone/>
            </a:pPr>
            <a:r>
              <a:rPr lang="en-IN" dirty="0"/>
              <a:t>(E)	None of the above	</a:t>
            </a:r>
          </a:p>
          <a:p>
            <a:pPr marL="0" indent="0">
              <a:buNone/>
            </a:pPr>
            <a:endParaRPr lang="en-IN" dirty="0"/>
          </a:p>
        </p:txBody>
      </p:sp>
    </p:spTree>
    <p:extLst>
      <p:ext uri="{BB962C8B-B14F-4D97-AF65-F5344CB8AC3E}">
        <p14:creationId xmlns:p14="http://schemas.microsoft.com/office/powerpoint/2010/main" val="680605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smtClean="0"/>
              <a:t>(c)</a:t>
            </a:r>
          </a:p>
          <a:p>
            <a:pPr marL="0" indent="0">
              <a:buNone/>
            </a:pPr>
            <a:r>
              <a:rPr lang="en-IN" dirty="0" smtClean="0"/>
              <a:t>It </a:t>
            </a:r>
            <a:r>
              <a:rPr lang="en-IN" dirty="0"/>
              <a:t>is possible to write label of </a:t>
            </a:r>
            <a:r>
              <a:rPr lang="en-IN" dirty="0" err="1"/>
              <a:t>goto</a:t>
            </a:r>
            <a:r>
              <a:rPr lang="en-IN" dirty="0"/>
              <a:t> statement in the case of switch case statement.</a:t>
            </a:r>
          </a:p>
        </p:txBody>
      </p:sp>
    </p:spTree>
    <p:extLst>
      <p:ext uri="{BB962C8B-B14F-4D97-AF65-F5344CB8AC3E}">
        <p14:creationId xmlns:p14="http://schemas.microsoft.com/office/powerpoint/2010/main" val="3875307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IN" dirty="0" smtClean="0"/>
              <a:t>9)What </a:t>
            </a:r>
            <a:r>
              <a:rPr lang="en-IN" dirty="0"/>
              <a:t>will be output of the following program?</a:t>
            </a:r>
          </a:p>
          <a:p>
            <a:pPr marL="0" indent="0">
              <a:buNone/>
            </a:pPr>
            <a:r>
              <a:rPr lang="en-IN" dirty="0"/>
              <a:t>        </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    </a:t>
            </a:r>
            <a:r>
              <a:rPr lang="en-IN" dirty="0" err="1"/>
              <a:t>int</a:t>
            </a:r>
            <a:r>
              <a:rPr lang="en-IN" dirty="0"/>
              <a:t> i=5,j;</a:t>
            </a:r>
          </a:p>
          <a:p>
            <a:pPr marL="0" indent="0">
              <a:buNone/>
            </a:pPr>
            <a:r>
              <a:rPr lang="en-IN" dirty="0"/>
              <a:t>    j=++i+++i+++i;</a:t>
            </a:r>
          </a:p>
          <a:p>
            <a:pPr marL="0" indent="0">
              <a:buNone/>
            </a:pPr>
            <a:r>
              <a:rPr lang="en-IN" dirty="0"/>
              <a:t>    </a:t>
            </a:r>
            <a:r>
              <a:rPr lang="en-IN" dirty="0" err="1"/>
              <a:t>printf</a:t>
            </a:r>
            <a:r>
              <a:rPr lang="en-IN" dirty="0"/>
              <a:t>("%d %d",</a:t>
            </a:r>
            <a:r>
              <a:rPr lang="en-IN" dirty="0" err="1"/>
              <a:t>i,j</a:t>
            </a:r>
            <a:r>
              <a:rPr lang="en-IN" dirty="0"/>
              <a:t>);</a:t>
            </a:r>
          </a:p>
          <a:p>
            <a:pPr marL="0" indent="0">
              <a:buNone/>
            </a:pPr>
            <a:r>
              <a:rPr lang="en-IN" dirty="0"/>
              <a:t>    return 0;</a:t>
            </a:r>
          </a:p>
          <a:p>
            <a:pPr marL="0" indent="0">
              <a:buNone/>
            </a:pPr>
            <a:r>
              <a:rPr lang="en-IN" dirty="0"/>
              <a:t>}</a:t>
            </a:r>
          </a:p>
        </p:txBody>
      </p:sp>
    </p:spTree>
    <p:extLst>
      <p:ext uri="{BB962C8B-B14F-4D97-AF65-F5344CB8AC3E}">
        <p14:creationId xmlns:p14="http://schemas.microsoft.com/office/powerpoint/2010/main" val="2700095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55000" lnSpcReduction="20000"/>
          </a:bodyPr>
          <a:lstStyle/>
          <a:p>
            <a:pPr marL="0" indent="0">
              <a:buNone/>
            </a:pPr>
            <a:r>
              <a:rPr lang="en-IN" dirty="0"/>
              <a:t>Output: </a:t>
            </a:r>
            <a:br>
              <a:rPr lang="en-IN" dirty="0"/>
            </a:br>
            <a:r>
              <a:rPr lang="en-IN" dirty="0"/>
              <a:t/>
            </a:r>
            <a:br>
              <a:rPr lang="en-IN" dirty="0"/>
            </a:br>
            <a:r>
              <a:rPr lang="en-IN" dirty="0"/>
              <a:t>Turbo C++ 3.0: 8 </a:t>
            </a:r>
            <a:r>
              <a:rPr lang="en-IN" dirty="0" smtClean="0"/>
              <a:t>,24</a:t>
            </a:r>
            <a:endParaRPr lang="en-IN" dirty="0"/>
          </a:p>
          <a:p>
            <a:pPr marL="0" indent="0">
              <a:buNone/>
            </a:pPr>
            <a:r>
              <a:rPr lang="en-IN" dirty="0"/>
              <a:t/>
            </a:r>
            <a:br>
              <a:rPr lang="en-IN" dirty="0"/>
            </a:br>
            <a:r>
              <a:rPr lang="en-IN" dirty="0"/>
              <a:t>Explanation:</a:t>
            </a:r>
          </a:p>
          <a:p>
            <a:pPr marL="0" indent="0">
              <a:buNone/>
            </a:pPr>
            <a:r>
              <a:rPr lang="en-IN" dirty="0"/>
              <a:t/>
            </a:r>
            <a:br>
              <a:rPr lang="en-IN" dirty="0"/>
            </a:br>
            <a:r>
              <a:rPr lang="en-IN" dirty="0"/>
              <a:t>Rule :- ++ is pre increment operator so in any </a:t>
            </a:r>
            <a:r>
              <a:rPr lang="en-IN" dirty="0" err="1"/>
              <a:t>arithmetic</a:t>
            </a:r>
            <a:r>
              <a:rPr lang="en-IN" b="1" u="sng" dirty="0" err="1"/>
              <a:t>expression</a:t>
            </a:r>
            <a:r>
              <a:rPr lang="en-IN" dirty="0"/>
              <a:t> it first increment the value of variable by one in whole expression then starts assigning the final value of variable in the expression.</a:t>
            </a:r>
          </a:p>
          <a:p>
            <a:pPr marL="0" indent="0">
              <a:buNone/>
            </a:pPr>
            <a:r>
              <a:rPr lang="en-IN" dirty="0"/>
              <a:t/>
            </a:r>
            <a:br>
              <a:rPr lang="en-IN" dirty="0"/>
            </a:br>
            <a:endParaRPr lang="en-IN" dirty="0"/>
          </a:p>
          <a:p>
            <a:pPr marL="0" indent="0">
              <a:buNone/>
            </a:pPr>
            <a:r>
              <a:rPr lang="en-IN" b="1" u="sng" dirty="0"/>
              <a:t>Compiler</a:t>
            </a:r>
            <a:r>
              <a:rPr lang="en-IN" dirty="0"/>
              <a:t> will treat this expression j = ++i+++i+++i; as</a:t>
            </a:r>
          </a:p>
          <a:p>
            <a:pPr marL="0" indent="0">
              <a:buNone/>
            </a:pPr>
            <a:r>
              <a:rPr lang="en-IN" dirty="0"/>
              <a:t>i = ++i + ++i + ++i;</a:t>
            </a:r>
          </a:p>
          <a:p>
            <a:pPr marL="0" indent="0">
              <a:buNone/>
            </a:pPr>
            <a:r>
              <a:rPr lang="en-IN" dirty="0"/>
              <a:t/>
            </a:r>
            <a:br>
              <a:rPr lang="en-IN" dirty="0"/>
            </a:br>
            <a:endParaRPr lang="en-IN" dirty="0"/>
          </a:p>
          <a:p>
            <a:pPr marL="0" indent="0">
              <a:buNone/>
            </a:pPr>
            <a:r>
              <a:rPr lang="en-IN" dirty="0"/>
              <a:t>Initial value of i = 5 due to three pre increment operator final value of i=8.</a:t>
            </a:r>
          </a:p>
          <a:p>
            <a:pPr marL="0" indent="0">
              <a:buNone/>
            </a:pPr>
            <a:r>
              <a:rPr lang="en-IN" dirty="0"/>
              <a:t>Now final value of i i.e. 8 will assigned to each variable </a:t>
            </a:r>
          </a:p>
          <a:p>
            <a:pPr marL="0" indent="0">
              <a:buNone/>
            </a:pPr>
            <a:r>
              <a:rPr lang="en-IN" dirty="0"/>
              <a:t>j=8+8+8</a:t>
            </a:r>
          </a:p>
          <a:p>
            <a:pPr marL="0" indent="0">
              <a:buNone/>
            </a:pPr>
            <a:r>
              <a:rPr lang="en-IN" dirty="0"/>
              <a:t>j=24 and</a:t>
            </a:r>
          </a:p>
          <a:p>
            <a:pPr marL="0" indent="0">
              <a:buNone/>
            </a:pPr>
            <a:r>
              <a:rPr lang="en-IN" dirty="0"/>
              <a:t>i=8</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185728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IN" dirty="0" smtClean="0"/>
              <a:t>10)What </a:t>
            </a:r>
            <a:r>
              <a:rPr lang="en-IN" dirty="0"/>
              <a:t>will be output of the following program?</a:t>
            </a:r>
          </a:p>
          <a:p>
            <a:pPr marL="0" indent="0">
              <a:buNone/>
            </a:pPr>
            <a:endParaRPr lang="en-IN" dirty="0"/>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    </a:t>
            </a:r>
            <a:r>
              <a:rPr lang="en-IN" dirty="0" err="1"/>
              <a:t>int</a:t>
            </a:r>
            <a:r>
              <a:rPr lang="en-IN" dirty="0"/>
              <a:t> i=1;</a:t>
            </a:r>
          </a:p>
          <a:p>
            <a:pPr marL="0" indent="0">
              <a:buNone/>
            </a:pPr>
            <a:r>
              <a:rPr lang="en-IN" dirty="0"/>
              <a:t>    i=2+2*i++;</a:t>
            </a:r>
          </a:p>
          <a:p>
            <a:pPr marL="0" indent="0">
              <a:buNone/>
            </a:pPr>
            <a:r>
              <a:rPr lang="en-IN" dirty="0"/>
              <a:t>    </a:t>
            </a:r>
            <a:r>
              <a:rPr lang="en-IN" dirty="0" err="1"/>
              <a:t>printf</a:t>
            </a:r>
            <a:r>
              <a:rPr lang="en-IN" dirty="0"/>
              <a:t>("%</a:t>
            </a:r>
            <a:r>
              <a:rPr lang="en-IN" dirty="0" err="1"/>
              <a:t>d",i</a:t>
            </a:r>
            <a:r>
              <a:rPr lang="en-IN" dirty="0"/>
              <a:t>);</a:t>
            </a:r>
          </a:p>
          <a:p>
            <a:pPr marL="0" indent="0">
              <a:buNone/>
            </a:pPr>
            <a:r>
              <a:rPr lang="en-IN" dirty="0"/>
              <a:t>    return 0;</a:t>
            </a:r>
          </a:p>
          <a:p>
            <a:pPr marL="0" indent="0">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46731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r>
              <a:rPr lang="en-IN" dirty="0"/>
              <a:t>Explanation:</a:t>
            </a:r>
          </a:p>
          <a:p>
            <a:pPr marL="0" indent="0">
              <a:buNone/>
            </a:pPr>
            <a:r>
              <a:rPr lang="en-IN" dirty="0"/>
              <a:t>i++ i.e. when postfix increment operator is used any expression the it first assign the its value in the expression the it increments the value of variable by one. So,</a:t>
            </a:r>
          </a:p>
          <a:p>
            <a:pPr marL="0" indent="0">
              <a:buNone/>
            </a:pPr>
            <a:r>
              <a:rPr lang="en-IN" dirty="0"/>
              <a:t>i = 2 + 2 * 1</a:t>
            </a:r>
          </a:p>
          <a:p>
            <a:pPr marL="0" indent="0">
              <a:buNone/>
            </a:pPr>
            <a:r>
              <a:rPr lang="en-IN" dirty="0"/>
              <a:t>i = 4</a:t>
            </a:r>
          </a:p>
          <a:p>
            <a:pPr marL="0" indent="0">
              <a:buNone/>
            </a:pPr>
            <a:r>
              <a:rPr lang="en-IN" dirty="0"/>
              <a:t>Now i will be incremented by one so i = 4 + 1 = 5</a:t>
            </a:r>
          </a:p>
          <a:p>
            <a:pPr marL="0" indent="0">
              <a:buNone/>
            </a:pPr>
            <a:endParaRPr lang="en-IN" dirty="0"/>
          </a:p>
        </p:txBody>
      </p:sp>
    </p:spTree>
    <p:extLst>
      <p:ext uri="{BB962C8B-B14F-4D97-AF65-F5344CB8AC3E}">
        <p14:creationId xmlns:p14="http://schemas.microsoft.com/office/powerpoint/2010/main" val="2440051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marL="0" indent="0">
              <a:buNone/>
            </a:pPr>
            <a:r>
              <a:rPr lang="en-IN" dirty="0" smtClean="0"/>
              <a:t>11)What </a:t>
            </a:r>
            <a:r>
              <a:rPr lang="en-IN" dirty="0"/>
              <a:t>will be output of the following program?</a:t>
            </a:r>
          </a:p>
          <a:p>
            <a:pPr marL="0" indent="0">
              <a:buNone/>
            </a:pPr>
            <a:r>
              <a:rPr lang="en-IN" dirty="0"/>
              <a:t/>
            </a:r>
            <a:br>
              <a:rPr lang="en-IN" dirty="0"/>
            </a:br>
            <a:endParaRPr lang="en-IN" dirty="0"/>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    </a:t>
            </a:r>
            <a:r>
              <a:rPr lang="en-IN" dirty="0" err="1"/>
              <a:t>int</a:t>
            </a:r>
            <a:r>
              <a:rPr lang="en-IN" dirty="0"/>
              <a:t> a=0,b=10;</a:t>
            </a:r>
          </a:p>
          <a:p>
            <a:pPr marL="0" indent="0">
              <a:buNone/>
            </a:pPr>
            <a:r>
              <a:rPr lang="en-IN" dirty="0"/>
              <a:t>    if(a=0){</a:t>
            </a:r>
          </a:p>
          <a:p>
            <a:pPr marL="0" indent="0">
              <a:buNone/>
            </a:pPr>
            <a:r>
              <a:rPr lang="en-IN" dirty="0"/>
              <a:t>         </a:t>
            </a:r>
            <a:r>
              <a:rPr lang="en-IN" dirty="0" err="1"/>
              <a:t>printf</a:t>
            </a:r>
            <a:r>
              <a:rPr lang="en-IN" dirty="0"/>
              <a:t>("true");</a:t>
            </a:r>
          </a:p>
          <a:p>
            <a:pPr marL="0" indent="0">
              <a:buNone/>
            </a:pPr>
            <a:r>
              <a:rPr lang="en-IN" dirty="0"/>
              <a:t>    }</a:t>
            </a:r>
          </a:p>
          <a:p>
            <a:pPr marL="0" indent="0">
              <a:buNone/>
            </a:pPr>
            <a:r>
              <a:rPr lang="en-IN" dirty="0"/>
              <a:t>    else{</a:t>
            </a:r>
          </a:p>
          <a:p>
            <a:pPr marL="0" indent="0">
              <a:buNone/>
            </a:pPr>
            <a:r>
              <a:rPr lang="en-IN" dirty="0"/>
              <a:t>         </a:t>
            </a:r>
            <a:r>
              <a:rPr lang="en-IN" dirty="0" err="1"/>
              <a:t>printf</a:t>
            </a:r>
            <a:r>
              <a:rPr lang="en-IN" dirty="0"/>
              <a:t>("false");</a:t>
            </a:r>
          </a:p>
          <a:p>
            <a:pPr marL="0" indent="0">
              <a:buNone/>
            </a:pPr>
            <a:r>
              <a:rPr lang="en-IN" dirty="0"/>
              <a:t>    }</a:t>
            </a:r>
          </a:p>
          <a:p>
            <a:pPr marL="0" indent="0">
              <a:buNone/>
            </a:pPr>
            <a:r>
              <a:rPr lang="en-IN" dirty="0"/>
              <a:t>    return 0;</a:t>
            </a:r>
          </a:p>
          <a:p>
            <a:pPr marL="0" indent="0">
              <a:buNone/>
            </a:pPr>
            <a:r>
              <a:rPr lang="en-IN" dirty="0"/>
              <a:t>}</a:t>
            </a:r>
          </a:p>
          <a:p>
            <a:pPr marL="0" indent="0">
              <a:buNone/>
            </a:pPr>
            <a:r>
              <a:rPr lang="en-IN" dirty="0"/>
              <a:t/>
            </a:r>
            <a:br>
              <a:rPr lang="en-IN" dirty="0"/>
            </a:br>
            <a:endParaRPr lang="en-IN" dirty="0"/>
          </a:p>
        </p:txBody>
      </p:sp>
    </p:spTree>
    <p:extLst>
      <p:ext uri="{BB962C8B-B14F-4D97-AF65-F5344CB8AC3E}">
        <p14:creationId xmlns:p14="http://schemas.microsoft.com/office/powerpoint/2010/main" val="242818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510"/>
            <a:ext cx="8229600" cy="5793654"/>
          </a:xfrm>
        </p:spPr>
        <p:txBody>
          <a:bodyPr>
            <a:noAutofit/>
          </a:bodyPr>
          <a:lstStyle/>
          <a:p>
            <a:pPr marL="0" indent="0">
              <a:buNone/>
            </a:pPr>
            <a:r>
              <a:rPr lang="en-IN" sz="1600" dirty="0" smtClean="0"/>
              <a:t>2)  What </a:t>
            </a:r>
            <a:r>
              <a:rPr lang="en-IN" sz="1600" dirty="0"/>
              <a:t>will be output when you will execute following c code?</a:t>
            </a:r>
          </a:p>
          <a:p>
            <a:pPr marL="0" indent="0">
              <a:buNone/>
            </a:pPr>
            <a:r>
              <a:rPr lang="en-IN" sz="1600" dirty="0"/>
              <a:t>#include&lt;</a:t>
            </a:r>
            <a:r>
              <a:rPr lang="en-IN" sz="1600" dirty="0" err="1"/>
              <a:t>stdio.h</a:t>
            </a:r>
            <a:r>
              <a:rPr lang="en-IN" sz="1600" dirty="0"/>
              <a:t>&gt;</a:t>
            </a:r>
          </a:p>
          <a:p>
            <a:pPr marL="0" indent="0">
              <a:buNone/>
            </a:pPr>
            <a:r>
              <a:rPr lang="en-IN" sz="1600" dirty="0"/>
              <a:t>void main(){</a:t>
            </a:r>
          </a:p>
          <a:p>
            <a:pPr marL="0" indent="0">
              <a:buNone/>
            </a:pPr>
            <a:r>
              <a:rPr lang="en-IN" sz="1600" dirty="0"/>
              <a:t>     </a:t>
            </a:r>
            <a:r>
              <a:rPr lang="en-IN" sz="1600" dirty="0" err="1"/>
              <a:t>int</a:t>
            </a:r>
            <a:r>
              <a:rPr lang="en-IN" sz="1600" dirty="0"/>
              <a:t> check=2;</a:t>
            </a:r>
          </a:p>
          <a:p>
            <a:pPr marL="0" indent="0">
              <a:buNone/>
            </a:pPr>
            <a:r>
              <a:rPr lang="en-IN" sz="1600" dirty="0"/>
              <a:t>     switch(check){</a:t>
            </a:r>
          </a:p>
          <a:p>
            <a:pPr marL="0" indent="0">
              <a:buNone/>
            </a:pPr>
            <a:r>
              <a:rPr lang="en-IN" sz="1600" dirty="0"/>
              <a:t>        case 1: </a:t>
            </a:r>
            <a:r>
              <a:rPr lang="en-IN" sz="1600" dirty="0" err="1"/>
              <a:t>printf</a:t>
            </a:r>
            <a:r>
              <a:rPr lang="en-IN" sz="1600" dirty="0"/>
              <a:t>("</a:t>
            </a:r>
            <a:r>
              <a:rPr lang="en-IN" sz="1600" dirty="0" err="1"/>
              <a:t>D.W.Steyn</a:t>
            </a:r>
            <a:r>
              <a:rPr lang="en-IN" sz="1600" dirty="0"/>
              <a:t>");</a:t>
            </a:r>
          </a:p>
          <a:p>
            <a:pPr marL="0" indent="0">
              <a:buNone/>
            </a:pPr>
            <a:r>
              <a:rPr lang="en-IN" sz="1600" dirty="0"/>
              <a:t>        case 2: </a:t>
            </a:r>
            <a:r>
              <a:rPr lang="en-IN" sz="1600" dirty="0" err="1"/>
              <a:t>printf</a:t>
            </a:r>
            <a:r>
              <a:rPr lang="en-IN" sz="1600" dirty="0"/>
              <a:t>(" </a:t>
            </a:r>
            <a:r>
              <a:rPr lang="en-IN" sz="1600" dirty="0" err="1"/>
              <a:t>M.G.Johnson</a:t>
            </a:r>
            <a:r>
              <a:rPr lang="en-IN" sz="1600" dirty="0"/>
              <a:t>");</a:t>
            </a:r>
          </a:p>
          <a:p>
            <a:pPr marL="0" indent="0">
              <a:buNone/>
            </a:pPr>
            <a:r>
              <a:rPr lang="en-IN" sz="1600" dirty="0"/>
              <a:t>        case 3: </a:t>
            </a:r>
            <a:r>
              <a:rPr lang="en-IN" sz="1600" dirty="0" err="1"/>
              <a:t>printf</a:t>
            </a:r>
            <a:r>
              <a:rPr lang="en-IN" sz="1600" dirty="0"/>
              <a:t>(" Mohammad </a:t>
            </a:r>
            <a:r>
              <a:rPr lang="en-IN" sz="1600" dirty="0" err="1"/>
              <a:t>Asif</a:t>
            </a:r>
            <a:r>
              <a:rPr lang="en-IN" sz="1600" dirty="0"/>
              <a:t>");</a:t>
            </a:r>
          </a:p>
          <a:p>
            <a:pPr marL="0" indent="0">
              <a:buNone/>
            </a:pPr>
            <a:r>
              <a:rPr lang="en-IN" sz="1600" dirty="0"/>
              <a:t>        default: </a:t>
            </a:r>
            <a:r>
              <a:rPr lang="en-IN" sz="1600" dirty="0" err="1"/>
              <a:t>printf</a:t>
            </a:r>
            <a:r>
              <a:rPr lang="en-IN" sz="1600" dirty="0"/>
              <a:t>(" </a:t>
            </a:r>
            <a:r>
              <a:rPr lang="en-IN" sz="1600" dirty="0" err="1"/>
              <a:t>M.Muralidaran</a:t>
            </a:r>
            <a:r>
              <a:rPr lang="en-IN" sz="1600" dirty="0"/>
              <a:t>");</a:t>
            </a:r>
          </a:p>
          <a:p>
            <a:pPr marL="0" indent="0">
              <a:buNone/>
            </a:pPr>
            <a:r>
              <a:rPr lang="en-IN" sz="1600" dirty="0"/>
              <a:t>     }</a:t>
            </a:r>
          </a:p>
          <a:p>
            <a:pPr marL="0" indent="0">
              <a:buNone/>
            </a:pPr>
            <a:r>
              <a:rPr lang="en-IN" sz="1600" dirty="0" smtClean="0"/>
              <a:t>}</a:t>
            </a:r>
            <a:endParaRPr lang="en-IN" sz="1600" dirty="0"/>
          </a:p>
          <a:p>
            <a:pPr marL="0" indent="0">
              <a:buNone/>
            </a:pPr>
            <a:r>
              <a:rPr lang="en-IN" sz="1600" dirty="0"/>
              <a:t>Choose all that apply</a:t>
            </a:r>
            <a:r>
              <a:rPr lang="en-IN" sz="1600" dirty="0" smtClean="0"/>
              <a:t>:</a:t>
            </a:r>
            <a:endParaRPr lang="en-IN" sz="1600" dirty="0"/>
          </a:p>
          <a:p>
            <a:pPr marL="0" indent="0">
              <a:buNone/>
            </a:pPr>
            <a:r>
              <a:rPr lang="en-IN" sz="1600" dirty="0"/>
              <a:t>(A)	</a:t>
            </a:r>
            <a:r>
              <a:rPr lang="en-IN" sz="1600" dirty="0" err="1"/>
              <a:t>M.G.Johnson</a:t>
            </a:r>
            <a:r>
              <a:rPr lang="en-IN" sz="1600" dirty="0"/>
              <a:t>	</a:t>
            </a:r>
          </a:p>
          <a:p>
            <a:pPr marL="0" indent="0">
              <a:buNone/>
            </a:pPr>
            <a:r>
              <a:rPr lang="en-IN" sz="1600" dirty="0"/>
              <a:t>(B)	</a:t>
            </a:r>
            <a:r>
              <a:rPr lang="en-IN" sz="1600" dirty="0" err="1"/>
              <a:t>M.Muralidaran</a:t>
            </a:r>
            <a:r>
              <a:rPr lang="en-IN" sz="1600" dirty="0"/>
              <a:t>	</a:t>
            </a:r>
          </a:p>
          <a:p>
            <a:pPr marL="0" indent="0">
              <a:buNone/>
            </a:pPr>
            <a:r>
              <a:rPr lang="en-IN" sz="1600" dirty="0"/>
              <a:t>(C)	</a:t>
            </a:r>
          </a:p>
          <a:p>
            <a:pPr marL="0" indent="0">
              <a:buNone/>
            </a:pPr>
            <a:r>
              <a:rPr lang="en-IN" sz="1600" dirty="0" err="1"/>
              <a:t>M.G.Johnson</a:t>
            </a:r>
            <a:r>
              <a:rPr lang="en-IN" sz="1600" dirty="0"/>
              <a:t> Mohammad </a:t>
            </a:r>
            <a:r>
              <a:rPr lang="en-IN" sz="1600" dirty="0" err="1"/>
              <a:t>Asif</a:t>
            </a:r>
            <a:r>
              <a:rPr lang="en-IN" sz="1600" dirty="0"/>
              <a:t> </a:t>
            </a:r>
            <a:r>
              <a:rPr lang="en-IN" sz="1600" dirty="0" err="1" smtClean="0"/>
              <a:t>M.Muralidaran</a:t>
            </a:r>
            <a:endParaRPr lang="en-IN" sz="1600" dirty="0"/>
          </a:p>
          <a:p>
            <a:pPr marL="0" indent="0">
              <a:buNone/>
            </a:pPr>
            <a:r>
              <a:rPr lang="en-IN" sz="1600" dirty="0"/>
              <a:t>(D)	Compilation error	</a:t>
            </a:r>
          </a:p>
          <a:p>
            <a:pPr marL="0" indent="0">
              <a:buNone/>
            </a:pPr>
            <a:r>
              <a:rPr lang="en-IN" sz="1600" dirty="0"/>
              <a:t>(E)	None of the above	</a:t>
            </a:r>
          </a:p>
          <a:p>
            <a:pPr marL="0" indent="0">
              <a:buNone/>
            </a:pPr>
            <a:endParaRPr lang="en-IN" sz="1600" dirty="0"/>
          </a:p>
        </p:txBody>
      </p:sp>
    </p:spTree>
    <p:extLst>
      <p:ext uri="{BB962C8B-B14F-4D97-AF65-F5344CB8AC3E}">
        <p14:creationId xmlns:p14="http://schemas.microsoft.com/office/powerpoint/2010/main" val="1787645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70000" lnSpcReduction="20000"/>
          </a:bodyPr>
          <a:lstStyle/>
          <a:p>
            <a:pPr marL="0" indent="0">
              <a:buNone/>
            </a:pPr>
            <a:r>
              <a:rPr lang="en-IN" dirty="0"/>
              <a:t>Output: </a:t>
            </a:r>
          </a:p>
          <a:p>
            <a:pPr marL="0" indent="0">
              <a:buNone/>
            </a:pPr>
            <a:endParaRPr lang="en-IN" dirty="0"/>
          </a:p>
          <a:p>
            <a:pPr marL="0" indent="0">
              <a:buNone/>
            </a:pPr>
            <a:r>
              <a:rPr lang="en-IN" dirty="0"/>
              <a:t>Turbo C++ 3.0: false</a:t>
            </a:r>
          </a:p>
          <a:p>
            <a:pPr marL="0" indent="0">
              <a:buNone/>
            </a:pPr>
            <a:endParaRPr lang="en-IN" dirty="0"/>
          </a:p>
          <a:p>
            <a:pPr marL="0" indent="0">
              <a:buNone/>
            </a:pPr>
            <a:r>
              <a:rPr lang="en-IN" dirty="0"/>
              <a:t>Turbo C ++4.5: false</a:t>
            </a:r>
          </a:p>
          <a:p>
            <a:pPr marL="0" indent="0">
              <a:buNone/>
            </a:pPr>
            <a:endParaRPr lang="en-IN" dirty="0"/>
          </a:p>
          <a:p>
            <a:pPr marL="0" indent="0">
              <a:buNone/>
            </a:pPr>
            <a:r>
              <a:rPr lang="en-IN" dirty="0"/>
              <a:t>Linux GCC: false</a:t>
            </a:r>
          </a:p>
          <a:p>
            <a:pPr marL="0" indent="0">
              <a:buNone/>
            </a:pPr>
            <a:endParaRPr lang="en-IN" dirty="0"/>
          </a:p>
          <a:p>
            <a:pPr marL="0" indent="0">
              <a:buNone/>
            </a:pPr>
            <a:r>
              <a:rPr lang="en-IN" dirty="0"/>
              <a:t>Visual C++: false</a:t>
            </a:r>
          </a:p>
          <a:p>
            <a:pPr marL="0" indent="0">
              <a:buNone/>
            </a:pPr>
            <a:endParaRPr lang="en-IN" dirty="0"/>
          </a:p>
          <a:p>
            <a:pPr marL="0" indent="0">
              <a:buNone/>
            </a:pPr>
            <a:endParaRPr lang="en-IN" dirty="0"/>
          </a:p>
          <a:p>
            <a:pPr marL="0" indent="0">
              <a:buNone/>
            </a:pPr>
            <a:r>
              <a:rPr lang="en-IN" dirty="0"/>
              <a:t>Explanation:</a:t>
            </a:r>
          </a:p>
          <a:p>
            <a:pPr marL="0" indent="0">
              <a:buNone/>
            </a:pPr>
            <a:r>
              <a:rPr lang="en-IN" dirty="0"/>
              <a:t>As we know = is assignment operator not relation operator. So, a = 0 means zero will assigned to variable a. In c zero represent false and any non-zero number represents true.</a:t>
            </a:r>
          </a:p>
          <a:p>
            <a:pPr marL="0" indent="0">
              <a:buNone/>
            </a:pPr>
            <a:r>
              <a:rPr lang="en-IN" dirty="0"/>
              <a:t>So, if(0) means condition is always false hence else part will execute.</a:t>
            </a:r>
          </a:p>
        </p:txBody>
      </p:sp>
    </p:spTree>
    <p:extLst>
      <p:ext uri="{BB962C8B-B14F-4D97-AF65-F5344CB8AC3E}">
        <p14:creationId xmlns:p14="http://schemas.microsoft.com/office/powerpoint/2010/main" val="3287965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IN" dirty="0" smtClean="0"/>
              <a:t>12)What </a:t>
            </a:r>
            <a:r>
              <a:rPr lang="en-IN" dirty="0"/>
              <a:t>will be output of the following program?</a:t>
            </a:r>
          </a:p>
          <a:p>
            <a:pPr marL="0" indent="0">
              <a:buNone/>
            </a:pPr>
            <a:endParaRPr lang="en-IN" dirty="0"/>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    </a:t>
            </a:r>
            <a:r>
              <a:rPr lang="en-IN" dirty="0" err="1"/>
              <a:t>int</a:t>
            </a:r>
            <a:r>
              <a:rPr lang="en-IN" dirty="0"/>
              <a:t> x=100,y=20,z=5;</a:t>
            </a:r>
          </a:p>
          <a:p>
            <a:pPr marL="0" indent="0">
              <a:buNone/>
            </a:pPr>
            <a:r>
              <a:rPr lang="en-IN" dirty="0"/>
              <a:t>    </a:t>
            </a:r>
            <a:r>
              <a:rPr lang="en-IN" dirty="0" err="1"/>
              <a:t>printf</a:t>
            </a:r>
            <a:r>
              <a:rPr lang="en-IN" dirty="0"/>
              <a:t>("%d %d %d");</a:t>
            </a:r>
          </a:p>
          <a:p>
            <a:pPr marL="0" indent="0">
              <a:buNone/>
            </a:pPr>
            <a:r>
              <a:rPr lang="en-IN" dirty="0"/>
              <a:t>    return 0;</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230345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pPr marL="0" indent="0">
              <a:buNone/>
            </a:pPr>
            <a:r>
              <a:rPr lang="en-IN" dirty="0"/>
              <a:t>Output:</a:t>
            </a:r>
          </a:p>
          <a:p>
            <a:pPr marL="0" indent="0">
              <a:buNone/>
            </a:pPr>
            <a:endParaRPr lang="en-IN" dirty="0"/>
          </a:p>
          <a:p>
            <a:pPr marL="0" indent="0">
              <a:buNone/>
            </a:pPr>
            <a:r>
              <a:rPr lang="en-IN" dirty="0"/>
              <a:t>Turbo C++ 3.0: 5 20 100</a:t>
            </a:r>
          </a:p>
          <a:p>
            <a:pPr marL="0" indent="0">
              <a:buNone/>
            </a:pPr>
            <a:endParaRPr lang="en-IN" dirty="0"/>
          </a:p>
          <a:p>
            <a:pPr marL="0" indent="0">
              <a:buNone/>
            </a:pPr>
            <a:r>
              <a:rPr lang="en-IN" dirty="0"/>
              <a:t>Turbo C ++4.5: 5 20 100</a:t>
            </a:r>
          </a:p>
          <a:p>
            <a:pPr marL="0" indent="0">
              <a:buNone/>
            </a:pPr>
            <a:endParaRPr lang="en-IN" dirty="0"/>
          </a:p>
          <a:p>
            <a:pPr marL="0" indent="0">
              <a:buNone/>
            </a:pPr>
            <a:r>
              <a:rPr lang="en-IN" dirty="0"/>
              <a:t>Linux GCC: Garbage values</a:t>
            </a:r>
          </a:p>
          <a:p>
            <a:pPr marL="0" indent="0">
              <a:buNone/>
            </a:pPr>
            <a:endParaRPr lang="en-IN" dirty="0"/>
          </a:p>
          <a:p>
            <a:pPr marL="0" indent="0">
              <a:buNone/>
            </a:pPr>
            <a:r>
              <a:rPr lang="en-IN" dirty="0"/>
              <a:t>Visual C++: 5 100 20</a:t>
            </a:r>
          </a:p>
          <a:p>
            <a:pPr marL="0" indent="0">
              <a:buNone/>
            </a:pPr>
            <a:endParaRPr lang="en-IN" dirty="0"/>
          </a:p>
          <a:p>
            <a:pPr marL="0" indent="0">
              <a:buNone/>
            </a:pPr>
            <a:r>
              <a:rPr lang="en-IN" dirty="0"/>
              <a:t>By default x, y, z are auto type data which are stored in stack in memory. Stack is LIFO data structure. So in stack first stores 100 then 20 then 5 and program counter will point top stack i.e. 5. Default value of %d in </a:t>
            </a:r>
            <a:r>
              <a:rPr lang="en-IN" dirty="0" err="1"/>
              <a:t>printf</a:t>
            </a:r>
            <a:r>
              <a:rPr lang="en-IN" dirty="0"/>
              <a:t> is data which is present in stack. So output is </a:t>
            </a:r>
            <a:r>
              <a:rPr lang="en-IN" dirty="0" smtClean="0"/>
              <a:t>reverse </a:t>
            </a:r>
            <a:r>
              <a:rPr lang="en-IN" dirty="0"/>
              <a:t>order of declaration. So output will be 5 20 100.</a:t>
            </a:r>
          </a:p>
        </p:txBody>
      </p:sp>
    </p:spTree>
    <p:extLst>
      <p:ext uri="{BB962C8B-B14F-4D97-AF65-F5344CB8AC3E}">
        <p14:creationId xmlns:p14="http://schemas.microsoft.com/office/powerpoint/2010/main" val="2225137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IN" dirty="0" smtClean="0"/>
              <a:t>13)What </a:t>
            </a:r>
            <a:r>
              <a:rPr lang="en-IN" dirty="0"/>
              <a:t>will be output of following c code?</a:t>
            </a:r>
          </a:p>
          <a:p>
            <a:pPr marL="0" indent="0">
              <a:buNone/>
            </a:pPr>
            <a:r>
              <a:rPr lang="en-IN" dirty="0"/>
              <a:t>        </a:t>
            </a:r>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    </a:t>
            </a:r>
            <a:r>
              <a:rPr lang="en-IN" dirty="0" err="1"/>
              <a:t>int</a:t>
            </a:r>
            <a:r>
              <a:rPr lang="en-IN" dirty="0"/>
              <a:t> i=2,j=2;</a:t>
            </a:r>
          </a:p>
          <a:p>
            <a:pPr marL="0" indent="0">
              <a:buNone/>
            </a:pPr>
            <a:r>
              <a:rPr lang="en-IN" dirty="0"/>
              <a:t>    while(i+1</a:t>
            </a:r>
            <a:r>
              <a:rPr lang="en-IN" dirty="0" smtClean="0"/>
              <a:t>?--i : j</a:t>
            </a:r>
            <a:r>
              <a:rPr lang="en-IN" dirty="0"/>
              <a:t>++)</a:t>
            </a:r>
          </a:p>
          <a:p>
            <a:pPr marL="0" indent="0">
              <a:buNone/>
            </a:pPr>
            <a:r>
              <a:rPr lang="en-IN" dirty="0"/>
              <a:t>         </a:t>
            </a:r>
            <a:r>
              <a:rPr lang="en-IN" dirty="0" err="1"/>
              <a:t>printf</a:t>
            </a:r>
            <a:r>
              <a:rPr lang="en-IN" dirty="0"/>
              <a:t>("%</a:t>
            </a:r>
            <a:r>
              <a:rPr lang="en-IN" dirty="0" err="1"/>
              <a:t>d",i</a:t>
            </a:r>
            <a:r>
              <a:rPr lang="en-IN" dirty="0"/>
              <a:t>);</a:t>
            </a:r>
          </a:p>
          <a:p>
            <a:pPr marL="0" indent="0">
              <a:buNone/>
            </a:pPr>
            <a:r>
              <a:rPr lang="en-IN" dirty="0"/>
              <a:t>    return 0;</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091172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pPr marL="0" indent="0">
              <a:buNone/>
            </a:pPr>
            <a:r>
              <a:rPr lang="en-IN" dirty="0"/>
              <a:t>EXPLANATION</a:t>
            </a:r>
          </a:p>
          <a:p>
            <a:pPr marL="0" indent="0">
              <a:buNone/>
            </a:pPr>
            <a:endParaRPr lang="en-IN" dirty="0"/>
          </a:p>
          <a:p>
            <a:pPr marL="0" indent="0">
              <a:buNone/>
            </a:pPr>
            <a:r>
              <a:rPr lang="en-IN" dirty="0"/>
              <a:t>Output: 1</a:t>
            </a:r>
          </a:p>
          <a:p>
            <a:pPr marL="0" indent="0">
              <a:buNone/>
            </a:pPr>
            <a:r>
              <a:rPr lang="en-IN" dirty="0"/>
              <a:t>Explanation:</a:t>
            </a:r>
          </a:p>
          <a:p>
            <a:pPr marL="0" indent="0">
              <a:buNone/>
            </a:pPr>
            <a:r>
              <a:rPr lang="en-IN" dirty="0"/>
              <a:t>Consider the while loop condition: i + 1 ? -- i : ++j</a:t>
            </a:r>
          </a:p>
          <a:p>
            <a:pPr marL="0" indent="0">
              <a:buNone/>
            </a:pPr>
            <a:r>
              <a:rPr lang="en-IN" dirty="0"/>
              <a:t>In first iteration:</a:t>
            </a:r>
          </a:p>
          <a:p>
            <a:pPr marL="0" indent="0">
              <a:buNone/>
            </a:pPr>
            <a:r>
              <a:rPr lang="en-IN" dirty="0"/>
              <a:t>i + 1 = 3 (True)</a:t>
            </a:r>
          </a:p>
          <a:p>
            <a:pPr marL="0" indent="0">
              <a:buNone/>
            </a:pPr>
            <a:r>
              <a:rPr lang="en-IN" dirty="0"/>
              <a:t>So ternary operator will return -–i i.e. 1</a:t>
            </a:r>
          </a:p>
          <a:p>
            <a:pPr marL="0" indent="0">
              <a:buNone/>
            </a:pPr>
            <a:r>
              <a:rPr lang="en-IN" dirty="0"/>
              <a:t>In c 1 means true so while condition is true. Hence </a:t>
            </a:r>
            <a:r>
              <a:rPr lang="en-IN" dirty="0" err="1"/>
              <a:t>printf</a:t>
            </a:r>
            <a:r>
              <a:rPr lang="en-IN" dirty="0"/>
              <a:t> statement will print 1</a:t>
            </a:r>
          </a:p>
          <a:p>
            <a:pPr marL="0" indent="0">
              <a:buNone/>
            </a:pPr>
            <a:r>
              <a:rPr lang="en-IN" dirty="0"/>
              <a:t>In second iteration:</a:t>
            </a:r>
          </a:p>
          <a:p>
            <a:pPr marL="0" indent="0">
              <a:buNone/>
            </a:pPr>
            <a:r>
              <a:rPr lang="en-IN" dirty="0"/>
              <a:t>i+ 1 = 2 (True)</a:t>
            </a:r>
          </a:p>
          <a:p>
            <a:pPr marL="0" indent="0">
              <a:buNone/>
            </a:pPr>
            <a:r>
              <a:rPr lang="en-IN" dirty="0"/>
              <a:t>So ternary operator will return -–i i.e. 0</a:t>
            </a:r>
          </a:p>
          <a:p>
            <a:pPr marL="0" indent="0">
              <a:buNone/>
            </a:pPr>
            <a:r>
              <a:rPr lang="en-IN" dirty="0"/>
              <a:t>In c zero means false so while condition is false. Hence program control will come out of the while loop.</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995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lnSpcReduction="20000"/>
          </a:bodyPr>
          <a:lstStyle/>
          <a:p>
            <a:pPr marL="0" indent="0">
              <a:buNone/>
            </a:pPr>
            <a:r>
              <a:rPr lang="en-IN" dirty="0" smtClean="0"/>
              <a:t>14)What </a:t>
            </a:r>
            <a:r>
              <a:rPr lang="en-IN" dirty="0"/>
              <a:t>will be output of following c code?</a:t>
            </a:r>
          </a:p>
          <a:p>
            <a:pPr marL="0" indent="0">
              <a:buNone/>
            </a:pPr>
            <a:endParaRPr lang="en-IN" dirty="0"/>
          </a:p>
          <a:p>
            <a:pPr marL="0" indent="0">
              <a:buNone/>
            </a:pPr>
            <a:endParaRPr lang="en-IN" dirty="0"/>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    </a:t>
            </a:r>
            <a:r>
              <a:rPr lang="en-IN" dirty="0" err="1"/>
              <a:t>int</a:t>
            </a:r>
            <a:r>
              <a:rPr lang="en-IN" dirty="0"/>
              <a:t> </a:t>
            </a:r>
            <a:r>
              <a:rPr lang="en-IN" dirty="0" err="1"/>
              <a:t>i,j</a:t>
            </a:r>
            <a:r>
              <a:rPr lang="en-IN" dirty="0"/>
              <a:t>;</a:t>
            </a:r>
          </a:p>
          <a:p>
            <a:pPr marL="0" indent="0">
              <a:buNone/>
            </a:pPr>
            <a:r>
              <a:rPr lang="en-IN" dirty="0"/>
              <a:t>    i=j=2,3;</a:t>
            </a:r>
          </a:p>
          <a:p>
            <a:pPr marL="0" indent="0">
              <a:buNone/>
            </a:pPr>
            <a:r>
              <a:rPr lang="en-IN" dirty="0"/>
              <a:t>    while</a:t>
            </a:r>
            <a:r>
              <a:rPr lang="en-IN" dirty="0" smtClean="0"/>
              <a:t>(--i  &amp;&amp;  j</a:t>
            </a:r>
            <a:r>
              <a:rPr lang="en-IN" dirty="0"/>
              <a:t>++)</a:t>
            </a:r>
          </a:p>
          <a:p>
            <a:pPr marL="0" indent="0">
              <a:buNone/>
            </a:pPr>
            <a:r>
              <a:rPr lang="en-IN" dirty="0"/>
              <a:t>         </a:t>
            </a:r>
            <a:r>
              <a:rPr lang="en-IN" dirty="0" err="1"/>
              <a:t>printf</a:t>
            </a:r>
            <a:r>
              <a:rPr lang="en-IN" dirty="0"/>
              <a:t>("%d %d",</a:t>
            </a:r>
            <a:r>
              <a:rPr lang="en-IN" dirty="0" err="1"/>
              <a:t>i,j</a:t>
            </a:r>
            <a:r>
              <a:rPr lang="en-IN" dirty="0"/>
              <a:t>);</a:t>
            </a:r>
          </a:p>
          <a:p>
            <a:pPr marL="0" indent="0">
              <a:buNone/>
            </a:pPr>
            <a:r>
              <a:rPr lang="en-IN" dirty="0"/>
              <a:t>    return 0;</a:t>
            </a:r>
          </a:p>
          <a:p>
            <a:pPr marL="0" indent="0">
              <a:buNone/>
            </a:pPr>
            <a:r>
              <a:rPr lang="en-IN" dirty="0"/>
              <a:t>}</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0116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marL="0" indent="0">
              <a:buNone/>
            </a:pPr>
            <a:r>
              <a:rPr lang="en-IN" dirty="0"/>
              <a:t>EXPLANATION</a:t>
            </a:r>
          </a:p>
          <a:p>
            <a:pPr marL="0" indent="0">
              <a:buNone/>
            </a:pPr>
            <a:endParaRPr lang="en-IN" dirty="0"/>
          </a:p>
          <a:p>
            <a:pPr marL="0" indent="0">
              <a:buNone/>
            </a:pPr>
            <a:r>
              <a:rPr lang="en-IN" dirty="0"/>
              <a:t>Output: 13</a:t>
            </a:r>
          </a:p>
          <a:p>
            <a:pPr marL="0" indent="0">
              <a:buNone/>
            </a:pPr>
            <a:r>
              <a:rPr lang="en-IN" dirty="0"/>
              <a:t>Explanation:</a:t>
            </a:r>
          </a:p>
          <a:p>
            <a:pPr marL="0" indent="0">
              <a:buNone/>
            </a:pPr>
            <a:r>
              <a:rPr lang="en-IN" dirty="0"/>
              <a:t>Initial value of variable</a:t>
            </a:r>
          </a:p>
          <a:p>
            <a:pPr marL="0" indent="0">
              <a:buNone/>
            </a:pPr>
            <a:r>
              <a:rPr lang="en-IN" dirty="0"/>
              <a:t>i = 2</a:t>
            </a:r>
          </a:p>
          <a:p>
            <a:pPr marL="0" indent="0">
              <a:buNone/>
            </a:pPr>
            <a:r>
              <a:rPr lang="en-IN" dirty="0"/>
              <a:t>j = 2</a:t>
            </a:r>
          </a:p>
          <a:p>
            <a:pPr marL="0" indent="0">
              <a:buNone/>
            </a:pPr>
            <a:r>
              <a:rPr lang="en-IN" dirty="0"/>
              <a:t>Consider the while condition : --i &amp;&amp; j++</a:t>
            </a:r>
          </a:p>
          <a:p>
            <a:pPr marL="0" indent="0">
              <a:buNone/>
            </a:pPr>
            <a:r>
              <a:rPr lang="en-IN" dirty="0"/>
              <a:t>In first iteration:</a:t>
            </a:r>
          </a:p>
          <a:p>
            <a:pPr marL="0" indent="0">
              <a:buNone/>
            </a:pPr>
            <a:r>
              <a:rPr lang="en-IN" dirty="0"/>
              <a:t>--i &amp;&amp; j++</a:t>
            </a:r>
          </a:p>
        </p:txBody>
      </p:sp>
    </p:spTree>
    <p:extLst>
      <p:ext uri="{BB962C8B-B14F-4D97-AF65-F5344CB8AC3E}">
        <p14:creationId xmlns:p14="http://schemas.microsoft.com/office/powerpoint/2010/main" val="1395309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pPr marL="0" indent="0">
              <a:buNone/>
            </a:pPr>
            <a:r>
              <a:rPr lang="en-IN" dirty="0" smtClean="0"/>
              <a:t>15)What </a:t>
            </a:r>
            <a:r>
              <a:rPr lang="en-IN" dirty="0"/>
              <a:t>will be output when you will execute following c code?</a:t>
            </a:r>
          </a:p>
          <a:p>
            <a:pPr marL="0" indent="0">
              <a:buNone/>
            </a:pPr>
            <a:endParaRPr lang="en-IN" dirty="0"/>
          </a:p>
          <a:p>
            <a:pPr marL="0" indent="0">
              <a:buNone/>
            </a:pPr>
            <a:r>
              <a:rPr lang="en-IN" dirty="0"/>
              <a:t>#include&lt;</a:t>
            </a:r>
            <a:r>
              <a:rPr lang="en-IN" dirty="0" err="1"/>
              <a:t>stdio.h</a:t>
            </a:r>
            <a:r>
              <a:rPr lang="en-IN" dirty="0"/>
              <a:t>&gt;</a:t>
            </a:r>
          </a:p>
          <a:p>
            <a:pPr marL="0" indent="0">
              <a:buNone/>
            </a:pPr>
            <a:r>
              <a:rPr lang="en-IN" dirty="0"/>
              <a:t>void main(){</a:t>
            </a:r>
          </a:p>
          <a:p>
            <a:pPr marL="0" indent="0">
              <a:buNone/>
            </a:pPr>
            <a:r>
              <a:rPr lang="en-IN" dirty="0"/>
              <a:t>    char </a:t>
            </a:r>
            <a:r>
              <a:rPr lang="en-IN" dirty="0" err="1"/>
              <a:t>arr</a:t>
            </a:r>
            <a:r>
              <a:rPr lang="en-IN" dirty="0"/>
              <a:t>[7]="Network";</a:t>
            </a:r>
          </a:p>
          <a:p>
            <a:pPr marL="0" indent="0">
              <a:buNone/>
            </a:pPr>
            <a:r>
              <a:rPr lang="en-IN" dirty="0"/>
              <a:t>    </a:t>
            </a:r>
            <a:r>
              <a:rPr lang="en-IN" dirty="0" err="1"/>
              <a:t>printf</a:t>
            </a:r>
            <a:r>
              <a:rPr lang="en-IN" dirty="0"/>
              <a:t>("%s",</a:t>
            </a:r>
            <a:r>
              <a:rPr lang="en-IN" dirty="0" err="1"/>
              <a:t>arr</a:t>
            </a:r>
            <a:r>
              <a:rPr lang="en-IN" dirty="0"/>
              <a:t>);</a:t>
            </a:r>
          </a:p>
          <a:p>
            <a:pPr marL="0" indent="0">
              <a:buNone/>
            </a:pPr>
            <a:r>
              <a:rPr lang="en-IN" dirty="0"/>
              <a:t>}</a:t>
            </a:r>
          </a:p>
          <a:p>
            <a:pPr marL="0" indent="0">
              <a:buNone/>
            </a:pPr>
            <a:r>
              <a:rPr lang="en-IN" dirty="0"/>
              <a:t>Choose all that apply:</a:t>
            </a:r>
          </a:p>
          <a:p>
            <a:pPr marL="0" indent="0">
              <a:buNone/>
            </a:pPr>
            <a:r>
              <a:rPr lang="en-IN" dirty="0"/>
              <a:t>(A)	Network	</a:t>
            </a:r>
          </a:p>
          <a:p>
            <a:pPr marL="0" indent="0">
              <a:buNone/>
            </a:pPr>
            <a:r>
              <a:rPr lang="en-IN" dirty="0"/>
              <a:t>(B)	N	</a:t>
            </a:r>
          </a:p>
          <a:p>
            <a:pPr marL="0" indent="0">
              <a:buNone/>
            </a:pPr>
            <a:r>
              <a:rPr lang="en-IN" dirty="0"/>
              <a:t>(C)	Garbage value	</a:t>
            </a:r>
          </a:p>
          <a:p>
            <a:pPr marL="0" indent="0">
              <a:buNone/>
            </a:pPr>
            <a:r>
              <a:rPr lang="en-IN" dirty="0"/>
              <a:t>(D)	Compilation error	</a:t>
            </a:r>
          </a:p>
          <a:p>
            <a:pPr marL="0" indent="0">
              <a:buNone/>
            </a:pPr>
            <a:r>
              <a:rPr lang="en-IN" dirty="0"/>
              <a:t>(E)	None of the above	</a:t>
            </a:r>
          </a:p>
          <a:p>
            <a:pPr marL="0" indent="0">
              <a:buNone/>
            </a:pPr>
            <a:endParaRPr lang="en-IN" dirty="0"/>
          </a:p>
        </p:txBody>
      </p:sp>
    </p:spTree>
    <p:extLst>
      <p:ext uri="{BB962C8B-B14F-4D97-AF65-F5344CB8AC3E}">
        <p14:creationId xmlns:p14="http://schemas.microsoft.com/office/powerpoint/2010/main" val="3916825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pPr marL="0" indent="0">
              <a:buNone/>
            </a:pPr>
            <a:r>
              <a:rPr lang="en-IN" b="1" dirty="0"/>
              <a:t>Explanation:</a:t>
            </a:r>
            <a:r>
              <a:rPr lang="en-IN" dirty="0"/>
              <a:t/>
            </a:r>
            <a:br>
              <a:rPr lang="en-IN" dirty="0"/>
            </a:br>
            <a:r>
              <a:rPr lang="en-IN" dirty="0"/>
              <a:t>Size of a character array should one greater than total number of characters in any string which it stores. In c every string has one terminating null character. This represents end of the string.</a:t>
            </a:r>
            <a:br>
              <a:rPr lang="en-IN" dirty="0"/>
            </a:br>
            <a:r>
              <a:rPr lang="en-IN" dirty="0"/>
              <a:t/>
            </a:r>
            <a:br>
              <a:rPr lang="en-IN" dirty="0"/>
            </a:br>
            <a:r>
              <a:rPr lang="en-IN" dirty="0" smtClean="0"/>
              <a:t>So </a:t>
            </a:r>
            <a:r>
              <a:rPr lang="en-IN" dirty="0"/>
              <a:t>in the string “Network” , there are 8 characters and they are ‘</a:t>
            </a:r>
            <a:r>
              <a:rPr lang="en-IN" dirty="0" err="1"/>
              <a:t>N’,’e’,’t’,’w’,’o’,’r’,’k</a:t>
            </a:r>
            <a:r>
              <a:rPr lang="en-IN" dirty="0"/>
              <a:t>’ and ‘\0’. Size of array </a:t>
            </a:r>
            <a:r>
              <a:rPr lang="en-IN" dirty="0" err="1"/>
              <a:t>arr</a:t>
            </a:r>
            <a:r>
              <a:rPr lang="en-IN" dirty="0"/>
              <a:t> is seven. So array </a:t>
            </a:r>
            <a:r>
              <a:rPr lang="en-IN" dirty="0" err="1"/>
              <a:t>arr</a:t>
            </a:r>
            <a:r>
              <a:rPr lang="en-IN" dirty="0"/>
              <a:t> will store only first </a:t>
            </a:r>
            <a:r>
              <a:rPr lang="en-IN" dirty="0" err="1"/>
              <a:t>sevent</a:t>
            </a:r>
            <a:r>
              <a:rPr lang="en-IN" dirty="0"/>
              <a:t> characters and it will note store null character.</a:t>
            </a:r>
          </a:p>
          <a:p>
            <a:pPr marL="0" indent="0">
              <a:buNone/>
            </a:pPr>
            <a:r>
              <a:rPr lang="en-IN" dirty="0"/>
              <a:t>As we know %s in </a:t>
            </a:r>
            <a:r>
              <a:rPr lang="en-IN" dirty="0" err="1"/>
              <a:t>prinf</a:t>
            </a:r>
            <a:r>
              <a:rPr lang="en-IN" dirty="0"/>
              <a:t> statement prints stream of characters until it doesn’t get first null character. Since array </a:t>
            </a:r>
            <a:r>
              <a:rPr lang="en-IN" dirty="0" err="1"/>
              <a:t>arr</a:t>
            </a:r>
            <a:r>
              <a:rPr lang="en-IN" dirty="0"/>
              <a:t> has not stored any null character so it will print garbage value. </a:t>
            </a:r>
          </a:p>
          <a:p>
            <a:pPr marL="0" indent="0">
              <a:buNone/>
            </a:pPr>
            <a:endParaRPr lang="en-IN" dirty="0"/>
          </a:p>
        </p:txBody>
      </p:sp>
    </p:spTree>
    <p:extLst>
      <p:ext uri="{BB962C8B-B14F-4D97-AF65-F5344CB8AC3E}">
        <p14:creationId xmlns:p14="http://schemas.microsoft.com/office/powerpoint/2010/main" val="43770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marL="0" indent="0">
              <a:buNone/>
            </a:pPr>
            <a:r>
              <a:rPr lang="en-IN" dirty="0" smtClean="0"/>
              <a:t>16)What </a:t>
            </a:r>
            <a:r>
              <a:rPr lang="en-IN" dirty="0"/>
              <a:t>will be output when you will execute following c code?</a:t>
            </a:r>
          </a:p>
          <a:p>
            <a:pPr marL="0" indent="0">
              <a:buNone/>
            </a:pPr>
            <a:endParaRPr lang="en-IN" dirty="0"/>
          </a:p>
          <a:p>
            <a:pPr marL="0" indent="0">
              <a:buNone/>
            </a:pPr>
            <a:r>
              <a:rPr lang="en-IN" dirty="0"/>
              <a:t>#include&lt;</a:t>
            </a:r>
            <a:r>
              <a:rPr lang="en-IN" dirty="0" err="1"/>
              <a:t>stdio.h</a:t>
            </a:r>
            <a:r>
              <a:rPr lang="en-IN" dirty="0"/>
              <a:t>&gt;</a:t>
            </a:r>
          </a:p>
          <a:p>
            <a:pPr marL="0" indent="0">
              <a:buNone/>
            </a:pPr>
            <a:r>
              <a:rPr lang="en-IN" dirty="0"/>
              <a:t>void main(){</a:t>
            </a:r>
          </a:p>
          <a:p>
            <a:pPr marL="0" indent="0">
              <a:buNone/>
            </a:pPr>
            <a:r>
              <a:rPr lang="en-IN" dirty="0"/>
              <a:t>    char </a:t>
            </a:r>
            <a:r>
              <a:rPr lang="en-IN" dirty="0" err="1"/>
              <a:t>arr</a:t>
            </a:r>
            <a:r>
              <a:rPr lang="en-IN" dirty="0"/>
              <a:t>[11]="The African Queen";</a:t>
            </a:r>
          </a:p>
          <a:p>
            <a:pPr marL="0" indent="0">
              <a:buNone/>
            </a:pPr>
            <a:r>
              <a:rPr lang="en-IN" dirty="0"/>
              <a:t>    </a:t>
            </a:r>
            <a:r>
              <a:rPr lang="en-IN" dirty="0" err="1"/>
              <a:t>printf</a:t>
            </a:r>
            <a:r>
              <a:rPr lang="en-IN" dirty="0"/>
              <a:t>("%s",</a:t>
            </a:r>
            <a:r>
              <a:rPr lang="en-IN" dirty="0" err="1"/>
              <a:t>arr</a:t>
            </a:r>
            <a:r>
              <a:rPr lang="en-IN" dirty="0"/>
              <a:t>);</a:t>
            </a:r>
          </a:p>
          <a:p>
            <a:pPr marL="0" indent="0">
              <a:buNone/>
            </a:pPr>
            <a:r>
              <a:rPr lang="en-IN" dirty="0"/>
              <a:t>}</a:t>
            </a:r>
          </a:p>
          <a:p>
            <a:pPr marL="0" indent="0">
              <a:buNone/>
            </a:pPr>
            <a:endParaRPr lang="en-IN" dirty="0"/>
          </a:p>
          <a:p>
            <a:pPr marL="0" indent="0">
              <a:buNone/>
            </a:pPr>
            <a:r>
              <a:rPr lang="en-IN" dirty="0"/>
              <a:t>Choose all that apply:</a:t>
            </a:r>
          </a:p>
          <a:p>
            <a:pPr marL="0" indent="0">
              <a:buNone/>
            </a:pPr>
            <a:r>
              <a:rPr lang="en-IN" dirty="0"/>
              <a:t>(A)	The African Queen	</a:t>
            </a:r>
          </a:p>
          <a:p>
            <a:pPr marL="0" indent="0">
              <a:buNone/>
            </a:pPr>
            <a:r>
              <a:rPr lang="en-IN" dirty="0"/>
              <a:t>(B)	The	</a:t>
            </a:r>
          </a:p>
          <a:p>
            <a:pPr marL="0" indent="0">
              <a:buNone/>
            </a:pPr>
            <a:r>
              <a:rPr lang="en-IN" dirty="0"/>
              <a:t>(C)	The African	</a:t>
            </a:r>
          </a:p>
          <a:p>
            <a:pPr marL="0" indent="0">
              <a:buNone/>
            </a:pPr>
            <a:r>
              <a:rPr lang="en-IN" dirty="0"/>
              <a:t>(D)	Compilation error	</a:t>
            </a:r>
          </a:p>
          <a:p>
            <a:pPr marL="0" indent="0">
              <a:buNone/>
            </a:pPr>
            <a:r>
              <a:rPr lang="en-IN" dirty="0"/>
              <a:t>(E)	None of the above	</a:t>
            </a:r>
          </a:p>
          <a:p>
            <a:pPr marL="0" indent="0">
              <a:buNone/>
            </a:pPr>
            <a:endParaRPr lang="en-IN" dirty="0"/>
          </a:p>
        </p:txBody>
      </p:sp>
    </p:spTree>
    <p:extLst>
      <p:ext uri="{BB962C8B-B14F-4D97-AF65-F5344CB8AC3E}">
        <p14:creationId xmlns:p14="http://schemas.microsoft.com/office/powerpoint/2010/main" val="422772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229600" cy="4525963"/>
          </a:xfrm>
        </p:spPr>
        <p:txBody>
          <a:bodyPr>
            <a:normAutofit/>
          </a:bodyPr>
          <a:lstStyle/>
          <a:p>
            <a:pPr marL="0" indent="0">
              <a:buNone/>
            </a:pPr>
            <a:r>
              <a:rPr lang="en-US" sz="2400" dirty="0" smtClean="0"/>
              <a:t>(c)</a:t>
            </a:r>
          </a:p>
          <a:p>
            <a:pPr marL="0" indent="0">
              <a:buNone/>
            </a:pPr>
            <a:r>
              <a:rPr lang="en-IN" sz="2400" dirty="0"/>
              <a:t>If we will not use break keyword in each case the program control will come in each case after the case </a:t>
            </a:r>
            <a:r>
              <a:rPr lang="en-IN" sz="2400" dirty="0" smtClean="0"/>
              <a:t>which </a:t>
            </a:r>
            <a:r>
              <a:rPr lang="en-IN" sz="2400" dirty="0"/>
              <a:t>satisfy the switch condition.</a:t>
            </a:r>
          </a:p>
        </p:txBody>
      </p:sp>
    </p:spTree>
    <p:extLst>
      <p:ext uri="{BB962C8B-B14F-4D97-AF65-F5344CB8AC3E}">
        <p14:creationId xmlns:p14="http://schemas.microsoft.com/office/powerpoint/2010/main" val="1505662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marL="0" indent="0">
              <a:buNone/>
            </a:pPr>
            <a:r>
              <a:rPr lang="en-IN" b="1" dirty="0" smtClean="0"/>
              <a:t>(d)Explanation</a:t>
            </a:r>
            <a:r>
              <a:rPr lang="en-IN" b="1" dirty="0"/>
              <a:t>:</a:t>
            </a:r>
            <a:r>
              <a:rPr lang="en-IN" dirty="0"/>
              <a:t/>
            </a:r>
            <a:br>
              <a:rPr lang="en-IN" dirty="0"/>
            </a:br>
            <a:r>
              <a:rPr lang="en-IN" dirty="0"/>
              <a:t/>
            </a:r>
            <a:br>
              <a:rPr lang="en-IN" dirty="0"/>
            </a:br>
            <a:r>
              <a:rPr lang="en-IN" dirty="0"/>
              <a:t>Size of any character array cannot be less than the number of characters in any string which it has assigned. Size of an array can be equal (excluding null character) or greater than but never less than.</a:t>
            </a:r>
          </a:p>
          <a:p>
            <a:pPr marL="0" indent="0">
              <a:buNone/>
            </a:pPr>
            <a:endParaRPr lang="en-IN" dirty="0"/>
          </a:p>
        </p:txBody>
      </p:sp>
    </p:spTree>
    <p:extLst>
      <p:ext uri="{BB962C8B-B14F-4D97-AF65-F5344CB8AC3E}">
        <p14:creationId xmlns:p14="http://schemas.microsoft.com/office/powerpoint/2010/main" val="3568932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pPr marL="0" indent="0">
              <a:buNone/>
            </a:pPr>
            <a:r>
              <a:rPr lang="en-IN" dirty="0" smtClean="0"/>
              <a:t>17) What </a:t>
            </a:r>
            <a:r>
              <a:rPr lang="en-IN" dirty="0"/>
              <a:t>will be output when you will execute following c code?</a:t>
            </a:r>
          </a:p>
          <a:p>
            <a:pPr marL="0" indent="0">
              <a:buNone/>
            </a:pPr>
            <a:endParaRPr lang="en-IN" dirty="0"/>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    </a:t>
            </a:r>
            <a:r>
              <a:rPr lang="en-IN" dirty="0" err="1"/>
              <a:t>printf</a:t>
            </a:r>
            <a:r>
              <a:rPr lang="en-IN" dirty="0"/>
              <a:t>("%d\t",</a:t>
            </a:r>
            <a:r>
              <a:rPr lang="en-IN" dirty="0" err="1"/>
              <a:t>sizeof</a:t>
            </a:r>
            <a:r>
              <a:rPr lang="en-IN" dirty="0"/>
              <a:t>(6.5));</a:t>
            </a:r>
          </a:p>
          <a:p>
            <a:pPr marL="0" indent="0">
              <a:buNone/>
            </a:pPr>
            <a:r>
              <a:rPr lang="en-IN" dirty="0"/>
              <a:t>    </a:t>
            </a:r>
            <a:r>
              <a:rPr lang="en-IN" dirty="0" err="1"/>
              <a:t>printf</a:t>
            </a:r>
            <a:r>
              <a:rPr lang="en-IN" dirty="0"/>
              <a:t>("%d\t",</a:t>
            </a:r>
            <a:r>
              <a:rPr lang="en-IN" dirty="0" err="1"/>
              <a:t>sizeof</a:t>
            </a:r>
            <a:r>
              <a:rPr lang="en-IN" dirty="0"/>
              <a:t>(90000));</a:t>
            </a:r>
          </a:p>
          <a:p>
            <a:pPr marL="0" indent="0">
              <a:buNone/>
            </a:pPr>
            <a:r>
              <a:rPr lang="en-IN" dirty="0"/>
              <a:t>    </a:t>
            </a:r>
            <a:r>
              <a:rPr lang="en-IN" dirty="0" err="1"/>
              <a:t>printf</a:t>
            </a:r>
            <a:r>
              <a:rPr lang="en-IN" dirty="0"/>
              <a:t>("%d",</a:t>
            </a:r>
            <a:r>
              <a:rPr lang="en-IN" dirty="0" err="1"/>
              <a:t>sizeof</a:t>
            </a:r>
            <a:r>
              <a:rPr lang="en-IN" dirty="0"/>
              <a:t>('A'));</a:t>
            </a:r>
          </a:p>
          <a:p>
            <a:pPr marL="0" indent="0">
              <a:buNone/>
            </a:pPr>
            <a:r>
              <a:rPr lang="en-IN" dirty="0"/>
              <a:t>    return 0;</a:t>
            </a:r>
          </a:p>
          <a:p>
            <a:pPr marL="0" indent="0">
              <a:buNone/>
            </a:pPr>
            <a:r>
              <a:rPr lang="en-IN" dirty="0"/>
              <a:t>}</a:t>
            </a:r>
          </a:p>
          <a:p>
            <a:pPr marL="0" indent="0">
              <a:buNone/>
            </a:pPr>
            <a:endParaRPr lang="en-IN" dirty="0"/>
          </a:p>
          <a:p>
            <a:pPr marL="0" indent="0">
              <a:buNone/>
            </a:pPr>
            <a:r>
              <a:rPr lang="en-IN" dirty="0"/>
              <a:t>Choose all that apply:</a:t>
            </a:r>
          </a:p>
          <a:p>
            <a:pPr marL="0" indent="0">
              <a:buNone/>
            </a:pPr>
            <a:r>
              <a:rPr lang="en-IN" dirty="0"/>
              <a:t>(A)	4 2 1	</a:t>
            </a:r>
          </a:p>
          <a:p>
            <a:pPr marL="0" indent="0">
              <a:buNone/>
            </a:pPr>
            <a:r>
              <a:rPr lang="en-IN" dirty="0"/>
              <a:t>(B)	8 2 1 	</a:t>
            </a:r>
          </a:p>
          <a:p>
            <a:pPr marL="0" indent="0">
              <a:buNone/>
            </a:pPr>
            <a:r>
              <a:rPr lang="en-IN" dirty="0"/>
              <a:t>(C)	4 4 1	</a:t>
            </a:r>
          </a:p>
          <a:p>
            <a:pPr marL="0" indent="0">
              <a:buNone/>
            </a:pPr>
            <a:r>
              <a:rPr lang="en-IN" dirty="0"/>
              <a:t>(D)	8 4 1	</a:t>
            </a:r>
          </a:p>
          <a:p>
            <a:pPr marL="0" indent="0">
              <a:buNone/>
            </a:pPr>
            <a:r>
              <a:rPr lang="en-IN" dirty="0"/>
              <a:t>(E)	8 4 2	</a:t>
            </a:r>
          </a:p>
          <a:p>
            <a:pPr marL="0" indent="0">
              <a:buNone/>
            </a:pPr>
            <a:endParaRPr lang="en-IN" dirty="0"/>
          </a:p>
        </p:txBody>
      </p:sp>
    </p:spTree>
    <p:extLst>
      <p:ext uri="{BB962C8B-B14F-4D97-AF65-F5344CB8AC3E}">
        <p14:creationId xmlns:p14="http://schemas.microsoft.com/office/powerpoint/2010/main" val="2740330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55000" lnSpcReduction="20000"/>
          </a:bodyPr>
          <a:lstStyle/>
          <a:p>
            <a:pPr marL="0" indent="0">
              <a:buNone/>
            </a:pPr>
            <a:r>
              <a:rPr lang="en-IN" dirty="0" smtClean="0"/>
              <a:t>e) Explanation</a:t>
            </a:r>
            <a:r>
              <a:rPr lang="en-IN" dirty="0"/>
              <a:t>:</a:t>
            </a:r>
            <a:br>
              <a:rPr lang="en-IN" dirty="0"/>
            </a:br>
            <a:r>
              <a:rPr lang="en-IN" dirty="0"/>
              <a:t/>
            </a:r>
            <a:br>
              <a:rPr lang="en-IN" dirty="0"/>
            </a:br>
            <a:r>
              <a:rPr lang="en-IN" dirty="0"/>
              <a:t>Turbo C++ 3.0: 8 4 2</a:t>
            </a:r>
          </a:p>
          <a:p>
            <a:pPr marL="0" indent="0">
              <a:buNone/>
            </a:pPr>
            <a:r>
              <a:rPr lang="en-IN" dirty="0"/>
              <a:t>Turbo C ++4.5: 8 4 2</a:t>
            </a:r>
          </a:p>
          <a:p>
            <a:pPr marL="0" indent="0">
              <a:buNone/>
            </a:pPr>
            <a:r>
              <a:rPr lang="en-IN" dirty="0"/>
              <a:t>Linux GCC:  8 4 4</a:t>
            </a:r>
          </a:p>
          <a:p>
            <a:pPr marL="0" indent="0">
              <a:buNone/>
            </a:pPr>
            <a:r>
              <a:rPr lang="en-IN" dirty="0"/>
              <a:t>Visual C++: 8 4 4</a:t>
            </a:r>
          </a:p>
          <a:p>
            <a:pPr marL="0" indent="0">
              <a:buNone/>
            </a:pPr>
            <a:r>
              <a:rPr lang="en-IN" dirty="0"/>
              <a:t/>
            </a:r>
            <a:br>
              <a:rPr lang="en-IN" dirty="0"/>
            </a:br>
            <a:endParaRPr lang="en-IN" dirty="0"/>
          </a:p>
          <a:p>
            <a:pPr marL="0" indent="0">
              <a:buNone/>
            </a:pPr>
            <a:r>
              <a:rPr lang="en-IN" dirty="0"/>
              <a:t>By default data type of numeric constants is:</a:t>
            </a:r>
          </a:p>
          <a:p>
            <a:pPr marL="0" indent="0">
              <a:buNone/>
            </a:pPr>
            <a:r>
              <a:rPr lang="en-IN" dirty="0"/>
              <a:t>6.5 :  double</a:t>
            </a:r>
          </a:p>
          <a:p>
            <a:pPr marL="0" indent="0">
              <a:buNone/>
            </a:pPr>
            <a:r>
              <a:rPr lang="en-IN" dirty="0"/>
              <a:t>90000: long </a:t>
            </a:r>
            <a:r>
              <a:rPr lang="en-IN" dirty="0" err="1"/>
              <a:t>int</a:t>
            </a:r>
            <a:endParaRPr lang="en-IN" dirty="0"/>
          </a:p>
          <a:p>
            <a:pPr marL="0" indent="0">
              <a:buNone/>
            </a:pPr>
            <a:r>
              <a:rPr lang="en-IN" dirty="0"/>
              <a:t>‘A’: char</a:t>
            </a:r>
          </a:p>
          <a:p>
            <a:pPr marL="0" indent="0">
              <a:buNone/>
            </a:pPr>
            <a:r>
              <a:rPr lang="en-IN" dirty="0"/>
              <a:t>In C size of data type varies from compiler to compiler.</a:t>
            </a:r>
          </a:p>
          <a:p>
            <a:pPr marL="0" indent="0">
              <a:buNone/>
            </a:pPr>
            <a:r>
              <a:rPr lang="en-IN" dirty="0"/>
              <a:t>In TURBO C 3.0 (16 bit compilers) size of:</a:t>
            </a:r>
          </a:p>
          <a:p>
            <a:pPr marL="0" indent="0">
              <a:buNone/>
            </a:pPr>
            <a:r>
              <a:rPr lang="en-IN" dirty="0"/>
              <a:t>double is 8 byte</a:t>
            </a:r>
          </a:p>
          <a:p>
            <a:pPr marL="0" indent="0">
              <a:buNone/>
            </a:pPr>
            <a:r>
              <a:rPr lang="en-IN" dirty="0"/>
              <a:t>Long </a:t>
            </a:r>
            <a:r>
              <a:rPr lang="en-IN" dirty="0" err="1"/>
              <a:t>int</a:t>
            </a:r>
            <a:r>
              <a:rPr lang="en-IN" dirty="0"/>
              <a:t> is 4 byte</a:t>
            </a:r>
          </a:p>
          <a:p>
            <a:pPr marL="0" indent="0">
              <a:buNone/>
            </a:pPr>
            <a:r>
              <a:rPr lang="en-IN" dirty="0"/>
              <a:t>Character constant is 2 byte   (size of char data type is one byte)</a:t>
            </a:r>
          </a:p>
          <a:p>
            <a:pPr marL="0" indent="0">
              <a:buNone/>
            </a:pPr>
            <a:r>
              <a:rPr lang="en-IN" dirty="0"/>
              <a:t>In TURBO C 4.5 or Linux GCC compilers (32 bit compilers) size of:</a:t>
            </a:r>
          </a:p>
          <a:p>
            <a:pPr marL="0" indent="0">
              <a:buNone/>
            </a:pPr>
            <a:r>
              <a:rPr lang="en-IN" dirty="0"/>
              <a:t>double is 8 byte</a:t>
            </a:r>
          </a:p>
          <a:p>
            <a:pPr marL="0" indent="0">
              <a:buNone/>
            </a:pPr>
            <a:r>
              <a:rPr lang="en-IN" dirty="0"/>
              <a:t>long </a:t>
            </a:r>
            <a:r>
              <a:rPr lang="en-IN" dirty="0" err="1"/>
              <a:t>int</a:t>
            </a:r>
            <a:r>
              <a:rPr lang="en-IN" dirty="0"/>
              <a:t> is 8 byte</a:t>
            </a:r>
          </a:p>
          <a:p>
            <a:pPr marL="0" indent="0">
              <a:buNone/>
            </a:pPr>
            <a:r>
              <a:rPr lang="en-IN" dirty="0"/>
              <a:t>Character constant is 2 byte   </a:t>
            </a:r>
          </a:p>
          <a:p>
            <a:pPr marL="0" indent="0">
              <a:buNone/>
            </a:pPr>
            <a:endParaRPr lang="en-IN" dirty="0"/>
          </a:p>
        </p:txBody>
      </p:sp>
    </p:spTree>
    <p:extLst>
      <p:ext uri="{BB962C8B-B14F-4D97-AF65-F5344CB8AC3E}">
        <p14:creationId xmlns:p14="http://schemas.microsoft.com/office/powerpoint/2010/main" val="3092071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marL="0" indent="0">
              <a:buNone/>
            </a:pPr>
            <a:r>
              <a:rPr lang="en-IN" dirty="0" smtClean="0"/>
              <a:t>18)What </a:t>
            </a:r>
            <a:r>
              <a:rPr lang="en-IN" dirty="0"/>
              <a:t>will be output when you will execute following c code?</a:t>
            </a:r>
          </a:p>
          <a:p>
            <a:pPr marL="0" indent="0">
              <a:buNone/>
            </a:pPr>
            <a:endParaRPr lang="en-IN" dirty="0"/>
          </a:p>
          <a:p>
            <a:pPr marL="0" indent="0">
              <a:buNone/>
            </a:pPr>
            <a:endParaRPr lang="en-IN" dirty="0"/>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    double </a:t>
            </a:r>
            <a:r>
              <a:rPr lang="en-IN" dirty="0" err="1"/>
              <a:t>num</a:t>
            </a:r>
            <a:r>
              <a:rPr lang="en-IN" dirty="0"/>
              <a:t>=5.2;</a:t>
            </a:r>
          </a:p>
          <a:p>
            <a:pPr marL="0" indent="0">
              <a:buNone/>
            </a:pPr>
            <a:r>
              <a:rPr lang="en-IN" dirty="0"/>
              <a:t>    </a:t>
            </a:r>
            <a:r>
              <a:rPr lang="en-IN" dirty="0" err="1"/>
              <a:t>int</a:t>
            </a:r>
            <a:r>
              <a:rPr lang="en-IN" dirty="0"/>
              <a:t>  </a:t>
            </a:r>
            <a:r>
              <a:rPr lang="en-IN" dirty="0" err="1"/>
              <a:t>var</a:t>
            </a:r>
            <a:r>
              <a:rPr lang="en-IN" dirty="0"/>
              <a:t>=5;</a:t>
            </a:r>
          </a:p>
          <a:p>
            <a:pPr marL="0" indent="0">
              <a:buNone/>
            </a:pPr>
            <a:r>
              <a:rPr lang="en-IN" dirty="0"/>
              <a:t>    </a:t>
            </a:r>
            <a:r>
              <a:rPr lang="en-IN" dirty="0" err="1"/>
              <a:t>printf</a:t>
            </a:r>
            <a:r>
              <a:rPr lang="en-IN" dirty="0"/>
              <a:t>("%d\t",</a:t>
            </a:r>
            <a:r>
              <a:rPr lang="en-IN" dirty="0" err="1"/>
              <a:t>sizeof</a:t>
            </a:r>
            <a:r>
              <a:rPr lang="en-IN" dirty="0"/>
              <a:t>(!</a:t>
            </a:r>
            <a:r>
              <a:rPr lang="en-IN" dirty="0" err="1"/>
              <a:t>num</a:t>
            </a:r>
            <a:r>
              <a:rPr lang="en-IN" dirty="0"/>
              <a:t>));</a:t>
            </a:r>
          </a:p>
          <a:p>
            <a:pPr marL="0" indent="0">
              <a:buNone/>
            </a:pPr>
            <a:r>
              <a:rPr lang="en-IN" dirty="0"/>
              <a:t>    </a:t>
            </a:r>
            <a:r>
              <a:rPr lang="en-IN" dirty="0" err="1"/>
              <a:t>printf</a:t>
            </a:r>
            <a:r>
              <a:rPr lang="en-IN" dirty="0"/>
              <a:t>("%d\t",</a:t>
            </a:r>
            <a:r>
              <a:rPr lang="en-IN" dirty="0" err="1"/>
              <a:t>sizeof</a:t>
            </a:r>
            <a:r>
              <a:rPr lang="en-IN" dirty="0"/>
              <a:t>(</a:t>
            </a:r>
            <a:r>
              <a:rPr lang="en-IN" dirty="0" err="1"/>
              <a:t>var</a:t>
            </a:r>
            <a:r>
              <a:rPr lang="en-IN" dirty="0"/>
              <a:t>=15/2));</a:t>
            </a:r>
          </a:p>
          <a:p>
            <a:pPr marL="0" indent="0">
              <a:buNone/>
            </a:pPr>
            <a:r>
              <a:rPr lang="en-IN" dirty="0"/>
              <a:t>    </a:t>
            </a:r>
            <a:r>
              <a:rPr lang="en-IN" dirty="0" err="1"/>
              <a:t>printf</a:t>
            </a:r>
            <a:r>
              <a:rPr lang="en-IN" dirty="0"/>
              <a:t>("%d",</a:t>
            </a:r>
            <a:r>
              <a:rPr lang="en-IN" dirty="0" err="1"/>
              <a:t>var</a:t>
            </a:r>
            <a:r>
              <a:rPr lang="en-IN" dirty="0"/>
              <a:t>);</a:t>
            </a:r>
          </a:p>
          <a:p>
            <a:pPr marL="0" indent="0">
              <a:buNone/>
            </a:pPr>
            <a:r>
              <a:rPr lang="en-IN" dirty="0"/>
              <a:t>    return 0;</a:t>
            </a:r>
          </a:p>
          <a:p>
            <a:pPr marL="0" indent="0">
              <a:buNone/>
            </a:pPr>
            <a:r>
              <a:rPr lang="en-IN" dirty="0"/>
              <a:t>}</a:t>
            </a:r>
          </a:p>
          <a:p>
            <a:pPr marL="0" indent="0">
              <a:buNone/>
            </a:pPr>
            <a:endParaRPr lang="en-IN" dirty="0"/>
          </a:p>
          <a:p>
            <a:pPr marL="0" indent="0">
              <a:buNone/>
            </a:pPr>
            <a:endParaRPr lang="en-IN" dirty="0"/>
          </a:p>
          <a:p>
            <a:pPr marL="0" indent="0">
              <a:buNone/>
            </a:pPr>
            <a:r>
              <a:rPr lang="en-IN" dirty="0"/>
              <a:t>Choose all that apply:</a:t>
            </a:r>
          </a:p>
          <a:p>
            <a:pPr marL="0" indent="0">
              <a:buNone/>
            </a:pPr>
            <a:r>
              <a:rPr lang="en-IN" dirty="0"/>
              <a:t>(A) 4 2 7  </a:t>
            </a:r>
          </a:p>
          <a:p>
            <a:pPr marL="0" indent="0">
              <a:buNone/>
            </a:pPr>
            <a:r>
              <a:rPr lang="en-IN" dirty="0"/>
              <a:t>(B) 4 4 5  </a:t>
            </a:r>
          </a:p>
          <a:p>
            <a:pPr marL="0" indent="0">
              <a:buNone/>
            </a:pPr>
            <a:r>
              <a:rPr lang="en-IN" dirty="0"/>
              <a:t>(C) 2 2 5  </a:t>
            </a:r>
          </a:p>
          <a:p>
            <a:pPr marL="0" indent="0">
              <a:buNone/>
            </a:pPr>
            <a:r>
              <a:rPr lang="en-IN" dirty="0"/>
              <a:t>(D) 2 4 7  </a:t>
            </a:r>
          </a:p>
          <a:p>
            <a:pPr marL="0" indent="0">
              <a:buNone/>
            </a:pPr>
            <a:r>
              <a:rPr lang="en-IN" dirty="0"/>
              <a:t>(E) 8 2 7 </a:t>
            </a:r>
          </a:p>
        </p:txBody>
      </p:sp>
    </p:spTree>
    <p:extLst>
      <p:ext uri="{BB962C8B-B14F-4D97-AF65-F5344CB8AC3E}">
        <p14:creationId xmlns:p14="http://schemas.microsoft.com/office/powerpoint/2010/main" val="547409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55000" lnSpcReduction="20000"/>
          </a:bodyPr>
          <a:lstStyle/>
          <a:p>
            <a:pPr marL="0" indent="0">
              <a:buNone/>
            </a:pPr>
            <a:r>
              <a:rPr lang="en-US" dirty="0" smtClean="0"/>
              <a:t>c)</a:t>
            </a:r>
            <a:r>
              <a:rPr lang="en-IN" dirty="0"/>
              <a:t> Explanation:</a:t>
            </a:r>
            <a:br>
              <a:rPr lang="en-IN" dirty="0"/>
            </a:br>
            <a:r>
              <a:rPr lang="en-IN" dirty="0"/>
              <a:t/>
            </a:r>
            <a:br>
              <a:rPr lang="en-IN" dirty="0"/>
            </a:br>
            <a:r>
              <a:rPr lang="en-IN" dirty="0"/>
              <a:t>Turbo C++ 3.0: 2 2 5</a:t>
            </a:r>
          </a:p>
          <a:p>
            <a:pPr marL="0" indent="0">
              <a:buNone/>
            </a:pPr>
            <a:r>
              <a:rPr lang="en-IN" dirty="0"/>
              <a:t>Turbo C ++4.5: 2 2 5</a:t>
            </a:r>
          </a:p>
          <a:p>
            <a:pPr marL="0" indent="0">
              <a:buNone/>
            </a:pPr>
            <a:r>
              <a:rPr lang="en-IN" dirty="0"/>
              <a:t>Linux GCC: 4 4 5</a:t>
            </a:r>
          </a:p>
          <a:p>
            <a:pPr marL="0" indent="0">
              <a:buNone/>
            </a:pPr>
            <a:r>
              <a:rPr lang="en-IN" dirty="0"/>
              <a:t>Visual C++: 4 4 5</a:t>
            </a:r>
          </a:p>
          <a:p>
            <a:pPr marL="0" indent="0">
              <a:buNone/>
            </a:pPr>
            <a:r>
              <a:rPr lang="en-IN" dirty="0"/>
              <a:t/>
            </a:r>
            <a:br>
              <a:rPr lang="en-IN" dirty="0"/>
            </a:br>
            <a:endParaRPr lang="en-IN" dirty="0"/>
          </a:p>
          <a:p>
            <a:pPr marL="0" indent="0">
              <a:buNone/>
            </a:pPr>
            <a:r>
              <a:rPr lang="en-IN" dirty="0" err="1"/>
              <a:t>sizeof</a:t>
            </a:r>
            <a:r>
              <a:rPr lang="en-IN" dirty="0"/>
              <a:t>(</a:t>
            </a:r>
            <a:r>
              <a:rPr lang="en-IN" dirty="0" err="1"/>
              <a:t>Expr</a:t>
            </a:r>
            <a:r>
              <a:rPr lang="en-IN" dirty="0"/>
              <a:t>)  operator always returns the an integer value which represents the size of the final value of the expression </a:t>
            </a:r>
            <a:r>
              <a:rPr lang="en-IN" dirty="0" err="1"/>
              <a:t>expr</a:t>
            </a:r>
            <a:r>
              <a:rPr lang="en-IN" dirty="0"/>
              <a:t>.</a:t>
            </a:r>
          </a:p>
          <a:p>
            <a:pPr marL="0" indent="0">
              <a:buNone/>
            </a:pPr>
            <a:r>
              <a:rPr lang="en-IN" dirty="0"/>
              <a:t>Consider on the following expression: </a:t>
            </a:r>
          </a:p>
          <a:p>
            <a:pPr marL="0" indent="0">
              <a:buNone/>
            </a:pPr>
            <a:r>
              <a:rPr lang="en-IN" dirty="0"/>
              <a:t>!</a:t>
            </a:r>
            <a:r>
              <a:rPr lang="en-IN" dirty="0" err="1"/>
              <a:t>num</a:t>
            </a:r>
            <a:endParaRPr lang="en-IN" dirty="0"/>
          </a:p>
          <a:p>
            <a:pPr marL="0" indent="0">
              <a:buNone/>
            </a:pPr>
            <a:r>
              <a:rPr lang="en-IN" dirty="0"/>
              <a:t>=!5.2</a:t>
            </a:r>
          </a:p>
          <a:p>
            <a:pPr marL="0" indent="0">
              <a:buNone/>
            </a:pPr>
            <a:r>
              <a:rPr lang="en-IN" dirty="0"/>
              <a:t>=0</a:t>
            </a:r>
          </a:p>
          <a:p>
            <a:pPr marL="0" indent="0">
              <a:buNone/>
            </a:pPr>
            <a:r>
              <a:rPr lang="en-IN" dirty="0"/>
              <a:t>0 is </a:t>
            </a:r>
            <a:r>
              <a:rPr lang="en-IN" dirty="0" err="1"/>
              <a:t>int</a:t>
            </a:r>
            <a:r>
              <a:rPr lang="en-IN" dirty="0"/>
              <a:t> type integer constant and it size is 2 by in TURBO C 3.0 compiler and  4 in the TURBO C 4.5 and Linux GCC compilers.</a:t>
            </a:r>
          </a:p>
          <a:p>
            <a:pPr marL="0" indent="0">
              <a:buNone/>
            </a:pPr>
            <a:r>
              <a:rPr lang="en-IN" dirty="0"/>
              <a:t>Consider on the following expression: </a:t>
            </a:r>
          </a:p>
          <a:p>
            <a:pPr marL="0" indent="0">
              <a:buNone/>
            </a:pPr>
            <a:r>
              <a:rPr lang="en-IN" dirty="0" err="1"/>
              <a:t>var</a:t>
            </a:r>
            <a:r>
              <a:rPr lang="en-IN" dirty="0"/>
              <a:t> = 15/2</a:t>
            </a:r>
          </a:p>
          <a:p>
            <a:pPr marL="0" indent="0">
              <a:buNone/>
            </a:pPr>
            <a:r>
              <a:rPr lang="en-IN" dirty="0"/>
              <a:t>=&gt; </a:t>
            </a:r>
            <a:r>
              <a:rPr lang="en-IN" dirty="0" err="1"/>
              <a:t>var</a:t>
            </a:r>
            <a:r>
              <a:rPr lang="en-IN" dirty="0"/>
              <a:t> = 7</a:t>
            </a:r>
          </a:p>
          <a:p>
            <a:pPr marL="0" indent="0">
              <a:buNone/>
            </a:pPr>
            <a:r>
              <a:rPr lang="en-IN" dirty="0"/>
              <a:t>=&gt; 7</a:t>
            </a:r>
          </a:p>
          <a:p>
            <a:pPr marL="0" indent="0">
              <a:buNone/>
            </a:pPr>
            <a:r>
              <a:rPr lang="en-IN" dirty="0"/>
              <a:t>7 is </a:t>
            </a:r>
            <a:r>
              <a:rPr lang="en-IN" dirty="0" err="1"/>
              <a:t>int</a:t>
            </a:r>
            <a:r>
              <a:rPr lang="en-IN" dirty="0"/>
              <a:t> type integer constant.</a:t>
            </a:r>
          </a:p>
          <a:p>
            <a:pPr marL="0" indent="0">
              <a:buNone/>
            </a:pPr>
            <a:r>
              <a:rPr lang="en-IN" dirty="0"/>
              <a:t>Any expression which is evaluated inside the </a:t>
            </a:r>
            <a:r>
              <a:rPr lang="en-IN" dirty="0" err="1"/>
              <a:t>sizeof</a:t>
            </a:r>
            <a:r>
              <a:rPr lang="en-IN" dirty="0"/>
              <a:t> operator its scope always will be within the </a:t>
            </a:r>
            <a:r>
              <a:rPr lang="en-IN" dirty="0" err="1"/>
              <a:t>sizeof</a:t>
            </a:r>
            <a:r>
              <a:rPr lang="en-IN" dirty="0"/>
              <a:t> operator. So value of variable </a:t>
            </a:r>
            <a:r>
              <a:rPr lang="en-IN" dirty="0" err="1"/>
              <a:t>var</a:t>
            </a:r>
            <a:r>
              <a:rPr lang="en-IN" dirty="0"/>
              <a:t> will remain 5 in the </a:t>
            </a:r>
            <a:r>
              <a:rPr lang="en-IN" dirty="0" err="1"/>
              <a:t>printf</a:t>
            </a:r>
            <a:r>
              <a:rPr lang="en-IN" dirty="0"/>
              <a:t> statement.</a:t>
            </a:r>
          </a:p>
          <a:p>
            <a:pPr marL="0" indent="0">
              <a:buNone/>
            </a:pPr>
            <a:endParaRPr lang="en-IN" dirty="0"/>
          </a:p>
        </p:txBody>
      </p:sp>
    </p:spTree>
    <p:extLst>
      <p:ext uri="{BB962C8B-B14F-4D97-AF65-F5344CB8AC3E}">
        <p14:creationId xmlns:p14="http://schemas.microsoft.com/office/powerpoint/2010/main" val="2836598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fontScale="55000" lnSpcReduction="20000"/>
          </a:bodyPr>
          <a:lstStyle/>
          <a:p>
            <a:pPr marL="0" indent="0">
              <a:buNone/>
            </a:pPr>
            <a:r>
              <a:rPr lang="en-IN" dirty="0" smtClean="0"/>
              <a:t>19)What </a:t>
            </a:r>
            <a:r>
              <a:rPr lang="en-IN" dirty="0"/>
              <a:t>will be output when you will execute following c code?</a:t>
            </a:r>
          </a:p>
          <a:p>
            <a:pPr marL="0" indent="0">
              <a:buNone/>
            </a:pPr>
            <a:endParaRPr lang="en-IN" dirty="0"/>
          </a:p>
          <a:p>
            <a:pPr marL="0" indent="0">
              <a:buNone/>
            </a:pPr>
            <a:endParaRPr lang="en-IN" dirty="0"/>
          </a:p>
          <a:p>
            <a:pPr marL="0" indent="0">
              <a:buNone/>
            </a:pPr>
            <a:r>
              <a:rPr lang="en-IN" dirty="0"/>
              <a:t>#include&lt;</a:t>
            </a:r>
            <a:r>
              <a:rPr lang="en-IN" dirty="0" err="1"/>
              <a:t>stdio.h</a:t>
            </a:r>
            <a:r>
              <a:rPr lang="en-IN" dirty="0"/>
              <a:t>&gt;</a:t>
            </a:r>
          </a:p>
          <a:p>
            <a:pPr marL="0" indent="0">
              <a:buNone/>
            </a:pPr>
            <a:r>
              <a:rPr lang="en-IN" dirty="0" err="1"/>
              <a:t>int</a:t>
            </a:r>
            <a:r>
              <a:rPr lang="en-IN" dirty="0"/>
              <a:t> main</a:t>
            </a:r>
            <a:r>
              <a:rPr lang="en-IN" dirty="0" smtClean="0"/>
              <a:t>()</a:t>
            </a:r>
          </a:p>
          <a:p>
            <a:pPr marL="0" indent="0">
              <a:buNone/>
            </a:pPr>
            <a:r>
              <a:rPr lang="en-IN" dirty="0" smtClean="0"/>
              <a:t>{</a:t>
            </a:r>
            <a:endParaRPr lang="en-IN" dirty="0"/>
          </a:p>
          <a:p>
            <a:pPr marL="0" indent="0">
              <a:buNone/>
            </a:pPr>
            <a:r>
              <a:rPr lang="en-IN" dirty="0"/>
              <a:t>    </a:t>
            </a:r>
            <a:r>
              <a:rPr lang="en-IN" dirty="0" err="1"/>
              <a:t>const</a:t>
            </a:r>
            <a:r>
              <a:rPr lang="en-IN" dirty="0"/>
              <a:t> </a:t>
            </a:r>
            <a:r>
              <a:rPr lang="en-IN" dirty="0" err="1"/>
              <a:t>int</a:t>
            </a:r>
            <a:r>
              <a:rPr lang="en-IN" dirty="0"/>
              <a:t> *p;</a:t>
            </a:r>
          </a:p>
          <a:p>
            <a:pPr marL="0" indent="0">
              <a:buNone/>
            </a:pPr>
            <a:r>
              <a:rPr lang="en-IN" dirty="0"/>
              <a:t>    </a:t>
            </a:r>
            <a:r>
              <a:rPr lang="en-IN" dirty="0" err="1"/>
              <a:t>int</a:t>
            </a:r>
            <a:r>
              <a:rPr lang="en-IN" dirty="0"/>
              <a:t> a=10;</a:t>
            </a:r>
          </a:p>
          <a:p>
            <a:pPr marL="0" indent="0">
              <a:buNone/>
            </a:pPr>
            <a:r>
              <a:rPr lang="en-IN" dirty="0"/>
              <a:t>    p=&amp;a;</a:t>
            </a:r>
          </a:p>
          <a:p>
            <a:pPr marL="0" indent="0">
              <a:buNone/>
            </a:pPr>
            <a:r>
              <a:rPr lang="en-IN" dirty="0"/>
              <a:t>    </a:t>
            </a:r>
            <a:r>
              <a:rPr lang="en-IN" dirty="0" err="1"/>
              <a:t>printf</a:t>
            </a:r>
            <a:r>
              <a:rPr lang="en-IN" dirty="0"/>
              <a:t>("%d",*p);</a:t>
            </a:r>
          </a:p>
          <a:p>
            <a:pPr marL="0" indent="0">
              <a:buNone/>
            </a:pPr>
            <a:r>
              <a:rPr lang="en-IN" dirty="0"/>
              <a:t>    return 0;</a:t>
            </a:r>
          </a:p>
          <a:p>
            <a:pPr marL="0" indent="0">
              <a:buNone/>
            </a:pPr>
            <a:r>
              <a:rPr lang="en-IN" dirty="0"/>
              <a:t>}</a:t>
            </a:r>
          </a:p>
          <a:p>
            <a:pPr marL="0" indent="0">
              <a:buNone/>
            </a:pPr>
            <a:endParaRPr lang="en-IN" dirty="0"/>
          </a:p>
          <a:p>
            <a:pPr marL="0" indent="0">
              <a:buNone/>
            </a:pPr>
            <a:endParaRPr lang="en-IN" dirty="0"/>
          </a:p>
          <a:p>
            <a:pPr marL="0" indent="0">
              <a:buNone/>
            </a:pPr>
            <a:r>
              <a:rPr lang="en-IN" dirty="0"/>
              <a:t>Choose all that apply:</a:t>
            </a:r>
          </a:p>
          <a:p>
            <a:pPr marL="0" indent="0">
              <a:buNone/>
            </a:pPr>
            <a:r>
              <a:rPr lang="en-IN" dirty="0"/>
              <a:t>(A) 0  </a:t>
            </a:r>
          </a:p>
          <a:p>
            <a:pPr marL="0" indent="0">
              <a:buNone/>
            </a:pPr>
            <a:r>
              <a:rPr lang="en-IN" dirty="0"/>
              <a:t>(B) 10  </a:t>
            </a:r>
          </a:p>
          <a:p>
            <a:pPr marL="0" indent="0">
              <a:buNone/>
            </a:pPr>
            <a:r>
              <a:rPr lang="en-IN" dirty="0"/>
              <a:t>(C) Garbage value  </a:t>
            </a:r>
          </a:p>
          <a:p>
            <a:pPr marL="0" indent="0">
              <a:buNone/>
            </a:pPr>
            <a:r>
              <a:rPr lang="en-IN" dirty="0"/>
              <a:t>(D) Any memory address  </a:t>
            </a:r>
          </a:p>
          <a:p>
            <a:pPr marL="0" indent="0">
              <a:buNone/>
            </a:pPr>
            <a:r>
              <a:rPr lang="en-IN" dirty="0"/>
              <a:t>(E) Error: Cannot modify </a:t>
            </a:r>
            <a:r>
              <a:rPr lang="en-IN" dirty="0" err="1"/>
              <a:t>const</a:t>
            </a:r>
            <a:r>
              <a:rPr lang="en-IN" dirty="0"/>
              <a:t> object </a:t>
            </a:r>
          </a:p>
        </p:txBody>
      </p:sp>
    </p:spTree>
    <p:extLst>
      <p:ext uri="{BB962C8B-B14F-4D97-AF65-F5344CB8AC3E}">
        <p14:creationId xmlns:p14="http://schemas.microsoft.com/office/powerpoint/2010/main" val="4008187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334000"/>
          </a:xfrm>
        </p:spPr>
        <p:txBody>
          <a:bodyPr>
            <a:normAutofit fontScale="85000" lnSpcReduction="20000"/>
          </a:bodyPr>
          <a:lstStyle/>
          <a:p>
            <a:pPr marL="0" indent="0">
              <a:buNone/>
            </a:pPr>
            <a:r>
              <a:rPr lang="en-IN" dirty="0" smtClean="0"/>
              <a:t>b)Explanation</a:t>
            </a:r>
            <a:r>
              <a:rPr lang="en-IN" dirty="0"/>
              <a:t>:</a:t>
            </a:r>
          </a:p>
          <a:p>
            <a:pPr marL="0" indent="0">
              <a:buNone/>
            </a:pPr>
            <a:endParaRPr lang="en-IN" dirty="0"/>
          </a:p>
          <a:p>
            <a:pPr marL="0" indent="0">
              <a:buNone/>
            </a:pPr>
            <a:endParaRPr lang="en-IN" dirty="0"/>
          </a:p>
          <a:p>
            <a:pPr marL="0" indent="0">
              <a:buNone/>
            </a:pPr>
            <a:r>
              <a:rPr lang="en-IN" dirty="0"/>
              <a:t>Turbo C++ 3.0: 10</a:t>
            </a:r>
          </a:p>
          <a:p>
            <a:pPr marL="0" indent="0">
              <a:buNone/>
            </a:pPr>
            <a:r>
              <a:rPr lang="en-IN" dirty="0"/>
              <a:t>Turbo C ++4.5: 10</a:t>
            </a:r>
          </a:p>
          <a:p>
            <a:pPr marL="0" indent="0">
              <a:buNone/>
            </a:pPr>
            <a:r>
              <a:rPr lang="en-IN" dirty="0"/>
              <a:t>Linux GCC: 10</a:t>
            </a:r>
          </a:p>
          <a:p>
            <a:pPr marL="0" indent="0">
              <a:buNone/>
            </a:pPr>
            <a:r>
              <a:rPr lang="en-IN" dirty="0"/>
              <a:t>Visual C++: 10</a:t>
            </a:r>
          </a:p>
          <a:p>
            <a:pPr marL="0" indent="0">
              <a:buNone/>
            </a:pPr>
            <a:endParaRPr lang="en-IN" dirty="0"/>
          </a:p>
          <a:p>
            <a:pPr marL="0" indent="0">
              <a:buNone/>
            </a:pPr>
            <a:endParaRPr lang="en-IN" dirty="0"/>
          </a:p>
          <a:p>
            <a:pPr marL="0" indent="0">
              <a:buNone/>
            </a:pPr>
            <a:r>
              <a:rPr lang="en-IN" dirty="0"/>
              <a:t>In the following declaration </a:t>
            </a:r>
          </a:p>
          <a:p>
            <a:pPr marL="0" indent="0">
              <a:buNone/>
            </a:pPr>
            <a:r>
              <a:rPr lang="en-IN" dirty="0" err="1"/>
              <a:t>const</a:t>
            </a:r>
            <a:r>
              <a:rPr lang="en-IN" dirty="0"/>
              <a:t> </a:t>
            </a:r>
            <a:r>
              <a:rPr lang="en-IN" dirty="0" err="1"/>
              <a:t>int</a:t>
            </a:r>
            <a:r>
              <a:rPr lang="en-IN" dirty="0"/>
              <a:t> *p;</a:t>
            </a:r>
          </a:p>
          <a:p>
            <a:pPr marL="0" indent="0">
              <a:buNone/>
            </a:pPr>
            <a:r>
              <a:rPr lang="en-IN" dirty="0"/>
              <a:t>p can keep address of constant integer.</a:t>
            </a:r>
          </a:p>
        </p:txBody>
      </p:sp>
    </p:spTree>
    <p:extLst>
      <p:ext uri="{BB962C8B-B14F-4D97-AF65-F5344CB8AC3E}">
        <p14:creationId xmlns:p14="http://schemas.microsoft.com/office/powerpoint/2010/main" val="4285777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marL="0" indent="0">
              <a:buNone/>
            </a:pPr>
            <a:r>
              <a:rPr lang="en-IN" dirty="0" smtClean="0"/>
              <a:t>20)Consider </a:t>
            </a:r>
            <a:r>
              <a:rPr lang="en-IN" dirty="0"/>
              <a:t>on following declaration:</a:t>
            </a:r>
          </a:p>
          <a:p>
            <a:pPr marL="0" indent="0">
              <a:buNone/>
            </a:pPr>
            <a:r>
              <a:rPr lang="en-IN" dirty="0"/>
              <a:t>(i)        short i=10;</a:t>
            </a:r>
          </a:p>
          <a:p>
            <a:pPr marL="0" indent="0">
              <a:buNone/>
            </a:pPr>
            <a:r>
              <a:rPr lang="en-IN" dirty="0"/>
              <a:t>(ii)      static i=10;</a:t>
            </a:r>
          </a:p>
          <a:p>
            <a:pPr marL="0" indent="0">
              <a:buNone/>
            </a:pPr>
            <a:r>
              <a:rPr lang="en-IN" dirty="0"/>
              <a:t>(iii)    unsigned i=10;</a:t>
            </a:r>
          </a:p>
          <a:p>
            <a:pPr marL="0" indent="0">
              <a:buNone/>
            </a:pPr>
            <a:r>
              <a:rPr lang="en-IN" dirty="0"/>
              <a:t>(iv)      </a:t>
            </a:r>
            <a:r>
              <a:rPr lang="en-IN" dirty="0" err="1"/>
              <a:t>const</a:t>
            </a:r>
            <a:r>
              <a:rPr lang="en-IN" dirty="0"/>
              <a:t> i=10;</a:t>
            </a:r>
          </a:p>
          <a:p>
            <a:pPr marL="0" indent="0">
              <a:buNone/>
            </a:pPr>
            <a:endParaRPr lang="en-IN" dirty="0"/>
          </a:p>
          <a:p>
            <a:pPr marL="0" indent="0">
              <a:buNone/>
            </a:pPr>
            <a:endParaRPr lang="en-IN" dirty="0"/>
          </a:p>
          <a:p>
            <a:pPr marL="0" indent="0">
              <a:buNone/>
            </a:pPr>
            <a:r>
              <a:rPr lang="en-IN" dirty="0"/>
              <a:t>Choose correct one:</a:t>
            </a:r>
          </a:p>
          <a:p>
            <a:pPr marL="0" indent="0">
              <a:buNone/>
            </a:pPr>
            <a:r>
              <a:rPr lang="en-IN" dirty="0"/>
              <a:t>(</a:t>
            </a:r>
            <a:r>
              <a:rPr lang="en-IN" dirty="0" smtClean="0"/>
              <a:t>A)Only </a:t>
            </a:r>
            <a:r>
              <a:rPr lang="en-IN" dirty="0"/>
              <a:t>(iv) is incorrect  </a:t>
            </a:r>
          </a:p>
          <a:p>
            <a:pPr marL="0" indent="0">
              <a:buNone/>
            </a:pPr>
            <a:r>
              <a:rPr lang="en-IN" dirty="0"/>
              <a:t>(B) Only (ii) and (iv) are incorrect  </a:t>
            </a:r>
          </a:p>
          <a:p>
            <a:pPr marL="0" indent="0">
              <a:buNone/>
            </a:pPr>
            <a:r>
              <a:rPr lang="en-IN" dirty="0"/>
              <a:t>(C) Only (ii),(iii) and (iv) are correct  </a:t>
            </a:r>
          </a:p>
          <a:p>
            <a:pPr marL="0" indent="0">
              <a:buNone/>
            </a:pPr>
            <a:r>
              <a:rPr lang="en-IN" dirty="0"/>
              <a:t>(D) Only (iii) is correct  </a:t>
            </a:r>
          </a:p>
          <a:p>
            <a:pPr marL="0" indent="0">
              <a:buNone/>
            </a:pPr>
            <a:r>
              <a:rPr lang="en-IN" dirty="0"/>
              <a:t>(E) All are correct declaration </a:t>
            </a:r>
          </a:p>
        </p:txBody>
      </p:sp>
    </p:spTree>
    <p:extLst>
      <p:ext uri="{BB962C8B-B14F-4D97-AF65-F5344CB8AC3E}">
        <p14:creationId xmlns:p14="http://schemas.microsoft.com/office/powerpoint/2010/main" val="2843740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marL="0" indent="0">
              <a:buNone/>
            </a:pPr>
            <a:r>
              <a:rPr lang="en-US" dirty="0" smtClean="0"/>
              <a:t>e)</a:t>
            </a:r>
            <a:r>
              <a:rPr lang="en-IN" dirty="0"/>
              <a:t> Explanation:</a:t>
            </a:r>
            <a:br>
              <a:rPr lang="en-IN" dirty="0"/>
            </a:br>
            <a:r>
              <a:rPr lang="en-IN" dirty="0"/>
              <a:t/>
            </a:r>
            <a:br>
              <a:rPr lang="en-IN" dirty="0"/>
            </a:br>
            <a:r>
              <a:rPr lang="en-IN" dirty="0"/>
              <a:t>Default data type of above all declaration is int.</a:t>
            </a:r>
          </a:p>
          <a:p>
            <a:pPr marL="0" indent="0">
              <a:buNone/>
            </a:pPr>
            <a:endParaRPr lang="en-IN" dirty="0"/>
          </a:p>
        </p:txBody>
      </p:sp>
    </p:spTree>
    <p:extLst>
      <p:ext uri="{BB962C8B-B14F-4D97-AF65-F5344CB8AC3E}">
        <p14:creationId xmlns:p14="http://schemas.microsoft.com/office/powerpoint/2010/main" val="375460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62500" lnSpcReduction="20000"/>
          </a:bodyPr>
          <a:lstStyle/>
          <a:p>
            <a:pPr marL="0" indent="0">
              <a:buNone/>
            </a:pPr>
            <a:r>
              <a:rPr lang="en-IN" dirty="0" smtClean="0"/>
              <a:t>21)What </a:t>
            </a:r>
            <a:r>
              <a:rPr lang="en-IN" dirty="0"/>
              <a:t>will be output when you will execute following c code?</a:t>
            </a:r>
          </a:p>
          <a:p>
            <a:pPr marL="0" indent="0">
              <a:buNone/>
            </a:pPr>
            <a:endParaRPr lang="en-IN" dirty="0"/>
          </a:p>
          <a:p>
            <a:pPr marL="0" indent="0">
              <a:buNone/>
            </a:pPr>
            <a:endParaRPr lang="en-IN" dirty="0"/>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    </a:t>
            </a:r>
            <a:r>
              <a:rPr lang="en-IN" dirty="0" err="1"/>
              <a:t>int</a:t>
            </a:r>
            <a:r>
              <a:rPr lang="en-IN" dirty="0"/>
              <a:t> a= </a:t>
            </a:r>
            <a:r>
              <a:rPr lang="en-IN" dirty="0" err="1"/>
              <a:t>sizeof</a:t>
            </a:r>
            <a:r>
              <a:rPr lang="en-IN" dirty="0"/>
              <a:t>(signed) +</a:t>
            </a:r>
            <a:r>
              <a:rPr lang="en-IN" dirty="0" err="1"/>
              <a:t>sizeof</a:t>
            </a:r>
            <a:r>
              <a:rPr lang="en-IN" dirty="0"/>
              <a:t>(unsigned);</a:t>
            </a:r>
          </a:p>
          <a:p>
            <a:pPr marL="0" indent="0">
              <a:buNone/>
            </a:pPr>
            <a:r>
              <a:rPr lang="en-IN" dirty="0"/>
              <a:t>    </a:t>
            </a:r>
            <a:r>
              <a:rPr lang="en-IN" dirty="0" err="1"/>
              <a:t>int</a:t>
            </a:r>
            <a:r>
              <a:rPr lang="en-IN" dirty="0"/>
              <a:t> b=</a:t>
            </a:r>
            <a:r>
              <a:rPr lang="en-IN" dirty="0" err="1"/>
              <a:t>sizeof</a:t>
            </a:r>
            <a:r>
              <a:rPr lang="en-IN" dirty="0"/>
              <a:t>(</a:t>
            </a:r>
            <a:r>
              <a:rPr lang="en-IN" dirty="0" err="1"/>
              <a:t>const</a:t>
            </a:r>
            <a:r>
              <a:rPr lang="en-IN" dirty="0"/>
              <a:t>)+</a:t>
            </a:r>
            <a:r>
              <a:rPr lang="en-IN" dirty="0" err="1"/>
              <a:t>sizeof</a:t>
            </a:r>
            <a:r>
              <a:rPr lang="en-IN" dirty="0"/>
              <a:t>(volatile);</a:t>
            </a:r>
          </a:p>
          <a:p>
            <a:pPr marL="0" indent="0">
              <a:buNone/>
            </a:pPr>
            <a:r>
              <a:rPr lang="en-IN" dirty="0"/>
              <a:t>    </a:t>
            </a:r>
            <a:r>
              <a:rPr lang="en-IN" dirty="0" err="1"/>
              <a:t>printf</a:t>
            </a:r>
            <a:r>
              <a:rPr lang="en-IN" dirty="0"/>
              <a:t>("%</a:t>
            </a:r>
            <a:r>
              <a:rPr lang="en-IN" dirty="0" err="1"/>
              <a:t>d",a</a:t>
            </a:r>
            <a:r>
              <a:rPr lang="en-IN" dirty="0"/>
              <a:t>+++b);</a:t>
            </a:r>
          </a:p>
          <a:p>
            <a:pPr marL="0" indent="0">
              <a:buNone/>
            </a:pPr>
            <a:r>
              <a:rPr lang="en-IN" dirty="0"/>
              <a:t>    return 0;</a:t>
            </a:r>
          </a:p>
          <a:p>
            <a:pPr marL="0" indent="0">
              <a:buNone/>
            </a:pPr>
            <a:r>
              <a:rPr lang="en-IN" dirty="0"/>
              <a:t>}</a:t>
            </a:r>
          </a:p>
          <a:p>
            <a:pPr marL="0" indent="0">
              <a:buNone/>
            </a:pPr>
            <a:endParaRPr lang="en-IN" dirty="0"/>
          </a:p>
          <a:p>
            <a:pPr marL="0" indent="0">
              <a:buNone/>
            </a:pPr>
            <a:endParaRPr lang="en-IN" dirty="0"/>
          </a:p>
          <a:p>
            <a:pPr marL="0" indent="0">
              <a:buNone/>
            </a:pPr>
            <a:r>
              <a:rPr lang="en-IN" dirty="0"/>
              <a:t>Choose all that apply:</a:t>
            </a:r>
          </a:p>
          <a:p>
            <a:pPr marL="0" indent="0">
              <a:buNone/>
            </a:pPr>
            <a:r>
              <a:rPr lang="en-IN" dirty="0"/>
              <a:t>(A) 10  </a:t>
            </a:r>
          </a:p>
          <a:p>
            <a:pPr marL="0" indent="0">
              <a:buNone/>
            </a:pPr>
            <a:r>
              <a:rPr lang="en-IN" dirty="0"/>
              <a:t>(B) 9  </a:t>
            </a:r>
          </a:p>
          <a:p>
            <a:pPr marL="0" indent="0">
              <a:buNone/>
            </a:pPr>
            <a:r>
              <a:rPr lang="en-IN" dirty="0"/>
              <a:t>(C) 8  </a:t>
            </a:r>
          </a:p>
          <a:p>
            <a:pPr marL="0" indent="0">
              <a:buNone/>
            </a:pPr>
            <a:r>
              <a:rPr lang="en-IN" dirty="0"/>
              <a:t>(D) Error: Cannot find size of modifiers  </a:t>
            </a:r>
          </a:p>
          <a:p>
            <a:pPr marL="0" indent="0">
              <a:buNone/>
            </a:pPr>
            <a:r>
              <a:rPr lang="en-IN" dirty="0"/>
              <a:t>(E) Error: Undefined operator +++ </a:t>
            </a:r>
          </a:p>
        </p:txBody>
      </p:sp>
    </p:spTree>
    <p:extLst>
      <p:ext uri="{BB962C8B-B14F-4D97-AF65-F5344CB8AC3E}">
        <p14:creationId xmlns:p14="http://schemas.microsoft.com/office/powerpoint/2010/main" val="375843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marL="0" indent="0">
              <a:buNone/>
            </a:pPr>
            <a:r>
              <a:rPr lang="en-IN" dirty="0" smtClean="0"/>
              <a:t>3)</a:t>
            </a:r>
          </a:p>
          <a:p>
            <a:pPr marL="0" indent="0">
              <a:buNone/>
            </a:pPr>
            <a:r>
              <a:rPr lang="en-IN" dirty="0" smtClean="0"/>
              <a:t>What </a:t>
            </a:r>
            <a:r>
              <a:rPr lang="en-IN" dirty="0"/>
              <a:t>will be output when you will execute following c code?</a:t>
            </a:r>
          </a:p>
          <a:p>
            <a:pPr marL="0" indent="0">
              <a:buNone/>
            </a:pPr>
            <a:r>
              <a:rPr lang="en-IN" dirty="0"/>
              <a:t>#include&lt;</a:t>
            </a:r>
            <a:r>
              <a:rPr lang="en-IN" dirty="0" err="1"/>
              <a:t>stdio.h</a:t>
            </a:r>
            <a:r>
              <a:rPr lang="en-IN" dirty="0"/>
              <a:t>&gt;</a:t>
            </a:r>
          </a:p>
          <a:p>
            <a:pPr marL="0" indent="0">
              <a:buNone/>
            </a:pPr>
            <a:r>
              <a:rPr lang="en-IN" dirty="0"/>
              <a:t>void main(){</a:t>
            </a:r>
          </a:p>
          <a:p>
            <a:pPr marL="0" indent="0">
              <a:buNone/>
            </a:pPr>
            <a:r>
              <a:rPr lang="en-IN" dirty="0"/>
              <a:t>     </a:t>
            </a:r>
            <a:r>
              <a:rPr lang="en-IN" dirty="0" err="1"/>
              <a:t>int</a:t>
            </a:r>
            <a:r>
              <a:rPr lang="en-IN" dirty="0"/>
              <a:t> movie=1;</a:t>
            </a:r>
          </a:p>
          <a:p>
            <a:pPr marL="0" indent="0">
              <a:buNone/>
            </a:pPr>
            <a:r>
              <a:rPr lang="en-IN" dirty="0"/>
              <a:t>     switch(movie&lt;&lt;2+movie){</a:t>
            </a:r>
          </a:p>
          <a:p>
            <a:pPr marL="0" indent="0">
              <a:buNone/>
            </a:pPr>
            <a:r>
              <a:rPr lang="en-IN" dirty="0"/>
              <a:t>        </a:t>
            </a:r>
            <a:r>
              <a:rPr lang="en-IN" dirty="0" err="1"/>
              <a:t>default:printf</a:t>
            </a:r>
            <a:r>
              <a:rPr lang="en-IN" dirty="0"/>
              <a:t>("3 Idiots");</a:t>
            </a:r>
          </a:p>
          <a:p>
            <a:pPr marL="0" indent="0">
              <a:buNone/>
            </a:pPr>
            <a:r>
              <a:rPr lang="en-IN" dirty="0"/>
              <a:t>        case 4: </a:t>
            </a:r>
            <a:r>
              <a:rPr lang="en-IN" dirty="0" err="1"/>
              <a:t>printf</a:t>
            </a:r>
            <a:r>
              <a:rPr lang="en-IN" dirty="0"/>
              <a:t>(" </a:t>
            </a:r>
            <a:r>
              <a:rPr lang="en-IN" dirty="0" err="1"/>
              <a:t>Ghajini</a:t>
            </a:r>
            <a:r>
              <a:rPr lang="en-IN" dirty="0"/>
              <a:t>");</a:t>
            </a:r>
          </a:p>
          <a:p>
            <a:pPr marL="0" indent="0">
              <a:buNone/>
            </a:pPr>
            <a:r>
              <a:rPr lang="en-IN" dirty="0"/>
              <a:t>        case 5: </a:t>
            </a:r>
            <a:r>
              <a:rPr lang="en-IN" dirty="0" err="1"/>
              <a:t>printf</a:t>
            </a:r>
            <a:r>
              <a:rPr lang="en-IN" dirty="0"/>
              <a:t>(" </a:t>
            </a:r>
            <a:r>
              <a:rPr lang="en-IN" dirty="0" err="1"/>
              <a:t>Krrish</a:t>
            </a:r>
            <a:r>
              <a:rPr lang="en-IN" dirty="0"/>
              <a:t>");</a:t>
            </a:r>
          </a:p>
          <a:p>
            <a:pPr marL="0" indent="0">
              <a:buNone/>
            </a:pPr>
            <a:r>
              <a:rPr lang="en-IN" dirty="0"/>
              <a:t>        case 8: </a:t>
            </a:r>
            <a:r>
              <a:rPr lang="en-IN" dirty="0" err="1"/>
              <a:t>printf</a:t>
            </a:r>
            <a:r>
              <a:rPr lang="en-IN" dirty="0"/>
              <a:t>(" Race");</a:t>
            </a:r>
          </a:p>
          <a:p>
            <a:pPr marL="0" indent="0">
              <a:buNone/>
            </a:pPr>
            <a:r>
              <a:rPr lang="en-IN" dirty="0"/>
              <a:t>     } </a:t>
            </a:r>
          </a:p>
          <a:p>
            <a:pPr marL="0" indent="0">
              <a:buNone/>
            </a:pPr>
            <a:r>
              <a:rPr lang="en-IN" dirty="0"/>
              <a:t>}</a:t>
            </a:r>
          </a:p>
          <a:p>
            <a:pPr marL="0" indent="0">
              <a:buNone/>
            </a:pPr>
            <a:endParaRPr lang="en-IN" dirty="0"/>
          </a:p>
          <a:p>
            <a:pPr marL="0" indent="0">
              <a:buNone/>
            </a:pPr>
            <a:r>
              <a:rPr lang="en-IN" dirty="0"/>
              <a:t>Choose all that apply:</a:t>
            </a:r>
          </a:p>
          <a:p>
            <a:pPr marL="0" indent="0">
              <a:buNone/>
            </a:pPr>
            <a:r>
              <a:rPr lang="en-IN" dirty="0"/>
              <a:t>(A)	3 Idiots </a:t>
            </a:r>
            <a:r>
              <a:rPr lang="en-IN" dirty="0" err="1"/>
              <a:t>Ghajini</a:t>
            </a:r>
            <a:r>
              <a:rPr lang="en-IN" dirty="0"/>
              <a:t> </a:t>
            </a:r>
            <a:r>
              <a:rPr lang="en-IN" dirty="0" err="1"/>
              <a:t>Krrish</a:t>
            </a:r>
            <a:r>
              <a:rPr lang="en-IN" dirty="0"/>
              <a:t> Race	</a:t>
            </a:r>
          </a:p>
          <a:p>
            <a:pPr marL="0" indent="0">
              <a:buNone/>
            </a:pPr>
            <a:r>
              <a:rPr lang="en-IN" dirty="0"/>
              <a:t>(B)	Race	</a:t>
            </a:r>
          </a:p>
          <a:p>
            <a:pPr marL="0" indent="0">
              <a:buNone/>
            </a:pPr>
            <a:r>
              <a:rPr lang="en-IN" dirty="0"/>
              <a:t>(C)	</a:t>
            </a:r>
            <a:r>
              <a:rPr lang="en-IN" dirty="0" err="1"/>
              <a:t>Krrish</a:t>
            </a:r>
            <a:r>
              <a:rPr lang="en-IN" dirty="0"/>
              <a:t>	</a:t>
            </a:r>
          </a:p>
          <a:p>
            <a:pPr marL="0" indent="0">
              <a:buNone/>
            </a:pPr>
            <a:r>
              <a:rPr lang="en-IN" dirty="0"/>
              <a:t>(D)	</a:t>
            </a:r>
            <a:r>
              <a:rPr lang="en-IN" dirty="0" err="1"/>
              <a:t>Ghajini</a:t>
            </a:r>
            <a:r>
              <a:rPr lang="en-IN" dirty="0"/>
              <a:t> </a:t>
            </a:r>
            <a:r>
              <a:rPr lang="en-IN" dirty="0" err="1"/>
              <a:t>Krrish</a:t>
            </a:r>
            <a:r>
              <a:rPr lang="en-IN" dirty="0"/>
              <a:t> Race	</a:t>
            </a:r>
          </a:p>
          <a:p>
            <a:pPr marL="0" indent="0">
              <a:buNone/>
            </a:pPr>
            <a:r>
              <a:rPr lang="en-IN" dirty="0"/>
              <a:t>(E)	Compilation error	</a:t>
            </a:r>
          </a:p>
          <a:p>
            <a:pPr marL="0" indent="0">
              <a:buNone/>
            </a:pPr>
            <a:endParaRPr lang="en-IN" dirty="0"/>
          </a:p>
        </p:txBody>
      </p:sp>
    </p:spTree>
    <p:extLst>
      <p:ext uri="{BB962C8B-B14F-4D97-AF65-F5344CB8AC3E}">
        <p14:creationId xmlns:p14="http://schemas.microsoft.com/office/powerpoint/2010/main" val="854980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pPr marL="0" indent="0">
              <a:buNone/>
            </a:pPr>
            <a:r>
              <a:rPr lang="en-IN" dirty="0" smtClean="0"/>
              <a:t>C)Explanation</a:t>
            </a:r>
            <a:r>
              <a:rPr lang="en-IN" dirty="0"/>
              <a:t>:</a:t>
            </a:r>
            <a:br>
              <a:rPr lang="en-IN" dirty="0"/>
            </a:br>
            <a:r>
              <a:rPr lang="en-IN" dirty="0"/>
              <a:t/>
            </a:r>
            <a:br>
              <a:rPr lang="en-IN" dirty="0"/>
            </a:br>
            <a:r>
              <a:rPr lang="en-IN" dirty="0"/>
              <a:t>Turbo C++ 3.0: 8</a:t>
            </a:r>
          </a:p>
          <a:p>
            <a:pPr marL="0" indent="0">
              <a:buNone/>
            </a:pPr>
            <a:r>
              <a:rPr lang="en-IN" dirty="0"/>
              <a:t>Turbo C ++4.5: 8</a:t>
            </a:r>
          </a:p>
          <a:p>
            <a:pPr marL="0" indent="0">
              <a:buNone/>
            </a:pPr>
            <a:r>
              <a:rPr lang="en-IN" dirty="0"/>
              <a:t>Linux GCC: 16</a:t>
            </a:r>
          </a:p>
          <a:p>
            <a:pPr marL="0" indent="0">
              <a:buNone/>
            </a:pPr>
            <a:r>
              <a:rPr lang="en-IN" dirty="0"/>
              <a:t>Visual C++: 16</a:t>
            </a:r>
          </a:p>
          <a:p>
            <a:pPr marL="0" indent="0">
              <a:buNone/>
            </a:pPr>
            <a:r>
              <a:rPr lang="en-IN" dirty="0"/>
              <a:t/>
            </a:r>
            <a:br>
              <a:rPr lang="en-IN" dirty="0"/>
            </a:br>
            <a:endParaRPr lang="en-IN" dirty="0"/>
          </a:p>
          <a:p>
            <a:pPr marL="0" indent="0">
              <a:buNone/>
            </a:pPr>
            <a:r>
              <a:rPr lang="en-IN" dirty="0"/>
              <a:t>Default data type of signed, unsigned, </a:t>
            </a:r>
            <a:r>
              <a:rPr lang="en-IN" dirty="0" err="1"/>
              <a:t>const</a:t>
            </a:r>
            <a:r>
              <a:rPr lang="en-IN" dirty="0"/>
              <a:t> and volatile is int. In turbo c 3.0 size of </a:t>
            </a:r>
            <a:r>
              <a:rPr lang="en-IN" dirty="0" err="1"/>
              <a:t>int</a:t>
            </a:r>
            <a:r>
              <a:rPr lang="en-IN" dirty="0"/>
              <a:t> is two byte.</a:t>
            </a:r>
          </a:p>
          <a:p>
            <a:pPr marL="0" indent="0">
              <a:buNone/>
            </a:pPr>
            <a:r>
              <a:rPr lang="en-IN" dirty="0"/>
              <a:t>So, a = 4 and b =4</a:t>
            </a:r>
          </a:p>
          <a:p>
            <a:pPr marL="0" indent="0">
              <a:buNone/>
            </a:pPr>
            <a:r>
              <a:rPr lang="en-IN" dirty="0"/>
              <a:t>Now, a+++b</a:t>
            </a:r>
          </a:p>
          <a:p>
            <a:pPr marL="0" indent="0">
              <a:buNone/>
            </a:pPr>
            <a:r>
              <a:rPr lang="en-IN" dirty="0"/>
              <a:t>= a++ + b</a:t>
            </a:r>
          </a:p>
          <a:p>
            <a:pPr marL="0" indent="0">
              <a:buNone/>
            </a:pPr>
            <a:r>
              <a:rPr lang="en-IN" dirty="0"/>
              <a:t>= 4 + 4  //due to post increment operator.</a:t>
            </a:r>
          </a:p>
          <a:p>
            <a:pPr marL="0" indent="0">
              <a:buNone/>
            </a:pPr>
            <a:r>
              <a:rPr lang="en-IN" dirty="0"/>
              <a:t>=8</a:t>
            </a:r>
          </a:p>
          <a:p>
            <a:pPr marL="0" indent="0">
              <a:buNone/>
            </a:pPr>
            <a:r>
              <a:rPr lang="en-IN" dirty="0"/>
              <a:t>Note: In turbo c 4.5 and Linux </a:t>
            </a:r>
            <a:r>
              <a:rPr lang="en-IN" dirty="0" err="1"/>
              <a:t>gcc</a:t>
            </a:r>
            <a:r>
              <a:rPr lang="en-IN" dirty="0"/>
              <a:t> compiler size of </a:t>
            </a:r>
            <a:r>
              <a:rPr lang="en-IN" dirty="0" err="1"/>
              <a:t>int</a:t>
            </a:r>
            <a:r>
              <a:rPr lang="en-IN" dirty="0"/>
              <a:t> is 4 byte so your out will be 16</a:t>
            </a:r>
          </a:p>
          <a:p>
            <a:pPr marL="0" indent="0">
              <a:buNone/>
            </a:pPr>
            <a:endParaRPr lang="en-IN" dirty="0"/>
          </a:p>
        </p:txBody>
      </p:sp>
    </p:spTree>
    <p:extLst>
      <p:ext uri="{BB962C8B-B14F-4D97-AF65-F5344CB8AC3E}">
        <p14:creationId xmlns:p14="http://schemas.microsoft.com/office/powerpoint/2010/main" val="925537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pPr marL="0" indent="0">
              <a:buNone/>
            </a:pPr>
            <a:r>
              <a:rPr lang="en-IN" dirty="0" smtClean="0"/>
              <a:t>22)What </a:t>
            </a:r>
            <a:r>
              <a:rPr lang="en-IN" dirty="0"/>
              <a:t>will be output of following program?</a:t>
            </a:r>
          </a:p>
          <a:p>
            <a:pPr marL="0" indent="0">
              <a:buNone/>
            </a:pPr>
            <a:endParaRPr lang="en-IN" dirty="0"/>
          </a:p>
          <a:p>
            <a:pPr marL="0" indent="0">
              <a:buNone/>
            </a:pPr>
            <a:endParaRPr lang="en-IN" dirty="0"/>
          </a:p>
          <a:p>
            <a:pPr marL="0" indent="0">
              <a:buNone/>
            </a:pPr>
            <a:r>
              <a:rPr lang="en-IN" dirty="0"/>
              <a:t>#include&lt;</a:t>
            </a:r>
            <a:r>
              <a:rPr lang="en-IN" dirty="0" err="1"/>
              <a:t>stdio.h</a:t>
            </a:r>
            <a:r>
              <a:rPr lang="en-IN" dirty="0"/>
              <a:t>&gt;</a:t>
            </a:r>
          </a:p>
          <a:p>
            <a:pPr marL="0" indent="0">
              <a:buNone/>
            </a:pPr>
            <a:r>
              <a:rPr lang="en-IN" dirty="0" err="1"/>
              <a:t>int</a:t>
            </a:r>
            <a:r>
              <a:rPr lang="en-IN" dirty="0"/>
              <a:t> main(){</a:t>
            </a:r>
          </a:p>
          <a:p>
            <a:pPr marL="0" indent="0">
              <a:buNone/>
            </a:pPr>
            <a:r>
              <a:rPr lang="en-IN" dirty="0"/>
              <a:t>   </a:t>
            </a:r>
            <a:r>
              <a:rPr lang="en-IN" dirty="0" err="1"/>
              <a:t>int</a:t>
            </a:r>
            <a:r>
              <a:rPr lang="en-IN" dirty="0"/>
              <a:t> i = 3;</a:t>
            </a:r>
          </a:p>
          <a:p>
            <a:pPr marL="0" indent="0">
              <a:buNone/>
            </a:pPr>
            <a:r>
              <a:rPr lang="en-IN" dirty="0"/>
              <a:t>   </a:t>
            </a:r>
            <a:r>
              <a:rPr lang="en-IN" dirty="0" err="1"/>
              <a:t>int</a:t>
            </a:r>
            <a:r>
              <a:rPr lang="en-IN" dirty="0"/>
              <a:t> *j;</a:t>
            </a:r>
          </a:p>
          <a:p>
            <a:pPr marL="0" indent="0">
              <a:buNone/>
            </a:pPr>
            <a:r>
              <a:rPr lang="en-IN" dirty="0"/>
              <a:t>   </a:t>
            </a:r>
            <a:r>
              <a:rPr lang="en-IN" dirty="0" err="1"/>
              <a:t>int</a:t>
            </a:r>
            <a:r>
              <a:rPr lang="en-IN" dirty="0"/>
              <a:t> **k;</a:t>
            </a:r>
          </a:p>
          <a:p>
            <a:pPr marL="0" indent="0">
              <a:buNone/>
            </a:pPr>
            <a:r>
              <a:rPr lang="en-IN" dirty="0"/>
              <a:t>   j=&amp;i;</a:t>
            </a:r>
          </a:p>
          <a:p>
            <a:pPr marL="0" indent="0">
              <a:buNone/>
            </a:pPr>
            <a:r>
              <a:rPr lang="en-IN" dirty="0"/>
              <a:t>   k=&amp;j;</a:t>
            </a:r>
          </a:p>
          <a:p>
            <a:pPr marL="0" indent="0">
              <a:buNone/>
            </a:pPr>
            <a:r>
              <a:rPr lang="en-IN" dirty="0"/>
              <a:t>   </a:t>
            </a:r>
            <a:r>
              <a:rPr lang="en-IN" dirty="0" err="1"/>
              <a:t>printf</a:t>
            </a:r>
            <a:r>
              <a:rPr lang="en-IN" dirty="0"/>
              <a:t>("%u %u %d ",k,*k,**k);</a:t>
            </a:r>
          </a:p>
          <a:p>
            <a:pPr marL="0" indent="0">
              <a:buNone/>
            </a:pPr>
            <a:r>
              <a:rPr lang="en-IN" dirty="0"/>
              <a:t>   return 0;</a:t>
            </a:r>
          </a:p>
          <a:p>
            <a:pPr marL="0" indent="0">
              <a:buNone/>
            </a:pPr>
            <a:r>
              <a:rPr lang="en-IN" dirty="0"/>
              <a:t>}</a:t>
            </a:r>
          </a:p>
          <a:p>
            <a:pPr marL="0" indent="0">
              <a:buNone/>
            </a:pPr>
            <a:r>
              <a:rPr lang="en-IN" dirty="0"/>
              <a:t>(A) Address, Address, 3   </a:t>
            </a:r>
          </a:p>
          <a:p>
            <a:pPr marL="0" indent="0">
              <a:buNone/>
            </a:pPr>
            <a:r>
              <a:rPr lang="en-IN" dirty="0"/>
              <a:t>(B) Address, 3, 3   </a:t>
            </a:r>
          </a:p>
          <a:p>
            <a:pPr marL="0" indent="0">
              <a:buNone/>
            </a:pPr>
            <a:r>
              <a:rPr lang="en-IN" dirty="0"/>
              <a:t>(C) 3, 3, 3   </a:t>
            </a:r>
          </a:p>
          <a:p>
            <a:pPr marL="0" indent="0">
              <a:buNone/>
            </a:pPr>
            <a:r>
              <a:rPr lang="en-IN" dirty="0"/>
              <a:t>(D) Compilation error   </a:t>
            </a:r>
          </a:p>
          <a:p>
            <a:pPr marL="0" indent="0">
              <a:buNone/>
            </a:pPr>
            <a:r>
              <a:rPr lang="en-IN" dirty="0"/>
              <a:t>(E) None of above</a:t>
            </a:r>
          </a:p>
          <a:p>
            <a:pPr marL="0" indent="0">
              <a:buNone/>
            </a:pPr>
            <a:r>
              <a:rPr lang="en-IN" dirty="0"/>
              <a:t> </a:t>
            </a:r>
          </a:p>
        </p:txBody>
      </p:sp>
    </p:spTree>
    <p:extLst>
      <p:ext uri="{BB962C8B-B14F-4D97-AF65-F5344CB8AC3E}">
        <p14:creationId xmlns:p14="http://schemas.microsoft.com/office/powerpoint/2010/main" val="3931232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US" dirty="0" smtClean="0"/>
              <a:t>a)</a:t>
            </a:r>
            <a:endParaRPr lang="en-IN" dirty="0"/>
          </a:p>
        </p:txBody>
      </p:sp>
    </p:spTree>
    <p:extLst>
      <p:ext uri="{BB962C8B-B14F-4D97-AF65-F5344CB8AC3E}">
        <p14:creationId xmlns:p14="http://schemas.microsoft.com/office/powerpoint/2010/main" val="948499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endParaRPr lang="en-IN" dirty="0"/>
          </a:p>
        </p:txBody>
      </p:sp>
    </p:spTree>
    <p:extLst>
      <p:ext uri="{BB962C8B-B14F-4D97-AF65-F5344CB8AC3E}">
        <p14:creationId xmlns:p14="http://schemas.microsoft.com/office/powerpoint/2010/main" val="4041825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Autofit/>
          </a:bodyPr>
          <a:lstStyle/>
          <a:p>
            <a:pPr marL="0" indent="0">
              <a:buNone/>
            </a:pPr>
            <a:r>
              <a:rPr lang="en-IN" sz="1600" dirty="0" smtClean="0"/>
              <a:t>4) What </a:t>
            </a:r>
            <a:r>
              <a:rPr lang="en-IN" sz="1600" dirty="0"/>
              <a:t>will be output when you will execute following c code?</a:t>
            </a:r>
          </a:p>
          <a:p>
            <a:pPr marL="0" indent="0">
              <a:buNone/>
            </a:pPr>
            <a:r>
              <a:rPr lang="en-IN" sz="1600" dirty="0"/>
              <a:t>#include&lt;</a:t>
            </a:r>
            <a:r>
              <a:rPr lang="en-IN" sz="1600" dirty="0" err="1"/>
              <a:t>stdio.h</a:t>
            </a:r>
            <a:r>
              <a:rPr lang="en-IN" sz="1600" dirty="0"/>
              <a:t>&gt;</a:t>
            </a:r>
          </a:p>
          <a:p>
            <a:pPr marL="0" indent="0">
              <a:buNone/>
            </a:pPr>
            <a:r>
              <a:rPr lang="en-IN" sz="1600" dirty="0"/>
              <a:t>#define L </a:t>
            </a:r>
            <a:r>
              <a:rPr lang="en-IN" sz="1600" dirty="0" smtClean="0"/>
              <a:t> 10</a:t>
            </a:r>
            <a:endParaRPr lang="en-IN" sz="1600" dirty="0"/>
          </a:p>
          <a:p>
            <a:pPr marL="0" indent="0">
              <a:buNone/>
            </a:pPr>
            <a:r>
              <a:rPr lang="en-IN" sz="1600" dirty="0"/>
              <a:t>void main(){</a:t>
            </a:r>
          </a:p>
          <a:p>
            <a:pPr marL="0" indent="0">
              <a:buNone/>
            </a:pPr>
            <a:r>
              <a:rPr lang="en-IN" sz="1600" dirty="0"/>
              <a:t>     auto money=10;</a:t>
            </a:r>
          </a:p>
          <a:p>
            <a:pPr marL="0" indent="0">
              <a:buNone/>
            </a:pPr>
            <a:r>
              <a:rPr lang="en-IN" sz="1600" dirty="0"/>
              <a:t>     switch(</a:t>
            </a:r>
            <a:r>
              <a:rPr lang="en-IN" sz="1600" dirty="0" err="1"/>
              <a:t>money,money</a:t>
            </a:r>
            <a:r>
              <a:rPr lang="en-IN" sz="1600" dirty="0"/>
              <a:t>*2){</a:t>
            </a:r>
          </a:p>
          <a:p>
            <a:pPr marL="0" indent="0">
              <a:buNone/>
            </a:pPr>
            <a:r>
              <a:rPr lang="en-IN" sz="1600" dirty="0"/>
              <a:t>        case L:  </a:t>
            </a:r>
            <a:r>
              <a:rPr lang="en-IN" sz="1600" dirty="0" err="1"/>
              <a:t>printf</a:t>
            </a:r>
            <a:r>
              <a:rPr lang="en-IN" sz="1600" dirty="0"/>
              <a:t>("</a:t>
            </a:r>
            <a:r>
              <a:rPr lang="en-IN" sz="1600" dirty="0" err="1"/>
              <a:t>Willian</a:t>
            </a:r>
            <a:r>
              <a:rPr lang="en-IN" sz="1600" dirty="0"/>
              <a:t>");</a:t>
            </a:r>
          </a:p>
          <a:p>
            <a:pPr marL="0" indent="0">
              <a:buNone/>
            </a:pPr>
            <a:r>
              <a:rPr lang="en-IN" sz="1600" dirty="0"/>
              <a:t>                  break;</a:t>
            </a:r>
          </a:p>
          <a:p>
            <a:pPr marL="0" indent="0">
              <a:buNone/>
            </a:pPr>
            <a:r>
              <a:rPr lang="en-IN" sz="1600" dirty="0"/>
              <a:t>        case L*2:printf("Warren");</a:t>
            </a:r>
          </a:p>
          <a:p>
            <a:pPr marL="0" indent="0">
              <a:buNone/>
            </a:pPr>
            <a:r>
              <a:rPr lang="en-IN" sz="1600" dirty="0"/>
              <a:t>                  break;</a:t>
            </a:r>
          </a:p>
          <a:p>
            <a:pPr marL="0" indent="0">
              <a:buNone/>
            </a:pPr>
            <a:r>
              <a:rPr lang="en-IN" sz="1600" dirty="0"/>
              <a:t>        case L*3:printf("Carlos");</a:t>
            </a:r>
          </a:p>
          <a:p>
            <a:pPr marL="0" indent="0">
              <a:buNone/>
            </a:pPr>
            <a:r>
              <a:rPr lang="en-IN" sz="1600" dirty="0"/>
              <a:t>                  break;</a:t>
            </a:r>
          </a:p>
          <a:p>
            <a:pPr marL="0" indent="0">
              <a:buNone/>
            </a:pPr>
            <a:r>
              <a:rPr lang="en-IN" sz="1600" dirty="0"/>
              <a:t>        default: </a:t>
            </a:r>
            <a:r>
              <a:rPr lang="en-IN" sz="1600" dirty="0" err="1"/>
              <a:t>printf</a:t>
            </a:r>
            <a:r>
              <a:rPr lang="en-IN" sz="1600" dirty="0"/>
              <a:t>("Lawrence");</a:t>
            </a:r>
          </a:p>
          <a:p>
            <a:pPr marL="0" indent="0">
              <a:buNone/>
            </a:pPr>
            <a:r>
              <a:rPr lang="en-IN" sz="1600" dirty="0"/>
              <a:t>        case L*4:printf("</a:t>
            </a:r>
            <a:r>
              <a:rPr lang="en-IN" sz="1600" dirty="0" err="1"/>
              <a:t>Inqvar</a:t>
            </a:r>
            <a:r>
              <a:rPr lang="en-IN" sz="1600" dirty="0"/>
              <a:t>");</a:t>
            </a:r>
          </a:p>
          <a:p>
            <a:pPr marL="0" indent="0">
              <a:buNone/>
            </a:pPr>
            <a:r>
              <a:rPr lang="en-IN" sz="1600" dirty="0"/>
              <a:t>                  break;</a:t>
            </a:r>
          </a:p>
          <a:p>
            <a:pPr marL="0" indent="0">
              <a:buNone/>
            </a:pPr>
            <a:r>
              <a:rPr lang="en-IN" sz="1600" dirty="0"/>
              <a:t>     }  </a:t>
            </a:r>
          </a:p>
          <a:p>
            <a:pPr marL="0" indent="0">
              <a:buNone/>
            </a:pPr>
            <a:r>
              <a:rPr lang="en-IN" sz="1600" dirty="0" smtClean="0"/>
              <a:t>}</a:t>
            </a:r>
            <a:endParaRPr lang="en-IN" sz="1600" dirty="0"/>
          </a:p>
          <a:p>
            <a:pPr marL="0" indent="0">
              <a:buNone/>
            </a:pPr>
            <a:r>
              <a:rPr lang="en-IN" sz="1600" dirty="0"/>
              <a:t>Choose all that apply</a:t>
            </a:r>
            <a:r>
              <a:rPr lang="en-IN" sz="1600" dirty="0" smtClean="0"/>
              <a:t>:(</a:t>
            </a:r>
            <a:r>
              <a:rPr lang="en-IN" sz="1600" dirty="0"/>
              <a:t>A)	</a:t>
            </a:r>
            <a:r>
              <a:rPr lang="en-IN" sz="1600" dirty="0" err="1"/>
              <a:t>Willian</a:t>
            </a:r>
            <a:r>
              <a:rPr lang="en-IN" sz="1600" dirty="0"/>
              <a:t>	</a:t>
            </a:r>
          </a:p>
          <a:p>
            <a:pPr marL="0" indent="0">
              <a:buNone/>
            </a:pPr>
            <a:r>
              <a:rPr lang="en-IN" sz="1600" dirty="0"/>
              <a:t>(B)	Warren	</a:t>
            </a:r>
          </a:p>
          <a:p>
            <a:pPr marL="0" indent="0">
              <a:buNone/>
            </a:pPr>
            <a:r>
              <a:rPr lang="en-IN" sz="1600" dirty="0"/>
              <a:t>(C)	Lawrence </a:t>
            </a:r>
            <a:r>
              <a:rPr lang="en-IN" sz="1600" dirty="0" err="1"/>
              <a:t>Inqvar</a:t>
            </a:r>
            <a:r>
              <a:rPr lang="en-IN" sz="1600" dirty="0"/>
              <a:t>	</a:t>
            </a:r>
          </a:p>
          <a:p>
            <a:pPr marL="0" indent="0">
              <a:buNone/>
            </a:pPr>
            <a:r>
              <a:rPr lang="en-IN" sz="1600" dirty="0"/>
              <a:t>(D)	Compilation error: Misplaced default	</a:t>
            </a:r>
          </a:p>
          <a:p>
            <a:pPr marL="0" indent="0">
              <a:buNone/>
            </a:pPr>
            <a:r>
              <a:rPr lang="en-IN" sz="1600" dirty="0"/>
              <a:t>(E)	None of the above	</a:t>
            </a:r>
          </a:p>
          <a:p>
            <a:pPr marL="0" indent="0">
              <a:buNone/>
            </a:pPr>
            <a:endParaRPr lang="en-IN" sz="1600" dirty="0"/>
          </a:p>
        </p:txBody>
      </p:sp>
    </p:spTree>
    <p:extLst>
      <p:ext uri="{BB962C8B-B14F-4D97-AF65-F5344CB8AC3E}">
        <p14:creationId xmlns:p14="http://schemas.microsoft.com/office/powerpoint/2010/main" val="46260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000" dirty="0" smtClean="0"/>
              <a:t>(b)ANS: In </a:t>
            </a:r>
            <a:r>
              <a:rPr lang="en-IN" sz="2000" dirty="0"/>
              <a:t>c comma is also operator which enjoy least precedence. So if</a:t>
            </a:r>
          </a:p>
          <a:p>
            <a:pPr marL="0" indent="0">
              <a:buNone/>
            </a:pPr>
            <a:r>
              <a:rPr lang="en-IN" sz="2000" dirty="0"/>
              <a:t>x = (a , b);</a:t>
            </a:r>
          </a:p>
          <a:p>
            <a:pPr marL="0" indent="0">
              <a:buNone/>
            </a:pPr>
            <a:r>
              <a:rPr lang="en-IN" sz="2000" dirty="0"/>
              <a:t>Then x = b</a:t>
            </a:r>
          </a:p>
          <a:p>
            <a:pPr marL="0" indent="0">
              <a:buNone/>
            </a:pPr>
            <a:r>
              <a:rPr lang="en-IN" sz="2000" dirty="0"/>
              <a:t>Note: Case expression can be macro constant.</a:t>
            </a:r>
          </a:p>
        </p:txBody>
      </p:sp>
    </p:spTree>
    <p:extLst>
      <p:ext uri="{BB962C8B-B14F-4D97-AF65-F5344CB8AC3E}">
        <p14:creationId xmlns:p14="http://schemas.microsoft.com/office/powerpoint/2010/main" val="130545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marL="0" indent="0">
              <a:buNone/>
            </a:pPr>
            <a:r>
              <a:rPr lang="en-IN" sz="1600" dirty="0" smtClean="0"/>
              <a:t>5)  What </a:t>
            </a:r>
            <a:r>
              <a:rPr lang="en-IN" sz="1600" dirty="0"/>
              <a:t>will be output when you will execute following c code?</a:t>
            </a:r>
          </a:p>
          <a:p>
            <a:pPr marL="0" indent="0">
              <a:buNone/>
            </a:pPr>
            <a:r>
              <a:rPr lang="en-IN" sz="1600" dirty="0"/>
              <a:t>#include&lt;</a:t>
            </a:r>
            <a:r>
              <a:rPr lang="en-IN" sz="1600" dirty="0" err="1"/>
              <a:t>stdio.h</a:t>
            </a:r>
            <a:r>
              <a:rPr lang="en-IN" sz="1600" dirty="0"/>
              <a:t>&gt;</a:t>
            </a:r>
          </a:p>
          <a:p>
            <a:pPr marL="0" indent="0">
              <a:buNone/>
            </a:pPr>
            <a:r>
              <a:rPr lang="en-IN" sz="1600" dirty="0"/>
              <a:t>void main(){</a:t>
            </a:r>
          </a:p>
          <a:p>
            <a:pPr marL="0" indent="0">
              <a:buNone/>
            </a:pPr>
            <a:r>
              <a:rPr lang="en-IN" sz="1600" dirty="0"/>
              <a:t>    switch(6){</a:t>
            </a:r>
          </a:p>
          <a:p>
            <a:pPr marL="0" indent="0">
              <a:buNone/>
            </a:pPr>
            <a:r>
              <a:rPr lang="en-IN" sz="1600" dirty="0"/>
              <a:t>        case 6.0f:printf("</a:t>
            </a:r>
            <a:r>
              <a:rPr lang="en-IN" sz="1600" dirty="0" err="1"/>
              <a:t>Sangakkara</a:t>
            </a:r>
            <a:r>
              <a:rPr lang="en-IN" sz="1600" dirty="0"/>
              <a:t>");</a:t>
            </a:r>
          </a:p>
          <a:p>
            <a:pPr marL="0" indent="0">
              <a:buNone/>
            </a:pPr>
            <a:r>
              <a:rPr lang="en-IN" sz="1600" dirty="0"/>
              <a:t>               break;</a:t>
            </a:r>
          </a:p>
          <a:p>
            <a:pPr marL="0" indent="0">
              <a:buNone/>
            </a:pPr>
            <a:r>
              <a:rPr lang="en-IN" sz="1600" dirty="0"/>
              <a:t>        case 6.0: </a:t>
            </a:r>
            <a:r>
              <a:rPr lang="en-IN" sz="1600" dirty="0" err="1"/>
              <a:t>printf</a:t>
            </a:r>
            <a:r>
              <a:rPr lang="en-IN" sz="1600" dirty="0"/>
              <a:t>("</a:t>
            </a:r>
            <a:r>
              <a:rPr lang="en-IN" sz="1600" dirty="0" err="1"/>
              <a:t>Sehwag</a:t>
            </a:r>
            <a:r>
              <a:rPr lang="en-IN" sz="1600" dirty="0"/>
              <a:t>");</a:t>
            </a:r>
          </a:p>
          <a:p>
            <a:pPr marL="0" indent="0">
              <a:buNone/>
            </a:pPr>
            <a:r>
              <a:rPr lang="en-IN" sz="1600" dirty="0"/>
              <a:t>               break;</a:t>
            </a:r>
          </a:p>
          <a:p>
            <a:pPr marL="0" indent="0">
              <a:buNone/>
            </a:pPr>
            <a:r>
              <a:rPr lang="en-IN" sz="1600" dirty="0"/>
              <a:t>        case 6.0L:printf("</a:t>
            </a:r>
            <a:r>
              <a:rPr lang="en-IN" sz="1600" dirty="0" err="1"/>
              <a:t>Steyn</a:t>
            </a:r>
            <a:r>
              <a:rPr lang="en-IN" sz="1600" dirty="0"/>
              <a:t>");</a:t>
            </a:r>
          </a:p>
          <a:p>
            <a:pPr marL="0" indent="0">
              <a:buNone/>
            </a:pPr>
            <a:r>
              <a:rPr lang="en-IN" sz="1600" dirty="0"/>
              <a:t>               break;</a:t>
            </a:r>
          </a:p>
          <a:p>
            <a:pPr marL="0" indent="0">
              <a:buNone/>
            </a:pPr>
            <a:r>
              <a:rPr lang="en-IN" sz="1600" dirty="0"/>
              <a:t>        default:  </a:t>
            </a:r>
            <a:r>
              <a:rPr lang="en-IN" sz="1600" dirty="0" err="1"/>
              <a:t>printf</a:t>
            </a:r>
            <a:r>
              <a:rPr lang="en-IN" sz="1600" dirty="0"/>
              <a:t>("Smith");</a:t>
            </a:r>
          </a:p>
          <a:p>
            <a:pPr marL="0" indent="0">
              <a:buNone/>
            </a:pPr>
            <a:r>
              <a:rPr lang="en-IN" sz="1600" dirty="0"/>
              <a:t>    } </a:t>
            </a:r>
          </a:p>
          <a:p>
            <a:pPr marL="0" indent="0">
              <a:buNone/>
            </a:pPr>
            <a:r>
              <a:rPr lang="en-IN" sz="1600" dirty="0"/>
              <a:t>}</a:t>
            </a:r>
          </a:p>
          <a:p>
            <a:pPr marL="0" indent="0">
              <a:buNone/>
            </a:pPr>
            <a:endParaRPr lang="en-IN" sz="1600" dirty="0"/>
          </a:p>
          <a:p>
            <a:pPr marL="0" indent="0">
              <a:buNone/>
            </a:pPr>
            <a:r>
              <a:rPr lang="en-IN" sz="1600" dirty="0"/>
              <a:t>Choose all that apply:</a:t>
            </a:r>
          </a:p>
          <a:p>
            <a:pPr marL="0" indent="0">
              <a:buNone/>
            </a:pPr>
            <a:endParaRPr lang="en-IN" sz="1600" dirty="0"/>
          </a:p>
          <a:p>
            <a:pPr marL="0" indent="0">
              <a:buNone/>
            </a:pPr>
            <a:r>
              <a:rPr lang="en-IN" sz="1600" dirty="0"/>
              <a:t>(A)	</a:t>
            </a:r>
            <a:r>
              <a:rPr lang="en-IN" sz="1600" dirty="0" err="1"/>
              <a:t>Sangakkara</a:t>
            </a:r>
            <a:r>
              <a:rPr lang="en-IN" sz="1600" dirty="0"/>
              <a:t>	</a:t>
            </a:r>
          </a:p>
          <a:p>
            <a:pPr marL="0" indent="0">
              <a:buNone/>
            </a:pPr>
            <a:r>
              <a:rPr lang="en-IN" sz="1600" dirty="0"/>
              <a:t>(B)	</a:t>
            </a:r>
            <a:r>
              <a:rPr lang="en-IN" sz="1600" dirty="0" err="1"/>
              <a:t>Sehwag</a:t>
            </a:r>
            <a:r>
              <a:rPr lang="en-IN" sz="1600" dirty="0"/>
              <a:t>	</a:t>
            </a:r>
          </a:p>
          <a:p>
            <a:pPr marL="0" indent="0">
              <a:buNone/>
            </a:pPr>
            <a:r>
              <a:rPr lang="en-IN" sz="1600" dirty="0"/>
              <a:t>(C)	</a:t>
            </a:r>
            <a:r>
              <a:rPr lang="en-IN" sz="1600" dirty="0" err="1"/>
              <a:t>Steyn</a:t>
            </a:r>
            <a:r>
              <a:rPr lang="en-IN" sz="1600" dirty="0"/>
              <a:t>	</a:t>
            </a:r>
          </a:p>
          <a:p>
            <a:pPr marL="0" indent="0">
              <a:buNone/>
            </a:pPr>
            <a:r>
              <a:rPr lang="en-IN" sz="1600" dirty="0"/>
              <a:t>(D)	Smith	</a:t>
            </a:r>
          </a:p>
          <a:p>
            <a:pPr marL="0" indent="0">
              <a:buNone/>
            </a:pPr>
            <a:r>
              <a:rPr lang="en-IN" sz="1600" dirty="0"/>
              <a:t>(E)	Compilation error	</a:t>
            </a:r>
          </a:p>
          <a:p>
            <a:pPr marL="0" indent="0">
              <a:buNone/>
            </a:pPr>
            <a:endParaRPr lang="en-IN" sz="1600" dirty="0"/>
          </a:p>
        </p:txBody>
      </p:sp>
    </p:spTree>
    <p:extLst>
      <p:ext uri="{BB962C8B-B14F-4D97-AF65-F5344CB8AC3E}">
        <p14:creationId xmlns:p14="http://schemas.microsoft.com/office/powerpoint/2010/main" val="1723160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buNone/>
            </a:pPr>
            <a:r>
              <a:rPr lang="en-IN" sz="2000" dirty="0" smtClean="0"/>
              <a:t>(e)</a:t>
            </a:r>
          </a:p>
          <a:p>
            <a:pPr marL="0" indent="0">
              <a:buNone/>
            </a:pPr>
            <a:r>
              <a:rPr lang="en-IN" sz="2000" dirty="0" smtClean="0"/>
              <a:t>Case </a:t>
            </a:r>
            <a:r>
              <a:rPr lang="en-IN" sz="2000" dirty="0"/>
              <a:t>expression must be integral constant expression. If it is not integer then it is automatically type casted into integer value.</a:t>
            </a:r>
          </a:p>
          <a:p>
            <a:pPr marL="0" indent="0">
              <a:buNone/>
            </a:pPr>
            <a:r>
              <a:rPr lang="en-IN" sz="2000" dirty="0"/>
              <a:t>so. (</a:t>
            </a:r>
            <a:r>
              <a:rPr lang="en-IN" sz="2000" dirty="0" err="1"/>
              <a:t>int</a:t>
            </a:r>
            <a:r>
              <a:rPr lang="en-IN" sz="2000" dirty="0"/>
              <a:t>)6.0f = 6</a:t>
            </a:r>
          </a:p>
          <a:p>
            <a:pPr marL="0" indent="0">
              <a:buNone/>
            </a:pPr>
            <a:r>
              <a:rPr lang="en-IN" sz="2000" dirty="0"/>
              <a:t>(</a:t>
            </a:r>
            <a:r>
              <a:rPr lang="en-IN" sz="2000" dirty="0" err="1"/>
              <a:t>int</a:t>
            </a:r>
            <a:r>
              <a:rPr lang="en-IN" sz="2000" dirty="0"/>
              <a:t>)6.0 = 6</a:t>
            </a:r>
          </a:p>
          <a:p>
            <a:pPr marL="0" indent="0">
              <a:buNone/>
            </a:pPr>
            <a:r>
              <a:rPr lang="en-IN" sz="2000" dirty="0"/>
              <a:t>(</a:t>
            </a:r>
            <a:r>
              <a:rPr lang="en-IN" sz="2000" dirty="0" err="1"/>
              <a:t>int</a:t>
            </a:r>
            <a:r>
              <a:rPr lang="en-IN" sz="2000" dirty="0"/>
              <a:t>)6.0L = 6</a:t>
            </a:r>
          </a:p>
          <a:p>
            <a:pPr marL="0" indent="0">
              <a:buNone/>
            </a:pPr>
            <a:r>
              <a:rPr lang="en-IN" sz="2000" dirty="0"/>
              <a:t>In c duplicate case is not possible.</a:t>
            </a:r>
          </a:p>
          <a:p>
            <a:pPr marL="0" indent="0">
              <a:buNone/>
            </a:pPr>
            <a:endParaRPr lang="en-IN" dirty="0"/>
          </a:p>
        </p:txBody>
      </p:sp>
    </p:spTree>
    <p:extLst>
      <p:ext uri="{BB962C8B-B14F-4D97-AF65-F5344CB8AC3E}">
        <p14:creationId xmlns:p14="http://schemas.microsoft.com/office/powerpoint/2010/main" val="369733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pPr marL="0" indent="0">
              <a:buNone/>
            </a:pPr>
            <a:r>
              <a:rPr lang="en-IN" dirty="0" smtClean="0"/>
              <a:t>6) What </a:t>
            </a:r>
            <a:r>
              <a:rPr lang="en-IN" dirty="0"/>
              <a:t>will be output when you will execute following c code?</a:t>
            </a:r>
          </a:p>
          <a:p>
            <a:pPr marL="0" indent="0">
              <a:buNone/>
            </a:pPr>
            <a:endParaRPr lang="en-IN" dirty="0"/>
          </a:p>
          <a:p>
            <a:pPr marL="0" indent="0">
              <a:buNone/>
            </a:pPr>
            <a:r>
              <a:rPr lang="en-IN" dirty="0"/>
              <a:t>#include&lt;</a:t>
            </a:r>
            <a:r>
              <a:rPr lang="en-IN" dirty="0" err="1"/>
              <a:t>stdio.h</a:t>
            </a:r>
            <a:r>
              <a:rPr lang="en-IN" dirty="0"/>
              <a:t>&gt;</a:t>
            </a:r>
          </a:p>
          <a:p>
            <a:pPr marL="0" indent="0">
              <a:buNone/>
            </a:pPr>
            <a:r>
              <a:rPr lang="en-IN" dirty="0"/>
              <a:t>void main(){</a:t>
            </a:r>
          </a:p>
          <a:p>
            <a:pPr marL="0" indent="0">
              <a:buNone/>
            </a:pPr>
            <a:r>
              <a:rPr lang="en-IN" dirty="0"/>
              <a:t>     switch(5/2*6+3.0){</a:t>
            </a:r>
          </a:p>
          <a:p>
            <a:pPr marL="0" indent="0">
              <a:buNone/>
            </a:pPr>
            <a:r>
              <a:rPr lang="en-IN" dirty="0"/>
              <a:t>        case 3:printf("David Beckham");</a:t>
            </a:r>
          </a:p>
          <a:p>
            <a:pPr marL="0" indent="0">
              <a:buNone/>
            </a:pPr>
            <a:r>
              <a:rPr lang="en-IN" dirty="0"/>
              <a:t>             break;</a:t>
            </a:r>
          </a:p>
          <a:p>
            <a:pPr marL="0" indent="0">
              <a:buNone/>
            </a:pPr>
            <a:r>
              <a:rPr lang="en-IN" dirty="0"/>
              <a:t>        case 15:printf("Ronaldinho");</a:t>
            </a:r>
          </a:p>
          <a:p>
            <a:pPr marL="0" indent="0">
              <a:buNone/>
            </a:pPr>
            <a:r>
              <a:rPr lang="en-IN" dirty="0"/>
              <a:t>             break;</a:t>
            </a:r>
          </a:p>
          <a:p>
            <a:pPr marL="0" indent="0">
              <a:buNone/>
            </a:pPr>
            <a:r>
              <a:rPr lang="en-IN" dirty="0"/>
              <a:t>        case 0:printf("Lionel </a:t>
            </a:r>
            <a:r>
              <a:rPr lang="en-IN" dirty="0" err="1"/>
              <a:t>Messi</a:t>
            </a:r>
            <a:r>
              <a:rPr lang="en-IN" dirty="0"/>
              <a:t>");</a:t>
            </a:r>
          </a:p>
          <a:p>
            <a:pPr marL="0" indent="0">
              <a:buNone/>
            </a:pPr>
            <a:r>
              <a:rPr lang="en-IN" dirty="0"/>
              <a:t>             break;</a:t>
            </a:r>
          </a:p>
          <a:p>
            <a:pPr marL="0" indent="0">
              <a:buNone/>
            </a:pPr>
            <a:r>
              <a:rPr lang="en-IN" dirty="0"/>
              <a:t>        </a:t>
            </a:r>
            <a:r>
              <a:rPr lang="en-IN" dirty="0" err="1"/>
              <a:t>default:printf</a:t>
            </a:r>
            <a:r>
              <a:rPr lang="en-IN" dirty="0"/>
              <a:t>("Ronaldo");</a:t>
            </a:r>
          </a:p>
          <a:p>
            <a:pPr marL="0" indent="0">
              <a:buNone/>
            </a:pPr>
            <a:r>
              <a:rPr lang="en-IN" dirty="0"/>
              <a:t>     }  </a:t>
            </a:r>
          </a:p>
          <a:p>
            <a:pPr marL="0" indent="0">
              <a:buNone/>
            </a:pPr>
            <a:r>
              <a:rPr lang="en-IN" dirty="0"/>
              <a:t>}</a:t>
            </a:r>
          </a:p>
          <a:p>
            <a:pPr marL="0" indent="0">
              <a:buNone/>
            </a:pPr>
            <a:r>
              <a:rPr lang="en-IN" dirty="0"/>
              <a:t>Choose all that apply</a:t>
            </a:r>
            <a:r>
              <a:rPr lang="en-IN" dirty="0" smtClean="0"/>
              <a:t>:</a:t>
            </a:r>
            <a:endParaRPr lang="en-IN" dirty="0"/>
          </a:p>
          <a:p>
            <a:pPr marL="0" indent="0">
              <a:buNone/>
            </a:pPr>
            <a:r>
              <a:rPr lang="en-IN" dirty="0"/>
              <a:t>(A)	David Beckham	</a:t>
            </a:r>
          </a:p>
          <a:p>
            <a:pPr marL="0" indent="0">
              <a:buNone/>
            </a:pPr>
            <a:r>
              <a:rPr lang="en-IN" dirty="0"/>
              <a:t>(B)	Ronaldinho	</a:t>
            </a:r>
          </a:p>
          <a:p>
            <a:pPr marL="0" indent="0">
              <a:buNone/>
            </a:pPr>
            <a:r>
              <a:rPr lang="en-IN" dirty="0"/>
              <a:t>(C)	Lionel </a:t>
            </a:r>
            <a:r>
              <a:rPr lang="en-IN" dirty="0" err="1"/>
              <a:t>Messi</a:t>
            </a:r>
            <a:r>
              <a:rPr lang="en-IN" dirty="0"/>
              <a:t>	</a:t>
            </a:r>
          </a:p>
          <a:p>
            <a:pPr marL="0" indent="0">
              <a:buNone/>
            </a:pPr>
            <a:r>
              <a:rPr lang="en-IN" dirty="0"/>
              <a:t>(D)	Ronaldo	</a:t>
            </a:r>
          </a:p>
          <a:p>
            <a:pPr marL="0" indent="0">
              <a:buNone/>
            </a:pPr>
            <a:r>
              <a:rPr lang="en-IN" dirty="0"/>
              <a:t>(E)	Compilation error	</a:t>
            </a:r>
          </a:p>
          <a:p>
            <a:pPr marL="0" indent="0">
              <a:buNone/>
            </a:pPr>
            <a:endParaRPr lang="en-IN" dirty="0"/>
          </a:p>
        </p:txBody>
      </p:sp>
    </p:spTree>
    <p:extLst>
      <p:ext uri="{BB962C8B-B14F-4D97-AF65-F5344CB8AC3E}">
        <p14:creationId xmlns:p14="http://schemas.microsoft.com/office/powerpoint/2010/main" val="243194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1843</Words>
  <Application>Microsoft Office PowerPoint</Application>
  <PresentationFormat>On-screen Show (4:3)</PresentationFormat>
  <Paragraphs>499</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ujjwal</dc:creator>
  <cp:lastModifiedBy>Deepti</cp:lastModifiedBy>
  <cp:revision>69</cp:revision>
  <dcterms:created xsi:type="dcterms:W3CDTF">2006-08-16T00:00:00Z</dcterms:created>
  <dcterms:modified xsi:type="dcterms:W3CDTF">2015-09-04T08:16:16Z</dcterms:modified>
</cp:coreProperties>
</file>