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4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1E0D2-FD2C-448A-8036-C6DBDDE276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E6F1E6-60BA-4072-8E0A-CFA20EE49C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1107B7-8B59-467D-9B95-CEBC810DC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757DD-3430-46F5-A48F-FDA2AA10E71D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FD9C67-333C-41BA-AEA4-5797ED3A5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52EE96-9FE1-4F8B-BD0B-118F68852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227-05D1-44A2-B4BF-E26D5EA27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587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70DFD-F9B6-447D-A603-FE16AE275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9AD91C-D136-43A3-915E-FFDB23F237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84ACCE-3642-43B7-913E-00C964678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757DD-3430-46F5-A48F-FDA2AA10E71D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D9771E-8496-4CA9-BA95-8F32627CB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507FFD-3ED9-4431-845B-DCE846118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227-05D1-44A2-B4BF-E26D5EA27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99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A61567-DFC5-4811-B3D8-9D1E308959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0BD0E7-058A-4B65-B18F-7C69099000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9DBFEA-D08E-47F7-91F7-860573821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757DD-3430-46F5-A48F-FDA2AA10E71D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BFA5BF-53FA-4D66-9909-15FB446EF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886419-2FBF-43F8-9B9D-51BDD9762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227-05D1-44A2-B4BF-E26D5EA27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644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21B82-63E7-404B-9A98-4D149BD70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B134C2-2388-4B24-A0E5-898621E6BB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21D553-B3DE-49E0-817E-0D1574751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757DD-3430-46F5-A48F-FDA2AA10E71D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497D7F-E7F7-4ADC-A6B3-A41A647B5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1F23D9-8DCD-4A4E-A6DE-50C3B6F51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227-05D1-44A2-B4BF-E26D5EA27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318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3376D-DFB2-4541-8A7C-3C5307D5E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C85107-342E-4628-9CB7-93940263F4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FD113A-6CC5-4FB8-8EF3-8D7AA1F66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757DD-3430-46F5-A48F-FDA2AA10E71D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E937E0-64B4-4464-9966-3341B3179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41E3C6-1BDF-4B8F-BFF9-44658C717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227-05D1-44A2-B4BF-E26D5EA27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630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729B1-3547-4016-8CB2-5575CAD0F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9AE2E-BF9C-4962-9609-97FAC40264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E3F923-8056-4F5B-A7F1-58B6115BE1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77174F-6C3B-43FF-B8EB-776B6858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757DD-3430-46F5-A48F-FDA2AA10E71D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B516BB-7BC6-4FBC-9FEE-3C54E38D2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69C9DF-1A65-45B4-9453-F26D51A33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227-05D1-44A2-B4BF-E26D5EA27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252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F1242-5754-4274-B508-46C9C3F47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1AB6CE-5ACA-40B4-8A31-AC1F49906E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C2D3EA-459E-4A96-9519-2940BF3242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75DF6F-A0BC-465C-B5E1-3CB93F1D70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1D831C-AC37-45F0-A0D4-1C4F3C0E31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738A46-1D77-46F8-B627-4B72F6ABB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757DD-3430-46F5-A48F-FDA2AA10E71D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21C5D7-863A-4070-B53B-73093F352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F92568-0B94-4DAE-9647-DF25E1EDD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227-05D1-44A2-B4BF-E26D5EA27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976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B97E1-9633-41A6-A43F-22D66BDAB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29C788-FE0E-4C1B-82A5-67D5277D6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757DD-3430-46F5-A48F-FDA2AA10E71D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D99B5C-0345-4571-B071-EBAC56404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76FD41-A2A8-4B38-9FA6-A1868789E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227-05D1-44A2-B4BF-E26D5EA27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371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074CD3-6ACD-454D-A50A-601308257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757DD-3430-46F5-A48F-FDA2AA10E71D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38ABAE-39FD-4FB1-9484-F9E7F1691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30DDF5-B294-49CC-9378-ED7E287BA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227-05D1-44A2-B4BF-E26D5EA27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065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8950D-2D82-47C3-859A-ADAAB77D1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569645-6BD9-4063-9763-B93436983A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067D4A-5E1D-48B2-88E1-6D142EFAA2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4F4F7D-5270-464A-90CC-D79DE3AC6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757DD-3430-46F5-A48F-FDA2AA10E71D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71F21F-E0B7-4D81-8D27-006EA7B2D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24B39D-286D-4F6B-8176-306682082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227-05D1-44A2-B4BF-E26D5EA27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034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C7296-D037-49EE-AD71-64A0E38C1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2D5826-1D36-4E94-994B-0492EA29B7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39A60D-6853-42B1-8C0A-C055E66436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FFB470-7DE3-48FB-8B1A-B767DB632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757DD-3430-46F5-A48F-FDA2AA10E71D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3F20BC-B18D-4CBC-9842-2AC8B36F9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20FED5-7741-43E5-B72B-9F9465820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227-05D1-44A2-B4BF-E26D5EA27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844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C1867C-77CE-4ABE-8E02-A33CF94A8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7C138B-006B-4732-A7F2-B32E03B22E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150FA8-0707-4C0B-B49F-1BE196E0DF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9757DD-3430-46F5-A48F-FDA2AA10E71D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80533A-503B-4561-8A64-AA903E72A3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E455EC-F85C-437A-9AA3-DDAF08E80F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5E1227-05D1-44A2-B4BF-E26D5EA27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506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hyperlink" Target="https://github.com/oxycon/ProjectApollo/tree/master/Prototype%20oxygen%20concentrator/BOM/v2" TargetMode="External"/><Relationship Id="rId7" Type="http://schemas.openxmlformats.org/officeDocument/2006/relationships/image" Target="../media/image2.jpeg"/><Relationship Id="rId2" Type="http://schemas.openxmlformats.org/officeDocument/2006/relationships/hyperlink" Target="https://github.com/oxycon/ProjectApollo/blob/master/Prototype%20oxygen%20concentrator/docs/v2/Building%20instructions%20-%20prototype%20v2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jpeg"/><Relationship Id="rId5" Type="http://schemas.openxmlformats.org/officeDocument/2006/relationships/hyperlink" Target="http://project-apollo.org/" TargetMode="External"/><Relationship Id="rId10" Type="http://schemas.openxmlformats.org/officeDocument/2006/relationships/image" Target="../media/image5.png"/><Relationship Id="rId4" Type="http://schemas.openxmlformats.org/officeDocument/2006/relationships/hyperlink" Target="https://github.com/oxycon/ProjectApollo/blob/master/docs/Ops%20Risk%20Analysis_Risk%20Assmt%20Iss01%20(Apollo%20v01).xlsx" TargetMode="External"/><Relationship Id="rId9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CD0E9-95C2-4620-BFC0-96636950B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605" y="0"/>
            <a:ext cx="10515600" cy="872455"/>
          </a:xfrm>
        </p:spPr>
        <p:txBody>
          <a:bodyPr/>
          <a:lstStyle/>
          <a:p>
            <a:r>
              <a:rPr lang="en-US" dirty="0"/>
              <a:t>Project Apollo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ADE489-BA04-404B-8140-5703C34686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07" y="717258"/>
            <a:ext cx="11244644" cy="6140742"/>
          </a:xfrm>
        </p:spPr>
        <p:txBody>
          <a:bodyPr>
            <a:normAutofit fontScale="55000" lnSpcReduction="20000"/>
          </a:bodyPr>
          <a:lstStyle/>
          <a:p>
            <a:pPr marL="0" indent="0" fontAlgn="ctr">
              <a:buNone/>
            </a:pPr>
            <a:r>
              <a:rPr lang="en-US" b="1" dirty="0"/>
              <a:t>Why</a:t>
            </a:r>
            <a:endParaRPr lang="en-US" dirty="0"/>
          </a:p>
          <a:p>
            <a:pPr lvl="1" fontAlgn="ctr"/>
            <a:r>
              <a:rPr lang="en-US" dirty="0"/>
              <a:t>Ventilators need oxygen! (typical FiO2 0.3 … 1)</a:t>
            </a:r>
          </a:p>
          <a:p>
            <a:pPr lvl="1" fontAlgn="ctr"/>
            <a:r>
              <a:rPr lang="en-US" dirty="0"/>
              <a:t>Oxygen generation is a big problem in developing countries. </a:t>
            </a:r>
          </a:p>
          <a:p>
            <a:pPr lvl="2" fontAlgn="ctr"/>
            <a:r>
              <a:rPr lang="en-US" dirty="0"/>
              <a:t>No established infrastructure. </a:t>
            </a:r>
          </a:p>
          <a:p>
            <a:pPr lvl="2" fontAlgn="ctr"/>
            <a:r>
              <a:rPr lang="en-US" dirty="0"/>
              <a:t>Oxygen bottles are expensive</a:t>
            </a:r>
          </a:p>
          <a:p>
            <a:pPr lvl="1" fontAlgn="ctr"/>
            <a:r>
              <a:rPr lang="en-US" dirty="0"/>
              <a:t>People are already looking at alternative (local) ways for producing oxygen</a:t>
            </a:r>
          </a:p>
          <a:p>
            <a:pPr marL="0" indent="0" fontAlgn="ctr">
              <a:buNone/>
            </a:pPr>
            <a:r>
              <a:rPr lang="en-US" b="1" dirty="0"/>
              <a:t>What it is</a:t>
            </a:r>
            <a:endParaRPr lang="en-US" dirty="0"/>
          </a:p>
          <a:p>
            <a:pPr lvl="1" fontAlgn="ctr"/>
            <a:r>
              <a:rPr lang="en-US" dirty="0"/>
              <a:t>Goal of the Apollo prototype = enabling people around the world to build the prototype as fast as possible</a:t>
            </a:r>
          </a:p>
          <a:p>
            <a:pPr lvl="1" fontAlgn="ctr"/>
            <a:r>
              <a:rPr lang="en-US" dirty="0"/>
              <a:t>Focus = Simplicity and speed of build </a:t>
            </a:r>
          </a:p>
          <a:p>
            <a:pPr lvl="2" fontAlgn="ctr"/>
            <a:r>
              <a:rPr lang="en-US" dirty="0"/>
              <a:t>Open source, off-the-shelf materials</a:t>
            </a:r>
          </a:p>
          <a:p>
            <a:pPr lvl="2" fontAlgn="ctr"/>
            <a:r>
              <a:rPr lang="en-US" dirty="0"/>
              <a:t>Very low cost (aspirational target = $100 for 5 liters/min @ 90%)</a:t>
            </a:r>
          </a:p>
          <a:p>
            <a:pPr lvl="1" fontAlgn="ctr"/>
            <a:r>
              <a:rPr lang="en-US" dirty="0"/>
              <a:t>Final goal = Enable people to iterate and publish their own designs in the community</a:t>
            </a:r>
          </a:p>
          <a:p>
            <a:pPr marL="0" indent="0" fontAlgn="ctr">
              <a:buNone/>
            </a:pPr>
            <a:r>
              <a:rPr lang="en-US" b="1" dirty="0"/>
              <a:t>How to build it</a:t>
            </a:r>
            <a:endParaRPr lang="en-US" dirty="0"/>
          </a:p>
          <a:p>
            <a:pPr lvl="1" fontAlgn="ctr"/>
            <a:r>
              <a:rPr lang="en-US" dirty="0"/>
              <a:t>Follow the published build </a:t>
            </a:r>
            <a:r>
              <a:rPr lang="en-US" dirty="0">
                <a:hlinkClick r:id="rId2"/>
              </a:rPr>
              <a:t>documentation</a:t>
            </a:r>
            <a:endParaRPr lang="en-US" dirty="0"/>
          </a:p>
          <a:p>
            <a:pPr lvl="1" fontAlgn="ctr"/>
            <a:r>
              <a:rPr lang="en-US" dirty="0"/>
              <a:t>Buy/source the materials (check out the </a:t>
            </a:r>
            <a:r>
              <a:rPr lang="en-US" dirty="0">
                <a:hlinkClick r:id="rId3"/>
              </a:rPr>
              <a:t>BOM</a:t>
            </a:r>
            <a:r>
              <a:rPr lang="en-US" dirty="0"/>
              <a:t>)</a:t>
            </a:r>
          </a:p>
          <a:p>
            <a:pPr lvl="1" fontAlgn="ctr"/>
            <a:r>
              <a:rPr lang="en-US" dirty="0"/>
              <a:t>Build the prototype</a:t>
            </a:r>
          </a:p>
          <a:p>
            <a:pPr lvl="1" fontAlgn="ctr"/>
            <a:r>
              <a:rPr lang="en-US" dirty="0"/>
              <a:t>Validate O2 concentration and flow. Use a </a:t>
            </a:r>
            <a:r>
              <a:rPr lang="en-US" b="1" dirty="0"/>
              <a:t>good </a:t>
            </a:r>
            <a:r>
              <a:rPr lang="en-US" dirty="0"/>
              <a:t>reference O2 and flow sensor for calibration </a:t>
            </a:r>
          </a:p>
          <a:p>
            <a:pPr lvl="1" fontAlgn="ctr"/>
            <a:r>
              <a:rPr lang="en-US" dirty="0"/>
              <a:t>Think about risk analysis and assessment: </a:t>
            </a:r>
            <a:r>
              <a:rPr lang="en-US" dirty="0">
                <a:hlinkClick r:id="rId4"/>
              </a:rPr>
              <a:t>template for Apollo-derived design</a:t>
            </a:r>
            <a:endParaRPr lang="en-US" dirty="0"/>
          </a:p>
          <a:p>
            <a:pPr lvl="1" fontAlgn="ctr"/>
            <a:r>
              <a:rPr lang="en-US" dirty="0"/>
              <a:t>Document and iterate your own design. Publish your findings to the community! </a:t>
            </a:r>
          </a:p>
          <a:p>
            <a:pPr marL="0" indent="0" fontAlgn="ctr">
              <a:buNone/>
            </a:pPr>
            <a:r>
              <a:rPr lang="en-US" b="1" dirty="0"/>
              <a:t>Collaborations</a:t>
            </a:r>
            <a:endParaRPr lang="en-US" dirty="0"/>
          </a:p>
          <a:p>
            <a:pPr lvl="1" fontAlgn="ctr"/>
            <a:r>
              <a:rPr lang="en-US" dirty="0"/>
              <a:t>Peru, Afghanistan, Guatemala</a:t>
            </a:r>
          </a:p>
          <a:p>
            <a:pPr marL="0" indent="0">
              <a:buNone/>
            </a:pPr>
            <a:r>
              <a:rPr lang="en-US" b="1" dirty="0"/>
              <a:t>Documentation</a:t>
            </a:r>
            <a:r>
              <a:rPr lang="en-US" dirty="0"/>
              <a:t> </a:t>
            </a:r>
          </a:p>
          <a:p>
            <a:pPr lvl="1"/>
            <a:r>
              <a:rPr lang="en-US" dirty="0">
                <a:hlinkClick r:id="rId5"/>
              </a:rPr>
              <a:t>http://project-apollo.org</a:t>
            </a:r>
            <a:r>
              <a:rPr lang="en-US" dirty="0"/>
              <a:t> </a:t>
            </a:r>
          </a:p>
          <a:p>
            <a:pPr lvl="1" fontAlgn="ctr"/>
            <a:r>
              <a:rPr lang="en-US" dirty="0"/>
              <a:t>Already working on the next version </a:t>
            </a:r>
          </a:p>
          <a:p>
            <a:pPr lvl="2" fontAlgn="ctr"/>
            <a:r>
              <a:rPr lang="en-US" dirty="0"/>
              <a:t>Focused on safety, user experience and maintainability</a:t>
            </a:r>
          </a:p>
          <a:p>
            <a:pPr lvl="2" fontAlgn="ctr"/>
            <a:r>
              <a:rPr lang="en-US" dirty="0"/>
              <a:t>O2 compatible materials in the oxygen path </a:t>
            </a:r>
          </a:p>
          <a:p>
            <a:pPr lvl="2" fontAlgn="ctr"/>
            <a:r>
              <a:rPr lang="en-US" dirty="0"/>
              <a:t>Dedicated PCB controller board, sensor integration, valve operational sensing</a:t>
            </a:r>
          </a:p>
          <a:p>
            <a:pPr lvl="3" fontAlgn="ctr"/>
            <a:r>
              <a:rPr lang="en-US" dirty="0"/>
              <a:t>3” TFT touch screen for diagnostic messages, medical-grade buzzer </a:t>
            </a:r>
          </a:p>
          <a:p>
            <a:pPr lvl="3" fontAlgn="ctr"/>
            <a:r>
              <a:rPr lang="en-US" dirty="0"/>
              <a:t>Auto-tuning (valve timing, auto-adjusts to changes in compressed air input pressure)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ECF22B5-E613-45BE-8052-2FE5E7FDE1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2690" y="2744669"/>
            <a:ext cx="2533705" cy="2895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1413697E-F3D9-4D14-9A58-218812219A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2690" y="200072"/>
            <a:ext cx="2511705" cy="2418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3C33BA7-1808-4C67-AF2F-DA42E7CC744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74214" y="4867083"/>
            <a:ext cx="2601301" cy="199091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9E3CBF9-66D8-45F6-836F-B62BD268C6C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532690" y="5760082"/>
            <a:ext cx="1289108" cy="99588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13EEC59-59AD-402C-A8E3-F81A08DDAEE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045547" y="5766167"/>
            <a:ext cx="1014908" cy="998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4364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244</Words>
  <Application>Microsoft Office PowerPoint</Application>
  <PresentationFormat>Widescreen</PresentationFormat>
  <Paragraphs>30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Project Apollo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Apollo</dc:title>
  <dc:creator>Adi Oltean</dc:creator>
  <cp:lastModifiedBy>Adi Oltean</cp:lastModifiedBy>
  <cp:revision>29</cp:revision>
  <dcterms:created xsi:type="dcterms:W3CDTF">2020-07-16T21:34:10Z</dcterms:created>
  <dcterms:modified xsi:type="dcterms:W3CDTF">2020-07-17T01:02:04Z</dcterms:modified>
</cp:coreProperties>
</file>