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1E0D2-FD2C-448A-8036-C6DBDDE27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6F1E6-60BA-4072-8E0A-CFA20EE49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07B7-8B59-467D-9B95-CEBC810D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9C67-333C-41BA-AEA4-5797ED3A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EE96-9FE1-4F8B-BD0B-118F6885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0DFD-F9B6-447D-A603-FE16AE27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AD91C-D136-43A3-915E-FFDB23F23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ACCE-3642-43B7-913E-00C96467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771E-8496-4CA9-BA95-8F32627C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07FFD-3ED9-4431-845B-DCE84611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61567-DFC5-4811-B3D8-9D1E30895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BD0E7-058A-4B65-B18F-7C690990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DBFEA-D08E-47F7-91F7-86057382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A5BF-53FA-4D66-9909-15FB446E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6419-2FBF-43F8-9B9D-51BDD976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1B82-63E7-404B-9A98-4D149BD7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34C2-2388-4B24-A0E5-898621E6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D553-B3DE-49E0-817E-0D157475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97D7F-E7F7-4ADC-A6B3-A41A647B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F23D9-8DCD-4A4E-A6DE-50C3B6F5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376D-DFB2-4541-8A7C-3C5307D5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85107-342E-4628-9CB7-93940263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113A-6CC5-4FB8-8EF3-8D7AA1F6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937E0-64B4-4464-9966-3341B317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E3C6-1BDF-4B8F-BFF9-44658C71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3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29B1-3547-4016-8CB2-5575CAD0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AE2E-BF9C-4962-9609-97FAC4026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3F923-8056-4F5B-A7F1-58B6115BE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7174F-6C3B-43FF-B8EB-776B6858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516BB-7BC6-4FBC-9FEE-3C54E38D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9C9DF-1A65-45B4-9453-F26D51A3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1242-5754-4274-B508-46C9C3F4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AB6CE-5ACA-40B4-8A31-AC1F49906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2D3EA-459E-4A96-9519-2940BF32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5DF6F-A0BC-465C-B5E1-3CB93F1D7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D831C-AC37-45F0-A0D4-1C4F3C0E3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38A46-1D77-46F8-B627-4B72F6AB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1C5D7-863A-4070-B53B-73093F35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92568-0B94-4DAE-9647-DF25E1ED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97E1-9633-41A6-A43F-22D66BDA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9C788-FE0E-4C1B-82A5-67D5277D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99B5C-0345-4571-B071-EBAC5640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FD41-A2A8-4B38-9FA6-A1868789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74CD3-6ACD-454D-A50A-60130825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8ABAE-39FD-4FB1-9484-F9E7F169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0DDF5-B294-49CC-9378-ED7E287B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6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950D-2D82-47C3-859A-ADAAB77D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9645-6BD9-4063-9763-B9343698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67D4A-5E1D-48B2-88E1-6D142EFAA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F4F7D-5270-464A-90CC-D79DE3AC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1F21F-E0B7-4D81-8D27-006EA7B2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B39D-286D-4F6B-8176-3066820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7296-D037-49EE-AD71-64A0E38C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D5826-1D36-4E94-994B-0492EA29B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9A60D-6853-42B1-8C0A-C055E6643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470-7DE3-48FB-8B1A-B767DB63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F20BC-B18D-4CBC-9842-2AC8B36F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0FED5-7741-43E5-B72B-9F946582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1867C-77CE-4ABE-8E02-A33CF94A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C138B-006B-4732-A7F2-B32E03B22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0FA8-0707-4C0B-B49F-1BE196E0D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57DD-3430-46F5-A48F-FDA2AA10E71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533A-503B-4561-8A64-AA903E72A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455EC-F85C-437A-9AA3-DDAF08E80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1227-05D1-44A2-B4BF-E26D5EA2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oxycon/ProjectApollo/tree/master/Prototype%20oxygen%20concentrator/BOM/v2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github.com/oxycon/ProjectApollo/blob/master/Prototype%20oxygen%20concentrator/docs/v2/Building%20instructions%20-%20prototype%20v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://project-apollo.org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github.com/oxycon/ProjectApollo/blob/master/docs/Ops%20Risk%20Analysis_Risk%20Assmt%20Iss01%20(Apollo%20v01).xlsx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D0E9-95C2-4620-BFC0-96636950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05" y="0"/>
            <a:ext cx="10515600" cy="872455"/>
          </a:xfrm>
        </p:spPr>
        <p:txBody>
          <a:bodyPr/>
          <a:lstStyle/>
          <a:p>
            <a:r>
              <a:rPr lang="en-US" dirty="0"/>
              <a:t>Project Apollo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E489-BA04-404B-8140-5703C3468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07" y="872455"/>
            <a:ext cx="11244644" cy="6140742"/>
          </a:xfrm>
        </p:spPr>
        <p:txBody>
          <a:bodyPr>
            <a:normAutofit fontScale="55000" lnSpcReduction="20000"/>
          </a:bodyPr>
          <a:lstStyle/>
          <a:p>
            <a:pPr marL="0" indent="0" fontAlgn="ctr">
              <a:buNone/>
            </a:pPr>
            <a:r>
              <a:rPr lang="en-US" b="1" dirty="0"/>
              <a:t>Why</a:t>
            </a:r>
            <a:endParaRPr lang="en-US" dirty="0"/>
          </a:p>
          <a:p>
            <a:pPr lvl="1" fontAlgn="ctr"/>
            <a:r>
              <a:rPr lang="en-US" dirty="0"/>
              <a:t>Ventilators need oxygen! (typical FiO2 0.3 … 1)</a:t>
            </a:r>
          </a:p>
          <a:p>
            <a:pPr lvl="1" fontAlgn="ctr"/>
            <a:r>
              <a:rPr lang="en-US" dirty="0"/>
              <a:t>Oxygen generation is a big problem in developing countries. </a:t>
            </a:r>
          </a:p>
          <a:p>
            <a:pPr lvl="2" fontAlgn="ctr"/>
            <a:r>
              <a:rPr lang="en-US" dirty="0"/>
              <a:t>No established infrastructure. </a:t>
            </a:r>
          </a:p>
          <a:p>
            <a:pPr lvl="2" fontAlgn="ctr"/>
            <a:r>
              <a:rPr lang="en-US" dirty="0"/>
              <a:t>Oxygen bottles are expensive</a:t>
            </a:r>
          </a:p>
          <a:p>
            <a:pPr lvl="1" fontAlgn="ctr"/>
            <a:r>
              <a:rPr lang="en-US" dirty="0"/>
              <a:t>People are already looking at alternative (local) ways for producing oxygen</a:t>
            </a:r>
          </a:p>
          <a:p>
            <a:pPr marL="0" indent="0" fontAlgn="ctr">
              <a:buNone/>
            </a:pPr>
            <a:r>
              <a:rPr lang="en-US" b="1" dirty="0"/>
              <a:t>What it is</a:t>
            </a:r>
            <a:endParaRPr lang="en-US" dirty="0"/>
          </a:p>
          <a:p>
            <a:pPr lvl="1" fontAlgn="ctr"/>
            <a:r>
              <a:rPr lang="en-US" dirty="0"/>
              <a:t>Goal of the Apollo prototype = enabling people around the world to build the prototype as fast as possible</a:t>
            </a:r>
          </a:p>
          <a:p>
            <a:pPr lvl="1" fontAlgn="ctr"/>
            <a:r>
              <a:rPr lang="en-US" dirty="0"/>
              <a:t>Focus = Simplicity and speed of build </a:t>
            </a:r>
          </a:p>
          <a:p>
            <a:pPr lvl="2" fontAlgn="ctr"/>
            <a:r>
              <a:rPr lang="en-US" dirty="0"/>
              <a:t>Open source, off-the-shelf materials</a:t>
            </a:r>
          </a:p>
          <a:p>
            <a:pPr lvl="2" fontAlgn="ctr"/>
            <a:r>
              <a:rPr lang="en-US" dirty="0"/>
              <a:t>Very low cost (aspirational target = $100 for 5 liters/min @ 90%)</a:t>
            </a:r>
          </a:p>
          <a:p>
            <a:pPr lvl="1" fontAlgn="ctr"/>
            <a:r>
              <a:rPr lang="en-US" dirty="0"/>
              <a:t>Final goal = Enable people to iterate and publish their own designs in the community</a:t>
            </a:r>
          </a:p>
          <a:p>
            <a:pPr marL="0" indent="0" fontAlgn="ctr">
              <a:buNone/>
            </a:pPr>
            <a:r>
              <a:rPr lang="en-US" b="1" dirty="0"/>
              <a:t>How to build it</a:t>
            </a:r>
            <a:endParaRPr lang="en-US" dirty="0"/>
          </a:p>
          <a:p>
            <a:pPr lvl="1" fontAlgn="ctr"/>
            <a:r>
              <a:rPr lang="en-US" dirty="0"/>
              <a:t>Follow the published build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pPr lvl="1" fontAlgn="ctr"/>
            <a:r>
              <a:rPr lang="en-US" dirty="0"/>
              <a:t>Buy/source the materials (check out the </a:t>
            </a:r>
            <a:r>
              <a:rPr lang="en-US" dirty="0">
                <a:hlinkClick r:id="rId3"/>
              </a:rPr>
              <a:t>BOM</a:t>
            </a:r>
            <a:r>
              <a:rPr lang="en-US" dirty="0"/>
              <a:t>)</a:t>
            </a:r>
          </a:p>
          <a:p>
            <a:pPr lvl="1" fontAlgn="ctr"/>
            <a:r>
              <a:rPr lang="en-US" dirty="0"/>
              <a:t>Build the prototype</a:t>
            </a:r>
          </a:p>
          <a:p>
            <a:pPr lvl="1" fontAlgn="ctr"/>
            <a:r>
              <a:rPr lang="en-US" dirty="0"/>
              <a:t>Validate O2 concentration and flow. Use a </a:t>
            </a:r>
            <a:r>
              <a:rPr lang="en-US" b="1" dirty="0"/>
              <a:t>good </a:t>
            </a:r>
            <a:r>
              <a:rPr lang="en-US" dirty="0"/>
              <a:t>reference O2 and flow sensor for calibration </a:t>
            </a:r>
          </a:p>
          <a:p>
            <a:pPr lvl="1" fontAlgn="ctr"/>
            <a:r>
              <a:rPr lang="en-US" dirty="0"/>
              <a:t>Think about risk analysis and assessment: </a:t>
            </a:r>
            <a:r>
              <a:rPr lang="en-US" dirty="0">
                <a:hlinkClick r:id="rId4"/>
              </a:rPr>
              <a:t>template for Apollo-derived design</a:t>
            </a:r>
            <a:endParaRPr lang="en-US" dirty="0"/>
          </a:p>
          <a:p>
            <a:pPr lvl="1" fontAlgn="ctr"/>
            <a:r>
              <a:rPr lang="en-US" dirty="0"/>
              <a:t>Document and iterate your own design. Publish your findings to the community! </a:t>
            </a:r>
          </a:p>
          <a:p>
            <a:pPr marL="0" indent="0" fontAlgn="ctr">
              <a:buNone/>
            </a:pPr>
            <a:r>
              <a:rPr lang="en-US" b="1" dirty="0"/>
              <a:t>Collaborations</a:t>
            </a:r>
            <a:endParaRPr lang="en-US" dirty="0"/>
          </a:p>
          <a:p>
            <a:pPr lvl="1" fontAlgn="ctr"/>
            <a:r>
              <a:rPr lang="en-US" dirty="0"/>
              <a:t>Peru, Afghanistan, Guatemala</a:t>
            </a:r>
          </a:p>
          <a:p>
            <a:pPr marL="0" indent="0">
              <a:buNone/>
            </a:pPr>
            <a:r>
              <a:rPr lang="en-US" b="1" dirty="0"/>
              <a:t>Documentation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http://project-apollo.org</a:t>
            </a:r>
            <a:r>
              <a:rPr lang="en-US" dirty="0"/>
              <a:t> </a:t>
            </a:r>
          </a:p>
          <a:p>
            <a:pPr lvl="1" fontAlgn="ctr"/>
            <a:r>
              <a:rPr lang="en-US" dirty="0"/>
              <a:t>Already working on the next version </a:t>
            </a:r>
          </a:p>
          <a:p>
            <a:pPr lvl="2" fontAlgn="ctr"/>
            <a:r>
              <a:rPr lang="en-US" dirty="0"/>
              <a:t>Focused on safety, user experience and maintainability</a:t>
            </a:r>
          </a:p>
          <a:p>
            <a:pPr lvl="2" fontAlgn="ctr"/>
            <a:r>
              <a:rPr lang="en-US" dirty="0"/>
              <a:t>O2 compatible materials in the oxygen path </a:t>
            </a:r>
          </a:p>
          <a:p>
            <a:pPr lvl="2" fontAlgn="ctr"/>
            <a:r>
              <a:rPr lang="en-US" dirty="0"/>
              <a:t>Dedicated PCB controller board, sensor integration, valve operational sensing</a:t>
            </a:r>
          </a:p>
          <a:p>
            <a:pPr lvl="2" fontAlgn="ctr"/>
            <a:r>
              <a:rPr lang="en-US" dirty="0"/>
              <a:t>3” TFT touch screen for diagnostic messages, medical-grade buzzer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CF22B5-E613-45BE-8052-2FE5E7FDE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90" y="2744669"/>
            <a:ext cx="2533705" cy="28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13697E-F3D9-4D14-9A58-218812219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90" y="200072"/>
            <a:ext cx="2511705" cy="241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C33BA7-1808-4C67-AF2F-DA42E7CC74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4214" y="4867083"/>
            <a:ext cx="2601301" cy="1990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3CBF9-66D8-45F6-836F-B62BD268C6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2690" y="5760082"/>
            <a:ext cx="1289108" cy="995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3EEC59-59AD-402C-A8E3-F81A08DDAE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5547" y="5766167"/>
            <a:ext cx="1014908" cy="99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3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230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Apollo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Apollo</dc:title>
  <dc:creator>Adi Oltean</dc:creator>
  <cp:lastModifiedBy>Adi Oltean</cp:lastModifiedBy>
  <cp:revision>28</cp:revision>
  <dcterms:created xsi:type="dcterms:W3CDTF">2020-07-16T21:34:10Z</dcterms:created>
  <dcterms:modified xsi:type="dcterms:W3CDTF">2020-07-17T00:57:23Z</dcterms:modified>
</cp:coreProperties>
</file>