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8" r:id="rId3"/>
    <p:sldId id="271" r:id="rId4"/>
    <p:sldId id="269" r:id="rId5"/>
    <p:sldId id="272" r:id="rId6"/>
    <p:sldId id="273" r:id="rId7"/>
    <p:sldId id="274" r:id="rId8"/>
    <p:sldId id="275" r:id="rId9"/>
    <p:sldId id="276" r:id="rId10"/>
    <p:sldId id="279" r:id="rId11"/>
    <p:sldId id="278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76029" autoAdjust="0"/>
  </p:normalViewPr>
  <p:slideViewPr>
    <p:cSldViewPr snapToGrid="0">
      <p:cViewPr>
        <p:scale>
          <a:sx n="75" d="100"/>
          <a:sy n="75" d="100"/>
        </p:scale>
        <p:origin x="11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0F8AD-2E8F-44FB-9ABD-55DF210CF0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212967-613A-427A-ACF3-20AA3F72A2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1: Load and Preprocess the Data</a:t>
          </a:r>
        </a:p>
      </dgm:t>
    </dgm:pt>
    <dgm:pt modelId="{256E7C94-B517-4B34-B894-20B6ACAC7867}" type="parTrans" cxnId="{1052AFE9-1059-4773-8ECA-9358B022B980}">
      <dgm:prSet/>
      <dgm:spPr/>
      <dgm:t>
        <a:bodyPr/>
        <a:lstStyle/>
        <a:p>
          <a:endParaRPr lang="en-US"/>
        </a:p>
      </dgm:t>
    </dgm:pt>
    <dgm:pt modelId="{A34BA979-7E06-4EB2-91F6-9FF4544BC3BD}" type="sibTrans" cxnId="{1052AFE9-1059-4773-8ECA-9358B022B980}">
      <dgm:prSet phldrT="1"/>
      <dgm:spPr/>
      <dgm:t>
        <a:bodyPr/>
        <a:lstStyle/>
        <a:p>
          <a:endParaRPr lang="en-US"/>
        </a:p>
      </dgm:t>
    </dgm:pt>
    <dgm:pt modelId="{EAC4204C-6EDB-4DEA-AE91-CC0F0C9F9E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 2: Exploratory Data Analysis</a:t>
          </a:r>
        </a:p>
      </dgm:t>
    </dgm:pt>
    <dgm:pt modelId="{2705110C-D1CF-4453-BB2F-37F3EF77BBF9}" type="parTrans" cxnId="{17B01C26-72C6-43FE-9C7B-D7FEE4F4543C}">
      <dgm:prSet/>
      <dgm:spPr/>
      <dgm:t>
        <a:bodyPr/>
        <a:lstStyle/>
        <a:p>
          <a:endParaRPr lang="en-US"/>
        </a:p>
      </dgm:t>
    </dgm:pt>
    <dgm:pt modelId="{88EE8217-741D-4C99-8FFA-3C94AAC440F3}" type="sibTrans" cxnId="{17B01C26-72C6-43FE-9C7B-D7FEE4F4543C}">
      <dgm:prSet phldrT="2"/>
      <dgm:spPr/>
      <dgm:t>
        <a:bodyPr/>
        <a:lstStyle/>
        <a:p>
          <a:endParaRPr lang="en-US"/>
        </a:p>
      </dgm:t>
    </dgm:pt>
    <dgm:pt modelId="{2081FAEA-EEB6-4570-B0DC-7C3E941A5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 3: Balancing the Target feature.</a:t>
          </a:r>
        </a:p>
      </dgm:t>
    </dgm:pt>
    <dgm:pt modelId="{153AB93A-93E8-4A06-8606-86BBB9E24609}" type="parTrans" cxnId="{B909E448-6412-4519-B081-82F694F983ED}">
      <dgm:prSet/>
      <dgm:spPr/>
      <dgm:t>
        <a:bodyPr/>
        <a:lstStyle/>
        <a:p>
          <a:endParaRPr lang="en-US"/>
        </a:p>
      </dgm:t>
    </dgm:pt>
    <dgm:pt modelId="{E75B501A-2ED1-4094-8D57-233AAF138AE8}" type="sibTrans" cxnId="{B909E448-6412-4519-B081-82F694F983ED}">
      <dgm:prSet phldrT="3"/>
      <dgm:spPr/>
      <dgm:t>
        <a:bodyPr/>
        <a:lstStyle/>
        <a:p>
          <a:endParaRPr lang="en-US"/>
        </a:p>
      </dgm:t>
    </dgm:pt>
    <dgm:pt modelId="{005DE2FF-AD1C-4722-9ACC-A3560DB369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Step 4: Feature Engineering.</a:t>
          </a:r>
          <a:endParaRPr lang="en-US"/>
        </a:p>
      </dgm:t>
    </dgm:pt>
    <dgm:pt modelId="{B93D36A9-7CB6-462D-9D76-71AF07C9A1CD}" type="parTrans" cxnId="{FF07FD0F-D2DB-4DD3-94FB-E7FD7086CD04}">
      <dgm:prSet/>
      <dgm:spPr/>
      <dgm:t>
        <a:bodyPr/>
        <a:lstStyle/>
        <a:p>
          <a:endParaRPr lang="en-US"/>
        </a:p>
      </dgm:t>
    </dgm:pt>
    <dgm:pt modelId="{94C845AF-C8DC-46F3-91CB-47C95C6E9750}" type="sibTrans" cxnId="{FF07FD0F-D2DB-4DD3-94FB-E7FD7086CD04}">
      <dgm:prSet phldrT="4"/>
      <dgm:spPr/>
      <dgm:t>
        <a:bodyPr/>
        <a:lstStyle/>
        <a:p>
          <a:endParaRPr lang="en-US"/>
        </a:p>
      </dgm:t>
    </dgm:pt>
    <dgm:pt modelId="{CD117925-B7D7-430F-80C9-C725BAA142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Step 5: Anomaly detection using unsupervised ML models.</a:t>
          </a:r>
          <a:endParaRPr lang="en-US"/>
        </a:p>
      </dgm:t>
    </dgm:pt>
    <dgm:pt modelId="{EC3A1192-5326-4602-9B4D-91F1593FE7F1}" type="parTrans" cxnId="{55ABA83D-2320-450A-B7A1-DACD6EA8D780}">
      <dgm:prSet/>
      <dgm:spPr/>
      <dgm:t>
        <a:bodyPr/>
        <a:lstStyle/>
        <a:p>
          <a:endParaRPr lang="en-US"/>
        </a:p>
      </dgm:t>
    </dgm:pt>
    <dgm:pt modelId="{B852E596-85AD-4D68-B8BE-027BADF2081C}" type="sibTrans" cxnId="{55ABA83D-2320-450A-B7A1-DACD6EA8D780}">
      <dgm:prSet phldrT="5"/>
      <dgm:spPr/>
      <dgm:t>
        <a:bodyPr/>
        <a:lstStyle/>
        <a:p>
          <a:endParaRPr lang="en-US"/>
        </a:p>
      </dgm:t>
    </dgm:pt>
    <dgm:pt modelId="{F4DE01CB-722A-4689-AF13-E5FD02B03D6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Step 6: Model Evaluation and comparison.</a:t>
          </a:r>
          <a:endParaRPr lang="en-US"/>
        </a:p>
      </dgm:t>
    </dgm:pt>
    <dgm:pt modelId="{369492E8-6165-421F-80ED-71ACA70EC5A7}" type="parTrans" cxnId="{3F3B425C-B2A9-4739-B190-B24ABAC79F03}">
      <dgm:prSet/>
      <dgm:spPr/>
      <dgm:t>
        <a:bodyPr/>
        <a:lstStyle/>
        <a:p>
          <a:endParaRPr lang="en-US"/>
        </a:p>
      </dgm:t>
    </dgm:pt>
    <dgm:pt modelId="{974160F3-9741-4306-8A6D-F3F2C8791834}" type="sibTrans" cxnId="{3F3B425C-B2A9-4739-B190-B24ABAC79F03}">
      <dgm:prSet phldrT="6"/>
      <dgm:spPr/>
      <dgm:t>
        <a:bodyPr/>
        <a:lstStyle/>
        <a:p>
          <a:endParaRPr lang="en-US"/>
        </a:p>
      </dgm:t>
    </dgm:pt>
    <dgm:pt modelId="{6D4F627E-C61B-4551-A429-CE7604601CF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Step 7: Finding the Compromised Merchant, Compromised dates and Exploited dates.</a:t>
          </a:r>
          <a:endParaRPr lang="en-US" dirty="0"/>
        </a:p>
      </dgm:t>
    </dgm:pt>
    <dgm:pt modelId="{AF3EF17D-B963-423D-A4D7-3AEF47BC2D9B}" type="parTrans" cxnId="{BA2C0E36-15DC-48FD-A3A6-244DFF1856AB}">
      <dgm:prSet/>
      <dgm:spPr/>
      <dgm:t>
        <a:bodyPr/>
        <a:lstStyle/>
        <a:p>
          <a:endParaRPr lang="en-US"/>
        </a:p>
      </dgm:t>
    </dgm:pt>
    <dgm:pt modelId="{FABF57E6-D5E4-4401-9222-B95896D251FD}" type="sibTrans" cxnId="{BA2C0E36-15DC-48FD-A3A6-244DFF1856AB}">
      <dgm:prSet phldrT="7"/>
      <dgm:spPr/>
      <dgm:t>
        <a:bodyPr/>
        <a:lstStyle/>
        <a:p>
          <a:endParaRPr lang="en-US"/>
        </a:p>
      </dgm:t>
    </dgm:pt>
    <dgm:pt modelId="{DDEE6F43-46E5-48E5-BF8C-E0860A06C2C8}" type="pres">
      <dgm:prSet presAssocID="{3AE0F8AD-2E8F-44FB-9ABD-55DF210CF031}" presName="root" presStyleCnt="0">
        <dgm:presLayoutVars>
          <dgm:dir/>
          <dgm:resizeHandles val="exact"/>
        </dgm:presLayoutVars>
      </dgm:prSet>
      <dgm:spPr/>
    </dgm:pt>
    <dgm:pt modelId="{A9062F41-792C-499F-93AA-4AF4D0906915}" type="pres">
      <dgm:prSet presAssocID="{41212967-613A-427A-ACF3-20AA3F72A27F}" presName="compNode" presStyleCnt="0"/>
      <dgm:spPr/>
    </dgm:pt>
    <dgm:pt modelId="{75072F5F-E498-44FE-ACE4-3A32251718B1}" type="pres">
      <dgm:prSet presAssocID="{41212967-613A-427A-ACF3-20AA3F72A27F}" presName="bgRect" presStyleLbl="bgShp" presStyleIdx="0" presStyleCnt="7"/>
      <dgm:spPr/>
    </dgm:pt>
    <dgm:pt modelId="{DDC0A563-AB6A-4237-B997-A9F68B2FC6FB}" type="pres">
      <dgm:prSet presAssocID="{41212967-613A-427A-ACF3-20AA3F72A27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B111A22-0B0D-49ED-89C3-EC4DC35C3AA6}" type="pres">
      <dgm:prSet presAssocID="{41212967-613A-427A-ACF3-20AA3F72A27F}" presName="spaceRect" presStyleCnt="0"/>
      <dgm:spPr/>
    </dgm:pt>
    <dgm:pt modelId="{73743C00-8AD7-402B-999C-1A78B7CC8555}" type="pres">
      <dgm:prSet presAssocID="{41212967-613A-427A-ACF3-20AA3F72A27F}" presName="parTx" presStyleLbl="revTx" presStyleIdx="0" presStyleCnt="7">
        <dgm:presLayoutVars>
          <dgm:chMax val="0"/>
          <dgm:chPref val="0"/>
        </dgm:presLayoutVars>
      </dgm:prSet>
      <dgm:spPr/>
    </dgm:pt>
    <dgm:pt modelId="{0C20BB15-E4B1-4255-9A32-815666132375}" type="pres">
      <dgm:prSet presAssocID="{A34BA979-7E06-4EB2-91F6-9FF4544BC3BD}" presName="sibTrans" presStyleCnt="0"/>
      <dgm:spPr/>
    </dgm:pt>
    <dgm:pt modelId="{8BAB0971-3090-4362-A135-2D06482CFEA6}" type="pres">
      <dgm:prSet presAssocID="{EAC4204C-6EDB-4DEA-AE91-CC0F0C9F9EB4}" presName="compNode" presStyleCnt="0"/>
      <dgm:spPr/>
    </dgm:pt>
    <dgm:pt modelId="{CB2B35BC-EFA4-46F4-9B02-45FAEF8958CB}" type="pres">
      <dgm:prSet presAssocID="{EAC4204C-6EDB-4DEA-AE91-CC0F0C9F9EB4}" presName="bgRect" presStyleLbl="bgShp" presStyleIdx="1" presStyleCnt="7"/>
      <dgm:spPr/>
    </dgm:pt>
    <dgm:pt modelId="{FA379A34-14C5-403B-8E94-7A4823DA04D9}" type="pres">
      <dgm:prSet presAssocID="{EAC4204C-6EDB-4DEA-AE91-CC0F0C9F9EB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7774E9C-D68A-47FC-A325-E43B5608CAF2}" type="pres">
      <dgm:prSet presAssocID="{EAC4204C-6EDB-4DEA-AE91-CC0F0C9F9EB4}" presName="spaceRect" presStyleCnt="0"/>
      <dgm:spPr/>
    </dgm:pt>
    <dgm:pt modelId="{73564372-C7FA-4D48-AEBE-E15025EA50F0}" type="pres">
      <dgm:prSet presAssocID="{EAC4204C-6EDB-4DEA-AE91-CC0F0C9F9EB4}" presName="parTx" presStyleLbl="revTx" presStyleIdx="1" presStyleCnt="7">
        <dgm:presLayoutVars>
          <dgm:chMax val="0"/>
          <dgm:chPref val="0"/>
        </dgm:presLayoutVars>
      </dgm:prSet>
      <dgm:spPr/>
    </dgm:pt>
    <dgm:pt modelId="{EB4B3A2E-14CA-4952-82E6-8C79B6E5B1AF}" type="pres">
      <dgm:prSet presAssocID="{88EE8217-741D-4C99-8FFA-3C94AAC440F3}" presName="sibTrans" presStyleCnt="0"/>
      <dgm:spPr/>
    </dgm:pt>
    <dgm:pt modelId="{184A4670-3644-48F1-8F06-836D2785BD38}" type="pres">
      <dgm:prSet presAssocID="{2081FAEA-EEB6-4570-B0DC-7C3E941A51A7}" presName="compNode" presStyleCnt="0"/>
      <dgm:spPr/>
    </dgm:pt>
    <dgm:pt modelId="{53A36DB2-DC2F-44C9-845F-E31082531790}" type="pres">
      <dgm:prSet presAssocID="{2081FAEA-EEB6-4570-B0DC-7C3E941A51A7}" presName="bgRect" presStyleLbl="bgShp" presStyleIdx="2" presStyleCnt="7"/>
      <dgm:spPr/>
    </dgm:pt>
    <dgm:pt modelId="{EA766C60-5E2F-4C03-A20A-A8984B986CA7}" type="pres">
      <dgm:prSet presAssocID="{2081FAEA-EEB6-4570-B0DC-7C3E941A51A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77B62BF5-301C-4760-B7C4-D132407A4F17}" type="pres">
      <dgm:prSet presAssocID="{2081FAEA-EEB6-4570-B0DC-7C3E941A51A7}" presName="spaceRect" presStyleCnt="0"/>
      <dgm:spPr/>
    </dgm:pt>
    <dgm:pt modelId="{AA41040A-427F-4B45-BED1-E3074B5BC1E9}" type="pres">
      <dgm:prSet presAssocID="{2081FAEA-EEB6-4570-B0DC-7C3E941A51A7}" presName="parTx" presStyleLbl="revTx" presStyleIdx="2" presStyleCnt="7">
        <dgm:presLayoutVars>
          <dgm:chMax val="0"/>
          <dgm:chPref val="0"/>
        </dgm:presLayoutVars>
      </dgm:prSet>
      <dgm:spPr/>
    </dgm:pt>
    <dgm:pt modelId="{7281764B-2BB2-43BA-854E-C47EE598DBBF}" type="pres">
      <dgm:prSet presAssocID="{E75B501A-2ED1-4094-8D57-233AAF138AE8}" presName="sibTrans" presStyleCnt="0"/>
      <dgm:spPr/>
    </dgm:pt>
    <dgm:pt modelId="{E54E0E09-77E6-4ABA-9993-3944221ED223}" type="pres">
      <dgm:prSet presAssocID="{005DE2FF-AD1C-4722-9ACC-A3560DB36990}" presName="compNode" presStyleCnt="0"/>
      <dgm:spPr/>
    </dgm:pt>
    <dgm:pt modelId="{AF50E9E5-2475-4700-8440-35B5B20227D5}" type="pres">
      <dgm:prSet presAssocID="{005DE2FF-AD1C-4722-9ACC-A3560DB36990}" presName="bgRect" presStyleLbl="bgShp" presStyleIdx="3" presStyleCnt="7"/>
      <dgm:spPr/>
    </dgm:pt>
    <dgm:pt modelId="{DEDE3016-2B58-42D8-A3DB-493A7C30C984}" type="pres">
      <dgm:prSet presAssocID="{005DE2FF-AD1C-4722-9ACC-A3560DB3699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C60C0C6D-77FB-4D21-A94A-97A9E1AB0931}" type="pres">
      <dgm:prSet presAssocID="{005DE2FF-AD1C-4722-9ACC-A3560DB36990}" presName="spaceRect" presStyleCnt="0"/>
      <dgm:spPr/>
    </dgm:pt>
    <dgm:pt modelId="{4C40A3BC-AB1E-4AE5-918F-5386552EDE54}" type="pres">
      <dgm:prSet presAssocID="{005DE2FF-AD1C-4722-9ACC-A3560DB36990}" presName="parTx" presStyleLbl="revTx" presStyleIdx="3" presStyleCnt="7">
        <dgm:presLayoutVars>
          <dgm:chMax val="0"/>
          <dgm:chPref val="0"/>
        </dgm:presLayoutVars>
      </dgm:prSet>
      <dgm:spPr/>
    </dgm:pt>
    <dgm:pt modelId="{D290259E-226D-4BDB-AC95-D2A4F5739414}" type="pres">
      <dgm:prSet presAssocID="{94C845AF-C8DC-46F3-91CB-47C95C6E9750}" presName="sibTrans" presStyleCnt="0"/>
      <dgm:spPr/>
    </dgm:pt>
    <dgm:pt modelId="{C24704D1-99EC-400F-B681-7B57E730BD43}" type="pres">
      <dgm:prSet presAssocID="{CD117925-B7D7-430F-80C9-C725BAA14266}" presName="compNode" presStyleCnt="0"/>
      <dgm:spPr/>
    </dgm:pt>
    <dgm:pt modelId="{3EE19421-B9C8-4D40-8D2E-050EF76DAE4A}" type="pres">
      <dgm:prSet presAssocID="{CD117925-B7D7-430F-80C9-C725BAA14266}" presName="bgRect" presStyleLbl="bgShp" presStyleIdx="4" presStyleCnt="7"/>
      <dgm:spPr/>
    </dgm:pt>
    <dgm:pt modelId="{9C1A721B-5460-4973-A9C9-309E6E64E911}" type="pres">
      <dgm:prSet presAssocID="{CD117925-B7D7-430F-80C9-C725BAA1426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D3E131C-9880-4C53-9FD0-9D9222D96F1E}" type="pres">
      <dgm:prSet presAssocID="{CD117925-B7D7-430F-80C9-C725BAA14266}" presName="spaceRect" presStyleCnt="0"/>
      <dgm:spPr/>
    </dgm:pt>
    <dgm:pt modelId="{EABEC108-7B16-4497-9ECF-089BFC484A1D}" type="pres">
      <dgm:prSet presAssocID="{CD117925-B7D7-430F-80C9-C725BAA14266}" presName="parTx" presStyleLbl="revTx" presStyleIdx="4" presStyleCnt="7">
        <dgm:presLayoutVars>
          <dgm:chMax val="0"/>
          <dgm:chPref val="0"/>
        </dgm:presLayoutVars>
      </dgm:prSet>
      <dgm:spPr/>
    </dgm:pt>
    <dgm:pt modelId="{E16D46D8-C4DE-4D9D-B5FE-6237C0FF34EF}" type="pres">
      <dgm:prSet presAssocID="{B852E596-85AD-4D68-B8BE-027BADF2081C}" presName="sibTrans" presStyleCnt="0"/>
      <dgm:spPr/>
    </dgm:pt>
    <dgm:pt modelId="{78BE5A65-FCEC-431F-8DD7-857467769EB4}" type="pres">
      <dgm:prSet presAssocID="{F4DE01CB-722A-4689-AF13-E5FD02B03D6E}" presName="compNode" presStyleCnt="0"/>
      <dgm:spPr/>
    </dgm:pt>
    <dgm:pt modelId="{AB58EF6B-86E8-430B-8563-570B5BE1D4C1}" type="pres">
      <dgm:prSet presAssocID="{F4DE01CB-722A-4689-AF13-E5FD02B03D6E}" presName="bgRect" presStyleLbl="bgShp" presStyleIdx="5" presStyleCnt="7"/>
      <dgm:spPr/>
    </dgm:pt>
    <dgm:pt modelId="{B92DEEF9-9880-411B-A8CF-1FBD13718F5F}" type="pres">
      <dgm:prSet presAssocID="{F4DE01CB-722A-4689-AF13-E5FD02B03D6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411DA0-1F00-45CE-A6DA-10581274BC91}" type="pres">
      <dgm:prSet presAssocID="{F4DE01CB-722A-4689-AF13-E5FD02B03D6E}" presName="spaceRect" presStyleCnt="0"/>
      <dgm:spPr/>
    </dgm:pt>
    <dgm:pt modelId="{AD0EA852-2750-4FF1-8FEC-3847538E802A}" type="pres">
      <dgm:prSet presAssocID="{F4DE01CB-722A-4689-AF13-E5FD02B03D6E}" presName="parTx" presStyleLbl="revTx" presStyleIdx="5" presStyleCnt="7">
        <dgm:presLayoutVars>
          <dgm:chMax val="0"/>
          <dgm:chPref val="0"/>
        </dgm:presLayoutVars>
      </dgm:prSet>
      <dgm:spPr/>
    </dgm:pt>
    <dgm:pt modelId="{78425C26-B470-4EB6-B208-ECC4CA341992}" type="pres">
      <dgm:prSet presAssocID="{974160F3-9741-4306-8A6D-F3F2C8791834}" presName="sibTrans" presStyleCnt="0"/>
      <dgm:spPr/>
    </dgm:pt>
    <dgm:pt modelId="{CA84A1B7-DC3C-4588-AA27-62755AA437B3}" type="pres">
      <dgm:prSet presAssocID="{6D4F627E-C61B-4551-A429-CE7604601CFA}" presName="compNode" presStyleCnt="0"/>
      <dgm:spPr/>
    </dgm:pt>
    <dgm:pt modelId="{1A49B897-88A6-4A02-8BEA-F935737A09D9}" type="pres">
      <dgm:prSet presAssocID="{6D4F627E-C61B-4551-A429-CE7604601CFA}" presName="bgRect" presStyleLbl="bgShp" presStyleIdx="6" presStyleCnt="7"/>
      <dgm:spPr/>
    </dgm:pt>
    <dgm:pt modelId="{97523344-F2E8-4743-ADD8-AF13C2C37C04}" type="pres">
      <dgm:prSet presAssocID="{6D4F627E-C61B-4551-A429-CE7604601CF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9F1E5448-E1F6-4172-A993-44AAE4F50CC2}" type="pres">
      <dgm:prSet presAssocID="{6D4F627E-C61B-4551-A429-CE7604601CFA}" presName="spaceRect" presStyleCnt="0"/>
      <dgm:spPr/>
    </dgm:pt>
    <dgm:pt modelId="{7E4A3191-312A-4671-9ED1-3F0B15A841AB}" type="pres">
      <dgm:prSet presAssocID="{6D4F627E-C61B-4551-A429-CE7604601CF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F07FD0F-D2DB-4DD3-94FB-E7FD7086CD04}" srcId="{3AE0F8AD-2E8F-44FB-9ABD-55DF210CF031}" destId="{005DE2FF-AD1C-4722-9ACC-A3560DB36990}" srcOrd="3" destOrd="0" parTransId="{B93D36A9-7CB6-462D-9D76-71AF07C9A1CD}" sibTransId="{94C845AF-C8DC-46F3-91CB-47C95C6E9750}"/>
    <dgm:cxn modelId="{17B01C26-72C6-43FE-9C7B-D7FEE4F4543C}" srcId="{3AE0F8AD-2E8F-44FB-9ABD-55DF210CF031}" destId="{EAC4204C-6EDB-4DEA-AE91-CC0F0C9F9EB4}" srcOrd="1" destOrd="0" parTransId="{2705110C-D1CF-4453-BB2F-37F3EF77BBF9}" sibTransId="{88EE8217-741D-4C99-8FFA-3C94AAC440F3}"/>
    <dgm:cxn modelId="{E4E82630-5EA8-4506-A1D1-8DAA7E79EA9A}" type="presOf" srcId="{CD117925-B7D7-430F-80C9-C725BAA14266}" destId="{EABEC108-7B16-4497-9ECF-089BFC484A1D}" srcOrd="0" destOrd="0" presId="urn:microsoft.com/office/officeart/2018/2/layout/IconVerticalSolidList"/>
    <dgm:cxn modelId="{BA2C0E36-15DC-48FD-A3A6-244DFF1856AB}" srcId="{3AE0F8AD-2E8F-44FB-9ABD-55DF210CF031}" destId="{6D4F627E-C61B-4551-A429-CE7604601CFA}" srcOrd="6" destOrd="0" parTransId="{AF3EF17D-B963-423D-A4D7-3AEF47BC2D9B}" sibTransId="{FABF57E6-D5E4-4401-9222-B95896D251FD}"/>
    <dgm:cxn modelId="{55ABA83D-2320-450A-B7A1-DACD6EA8D780}" srcId="{3AE0F8AD-2E8F-44FB-9ABD-55DF210CF031}" destId="{CD117925-B7D7-430F-80C9-C725BAA14266}" srcOrd="4" destOrd="0" parTransId="{EC3A1192-5326-4602-9B4D-91F1593FE7F1}" sibTransId="{B852E596-85AD-4D68-B8BE-027BADF2081C}"/>
    <dgm:cxn modelId="{3F3B425C-B2A9-4739-B190-B24ABAC79F03}" srcId="{3AE0F8AD-2E8F-44FB-9ABD-55DF210CF031}" destId="{F4DE01CB-722A-4689-AF13-E5FD02B03D6E}" srcOrd="5" destOrd="0" parTransId="{369492E8-6165-421F-80ED-71ACA70EC5A7}" sibTransId="{974160F3-9741-4306-8A6D-F3F2C8791834}"/>
    <dgm:cxn modelId="{34FBDE5C-08A9-4CA3-8046-EEA5AAFD0512}" type="presOf" srcId="{3AE0F8AD-2E8F-44FB-9ABD-55DF210CF031}" destId="{DDEE6F43-46E5-48E5-BF8C-E0860A06C2C8}" srcOrd="0" destOrd="0" presId="urn:microsoft.com/office/officeart/2018/2/layout/IconVerticalSolidList"/>
    <dgm:cxn modelId="{7086DF66-887E-4C3B-80E0-A06142A5C583}" type="presOf" srcId="{2081FAEA-EEB6-4570-B0DC-7C3E941A51A7}" destId="{AA41040A-427F-4B45-BED1-E3074B5BC1E9}" srcOrd="0" destOrd="0" presId="urn:microsoft.com/office/officeart/2018/2/layout/IconVerticalSolidList"/>
    <dgm:cxn modelId="{B909E448-6412-4519-B081-82F694F983ED}" srcId="{3AE0F8AD-2E8F-44FB-9ABD-55DF210CF031}" destId="{2081FAEA-EEB6-4570-B0DC-7C3E941A51A7}" srcOrd="2" destOrd="0" parTransId="{153AB93A-93E8-4A06-8606-86BBB9E24609}" sibTransId="{E75B501A-2ED1-4094-8D57-233AAF138AE8}"/>
    <dgm:cxn modelId="{35132855-7109-4BF5-A5E4-E2C39D669889}" type="presOf" srcId="{41212967-613A-427A-ACF3-20AA3F72A27F}" destId="{73743C00-8AD7-402B-999C-1A78B7CC8555}" srcOrd="0" destOrd="0" presId="urn:microsoft.com/office/officeart/2018/2/layout/IconVerticalSolidList"/>
    <dgm:cxn modelId="{CACC07A2-20A7-4C09-97CE-BEB8D161E3CE}" type="presOf" srcId="{F4DE01CB-722A-4689-AF13-E5FD02B03D6E}" destId="{AD0EA852-2750-4FF1-8FEC-3847538E802A}" srcOrd="0" destOrd="0" presId="urn:microsoft.com/office/officeart/2018/2/layout/IconVerticalSolidList"/>
    <dgm:cxn modelId="{C54552A3-CB19-4700-892E-C07FAAEE2C91}" type="presOf" srcId="{005DE2FF-AD1C-4722-9ACC-A3560DB36990}" destId="{4C40A3BC-AB1E-4AE5-918F-5386552EDE54}" srcOrd="0" destOrd="0" presId="urn:microsoft.com/office/officeart/2018/2/layout/IconVerticalSolidList"/>
    <dgm:cxn modelId="{7DE381A7-04AD-462B-9463-6EBBE39201ED}" type="presOf" srcId="{6D4F627E-C61B-4551-A429-CE7604601CFA}" destId="{7E4A3191-312A-4671-9ED1-3F0B15A841AB}" srcOrd="0" destOrd="0" presId="urn:microsoft.com/office/officeart/2018/2/layout/IconVerticalSolidList"/>
    <dgm:cxn modelId="{E42CCFC0-A38E-47B9-BA03-9B61DF77083F}" type="presOf" srcId="{EAC4204C-6EDB-4DEA-AE91-CC0F0C9F9EB4}" destId="{73564372-C7FA-4D48-AEBE-E15025EA50F0}" srcOrd="0" destOrd="0" presId="urn:microsoft.com/office/officeart/2018/2/layout/IconVerticalSolidList"/>
    <dgm:cxn modelId="{1052AFE9-1059-4773-8ECA-9358B022B980}" srcId="{3AE0F8AD-2E8F-44FB-9ABD-55DF210CF031}" destId="{41212967-613A-427A-ACF3-20AA3F72A27F}" srcOrd="0" destOrd="0" parTransId="{256E7C94-B517-4B34-B894-20B6ACAC7867}" sibTransId="{A34BA979-7E06-4EB2-91F6-9FF4544BC3BD}"/>
    <dgm:cxn modelId="{68A7D48C-3030-4AD0-90DE-1A49D356AC72}" type="presParOf" srcId="{DDEE6F43-46E5-48E5-BF8C-E0860A06C2C8}" destId="{A9062F41-792C-499F-93AA-4AF4D0906915}" srcOrd="0" destOrd="0" presId="urn:microsoft.com/office/officeart/2018/2/layout/IconVerticalSolidList"/>
    <dgm:cxn modelId="{8C179D82-DFB3-45B2-9E0B-27E6170B8956}" type="presParOf" srcId="{A9062F41-792C-499F-93AA-4AF4D0906915}" destId="{75072F5F-E498-44FE-ACE4-3A32251718B1}" srcOrd="0" destOrd="0" presId="urn:microsoft.com/office/officeart/2018/2/layout/IconVerticalSolidList"/>
    <dgm:cxn modelId="{80CABD3A-3099-499D-861A-9C9258A182D3}" type="presParOf" srcId="{A9062F41-792C-499F-93AA-4AF4D0906915}" destId="{DDC0A563-AB6A-4237-B997-A9F68B2FC6FB}" srcOrd="1" destOrd="0" presId="urn:microsoft.com/office/officeart/2018/2/layout/IconVerticalSolidList"/>
    <dgm:cxn modelId="{4FEFDC6F-773C-45D1-A897-8245128387D5}" type="presParOf" srcId="{A9062F41-792C-499F-93AA-4AF4D0906915}" destId="{4B111A22-0B0D-49ED-89C3-EC4DC35C3AA6}" srcOrd="2" destOrd="0" presId="urn:microsoft.com/office/officeart/2018/2/layout/IconVerticalSolidList"/>
    <dgm:cxn modelId="{3EC3FA4A-948D-4FA8-9910-39A2FDBBB526}" type="presParOf" srcId="{A9062F41-792C-499F-93AA-4AF4D0906915}" destId="{73743C00-8AD7-402B-999C-1A78B7CC8555}" srcOrd="3" destOrd="0" presId="urn:microsoft.com/office/officeart/2018/2/layout/IconVerticalSolidList"/>
    <dgm:cxn modelId="{35D75E1E-BE4B-48B1-84D8-F8C91CBABFA8}" type="presParOf" srcId="{DDEE6F43-46E5-48E5-BF8C-E0860A06C2C8}" destId="{0C20BB15-E4B1-4255-9A32-815666132375}" srcOrd="1" destOrd="0" presId="urn:microsoft.com/office/officeart/2018/2/layout/IconVerticalSolidList"/>
    <dgm:cxn modelId="{49E1A9F2-9AEF-4A14-988F-ED4BFF90B4EE}" type="presParOf" srcId="{DDEE6F43-46E5-48E5-BF8C-E0860A06C2C8}" destId="{8BAB0971-3090-4362-A135-2D06482CFEA6}" srcOrd="2" destOrd="0" presId="urn:microsoft.com/office/officeart/2018/2/layout/IconVerticalSolidList"/>
    <dgm:cxn modelId="{BD170216-314E-4F48-85B4-AC48A6B3FF76}" type="presParOf" srcId="{8BAB0971-3090-4362-A135-2D06482CFEA6}" destId="{CB2B35BC-EFA4-46F4-9B02-45FAEF8958CB}" srcOrd="0" destOrd="0" presId="urn:microsoft.com/office/officeart/2018/2/layout/IconVerticalSolidList"/>
    <dgm:cxn modelId="{9CDAEC1F-72F2-47C0-80BA-0BAE46B523DC}" type="presParOf" srcId="{8BAB0971-3090-4362-A135-2D06482CFEA6}" destId="{FA379A34-14C5-403B-8E94-7A4823DA04D9}" srcOrd="1" destOrd="0" presId="urn:microsoft.com/office/officeart/2018/2/layout/IconVerticalSolidList"/>
    <dgm:cxn modelId="{B84F1E1D-6747-4A7B-96DD-546A31FA0679}" type="presParOf" srcId="{8BAB0971-3090-4362-A135-2D06482CFEA6}" destId="{97774E9C-D68A-47FC-A325-E43B5608CAF2}" srcOrd="2" destOrd="0" presId="urn:microsoft.com/office/officeart/2018/2/layout/IconVerticalSolidList"/>
    <dgm:cxn modelId="{4529F798-45AD-4173-B494-FAA589CCA188}" type="presParOf" srcId="{8BAB0971-3090-4362-A135-2D06482CFEA6}" destId="{73564372-C7FA-4D48-AEBE-E15025EA50F0}" srcOrd="3" destOrd="0" presId="urn:microsoft.com/office/officeart/2018/2/layout/IconVerticalSolidList"/>
    <dgm:cxn modelId="{811C5146-2F8E-4EC2-A9BE-53403B5A2DAD}" type="presParOf" srcId="{DDEE6F43-46E5-48E5-BF8C-E0860A06C2C8}" destId="{EB4B3A2E-14CA-4952-82E6-8C79B6E5B1AF}" srcOrd="3" destOrd="0" presId="urn:microsoft.com/office/officeart/2018/2/layout/IconVerticalSolidList"/>
    <dgm:cxn modelId="{57D84F03-B2B6-416B-B5E5-5DC37C7A31F2}" type="presParOf" srcId="{DDEE6F43-46E5-48E5-BF8C-E0860A06C2C8}" destId="{184A4670-3644-48F1-8F06-836D2785BD38}" srcOrd="4" destOrd="0" presId="urn:microsoft.com/office/officeart/2018/2/layout/IconVerticalSolidList"/>
    <dgm:cxn modelId="{179E9336-9A42-4937-BFAD-B45B6E1833C0}" type="presParOf" srcId="{184A4670-3644-48F1-8F06-836D2785BD38}" destId="{53A36DB2-DC2F-44C9-845F-E31082531790}" srcOrd="0" destOrd="0" presId="urn:microsoft.com/office/officeart/2018/2/layout/IconVerticalSolidList"/>
    <dgm:cxn modelId="{60E59DE2-C715-43B4-972F-BDE03A5A3046}" type="presParOf" srcId="{184A4670-3644-48F1-8F06-836D2785BD38}" destId="{EA766C60-5E2F-4C03-A20A-A8984B986CA7}" srcOrd="1" destOrd="0" presId="urn:microsoft.com/office/officeart/2018/2/layout/IconVerticalSolidList"/>
    <dgm:cxn modelId="{766983EC-3150-4EEE-AB5C-3B10F099E6F7}" type="presParOf" srcId="{184A4670-3644-48F1-8F06-836D2785BD38}" destId="{77B62BF5-301C-4760-B7C4-D132407A4F17}" srcOrd="2" destOrd="0" presId="urn:microsoft.com/office/officeart/2018/2/layout/IconVerticalSolidList"/>
    <dgm:cxn modelId="{2DCECD3B-AAFD-4EC8-9E8D-A4AF253802F2}" type="presParOf" srcId="{184A4670-3644-48F1-8F06-836D2785BD38}" destId="{AA41040A-427F-4B45-BED1-E3074B5BC1E9}" srcOrd="3" destOrd="0" presId="urn:microsoft.com/office/officeart/2018/2/layout/IconVerticalSolidList"/>
    <dgm:cxn modelId="{4879FB7C-851C-461D-99CF-0029E9AD3C41}" type="presParOf" srcId="{DDEE6F43-46E5-48E5-BF8C-E0860A06C2C8}" destId="{7281764B-2BB2-43BA-854E-C47EE598DBBF}" srcOrd="5" destOrd="0" presId="urn:microsoft.com/office/officeart/2018/2/layout/IconVerticalSolidList"/>
    <dgm:cxn modelId="{B6BD8A30-8507-4F55-9FA8-1B54917BB011}" type="presParOf" srcId="{DDEE6F43-46E5-48E5-BF8C-E0860A06C2C8}" destId="{E54E0E09-77E6-4ABA-9993-3944221ED223}" srcOrd="6" destOrd="0" presId="urn:microsoft.com/office/officeart/2018/2/layout/IconVerticalSolidList"/>
    <dgm:cxn modelId="{8716C927-3213-4389-9D7E-95BD9DDC71A3}" type="presParOf" srcId="{E54E0E09-77E6-4ABA-9993-3944221ED223}" destId="{AF50E9E5-2475-4700-8440-35B5B20227D5}" srcOrd="0" destOrd="0" presId="urn:microsoft.com/office/officeart/2018/2/layout/IconVerticalSolidList"/>
    <dgm:cxn modelId="{1B425955-838D-4B54-B2B8-649CFAE9BD06}" type="presParOf" srcId="{E54E0E09-77E6-4ABA-9993-3944221ED223}" destId="{DEDE3016-2B58-42D8-A3DB-493A7C30C984}" srcOrd="1" destOrd="0" presId="urn:microsoft.com/office/officeart/2018/2/layout/IconVerticalSolidList"/>
    <dgm:cxn modelId="{412041E6-0347-40D0-AD6C-C3D40D4A9EE6}" type="presParOf" srcId="{E54E0E09-77E6-4ABA-9993-3944221ED223}" destId="{C60C0C6D-77FB-4D21-A94A-97A9E1AB0931}" srcOrd="2" destOrd="0" presId="urn:microsoft.com/office/officeart/2018/2/layout/IconVerticalSolidList"/>
    <dgm:cxn modelId="{46316CB8-0EA2-4987-9103-E8265A1CB625}" type="presParOf" srcId="{E54E0E09-77E6-4ABA-9993-3944221ED223}" destId="{4C40A3BC-AB1E-4AE5-918F-5386552EDE54}" srcOrd="3" destOrd="0" presId="urn:microsoft.com/office/officeart/2018/2/layout/IconVerticalSolidList"/>
    <dgm:cxn modelId="{8E95BD0A-5384-4922-82D5-E65CAEE49D5D}" type="presParOf" srcId="{DDEE6F43-46E5-48E5-BF8C-E0860A06C2C8}" destId="{D290259E-226D-4BDB-AC95-D2A4F5739414}" srcOrd="7" destOrd="0" presId="urn:microsoft.com/office/officeart/2018/2/layout/IconVerticalSolidList"/>
    <dgm:cxn modelId="{82A2A128-208C-47CD-853F-AECDA77E0684}" type="presParOf" srcId="{DDEE6F43-46E5-48E5-BF8C-E0860A06C2C8}" destId="{C24704D1-99EC-400F-B681-7B57E730BD43}" srcOrd="8" destOrd="0" presId="urn:microsoft.com/office/officeart/2018/2/layout/IconVerticalSolidList"/>
    <dgm:cxn modelId="{17EB81EF-37EB-4EFB-BF5B-92F063644B23}" type="presParOf" srcId="{C24704D1-99EC-400F-B681-7B57E730BD43}" destId="{3EE19421-B9C8-4D40-8D2E-050EF76DAE4A}" srcOrd="0" destOrd="0" presId="urn:microsoft.com/office/officeart/2018/2/layout/IconVerticalSolidList"/>
    <dgm:cxn modelId="{D60FEDFB-106E-4B8C-BD90-4AF19E9D2FAD}" type="presParOf" srcId="{C24704D1-99EC-400F-B681-7B57E730BD43}" destId="{9C1A721B-5460-4973-A9C9-309E6E64E911}" srcOrd="1" destOrd="0" presId="urn:microsoft.com/office/officeart/2018/2/layout/IconVerticalSolidList"/>
    <dgm:cxn modelId="{48957BE8-78B4-4D74-BF73-64FC62FB45CF}" type="presParOf" srcId="{C24704D1-99EC-400F-B681-7B57E730BD43}" destId="{FD3E131C-9880-4C53-9FD0-9D9222D96F1E}" srcOrd="2" destOrd="0" presId="urn:microsoft.com/office/officeart/2018/2/layout/IconVerticalSolidList"/>
    <dgm:cxn modelId="{63984C4E-0C84-426A-83C3-CB31D4DBC2BF}" type="presParOf" srcId="{C24704D1-99EC-400F-B681-7B57E730BD43}" destId="{EABEC108-7B16-4497-9ECF-089BFC484A1D}" srcOrd="3" destOrd="0" presId="urn:microsoft.com/office/officeart/2018/2/layout/IconVerticalSolidList"/>
    <dgm:cxn modelId="{A5DD61DA-7514-4A54-BBB0-1FE8CB0CB560}" type="presParOf" srcId="{DDEE6F43-46E5-48E5-BF8C-E0860A06C2C8}" destId="{E16D46D8-C4DE-4D9D-B5FE-6237C0FF34EF}" srcOrd="9" destOrd="0" presId="urn:microsoft.com/office/officeart/2018/2/layout/IconVerticalSolidList"/>
    <dgm:cxn modelId="{0D393AAA-A07E-40A8-BD54-AB9ACA51FC49}" type="presParOf" srcId="{DDEE6F43-46E5-48E5-BF8C-E0860A06C2C8}" destId="{78BE5A65-FCEC-431F-8DD7-857467769EB4}" srcOrd="10" destOrd="0" presId="urn:microsoft.com/office/officeart/2018/2/layout/IconVerticalSolidList"/>
    <dgm:cxn modelId="{1156AC91-5A1E-4C3B-8449-384512371BB2}" type="presParOf" srcId="{78BE5A65-FCEC-431F-8DD7-857467769EB4}" destId="{AB58EF6B-86E8-430B-8563-570B5BE1D4C1}" srcOrd="0" destOrd="0" presId="urn:microsoft.com/office/officeart/2018/2/layout/IconVerticalSolidList"/>
    <dgm:cxn modelId="{1F7A0A69-E67C-4DFB-B827-DA430A25E835}" type="presParOf" srcId="{78BE5A65-FCEC-431F-8DD7-857467769EB4}" destId="{B92DEEF9-9880-411B-A8CF-1FBD13718F5F}" srcOrd="1" destOrd="0" presId="urn:microsoft.com/office/officeart/2018/2/layout/IconVerticalSolidList"/>
    <dgm:cxn modelId="{6DE2CD53-3C48-4033-914B-52B0071BA934}" type="presParOf" srcId="{78BE5A65-FCEC-431F-8DD7-857467769EB4}" destId="{4C411DA0-1F00-45CE-A6DA-10581274BC91}" srcOrd="2" destOrd="0" presId="urn:microsoft.com/office/officeart/2018/2/layout/IconVerticalSolidList"/>
    <dgm:cxn modelId="{8686C301-709E-4EDE-9077-50ED1BD14FA9}" type="presParOf" srcId="{78BE5A65-FCEC-431F-8DD7-857467769EB4}" destId="{AD0EA852-2750-4FF1-8FEC-3847538E802A}" srcOrd="3" destOrd="0" presId="urn:microsoft.com/office/officeart/2018/2/layout/IconVerticalSolidList"/>
    <dgm:cxn modelId="{43F2C15C-B869-40B3-9DDD-C76BAD5938F3}" type="presParOf" srcId="{DDEE6F43-46E5-48E5-BF8C-E0860A06C2C8}" destId="{78425C26-B470-4EB6-B208-ECC4CA341992}" srcOrd="11" destOrd="0" presId="urn:microsoft.com/office/officeart/2018/2/layout/IconVerticalSolidList"/>
    <dgm:cxn modelId="{6373F024-F009-4313-A144-7CA18E6E728B}" type="presParOf" srcId="{DDEE6F43-46E5-48E5-BF8C-E0860A06C2C8}" destId="{CA84A1B7-DC3C-4588-AA27-62755AA437B3}" srcOrd="12" destOrd="0" presId="urn:microsoft.com/office/officeart/2018/2/layout/IconVerticalSolidList"/>
    <dgm:cxn modelId="{618BED21-A0CE-4AF6-B895-9618BDF7F47C}" type="presParOf" srcId="{CA84A1B7-DC3C-4588-AA27-62755AA437B3}" destId="{1A49B897-88A6-4A02-8BEA-F935737A09D9}" srcOrd="0" destOrd="0" presId="urn:microsoft.com/office/officeart/2018/2/layout/IconVerticalSolidList"/>
    <dgm:cxn modelId="{54C3C5EB-CC00-4B08-9C51-EDB7A1589721}" type="presParOf" srcId="{CA84A1B7-DC3C-4588-AA27-62755AA437B3}" destId="{97523344-F2E8-4743-ADD8-AF13C2C37C04}" srcOrd="1" destOrd="0" presId="urn:microsoft.com/office/officeart/2018/2/layout/IconVerticalSolidList"/>
    <dgm:cxn modelId="{A6F8BF6A-3078-43A0-B803-1C667DF9DDC4}" type="presParOf" srcId="{CA84A1B7-DC3C-4588-AA27-62755AA437B3}" destId="{9F1E5448-E1F6-4172-A993-44AAE4F50CC2}" srcOrd="2" destOrd="0" presId="urn:microsoft.com/office/officeart/2018/2/layout/IconVerticalSolidList"/>
    <dgm:cxn modelId="{4044AE07-2A47-4192-82A6-408B710A8334}" type="presParOf" srcId="{CA84A1B7-DC3C-4588-AA27-62755AA437B3}" destId="{7E4A3191-312A-4671-9ED1-3F0B15A841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72F5F-E498-44FE-ACE4-3A32251718B1}">
      <dsp:nvSpPr>
        <dsp:cNvPr id="0" name=""/>
        <dsp:cNvSpPr/>
      </dsp:nvSpPr>
      <dsp:spPr>
        <a:xfrm>
          <a:off x="0" y="470"/>
          <a:ext cx="6630174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0A563-AB6A-4237-B997-A9F68B2FC6FB}">
      <dsp:nvSpPr>
        <dsp:cNvPr id="0" name=""/>
        <dsp:cNvSpPr/>
      </dsp:nvSpPr>
      <dsp:spPr>
        <a:xfrm>
          <a:off x="195868" y="146157"/>
          <a:ext cx="356124" cy="356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43C00-8AD7-402B-999C-1A78B7CC8555}">
      <dsp:nvSpPr>
        <dsp:cNvPr id="0" name=""/>
        <dsp:cNvSpPr/>
      </dsp:nvSpPr>
      <dsp:spPr>
        <a:xfrm>
          <a:off x="747862" y="470"/>
          <a:ext cx="5882311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Step 1: Load and Preprocess the Data</a:t>
          </a:r>
        </a:p>
      </dsp:txBody>
      <dsp:txXfrm>
        <a:off x="747862" y="470"/>
        <a:ext cx="5882311" cy="647499"/>
      </dsp:txXfrm>
    </dsp:sp>
    <dsp:sp modelId="{CB2B35BC-EFA4-46F4-9B02-45FAEF8958CB}">
      <dsp:nvSpPr>
        <dsp:cNvPr id="0" name=""/>
        <dsp:cNvSpPr/>
      </dsp:nvSpPr>
      <dsp:spPr>
        <a:xfrm>
          <a:off x="0" y="809844"/>
          <a:ext cx="6630174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79A34-14C5-403B-8E94-7A4823DA04D9}">
      <dsp:nvSpPr>
        <dsp:cNvPr id="0" name=""/>
        <dsp:cNvSpPr/>
      </dsp:nvSpPr>
      <dsp:spPr>
        <a:xfrm>
          <a:off x="195868" y="955532"/>
          <a:ext cx="356124" cy="356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64372-C7FA-4D48-AEBE-E15025EA50F0}">
      <dsp:nvSpPr>
        <dsp:cNvPr id="0" name=""/>
        <dsp:cNvSpPr/>
      </dsp:nvSpPr>
      <dsp:spPr>
        <a:xfrm>
          <a:off x="747862" y="809844"/>
          <a:ext cx="5882311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2: Exploratory Data Analysis</a:t>
          </a:r>
        </a:p>
      </dsp:txBody>
      <dsp:txXfrm>
        <a:off x="747862" y="809844"/>
        <a:ext cx="5882311" cy="647499"/>
      </dsp:txXfrm>
    </dsp:sp>
    <dsp:sp modelId="{53A36DB2-DC2F-44C9-845F-E31082531790}">
      <dsp:nvSpPr>
        <dsp:cNvPr id="0" name=""/>
        <dsp:cNvSpPr/>
      </dsp:nvSpPr>
      <dsp:spPr>
        <a:xfrm>
          <a:off x="0" y="1619219"/>
          <a:ext cx="6630174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66C60-5E2F-4C03-A20A-A8984B986CA7}">
      <dsp:nvSpPr>
        <dsp:cNvPr id="0" name=""/>
        <dsp:cNvSpPr/>
      </dsp:nvSpPr>
      <dsp:spPr>
        <a:xfrm>
          <a:off x="195868" y="1764906"/>
          <a:ext cx="356124" cy="356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1040A-427F-4B45-BED1-E3074B5BC1E9}">
      <dsp:nvSpPr>
        <dsp:cNvPr id="0" name=""/>
        <dsp:cNvSpPr/>
      </dsp:nvSpPr>
      <dsp:spPr>
        <a:xfrm>
          <a:off x="747862" y="1619219"/>
          <a:ext cx="5882311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3: Balancing the Target feature.</a:t>
          </a:r>
        </a:p>
      </dsp:txBody>
      <dsp:txXfrm>
        <a:off x="747862" y="1619219"/>
        <a:ext cx="5882311" cy="647499"/>
      </dsp:txXfrm>
    </dsp:sp>
    <dsp:sp modelId="{AF50E9E5-2475-4700-8440-35B5B20227D5}">
      <dsp:nvSpPr>
        <dsp:cNvPr id="0" name=""/>
        <dsp:cNvSpPr/>
      </dsp:nvSpPr>
      <dsp:spPr>
        <a:xfrm>
          <a:off x="0" y="2428594"/>
          <a:ext cx="6630174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E3016-2B58-42D8-A3DB-493A7C30C984}">
      <dsp:nvSpPr>
        <dsp:cNvPr id="0" name=""/>
        <dsp:cNvSpPr/>
      </dsp:nvSpPr>
      <dsp:spPr>
        <a:xfrm>
          <a:off x="195868" y="2574281"/>
          <a:ext cx="356124" cy="356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0A3BC-AB1E-4AE5-918F-5386552EDE54}">
      <dsp:nvSpPr>
        <dsp:cNvPr id="0" name=""/>
        <dsp:cNvSpPr/>
      </dsp:nvSpPr>
      <dsp:spPr>
        <a:xfrm>
          <a:off x="747862" y="2428594"/>
          <a:ext cx="5882311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Step 4: Feature Engineering.</a:t>
          </a:r>
          <a:endParaRPr lang="en-US" sz="1600" kern="1200"/>
        </a:p>
      </dsp:txBody>
      <dsp:txXfrm>
        <a:off x="747862" y="2428594"/>
        <a:ext cx="5882311" cy="647499"/>
      </dsp:txXfrm>
    </dsp:sp>
    <dsp:sp modelId="{3EE19421-B9C8-4D40-8D2E-050EF76DAE4A}">
      <dsp:nvSpPr>
        <dsp:cNvPr id="0" name=""/>
        <dsp:cNvSpPr/>
      </dsp:nvSpPr>
      <dsp:spPr>
        <a:xfrm>
          <a:off x="0" y="3237968"/>
          <a:ext cx="6630174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A721B-5460-4973-A9C9-309E6E64E911}">
      <dsp:nvSpPr>
        <dsp:cNvPr id="0" name=""/>
        <dsp:cNvSpPr/>
      </dsp:nvSpPr>
      <dsp:spPr>
        <a:xfrm>
          <a:off x="195868" y="3383656"/>
          <a:ext cx="356124" cy="356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EC108-7B16-4497-9ECF-089BFC484A1D}">
      <dsp:nvSpPr>
        <dsp:cNvPr id="0" name=""/>
        <dsp:cNvSpPr/>
      </dsp:nvSpPr>
      <dsp:spPr>
        <a:xfrm>
          <a:off x="747862" y="3237968"/>
          <a:ext cx="5882311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Step 5: Anomaly detection using unsupervised ML models.</a:t>
          </a:r>
          <a:endParaRPr lang="en-US" sz="1600" kern="1200"/>
        </a:p>
      </dsp:txBody>
      <dsp:txXfrm>
        <a:off x="747862" y="3237968"/>
        <a:ext cx="5882311" cy="647499"/>
      </dsp:txXfrm>
    </dsp:sp>
    <dsp:sp modelId="{AB58EF6B-86E8-430B-8563-570B5BE1D4C1}">
      <dsp:nvSpPr>
        <dsp:cNvPr id="0" name=""/>
        <dsp:cNvSpPr/>
      </dsp:nvSpPr>
      <dsp:spPr>
        <a:xfrm>
          <a:off x="0" y="4047343"/>
          <a:ext cx="6630174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DEEF9-9880-411B-A8CF-1FBD13718F5F}">
      <dsp:nvSpPr>
        <dsp:cNvPr id="0" name=""/>
        <dsp:cNvSpPr/>
      </dsp:nvSpPr>
      <dsp:spPr>
        <a:xfrm>
          <a:off x="195868" y="4193030"/>
          <a:ext cx="356124" cy="3561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EA852-2750-4FF1-8FEC-3847538E802A}">
      <dsp:nvSpPr>
        <dsp:cNvPr id="0" name=""/>
        <dsp:cNvSpPr/>
      </dsp:nvSpPr>
      <dsp:spPr>
        <a:xfrm>
          <a:off x="747862" y="4047343"/>
          <a:ext cx="5882311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Step 6: Model Evaluation and comparison.</a:t>
          </a:r>
          <a:endParaRPr lang="en-US" sz="1600" kern="1200"/>
        </a:p>
      </dsp:txBody>
      <dsp:txXfrm>
        <a:off x="747862" y="4047343"/>
        <a:ext cx="5882311" cy="647499"/>
      </dsp:txXfrm>
    </dsp:sp>
    <dsp:sp modelId="{1A49B897-88A6-4A02-8BEA-F935737A09D9}">
      <dsp:nvSpPr>
        <dsp:cNvPr id="0" name=""/>
        <dsp:cNvSpPr/>
      </dsp:nvSpPr>
      <dsp:spPr>
        <a:xfrm>
          <a:off x="0" y="4856717"/>
          <a:ext cx="6630174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23344-F2E8-4743-ADD8-AF13C2C37C04}">
      <dsp:nvSpPr>
        <dsp:cNvPr id="0" name=""/>
        <dsp:cNvSpPr/>
      </dsp:nvSpPr>
      <dsp:spPr>
        <a:xfrm>
          <a:off x="195868" y="5002405"/>
          <a:ext cx="356124" cy="3561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A3191-312A-4671-9ED1-3F0B15A841AB}">
      <dsp:nvSpPr>
        <dsp:cNvPr id="0" name=""/>
        <dsp:cNvSpPr/>
      </dsp:nvSpPr>
      <dsp:spPr>
        <a:xfrm>
          <a:off x="747862" y="4856717"/>
          <a:ext cx="5882311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Step 7: Finding the Compromised Merchant, Compromised dates and Exploited dates.</a:t>
          </a:r>
          <a:endParaRPr lang="en-US" sz="1600" kern="1200" dirty="0"/>
        </a:p>
      </dsp:txBody>
      <dsp:txXfrm>
        <a:off x="747862" y="4856717"/>
        <a:ext cx="5882311" cy="64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6E06-3164-4ADB-82EA-0A3A2A22B856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DE9D3-3332-44F9-850F-A41635C76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97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DE9D3-3332-44F9-850F-A41635C762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72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DE9D3-3332-44F9-850F-A41635C762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79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focused on fraudulent transactions from our dataset. The data preparation involved extracting the 'merchant' and 'date' columns from these transactions.</a:t>
            </a:r>
          </a:p>
          <a:p>
            <a:r>
              <a:rPr lang="en-US" dirty="0"/>
              <a:t>Since K-Means clustering requires numerical inputs, we used </a:t>
            </a:r>
            <a:r>
              <a:rPr lang="en-US" dirty="0" err="1"/>
              <a:t>LabelEncoder</a:t>
            </a:r>
            <a:r>
              <a:rPr lang="en-US" dirty="0"/>
              <a:t> to convert the categorical 'merchant' identifiers into numerical labels. This step ensures that each merchant is represented by a unique integer.</a:t>
            </a:r>
          </a:p>
          <a:p>
            <a:r>
              <a:rPr lang="en-US" dirty="0"/>
              <a:t>We applied the K-Means algorithm to the prepared dataset, specifying a certain number of clusters. For our analysis, we chose 9 clusters, though this number can be adjusted based on the data and the expected granularity of the </a:t>
            </a:r>
            <a:r>
              <a:rPr lang="en-US" dirty="0" err="1"/>
              <a:t>results.The</a:t>
            </a:r>
            <a:r>
              <a:rPr lang="en-US" dirty="0"/>
              <a:t> K-Means algorithm iteratively assigns each data point to one of the clusters based on the features and minimizes the variance within each cluster.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DE9D3-3332-44F9-850F-A41635C7627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43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applied DBSCAN with specific values for eps (epsilon) and </a:t>
            </a:r>
            <a:r>
              <a:rPr lang="en-US" dirty="0" err="1"/>
              <a:t>min_samples</a:t>
            </a:r>
            <a:r>
              <a:rPr lang="en-US" dirty="0"/>
              <a:t>. In our case, eps was set to 0.3 and </a:t>
            </a:r>
            <a:r>
              <a:rPr lang="en-US" dirty="0" err="1"/>
              <a:t>min_samples</a:t>
            </a:r>
            <a:r>
              <a:rPr lang="en-US" dirty="0"/>
              <a:t> was set to 6. These parameters can be adjusted based on the data </a:t>
            </a:r>
            <a:r>
              <a:rPr lang="en-US" dirty="0" err="1"/>
              <a:t>characteristics.DBSCAN</a:t>
            </a:r>
            <a:r>
              <a:rPr lang="en-US" dirty="0"/>
              <a:t> clusters data points based on density, identifying regions of high density as clusters and labeling points in low-density regions as noise (anomalies).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started by filtering our dataset to focus on fraudulent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Next, we grouped these transactions by merchant and date, and counted the number of fraudulent transactions for each combination. This gave us a new dataset where each entry represents a merchant on a specific date along with the count of fraudulent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this grouped dataset, we extracted the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fraudulent_count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feature, converting it into a floating-point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array for further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Scaling: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 applying DBSCAN, we scaled the data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StandardScaler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Scaling is crucial for DBSCAN as it relies on distance calculations, and features with larger scales can disproportionately influence these distances.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DBSCAN Clustering: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applied DBSCAN with specific values 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(epsilon)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our case,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was set to 0.3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was set to 6. These parameters can be adjusted based on the data characteristics.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DBSCAN clusters data points based on density, identifying regions of high density as clusters and labeling points in low-density regions as noise (anomalies).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Clusters: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result of the DBSCAN clustering is stored in the 'cluster' column of our dataset. Data points labeled with -1 are considered noise, which in the context of fraud detection, often correspond to anomalous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identified the cluster representing the compromised merchant by focusing on these noise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Compromised Merchant: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examining the noise points (cluster label -1), we found the merchant with the highest count of fraudulent transactions, indicating a likely compromise.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compromised merchant was identified and printed for further 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DE9D3-3332-44F9-850F-A41635C7627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1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know?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DE9D3-3332-44F9-850F-A41635C7627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94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6255-9EDB-389F-7D1F-761986CB6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B2FB9-FA82-232C-956D-39EC2B7E4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04DC-AA33-E2B9-8B2E-DCF1B090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DC19-E4A7-46FB-B367-63DC094FDD2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CE48-D7ED-D861-2EDE-09EE05E6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CEBE-638E-D7C2-E82E-E9C772AE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204-E932-4298-B91A-11D5E6269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98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5FF2-991A-08E0-FC48-D2E2D785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3CD6-6C35-9616-8EEA-7AD9B8256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908B-0467-6704-F17E-EC8D159C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DC19-E4A7-46FB-B367-63DC094FDD2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E2CD-8983-12E9-0433-2EB185E2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5609E-CB11-2262-2458-0A67DCDC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204-E932-4298-B91A-11D5E6269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4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92D4A-AD0E-626A-9025-9EDF53250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F0314-D628-AA84-0ECE-13CC6FE52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7E21C-D1D2-A44E-4D89-84B2E9CD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DC19-E4A7-46FB-B367-63DC094FDD2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ABB4-CBA7-8146-0283-6CCD4A06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C7A2E-0285-20D6-24F2-DC63ACE5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204-E932-4298-B91A-11D5E6269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9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3580-FE22-6217-8A1A-5A07F5B2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3B1C-B392-FABC-0745-2A719968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2737-BD5C-3C92-3C0E-84F97E18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DC19-E4A7-46FB-B367-63DC094FDD2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91940-FDE4-677B-88F1-307116EC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247E-E67D-8B05-9353-2237BED4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204-E932-4298-B91A-11D5E6269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85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A357-D2E1-B36D-689A-CB4C5033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796DB-E23C-A07D-FFD7-BDEDB3D7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59F58-48DA-9EDA-0F2D-BBA28124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DC19-E4A7-46FB-B367-63DC094FDD2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ED544-888A-74D2-9F52-449A4CFE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8B4F5-3745-5924-EF61-1772BAEC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204-E932-4298-B91A-11D5E6269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4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E6F-0B78-36A7-2CF8-E2544FE9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7869-7A7D-5CD6-3446-D2B1842FB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CB822-8696-16C3-E2EF-7721F00A7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306AA-EFA0-CB0F-0AB9-C12132D3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DC19-E4A7-46FB-B367-63DC094FDD2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111BF-E500-AB92-0A9F-CD1BEBF7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C2688-EA0B-71DD-F46C-6FEE3CA1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204-E932-4298-B91A-11D5E6269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23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CE87-781B-B1FF-F1C7-52DEB23D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344E-489A-59DE-78F6-516A39859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E6C27-D34A-AD1F-64CD-1672F40A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194A0-051C-7F61-4BA2-25D022D7C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DF4D7-C9A8-6964-E394-5207A588F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D2A78-3C60-E49F-A72E-BA39CD08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DC19-E4A7-46FB-B367-63DC094FDD2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7747A-70A9-DDCE-D3BC-385BCAC1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29CFF-5191-F4CA-09CF-F7668CC3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204-E932-4298-B91A-11D5E6269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0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E91E-AD7A-64EE-73BF-7AE177E5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D7D88-F077-58B5-259F-6453BA9C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DC19-E4A7-46FB-B367-63DC094FDD2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1E10E-1116-4D16-4470-FF4127B9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7293E-E58E-B710-19D7-8646956B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204-E932-4298-B91A-11D5E6269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4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34E05-7D38-7963-8392-BAEBF891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DC19-E4A7-46FB-B367-63DC094FDD2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BBE31-D1CF-A25E-29F3-444B40E0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B3D16-A258-2D08-FC8A-DBAB530C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204-E932-4298-B91A-11D5E6269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6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949F-75AA-5B2E-24CF-BEF16846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8EB4-8145-08B5-7663-60EC5B8AE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41BEA-4A50-0EEF-F0EE-A8AFCE533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B3C22-C8FE-0E81-B9EA-F663B006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DC19-E4A7-46FB-B367-63DC094FDD2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584C3-2497-A1BC-D3A7-D9F524EC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7ADFE-9A39-1D5B-20A2-F047DFD4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204-E932-4298-B91A-11D5E6269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25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8377-B557-423B-45AF-9BF029B3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BB52E-5454-DCBC-2514-D1F8CBE92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A818F-CA41-D635-3543-E320863D3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FD032-4870-9AEC-3358-6C59D19B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DC19-E4A7-46FB-B367-63DC094FDD2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A3C6D-73F2-1991-8656-B215474A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CF16A-9000-C7C8-75EA-0C575F97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204-E932-4298-B91A-11D5E6269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81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D4C0E-916E-A45E-84EF-61783F34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05934-2305-CF91-4411-3E3C4FE0C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E79D-C624-5089-2B5F-093542A85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11DC19-E4A7-46FB-B367-63DC094FDD2F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9E0EB-DB68-81E9-2CC1-4AD6A107D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3A0D-B78F-1410-286E-10717C65B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803204-E932-4298-B91A-11D5E6269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43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building with many windows at night&#10;&#10;Description automatically generated">
            <a:extLst>
              <a:ext uri="{FF2B5EF4-FFF2-40B4-BE49-F238E27FC236}">
                <a16:creationId xmlns:a16="http://schemas.microsoft.com/office/drawing/2014/main" id="{B9347B3B-26B3-36FE-31CD-12574C0EC1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0" r="21687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F62E5AB-32DD-F2AD-E139-37238DCD19B8}"/>
              </a:ext>
            </a:extLst>
          </p:cNvPr>
          <p:cNvSpPr txBox="1">
            <a:spLocks/>
          </p:cNvSpPr>
          <p:nvPr/>
        </p:nvSpPr>
        <p:spPr>
          <a:xfrm>
            <a:off x="728663" y="1115219"/>
            <a:ext cx="550544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9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FRAUD DETECTION</a:t>
            </a:r>
            <a:br>
              <a:rPr lang="en-US" sz="3900" b="1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9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USING UNSUPERVISED ML MODELS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6BEB397-9B37-F850-2DB3-7FDAFE16F090}"/>
              </a:ext>
            </a:extLst>
          </p:cNvPr>
          <p:cNvSpPr txBox="1">
            <a:spLocks/>
          </p:cNvSpPr>
          <p:nvPr/>
        </p:nvSpPr>
        <p:spPr>
          <a:xfrm>
            <a:off x="728663" y="3902075"/>
            <a:ext cx="550544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chemeClr val="bg1"/>
                </a:solidFill>
              </a:rPr>
              <a:t>- Abhishek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3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01"/>
    </mc:Choice>
    <mc:Fallback>
      <p:transition spd="slow" advTm="95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>
            <a:extLst>
              <a:ext uri="{FF2B5EF4-FFF2-40B4-BE49-F238E27FC236}">
                <a16:creationId xmlns:a16="http://schemas.microsoft.com/office/drawing/2014/main" id="{78CF4DC0-E665-9869-1A7D-EA0AFD55D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74" y="1200548"/>
            <a:ext cx="5230809" cy="32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 blue and white graph&#10;&#10;Description automatically generated with medium confidence">
            <a:extLst>
              <a:ext uri="{FF2B5EF4-FFF2-40B4-BE49-F238E27FC236}">
                <a16:creationId xmlns:a16="http://schemas.microsoft.com/office/drawing/2014/main" id="{2443E48B-54B0-8A8A-B06B-232470F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9647" y="1200548"/>
            <a:ext cx="5451830" cy="32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9E5A1C29-90E3-9D75-9A3E-E9C25A36F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692" y="5421445"/>
            <a:ext cx="3589860" cy="8002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xploitation Dates: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2015-01-21, 2015-01-22,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2015-01-23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836A4FF-C2EE-2BDC-97D2-D0F31015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509" y="4734029"/>
            <a:ext cx="3534997" cy="5078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Compromised Date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2015-01-08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 descr="Arrow: Slight curve outline">
            <a:extLst>
              <a:ext uri="{FF2B5EF4-FFF2-40B4-BE49-F238E27FC236}">
                <a16:creationId xmlns:a16="http://schemas.microsoft.com/office/drawing/2014/main" id="{6EE2761E-1BFE-27B0-B39F-C3FDE4F17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9600" y="4530744"/>
            <a:ext cx="914400" cy="914400"/>
          </a:xfrm>
          <a:prstGeom prst="rect">
            <a:avLst/>
          </a:prstGeom>
        </p:spPr>
      </p:pic>
      <p:pic>
        <p:nvPicPr>
          <p:cNvPr id="9" name="Graphic 8" descr="Arrow: Slight curve outline">
            <a:extLst>
              <a:ext uri="{FF2B5EF4-FFF2-40B4-BE49-F238E27FC236}">
                <a16:creationId xmlns:a16="http://schemas.microsoft.com/office/drawing/2014/main" id="{4AD99437-95E0-91CC-894A-809292A06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7197" y="5144576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A0EF8F-A9FB-3D86-01A0-0C839384F604}"/>
              </a:ext>
            </a:extLst>
          </p:cNvPr>
          <p:cNvSpPr/>
          <p:nvPr/>
        </p:nvSpPr>
        <p:spPr>
          <a:xfrm>
            <a:off x="6609647" y="1357179"/>
            <a:ext cx="1724162" cy="69063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 defTabSz="658368">
              <a:spcAft>
                <a:spcPts val="600"/>
              </a:spcAft>
            </a:pPr>
            <a:r>
              <a:rPr lang="en-US" sz="3888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C4819"/>
                </a:solidFill>
                <a:latin typeface="+mn-lt"/>
                <a:ea typeface="+mn-ea"/>
                <a:cs typeface="+mn-cs"/>
              </a:rPr>
              <a:t>M78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9C75B-0A8A-023A-7BF5-6B28732F5DF4}"/>
              </a:ext>
            </a:extLst>
          </p:cNvPr>
          <p:cNvSpPr/>
          <p:nvPr/>
        </p:nvSpPr>
        <p:spPr>
          <a:xfrm>
            <a:off x="233325" y="1370590"/>
            <a:ext cx="1724162" cy="69063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 defTabSz="658368">
              <a:spcAft>
                <a:spcPts val="600"/>
              </a:spcAft>
            </a:pPr>
            <a:r>
              <a:rPr lang="en-US" sz="3888" b="1" kern="1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C4819"/>
                </a:solidFill>
                <a:latin typeface="+mn-lt"/>
                <a:ea typeface="+mn-ea"/>
                <a:cs typeface="+mn-cs"/>
              </a:rPr>
              <a:t>M57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EC76E3-6383-F48A-BEF5-95B21BA0988E}"/>
              </a:ext>
            </a:extLst>
          </p:cNvPr>
          <p:cNvSpPr/>
          <p:nvPr/>
        </p:nvSpPr>
        <p:spPr>
          <a:xfrm>
            <a:off x="446822" y="4614429"/>
            <a:ext cx="4924077" cy="1853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EBFA7B3-122B-378D-726E-D9F068C52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92" y="5464692"/>
            <a:ext cx="3137607" cy="8002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Dates of exploitation for Merchant M78: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2015-01-27, 2015-01-28,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2015-01-29, 2015-01-30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93C6EE6-51D7-D694-D201-629A16C3E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92" y="4775448"/>
            <a:ext cx="3302707" cy="5078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Dates of Compromise for Merchant M57: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2015-01-22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12" descr="Arrow: Slight curve outline">
            <a:extLst>
              <a:ext uri="{FF2B5EF4-FFF2-40B4-BE49-F238E27FC236}">
                <a16:creationId xmlns:a16="http://schemas.microsoft.com/office/drawing/2014/main" id="{34FFCABB-7413-A38A-83C2-004DCE637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950" y="4614429"/>
            <a:ext cx="914400" cy="914400"/>
          </a:xfrm>
          <a:prstGeom prst="rect">
            <a:avLst/>
          </a:prstGeom>
        </p:spPr>
      </p:pic>
      <p:pic>
        <p:nvPicPr>
          <p:cNvPr id="14" name="Graphic 13" descr="Arrow: Slight curve outline">
            <a:extLst>
              <a:ext uri="{FF2B5EF4-FFF2-40B4-BE49-F238E27FC236}">
                <a16:creationId xmlns:a16="http://schemas.microsoft.com/office/drawing/2014/main" id="{078304DE-EB7F-EB84-E3E5-8AD6FBE84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950" y="5350511"/>
            <a:ext cx="914400" cy="9144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DFDCF7-7908-F6E2-42F1-C123F7A03758}"/>
              </a:ext>
            </a:extLst>
          </p:cNvPr>
          <p:cNvSpPr/>
          <p:nvPr/>
        </p:nvSpPr>
        <p:spPr>
          <a:xfrm>
            <a:off x="6821102" y="4601019"/>
            <a:ext cx="5240375" cy="18002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02ECBB-96CE-BE92-4565-BD681D3ED1A4}"/>
              </a:ext>
            </a:extLst>
          </p:cNvPr>
          <p:cNvSpPr/>
          <p:nvPr/>
        </p:nvSpPr>
        <p:spPr>
          <a:xfrm>
            <a:off x="1555573" y="186250"/>
            <a:ext cx="2787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K-Means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AF4689-D096-D506-9662-98C3CD9064D9}"/>
              </a:ext>
            </a:extLst>
          </p:cNvPr>
          <p:cNvSpPr/>
          <p:nvPr/>
        </p:nvSpPr>
        <p:spPr>
          <a:xfrm>
            <a:off x="7042012" y="186250"/>
            <a:ext cx="4798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Isolation Forest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7B3394-791A-135B-2C24-4BDE1DB34F80}"/>
              </a:ext>
            </a:extLst>
          </p:cNvPr>
          <p:cNvCxnSpPr>
            <a:cxnSpLocks/>
          </p:cNvCxnSpPr>
          <p:nvPr/>
        </p:nvCxnSpPr>
        <p:spPr>
          <a:xfrm>
            <a:off x="6007100" y="647915"/>
            <a:ext cx="0" cy="563915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3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/>
      <p:bldP spid="3" grpId="0"/>
      <p:bldP spid="4" grpId="0" animBg="1"/>
      <p:bldP spid="11" grpId="0" animBg="1"/>
      <p:bldP spid="12" grpId="0" animBg="1"/>
      <p:bldP spid="15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935A57-0ADB-E59D-FE33-B346E053855C}"/>
              </a:ext>
            </a:extLst>
          </p:cNvPr>
          <p:cNvSpPr/>
          <p:nvPr/>
        </p:nvSpPr>
        <p:spPr>
          <a:xfrm>
            <a:off x="1156851" y="637762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u="sng" kern="120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Future Scope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8DFF3-B6B1-267D-DB76-A1DD1476F296}"/>
              </a:ext>
            </a:extLst>
          </p:cNvPr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Additional Data resources:</a:t>
            </a:r>
            <a:br>
              <a:rPr lang="en-US" sz="1500" dirty="0"/>
            </a:br>
            <a:r>
              <a:rPr lang="en-US" sz="1500" dirty="0"/>
              <a:t>	Transaction Amounts, Geolocation Data, Merchant Categories, Transaction Frequency, Time of Day.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Account Behavior Analysis:</a:t>
            </a:r>
            <a:r>
              <a:rPr lang="en-US" sz="1500" dirty="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	Analyze the behavior of compromised accounts before and after the fraud to identify any subtle changes or 	patterns.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DAG or Fraud Networks: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	Investigate connections between different compromised accounts and merchants to identify potential 	fraud networks.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Neural Networks for Fraud detection: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	Neural networks are a powerful tool in identifying complex patterns in large datasets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	, making them ideal for detecting fraudulent transactions which often exhibit intricate patterns.</a:t>
            </a:r>
          </a:p>
        </p:txBody>
      </p:sp>
    </p:spTree>
    <p:extLst>
      <p:ext uri="{BB962C8B-B14F-4D97-AF65-F5344CB8AC3E}">
        <p14:creationId xmlns:p14="http://schemas.microsoft.com/office/powerpoint/2010/main" val="47994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224416-FB0A-B83A-B882-F90AFD11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kern="120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2225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5" descr="One in a crowd">
            <a:extLst>
              <a:ext uri="{FF2B5EF4-FFF2-40B4-BE49-F238E27FC236}">
                <a16:creationId xmlns:a16="http://schemas.microsoft.com/office/drawing/2014/main" id="{2BAFF22B-97D7-5598-067D-B0F478CD4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07" name="Freeform: Shape 106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9" name="Freeform: Shape 108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51237-F9AA-E0B3-683F-A0E922E5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 b="1">
                <a:latin typeface="Abadi" panose="020B0604020104020204" pitchFamily="34" charset="0"/>
              </a:rPr>
              <a:t>Agenda:</a:t>
            </a:r>
            <a:endParaRPr lang="en-GB" sz="2800">
              <a:latin typeface="Abadi" panose="020B0604020104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3C0A8-EBB1-71CF-E102-522DEBE92F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/>
            <a:r>
              <a:rPr lang="en-US" sz="1400"/>
              <a:t>Problem statement and Understanding Data set</a:t>
            </a:r>
          </a:p>
          <a:p>
            <a:pPr marL="285750" indent="-285750"/>
            <a:r>
              <a:rPr lang="en-US" sz="1400"/>
              <a:t>Analyse data leveraging the EDA approach to balance and scale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Proposing an unsupervised ml model to detect compromised merchant – K-Means, DBSCAN, Isolation forest.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Compromised and exploited dates.</a:t>
            </a:r>
          </a:p>
          <a:p>
            <a:pPr marL="0" indent="0">
              <a:buNone/>
            </a:pPr>
            <a:endParaRPr lang="en-US" sz="14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52789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53"/>
    </mc:Choice>
    <mc:Fallback>
      <p:transition spd="slow" advTm="36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33574A-9497-C364-EC2A-88F5152E17E0}"/>
              </a:ext>
            </a:extLst>
          </p:cNvPr>
          <p:cNvSpPr/>
          <p:nvPr/>
        </p:nvSpPr>
        <p:spPr>
          <a:xfrm>
            <a:off x="0" y="0"/>
            <a:ext cx="12188951" cy="70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u="sng" kern="1200" cap="none" spc="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Methodology</a:t>
            </a:r>
          </a:p>
        </p:txBody>
      </p:sp>
      <p:graphicFrame>
        <p:nvGraphicFramePr>
          <p:cNvPr id="30" name="TextBox 10">
            <a:extLst>
              <a:ext uri="{FF2B5EF4-FFF2-40B4-BE49-F238E27FC236}">
                <a16:creationId xmlns:a16="http://schemas.microsoft.com/office/drawing/2014/main" id="{012CDE37-959C-8B98-E78B-5B23AA14E3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723551"/>
              </p:ext>
            </p:extLst>
          </p:nvPr>
        </p:nvGraphicFramePr>
        <p:xfrm>
          <a:off x="838200" y="62039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C9A0C1-4BA0-AF10-649F-85AF5A0A5D23}"/>
              </a:ext>
            </a:extLst>
          </p:cNvPr>
          <p:cNvSpPr/>
          <p:nvPr/>
        </p:nvSpPr>
        <p:spPr>
          <a:xfrm>
            <a:off x="7623967" y="839229"/>
            <a:ext cx="3209133" cy="1199122"/>
          </a:xfrm>
          <a:prstGeom prst="roundRect">
            <a:avLst>
              <a:gd name="adj" fmla="val 1000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Data type, unique values for each feature, target class count, date range, merchant involvement in fraud.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D8418B-B337-49A4-9E2B-7709FA003FDE}"/>
              </a:ext>
            </a:extLst>
          </p:cNvPr>
          <p:cNvSpPr/>
          <p:nvPr/>
        </p:nvSpPr>
        <p:spPr>
          <a:xfrm>
            <a:off x="7623967" y="2278019"/>
            <a:ext cx="3901283" cy="599561"/>
          </a:xfrm>
          <a:prstGeom prst="roundRect">
            <a:avLst>
              <a:gd name="adj" fmla="val 1000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Target class is highly imbalanced- using over-sampling</a:t>
            </a:r>
            <a:endParaRPr lang="en-GB" dirty="0"/>
          </a:p>
          <a:p>
            <a:endParaRPr lang="en-GB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35486C3-DFEA-9FAC-56B5-22A8788FEE13}"/>
              </a:ext>
            </a:extLst>
          </p:cNvPr>
          <p:cNvSpPr/>
          <p:nvPr/>
        </p:nvSpPr>
        <p:spPr>
          <a:xfrm>
            <a:off x="7623966" y="3072955"/>
            <a:ext cx="3901283" cy="599561"/>
          </a:xfrm>
          <a:prstGeom prst="roundRect">
            <a:avLst>
              <a:gd name="adj" fmla="val 1000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Merchant- transaction count and Standard </a:t>
            </a:r>
            <a:r>
              <a:rPr lang="en-US" dirty="0" err="1"/>
              <a:t>scalar,LabelEncoder</a:t>
            </a:r>
            <a:endParaRPr lang="en-GB" dirty="0"/>
          </a:p>
          <a:p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F473C14-6E16-8BC0-A513-0C71E4EB8BA5}"/>
              </a:ext>
            </a:extLst>
          </p:cNvPr>
          <p:cNvSpPr/>
          <p:nvPr/>
        </p:nvSpPr>
        <p:spPr>
          <a:xfrm>
            <a:off x="7623966" y="3891352"/>
            <a:ext cx="3901283" cy="599561"/>
          </a:xfrm>
          <a:prstGeom prst="roundRect">
            <a:avLst>
              <a:gd name="adj" fmla="val 1000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K-means, DB Scan and Isolation forest</a:t>
            </a:r>
            <a:endParaRPr lang="en-GB" dirty="0"/>
          </a:p>
          <a:p>
            <a:endParaRPr lang="en-GB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D597CBC-E929-B902-88F2-19EC528AB8F1}"/>
              </a:ext>
            </a:extLst>
          </p:cNvPr>
          <p:cNvSpPr/>
          <p:nvPr/>
        </p:nvSpPr>
        <p:spPr>
          <a:xfrm>
            <a:off x="7623966" y="4728744"/>
            <a:ext cx="1862935" cy="448479"/>
          </a:xfrm>
          <a:prstGeom prst="roundRect">
            <a:avLst>
              <a:gd name="adj" fmla="val 1000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Silhouette Score</a:t>
            </a:r>
            <a:endParaRPr lang="en-GB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27F9ACC-598B-402D-FA83-949D7757DE37}"/>
              </a:ext>
            </a:extLst>
          </p:cNvPr>
          <p:cNvSpPr/>
          <p:nvPr/>
        </p:nvSpPr>
        <p:spPr>
          <a:xfrm>
            <a:off x="7623966" y="5632352"/>
            <a:ext cx="2815434" cy="386420"/>
          </a:xfrm>
          <a:prstGeom prst="roundRect">
            <a:avLst>
              <a:gd name="adj" fmla="val 1000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Frequency of transaction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42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906"/>
    </mc:Choice>
    <mc:Fallback>
      <p:transition spd="slow" advTm="799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P spid="23" grpId="0" animBg="1"/>
      <p:bldP spid="25" grpId="0" animBg="1"/>
      <p:bldP spid="41" grpId="0" animBg="1"/>
      <p:bldP spid="43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1D8F4-A49E-7D6D-F402-E502B5E7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65" y="131762"/>
            <a:ext cx="11718419" cy="3914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900" b="1" u="sng" dirty="0">
                <a:solidFill>
                  <a:schemeClr val="accent1">
                    <a:lumMod val="50000"/>
                  </a:schemeClr>
                </a:solidFill>
              </a:rPr>
              <a:t>EDA of Transaction data with merchants</a:t>
            </a:r>
            <a:endParaRPr lang="en-GB" sz="29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17A8EB-FBF6-3A08-C7CC-2FC82E0FBD66}"/>
              </a:ext>
            </a:extLst>
          </p:cNvPr>
          <p:cNvSpPr/>
          <p:nvPr/>
        </p:nvSpPr>
        <p:spPr>
          <a:xfrm>
            <a:off x="580257" y="875218"/>
            <a:ext cx="5116446" cy="16483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F18D2-A479-9478-A60B-868AF603A4E5}"/>
              </a:ext>
            </a:extLst>
          </p:cNvPr>
          <p:cNvSpPr txBox="1"/>
          <p:nvPr/>
        </p:nvSpPr>
        <p:spPr>
          <a:xfrm>
            <a:off x="638183" y="1117342"/>
            <a:ext cx="5116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The No. of transactions is similar for every merchant.</a:t>
            </a:r>
          </a:p>
          <a:p>
            <a:r>
              <a:rPr lang="en-US" sz="1600" dirty="0"/>
              <a:t>2. Highest Number of Fraud Transactions involves M57</a:t>
            </a:r>
          </a:p>
          <a:p>
            <a:r>
              <a:rPr lang="en-US" sz="1600" dirty="0"/>
              <a:t>3. M8 Has the highest Fraud Ratio.</a:t>
            </a:r>
          </a:p>
          <a:p>
            <a:r>
              <a:rPr lang="en-GB" sz="1600" dirty="0"/>
              <a:t>4. 21</a:t>
            </a:r>
            <a:r>
              <a:rPr lang="en-GB" sz="1600" baseline="30000" dirty="0"/>
              <a:t>st</a:t>
            </a:r>
            <a:r>
              <a:rPr lang="en-GB" sz="1600" dirty="0"/>
              <a:t>,22</a:t>
            </a:r>
            <a:r>
              <a:rPr lang="en-GB" sz="1600" baseline="30000" dirty="0"/>
              <a:t>nd</a:t>
            </a:r>
            <a:r>
              <a:rPr lang="en-GB" sz="1600" dirty="0"/>
              <a:t>,23</a:t>
            </a:r>
            <a:r>
              <a:rPr lang="en-GB" sz="1600" baseline="30000" dirty="0"/>
              <a:t>rd</a:t>
            </a:r>
            <a:r>
              <a:rPr lang="en-GB" sz="1600" dirty="0"/>
              <a:t> of Jan has seen the highest number of fraudulent transaction.</a:t>
            </a: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9D07628F-1F50-82FC-C739-17E2F8CA1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766" y="3674336"/>
            <a:ext cx="4562216" cy="301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68D4A219-7EBA-1768-8779-C2EC682E7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34" y="590768"/>
            <a:ext cx="6094507" cy="30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2B6A79-A1B1-6270-AE46-3E5916E7AC54}"/>
              </a:ext>
            </a:extLst>
          </p:cNvPr>
          <p:cNvCxnSpPr/>
          <p:nvPr/>
        </p:nvCxnSpPr>
        <p:spPr>
          <a:xfrm>
            <a:off x="6096000" y="780585"/>
            <a:ext cx="2434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D82F9-AEED-65FA-DA74-FE9E696F3F7A}"/>
              </a:ext>
            </a:extLst>
          </p:cNvPr>
          <p:cNvSpPr/>
          <p:nvPr/>
        </p:nvSpPr>
        <p:spPr>
          <a:xfrm>
            <a:off x="8422585" y="654962"/>
            <a:ext cx="50732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M57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AEDF724-8893-EF08-E620-465A185D1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1" y="3328666"/>
            <a:ext cx="5457817" cy="280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012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207"/>
    </mc:Choice>
    <mc:Fallback>
      <p:transition spd="slow" advTm="482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A grey square with black border&#10;&#10;Description automatically generated">
            <a:extLst>
              <a:ext uri="{FF2B5EF4-FFF2-40B4-BE49-F238E27FC236}">
                <a16:creationId xmlns:a16="http://schemas.microsoft.com/office/drawing/2014/main" id="{968B84FC-FC4F-DDA9-BFBC-640D2B66F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09910"/>
            <a:ext cx="5238344" cy="340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EB16D02-12BD-B1C7-462E-67D7A9F9D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618" y="5062976"/>
            <a:ext cx="557365" cy="2309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8408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498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1,348</a:t>
            </a:r>
            <a:r>
              <a:rPr lang="en-US" altLang="en-US" sz="1177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7C5512C-CCE7-168E-B8D8-E553D219B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081" y="5062976"/>
            <a:ext cx="672326" cy="230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8408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498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88,503</a:t>
            </a:r>
            <a:endParaRPr lang="en-US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A grey and white rectangles&#10;&#10;Description automatically generated">
            <a:extLst>
              <a:ext uri="{FF2B5EF4-FFF2-40B4-BE49-F238E27FC236}">
                <a16:creationId xmlns:a16="http://schemas.microsoft.com/office/drawing/2014/main" id="{1F2F4ED2-8315-827B-BC2A-AF2A79DF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855" y="2709910"/>
            <a:ext cx="5238345" cy="34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DF2C0FB-2D67-09E6-F1E9-4D39409C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307" y="3984284"/>
            <a:ext cx="672326" cy="230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8408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498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88,503</a:t>
            </a:r>
            <a:endParaRPr lang="en-US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4A4B8-9E4E-1F50-C88C-8D26DBE97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0085" y="3984285"/>
            <a:ext cx="672326" cy="230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8408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498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88,503</a:t>
            </a:r>
            <a:endParaRPr lang="en-US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C2C3CCBA-2541-12A6-4713-8D3BF242C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7276" y="3762375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38BAAD0-8ACB-4BAC-2526-7BEF4FD15F88}"/>
              </a:ext>
            </a:extLst>
          </p:cNvPr>
          <p:cNvSpPr/>
          <p:nvPr/>
        </p:nvSpPr>
        <p:spPr>
          <a:xfrm>
            <a:off x="472274" y="6198493"/>
            <a:ext cx="47509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mbalanced Target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4875AB-313D-92AA-8559-830C5265B859}"/>
              </a:ext>
            </a:extLst>
          </p:cNvPr>
          <p:cNvSpPr/>
          <p:nvPr/>
        </p:nvSpPr>
        <p:spPr>
          <a:xfrm>
            <a:off x="7448799" y="5939697"/>
            <a:ext cx="3371352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alanced Target class</a:t>
            </a:r>
          </a:p>
          <a:p>
            <a:pPr algn="ctr"/>
            <a:r>
              <a:rPr lang="en-US" sz="1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(Using </a:t>
            </a:r>
            <a:r>
              <a:rPr lang="en-US" sz="1400" b="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RandomOverSampler</a:t>
            </a:r>
            <a:r>
              <a:rPr lang="en-US" sz="1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EC12DD-84DE-B9FA-8B9F-B74C7FDF52FB}"/>
              </a:ext>
            </a:extLst>
          </p:cNvPr>
          <p:cNvSpPr txBox="1"/>
          <p:nvPr/>
        </p:nvSpPr>
        <p:spPr>
          <a:xfrm>
            <a:off x="730377" y="1018996"/>
            <a:ext cx="8404098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Step 1: Identify accounts with fraud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Step 2: Filter transactions of these accounts prior to the fraudulent transaction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Step 3: Count occurrences of each merchant in the compromised transactions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Step 4: Identify the merchant with the highest occurrence</a:t>
            </a:r>
            <a:endParaRPr lang="en-GB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4F5E1E1-24DA-21E0-22A3-9A7101D27D44}"/>
              </a:ext>
            </a:extLst>
          </p:cNvPr>
          <p:cNvSpPr/>
          <p:nvPr/>
        </p:nvSpPr>
        <p:spPr>
          <a:xfrm>
            <a:off x="9268027" y="933213"/>
            <a:ext cx="552248" cy="145756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989F2-B4A5-7777-95F2-211D4E23CCF8}"/>
              </a:ext>
            </a:extLst>
          </p:cNvPr>
          <p:cNvSpPr/>
          <p:nvPr/>
        </p:nvSpPr>
        <p:spPr>
          <a:xfrm>
            <a:off x="10114235" y="238019"/>
            <a:ext cx="1124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M8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3B2D920-B231-9455-D84E-65B82EBD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66" y="222640"/>
            <a:ext cx="11718419" cy="3914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/>
              <a:t>Merchant with the highest Fraud Ratio</a:t>
            </a:r>
            <a:endParaRPr lang="en-GB" sz="29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Picture 6" descr="A blue and white graph&#10;&#10;Description automatically generated with medium confidence">
            <a:extLst>
              <a:ext uri="{FF2B5EF4-FFF2-40B4-BE49-F238E27FC236}">
                <a16:creationId xmlns:a16="http://schemas.microsoft.com/office/drawing/2014/main" id="{2F415AAB-FAA5-28F3-5F40-AF895B782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1264" y="1018996"/>
            <a:ext cx="2232421" cy="132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88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900"/>
    </mc:Choice>
    <mc:Fallback>
      <p:transition spd="slow" advTm="47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5" grpId="0"/>
      <p:bldP spid="6" grpId="0"/>
      <p:bldP spid="13" grpId="0"/>
      <p:bldP spid="14" grpId="0"/>
      <p:bldP spid="15" grpId="0" animBg="1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2654F5D4-D2B2-FCDE-1214-BA8FF5E0F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51" y="1013706"/>
            <a:ext cx="4950344" cy="2242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658368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008" b="1" dirty="0">
                <a:latin typeface="Arial" panose="020B0604020202020204" pitchFamily="34" charset="0"/>
              </a:rPr>
              <a:t>Methodology for implementing K-Means</a:t>
            </a:r>
            <a:r>
              <a:rPr lang="en-US" altLang="en-US" sz="1008" b="1" kern="1200" dirty="0"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L="123444" indent="-123444" defTabSz="658368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008" kern="1200" dirty="0">
                <a:latin typeface="Arial" panose="020B0604020202020204" pitchFamily="34" charset="0"/>
                <a:ea typeface="+mn-ea"/>
                <a:cs typeface="+mn-cs"/>
              </a:rPr>
              <a:t>Filters the dataset to include only the transactions where </a:t>
            </a:r>
            <a:r>
              <a:rPr lang="en-US" altLang="en-US" sz="1008" b="1" kern="1200" dirty="0">
                <a:latin typeface="Arial" panose="020B0604020202020204" pitchFamily="34" charset="0"/>
                <a:ea typeface="+mn-ea"/>
                <a:cs typeface="+mn-cs"/>
              </a:rPr>
              <a:t>fraud is true</a:t>
            </a:r>
            <a:r>
              <a:rPr lang="en-US" altLang="en-US" sz="1008" kern="1200" dirty="0"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123444" indent="-123444" defTabSz="658368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008" kern="1200" dirty="0">
                <a:latin typeface="Arial" panose="020B0604020202020204" pitchFamily="34" charset="0"/>
                <a:ea typeface="+mn-ea"/>
                <a:cs typeface="+mn-cs"/>
              </a:rPr>
              <a:t>Grouping the 'merchant' and 'date' columns which are relevant for clustering.</a:t>
            </a:r>
          </a:p>
          <a:p>
            <a:pPr marL="123444" indent="-123444" defTabSz="658368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008" kern="1200" dirty="0">
                <a:latin typeface="Arial" panose="020B0604020202020204" pitchFamily="34" charset="0"/>
                <a:ea typeface="+mn-ea"/>
                <a:cs typeface="+mn-cs"/>
              </a:rPr>
              <a:t>Applies K-Means clustering to the prepared data with the specified number of clusters.</a:t>
            </a:r>
          </a:p>
          <a:p>
            <a:pPr marL="123444" indent="-123444" defTabSz="658368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008" kern="1200" dirty="0">
                <a:latin typeface="Arial" panose="020B0604020202020204" pitchFamily="34" charset="0"/>
                <a:ea typeface="+mn-ea"/>
                <a:cs typeface="+mn-cs"/>
              </a:rPr>
              <a:t>Adds the resulting cluster labels back to the data frame for further analysis.</a:t>
            </a:r>
          </a:p>
          <a:p>
            <a:pPr marL="123444" indent="-123444" defTabSz="658368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008" kern="1200" dirty="0">
                <a:latin typeface="Arial" panose="020B0604020202020204" pitchFamily="34" charset="0"/>
                <a:ea typeface="+mn-ea"/>
                <a:cs typeface="+mn-cs"/>
              </a:rPr>
              <a:t>Groups the data by clusters and identifies the largest cluster by size.</a:t>
            </a:r>
          </a:p>
          <a:p>
            <a:pPr marL="123444" indent="-123444" defTabSz="658368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008" kern="1200" dirty="0">
                <a:latin typeface="Arial" panose="020B0604020202020204" pitchFamily="34" charset="0"/>
                <a:ea typeface="+mn-ea"/>
                <a:cs typeface="+mn-cs"/>
              </a:rPr>
              <a:t>Identifies the most frequent merchant within the largest cluster, presumed to be compromised.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8843B44-75FC-3EC4-19A7-9908CBDA3A6B}"/>
              </a:ext>
            </a:extLst>
          </p:cNvPr>
          <p:cNvSpPr/>
          <p:nvPr/>
        </p:nvSpPr>
        <p:spPr>
          <a:xfrm>
            <a:off x="3669049" y="3785117"/>
            <a:ext cx="390766" cy="46310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D927BC-A378-A140-600F-1F2F892A8D60}"/>
              </a:ext>
            </a:extLst>
          </p:cNvPr>
          <p:cNvSpPr/>
          <p:nvPr/>
        </p:nvSpPr>
        <p:spPr>
          <a:xfrm>
            <a:off x="4059815" y="3671352"/>
            <a:ext cx="1724162" cy="69063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 defTabSz="658368">
              <a:spcAft>
                <a:spcPts val="600"/>
              </a:spcAft>
            </a:pPr>
            <a:r>
              <a:rPr lang="en-US" sz="3888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C4819"/>
                </a:solidFill>
                <a:latin typeface="+mn-lt"/>
                <a:ea typeface="+mn-ea"/>
                <a:cs typeface="+mn-cs"/>
              </a:rPr>
              <a:t>M57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D5CA7E-8EC6-A8CA-BF30-39D4DD2F3F9A}"/>
              </a:ext>
            </a:extLst>
          </p:cNvPr>
          <p:cNvSpPr txBox="1"/>
          <p:nvPr/>
        </p:nvSpPr>
        <p:spPr>
          <a:xfrm>
            <a:off x="465740" y="3870797"/>
            <a:ext cx="4313481" cy="29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GB" sz="1296" kern="1200" dirty="0" err="1">
                <a:latin typeface="+mn-lt"/>
                <a:ea typeface="+mn-ea"/>
                <a:cs typeface="+mn-cs"/>
              </a:rPr>
              <a:t>KMeans</a:t>
            </a:r>
            <a:r>
              <a:rPr lang="en-GB" sz="1296" kern="1200" dirty="0">
                <a:latin typeface="+mn-lt"/>
                <a:ea typeface="+mn-ea"/>
                <a:cs typeface="+mn-cs"/>
              </a:rPr>
              <a:t>(</a:t>
            </a:r>
            <a:r>
              <a:rPr lang="en-GB" sz="1296" kern="1200" dirty="0" err="1">
                <a:latin typeface="+mn-lt"/>
                <a:ea typeface="+mn-ea"/>
                <a:cs typeface="+mn-cs"/>
              </a:rPr>
              <a:t>n_clusters</a:t>
            </a:r>
            <a:r>
              <a:rPr lang="en-GB" sz="1296" kern="1200" dirty="0">
                <a:latin typeface="+mn-lt"/>
                <a:ea typeface="+mn-ea"/>
                <a:cs typeface="+mn-cs"/>
              </a:rPr>
              <a:t> = 9, </a:t>
            </a:r>
            <a:r>
              <a:rPr lang="en-GB" sz="1296" kern="1200" dirty="0" err="1">
                <a:latin typeface="+mn-lt"/>
                <a:ea typeface="+mn-ea"/>
                <a:cs typeface="+mn-cs"/>
              </a:rPr>
              <a:t>random_state</a:t>
            </a:r>
            <a:r>
              <a:rPr lang="en-GB" sz="1296" kern="1200" dirty="0">
                <a:latin typeface="+mn-lt"/>
                <a:ea typeface="+mn-ea"/>
                <a:cs typeface="+mn-cs"/>
              </a:rPr>
              <a:t>=42)</a:t>
            </a:r>
            <a:endParaRPr lang="en-GB" dirty="0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19CD4F66-5134-3E54-8489-AAF6578D8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924" y="898633"/>
            <a:ext cx="5496142" cy="25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965BEA-9148-D5AD-FA03-0CC38070D64C}"/>
              </a:ext>
            </a:extLst>
          </p:cNvPr>
          <p:cNvSpPr/>
          <p:nvPr/>
        </p:nvSpPr>
        <p:spPr>
          <a:xfrm>
            <a:off x="130523" y="3499446"/>
            <a:ext cx="6248400" cy="30415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858FDD-7D15-1E50-2D46-AB78D86DE11E}"/>
              </a:ext>
            </a:extLst>
          </p:cNvPr>
          <p:cNvSpPr txBox="1"/>
          <p:nvPr/>
        </p:nvSpPr>
        <p:spPr>
          <a:xfrm>
            <a:off x="3254723" y="179843"/>
            <a:ext cx="5682553" cy="6787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latin typeface="+mj-lt"/>
                <a:ea typeface="+mj-ea"/>
                <a:cs typeface="+mj-cs"/>
              </a:rPr>
              <a:t>Unsupervised ML : K-Means</a:t>
            </a: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ACD22543-5682-301D-9E07-70F8BA4F6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688" y="3636611"/>
            <a:ext cx="3288711" cy="304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9">
            <a:extLst>
              <a:ext uri="{FF2B5EF4-FFF2-40B4-BE49-F238E27FC236}">
                <a16:creationId xmlns:a16="http://schemas.microsoft.com/office/drawing/2014/main" id="{A52D3B35-D495-F619-3CCE-9AE0B1742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093" y="5423273"/>
            <a:ext cx="3589860" cy="8002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Dates of exploitation for Merchant M78: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2015-01-27, 2015-01-28,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2015-01-29, 2015-01-30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FFCA33B-FD34-B37F-82F2-127114ED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093" y="4755324"/>
            <a:ext cx="3589860" cy="5078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Dates of Compromise for Merchant M57: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2015-01-22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32" descr="Arrow: Slight curve outline">
            <a:extLst>
              <a:ext uri="{FF2B5EF4-FFF2-40B4-BE49-F238E27FC236}">
                <a16:creationId xmlns:a16="http://schemas.microsoft.com/office/drawing/2014/main" id="{E22AC94B-C5C1-2578-A486-B3ECEE0DA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51" y="4573010"/>
            <a:ext cx="914400" cy="914400"/>
          </a:xfrm>
          <a:prstGeom prst="rect">
            <a:avLst/>
          </a:prstGeom>
        </p:spPr>
      </p:pic>
      <p:pic>
        <p:nvPicPr>
          <p:cNvPr id="34" name="Graphic 33" descr="Arrow: Slight curve outline">
            <a:extLst>
              <a:ext uri="{FF2B5EF4-FFF2-40B4-BE49-F238E27FC236}">
                <a16:creationId xmlns:a16="http://schemas.microsoft.com/office/drawing/2014/main" id="{26490E32-0F59-D1D7-154E-590AC374AE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51" y="5309092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014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374"/>
    </mc:Choice>
    <mc:Fallback>
      <p:transition spd="slow" advTm="673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/>
      <p:bldP spid="21" grpId="0"/>
      <p:bldP spid="25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EFD9244-E9DF-5B28-F284-BCC2A209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0639"/>
            <a:ext cx="11457152" cy="3108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 the best parameters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current silhouette score is higher than the previously recorded best score, update the best parameters and clusters.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exploring all combinations, the best eps,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the highest silhouette score are printed.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Extraction: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raudulent_count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Scaling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StandardScaler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DBSCAN Clustering: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We applied DBSCAN with specific values 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(epsilon)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our case,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was set to 0.3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was set to 6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Clusters: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The result of the DBSCAN clustering is stored in the 'cluster' column of our dataset.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Data points labeled with -1 are considered noise, which in the context of fraud detection, often correspond to anomalous activities.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identified the cluster representing the compromised merchant by focusing on these noise points.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DF10F-C1B9-7912-56DC-B14B1AF2830E}"/>
              </a:ext>
            </a:extLst>
          </p:cNvPr>
          <p:cNvSpPr txBox="1"/>
          <p:nvPr/>
        </p:nvSpPr>
        <p:spPr>
          <a:xfrm>
            <a:off x="3254723" y="179843"/>
            <a:ext cx="5682553" cy="6787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latin typeface="+mj-lt"/>
                <a:ea typeface="+mj-ea"/>
                <a:cs typeface="+mj-cs"/>
              </a:rPr>
              <a:t>Unsupervised ML : DBSCAN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14739DD-04CC-04CF-BCC8-4AA5CC326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806" y="1505343"/>
            <a:ext cx="3429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Best Parameters: eps = 0.03666666666666667,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min_samples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Best Silhouette Score: 0.7380808274411298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65D0E5B-024D-C7B6-A6EE-7252C2A25671}"/>
              </a:ext>
            </a:extLst>
          </p:cNvPr>
          <p:cNvSpPr/>
          <p:nvPr/>
        </p:nvSpPr>
        <p:spPr>
          <a:xfrm>
            <a:off x="8849903" y="4356906"/>
            <a:ext cx="390766" cy="54371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3A5CF-7964-59B1-7401-3C4906257C2D}"/>
              </a:ext>
            </a:extLst>
          </p:cNvPr>
          <p:cNvSpPr/>
          <p:nvPr/>
        </p:nvSpPr>
        <p:spPr>
          <a:xfrm>
            <a:off x="9367668" y="4283442"/>
            <a:ext cx="1724162" cy="69063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 defTabSz="658368">
              <a:spcAft>
                <a:spcPts val="600"/>
              </a:spcAft>
            </a:pPr>
            <a:r>
              <a:rPr lang="en-US" sz="3888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C4819"/>
                </a:solidFill>
                <a:latin typeface="+mn-lt"/>
                <a:ea typeface="+mn-ea"/>
                <a:cs typeface="+mn-cs"/>
              </a:rPr>
              <a:t>M10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D8CF5-B1E9-B0A0-D7B6-50EE333F0315}"/>
              </a:ext>
            </a:extLst>
          </p:cNvPr>
          <p:cNvSpPr txBox="1"/>
          <p:nvPr/>
        </p:nvSpPr>
        <p:spPr>
          <a:xfrm>
            <a:off x="5354606" y="4418976"/>
            <a:ext cx="4313481" cy="29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GB" sz="1296" kern="1200" dirty="0" err="1">
                <a:latin typeface="+mn-lt"/>
                <a:ea typeface="+mn-ea"/>
                <a:cs typeface="+mn-cs"/>
              </a:rPr>
              <a:t>dbscan</a:t>
            </a:r>
            <a:r>
              <a:rPr lang="en-GB" sz="1296" kern="1200" dirty="0">
                <a:latin typeface="+mn-lt"/>
                <a:ea typeface="+mn-ea"/>
                <a:cs typeface="+mn-cs"/>
              </a:rPr>
              <a:t> = DBSCAN(eps=0.3, </a:t>
            </a:r>
            <a:r>
              <a:rPr lang="en-GB" sz="1296" kern="1200" dirty="0" err="1">
                <a:latin typeface="+mn-lt"/>
                <a:ea typeface="+mn-ea"/>
                <a:cs typeface="+mn-cs"/>
              </a:rPr>
              <a:t>min_samples</a:t>
            </a:r>
            <a:r>
              <a:rPr lang="en-GB" sz="1296" kern="1200" dirty="0">
                <a:latin typeface="+mn-lt"/>
                <a:ea typeface="+mn-ea"/>
                <a:cs typeface="+mn-cs"/>
              </a:rPr>
              <a:t>=6)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F2DE6A-6E6C-E1E7-40A5-AB96EF85C835}"/>
              </a:ext>
            </a:extLst>
          </p:cNvPr>
          <p:cNvSpPr/>
          <p:nvPr/>
        </p:nvSpPr>
        <p:spPr>
          <a:xfrm>
            <a:off x="5354606" y="4253692"/>
            <a:ext cx="6248400" cy="7203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Picture 2" descr="A blue and white graph&#10;&#10;Description automatically generated with medium confidence">
            <a:extLst>
              <a:ext uri="{FF2B5EF4-FFF2-40B4-BE49-F238E27FC236}">
                <a16:creationId xmlns:a16="http://schemas.microsoft.com/office/drawing/2014/main" id="{2D5419DF-D738-C728-0C82-015E502AA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134" y="4029183"/>
            <a:ext cx="5030473" cy="28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29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5"/>
    </mc:Choice>
    <mc:Fallback>
      <p:transition spd="slow" advTm="6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/>
      <p:bldP spid="12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5" name="Rectangle 820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840F7-41B3-2BA9-6480-ED3061AC5767}"/>
              </a:ext>
            </a:extLst>
          </p:cNvPr>
          <p:cNvSpPr txBox="1"/>
          <p:nvPr/>
        </p:nvSpPr>
        <p:spPr>
          <a:xfrm>
            <a:off x="2172843" y="72289"/>
            <a:ext cx="7846314" cy="859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Unsupervised ML : Isolation forest</a:t>
            </a:r>
            <a:endParaRPr lang="en-US" sz="38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0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8AE525-D0C8-326A-0A80-4F7C51929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79" y="3491418"/>
            <a:ext cx="3429000" cy="22238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Apply Isolation Forest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Fit the Isolation Forest model to detect anomalies in the scaled data.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Predict outliers (anomalies)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Identify anomalies in the data using the trained Isolation Forest model.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Find the compromised merchant (the most frequent anomaly)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Identify the merchant with the highest frequency of anomalies (indicating compromise). 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2BF00BB9-321B-326B-126C-A7012EDAD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779" y="2592044"/>
            <a:ext cx="8085690" cy="402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5DD8E5C-6F0D-9BC7-F031-86FE0F28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25" y="1173021"/>
            <a:ext cx="4320476" cy="16779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Filter for fraudulent transactions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 Extract transactions marked as fraudulent from the dataset.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Group by merchant and date, count fraudulent transactions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 Count the number of fraudulent transactions for each merchant on each date.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Prepare data for anomaly detection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 Extract the count of fraudulent transactions as a feature for analysis.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Scale the 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 Normalize the data to have zero mean and unit variance.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627FB-7672-6FAD-5ADA-44C8E7E09D89}"/>
              </a:ext>
            </a:extLst>
          </p:cNvPr>
          <p:cNvSpPr txBox="1"/>
          <p:nvPr/>
        </p:nvSpPr>
        <p:spPr>
          <a:xfrm>
            <a:off x="4970469" y="1173021"/>
            <a:ext cx="71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['M1', 'M10', 'M12', 'M17', 'M18', 'M20', 'M34', 'M74', 'M75', 'M78', 'M8']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762F2-C269-C017-6E85-05A5C615ED3B}"/>
              </a:ext>
            </a:extLst>
          </p:cNvPr>
          <p:cNvSpPr/>
          <p:nvPr/>
        </p:nvSpPr>
        <p:spPr>
          <a:xfrm>
            <a:off x="7508738" y="1537214"/>
            <a:ext cx="1724162" cy="69063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 defTabSz="658368">
              <a:spcAft>
                <a:spcPts val="600"/>
              </a:spcAft>
            </a:pPr>
            <a:r>
              <a:rPr lang="en-US" sz="3888" b="1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C4819"/>
                </a:solidFill>
                <a:latin typeface="+mn-lt"/>
                <a:ea typeface="+mn-ea"/>
                <a:cs typeface="+mn-cs"/>
              </a:rPr>
              <a:t>M78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789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91" name="Rectangle 929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 descr="A blue and white graph&#10;&#10;Description automatically generated with medium confidence">
            <a:extLst>
              <a:ext uri="{FF2B5EF4-FFF2-40B4-BE49-F238E27FC236}">
                <a16:creationId xmlns:a16="http://schemas.microsoft.com/office/drawing/2014/main" id="{2443E48B-54B0-8A8A-B06B-232470F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19526"/>
            <a:ext cx="6577532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4B472B-5753-247B-ACB9-868F694C64B7}"/>
              </a:ext>
            </a:extLst>
          </p:cNvPr>
          <p:cNvSpPr txBox="1"/>
          <p:nvPr/>
        </p:nvSpPr>
        <p:spPr>
          <a:xfrm>
            <a:off x="0" y="1159265"/>
            <a:ext cx="3694124" cy="2701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Std Dev is used as threshold for identifying unusually high activity periods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E5A1C29-90E3-9D75-9A3E-E9C25A36F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94" y="4266792"/>
            <a:ext cx="3589860" cy="1092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Dates of exploitation for Merchant M78: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2015-01-21,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2015-01-22,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2015-01-23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836A4FF-C2EE-2BDC-97D2-D0F31015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13" y="2918295"/>
            <a:ext cx="3534997" cy="5078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Dates of Compromise for Merchant M78: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2015-01-08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 descr="Arrow: Slight curve outline">
            <a:extLst>
              <a:ext uri="{FF2B5EF4-FFF2-40B4-BE49-F238E27FC236}">
                <a16:creationId xmlns:a16="http://schemas.microsoft.com/office/drawing/2014/main" id="{6EE2761E-1BFE-27B0-B39F-C3FDE4F17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756" y="3568087"/>
            <a:ext cx="914400" cy="914400"/>
          </a:xfrm>
          <a:prstGeom prst="rect">
            <a:avLst/>
          </a:prstGeom>
        </p:spPr>
      </p:pic>
      <p:pic>
        <p:nvPicPr>
          <p:cNvPr id="9" name="Graphic 8" descr="Arrow: Slight curve outline">
            <a:extLst>
              <a:ext uri="{FF2B5EF4-FFF2-40B4-BE49-F238E27FC236}">
                <a16:creationId xmlns:a16="http://schemas.microsoft.com/office/drawing/2014/main" id="{4AD99437-95E0-91CC-894A-809292A06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9918" y="22333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8|13.1|7.1|29.7|1.5|1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15.2|1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0|1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1460</Words>
  <Application>Microsoft Office PowerPoint</Application>
  <PresentationFormat>Widescreen</PresentationFormat>
  <Paragraphs>147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Abadi</vt:lpstr>
      <vt:lpstr>Aptos</vt:lpstr>
      <vt:lpstr>Aptos Display</vt:lpstr>
      <vt:lpstr>Arial</vt:lpstr>
      <vt:lpstr>Arial Unicode MS</vt:lpstr>
      <vt:lpstr>Calibri</vt:lpstr>
      <vt:lpstr>Courier New</vt:lpstr>
      <vt:lpstr>Wingdings</vt:lpstr>
      <vt:lpstr>Office Theme</vt:lpstr>
      <vt:lpstr>PowerPoint Presentation</vt:lpstr>
      <vt:lpstr>Agenda:</vt:lpstr>
      <vt:lpstr>PowerPoint Presentation</vt:lpstr>
      <vt:lpstr>EDA of Transaction data with merchants</vt:lpstr>
      <vt:lpstr>Merchant with the highest Fraud Ratio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Abhishek (Britvic GB)</dc:creator>
  <cp:lastModifiedBy>Abhishek Abhishek (Britvic GB)</cp:lastModifiedBy>
  <cp:revision>48</cp:revision>
  <dcterms:created xsi:type="dcterms:W3CDTF">2024-06-17T10:45:42Z</dcterms:created>
  <dcterms:modified xsi:type="dcterms:W3CDTF">2024-06-23T12:42:44Z</dcterms:modified>
</cp:coreProperties>
</file>