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9" r:id="rId1"/>
  </p:sldMasterIdLst>
  <p:notesMasterIdLst>
    <p:notesMasterId r:id="rId29"/>
  </p:notesMasterIdLst>
  <p:sldIdLst>
    <p:sldId id="256" r:id="rId2"/>
    <p:sldId id="257" r:id="rId3"/>
    <p:sldId id="258" r:id="rId4"/>
    <p:sldId id="259" r:id="rId5"/>
    <p:sldId id="293" r:id="rId6"/>
    <p:sldId id="292" r:id="rId7"/>
    <p:sldId id="260" r:id="rId8"/>
    <p:sldId id="261"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280" r:id="rId27"/>
    <p:sldId id="311" r:id="rId28"/>
  </p:sldIdLst>
  <p:sldSz cx="9144000" cy="5143500" type="screen16x9"/>
  <p:notesSz cx="6858000" cy="9144000"/>
  <p:embeddedFontLst>
    <p:embeddedFont>
      <p:font typeface="Advent Pro Medium" panose="020B0604020202020204" charset="0"/>
      <p:regular r:id="rId30"/>
      <p:bold r:id="rId31"/>
    </p:embeddedFont>
    <p:embeddedFont>
      <p:font typeface="Advent Pro SemiBold" panose="020B0604020202020204" charset="0"/>
      <p:regular r:id="rId32"/>
      <p:bold r:id="rId33"/>
    </p:embeddedFont>
    <p:embeddedFont>
      <p:font typeface="Calibri" panose="020F0502020204030204" pitchFamily="34" charset="0"/>
      <p:regular r:id="rId34"/>
      <p:bold r:id="rId35"/>
      <p:italic r:id="rId36"/>
      <p:boldItalic r:id="rId37"/>
    </p:embeddedFont>
    <p:embeddedFont>
      <p:font typeface="Calisto MT" panose="02040603050505030304" pitchFamily="18" charset="0"/>
      <p:regular r:id="rId38"/>
      <p:bold r:id="rId39"/>
      <p:italic r:id="rId40"/>
      <p:boldItalic r:id="rId41"/>
    </p:embeddedFont>
    <p:embeddedFont>
      <p:font typeface="Fira Sans Condensed Medium" panose="020B0603050000020004" pitchFamily="34"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Maven Pro" panose="020B0604020202020204" charset="0"/>
      <p:regular r:id="rId50"/>
      <p:bold r:id="rId51"/>
    </p:embeddedFont>
    <p:embeddedFont>
      <p:font typeface="Maven Pro Regular" panose="020B0604020202020204" charset="0"/>
      <p:regular r:id="rId52"/>
      <p:bold r:id="rId53"/>
    </p:embeddedFont>
    <p:embeddedFont>
      <p:font typeface="Nunito Light" pitchFamily="2" charset="0"/>
      <p:regular r:id="rId54"/>
    </p:embeddedFont>
    <p:embeddedFont>
      <p:font typeface="Share Tech" panose="020B0604020202020204" charset="0"/>
      <p:regular r:id="rId55"/>
    </p:embeddedFont>
    <p:embeddedFont>
      <p:font typeface="Wingdings 2" panose="05020102010507070707" pitchFamily="18" charset="2"/>
      <p:regular r:id="rId5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E754E-1928-4845-8BF7-BAFA77CC37FC}">
  <a:tblStyle styleId="{642E754E-1928-4845-8BF7-BAFA77CC37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6323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7729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6611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65376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890107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7126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11/18/2021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0500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11/18/2021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8702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569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49950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339278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17080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11/18/2021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61051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659260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2154656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10183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340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756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11/18/2021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722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11/18/2021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6853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11/18/2021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66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9412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11/18/2021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6955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2BE451C3-0FF4-47C4-B829-773ADF60F88C}" type="datetimeFigureOut">
              <a:rPr lang="en-US" smtClean="0"/>
              <a:t>11/18/2021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r>
              <a:rPr lang="en-US"/>
              <a:t>
              </a:t>
            </a:r>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00371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514350"/>
            <a:ext cx="6020700" cy="9947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r>
              <a:rPr lang="en" dirty="0"/>
              <a:t> PROJECT</a:t>
            </a:r>
            <a:endParaRPr dirty="0"/>
          </a:p>
        </p:txBody>
      </p:sp>
      <p:sp>
        <p:nvSpPr>
          <p:cNvPr id="434" name="Google Shape;434;p25"/>
          <p:cNvSpPr txBox="1">
            <a:spLocks noGrp="1"/>
          </p:cNvSpPr>
          <p:nvPr>
            <p:ph type="subTitle" idx="1"/>
          </p:nvPr>
        </p:nvSpPr>
        <p:spPr>
          <a:xfrm>
            <a:off x="2884003" y="2386186"/>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MICRO-CREDIT PROJECT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6020700" cy="2052600"/>
          </a:xfrm>
        </p:spPr>
        <p:txBody>
          <a:bodyPr/>
          <a:lstStyle/>
          <a:p>
            <a:r>
              <a:rPr lang="en-US" dirty="0"/>
              <a:t>Data Sources &amp; Formats</a:t>
            </a:r>
            <a:endParaRPr lang="en-IN" dirty="0"/>
          </a:p>
        </p:txBody>
      </p:sp>
      <p:sp>
        <p:nvSpPr>
          <p:cNvPr id="3" name="Subtitle 2"/>
          <p:cNvSpPr>
            <a:spLocks noGrp="1"/>
          </p:cNvSpPr>
          <p:nvPr>
            <p:ph type="subTitle" idx="1"/>
          </p:nvPr>
        </p:nvSpPr>
        <p:spPr>
          <a:xfrm>
            <a:off x="609600" y="2800350"/>
            <a:ext cx="7772400" cy="2209800"/>
          </a:xfrm>
        </p:spPr>
        <p:txBody>
          <a:bodyPr/>
          <a:lstStyle/>
          <a:p>
            <a:pPr lvl="1"/>
            <a:r>
              <a:rPr lang="en-IN" sz="1600" dirty="0"/>
              <a:t>The Dataset is in a .csv (comma separated value). </a:t>
            </a:r>
          </a:p>
          <a:p>
            <a:pPr lvl="1"/>
            <a:endParaRPr lang="en-IN" sz="1600" dirty="0"/>
          </a:p>
          <a:p>
            <a:pPr lvl="1"/>
            <a:r>
              <a:rPr lang="en-IN" sz="1600" dirty="0"/>
              <a:t>The general information about the dataset is given in a documentation format.</a:t>
            </a:r>
          </a:p>
          <a:p>
            <a:pPr lvl="1"/>
            <a:endParaRPr lang="en-IN" sz="1600" dirty="0"/>
          </a:p>
          <a:p>
            <a:pPr lvl="1"/>
            <a:r>
              <a:rPr lang="en-IN" sz="1600" dirty="0"/>
              <a:t>Information about the dependent and independent variables are given in an Excel Format.</a:t>
            </a:r>
          </a:p>
          <a:p>
            <a:endParaRPr lang="en-IN" dirty="0"/>
          </a:p>
        </p:txBody>
      </p:sp>
    </p:spTree>
    <p:extLst>
      <p:ext uri="{BB962C8B-B14F-4D97-AF65-F5344CB8AC3E}">
        <p14:creationId xmlns:p14="http://schemas.microsoft.com/office/powerpoint/2010/main" val="256748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5982150" cy="918538"/>
          </a:xfrm>
        </p:spPr>
        <p:txBody>
          <a:bodyPr/>
          <a:lstStyle/>
          <a:p>
            <a:r>
              <a:rPr lang="en-US" dirty="0"/>
              <a:t>Data Pre-processing</a:t>
            </a:r>
            <a:endParaRPr lang="en-IN" dirty="0"/>
          </a:p>
        </p:txBody>
      </p:sp>
      <p:sp>
        <p:nvSpPr>
          <p:cNvPr id="3" name="Subtitle 2"/>
          <p:cNvSpPr>
            <a:spLocks noGrp="1"/>
          </p:cNvSpPr>
          <p:nvPr>
            <p:ph type="subTitle" idx="1"/>
          </p:nvPr>
        </p:nvSpPr>
        <p:spPr>
          <a:xfrm>
            <a:off x="685800" y="1733550"/>
            <a:ext cx="7696200" cy="2971800"/>
          </a:xfrm>
        </p:spPr>
        <p:txBody>
          <a:bodyPr>
            <a:normAutofit/>
          </a:bodyPr>
          <a:lstStyle/>
          <a:p>
            <a:r>
              <a:rPr lang="en-IN" sz="1400" dirty="0"/>
              <a:t>Data pre-processing is a data mining technique that involves transforming raw data into an understandable format. Real-world data is often incomplete, inconsistent, lacking in certain behaviours or trends, and is likely to contain many errors.</a:t>
            </a:r>
          </a:p>
          <a:p>
            <a:r>
              <a:rPr lang="en-IN" sz="1400" dirty="0"/>
              <a:t>Data pre-processing is a proven method of resolving such issues. Data pre-processing prepares raw data for further processing.</a:t>
            </a:r>
            <a:br>
              <a:rPr lang="en-IN" sz="1400" dirty="0"/>
            </a:br>
            <a:br>
              <a:rPr lang="en-IN" sz="1400" dirty="0"/>
            </a:br>
            <a:r>
              <a:rPr lang="en-IN" sz="1400" dirty="0"/>
              <a:t>Data pre-processing is used in database-driven applications such as customer relationship management and rule-based applications (like neural networks).</a:t>
            </a:r>
          </a:p>
          <a:p>
            <a:r>
              <a:rPr lang="en-IN" sz="1400" dirty="0"/>
              <a:t>In Machine Learning (ML) processes, data pre-processing is critical to encode the dataset in a form that could be interpreted and parsed by the algorithm.</a:t>
            </a:r>
          </a:p>
          <a:p>
            <a:endParaRPr lang="en-IN" dirty="0"/>
          </a:p>
        </p:txBody>
      </p:sp>
    </p:spTree>
    <p:extLst>
      <p:ext uri="{BB962C8B-B14F-4D97-AF65-F5344CB8AC3E}">
        <p14:creationId xmlns:p14="http://schemas.microsoft.com/office/powerpoint/2010/main" val="83040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61950"/>
            <a:ext cx="7620000" cy="3886200"/>
          </a:xfrm>
        </p:spPr>
        <p:txBody>
          <a:bodyPr>
            <a:normAutofit lnSpcReduction="10000"/>
          </a:bodyPr>
          <a:lstStyle/>
          <a:p>
            <a:r>
              <a:rPr lang="en-IN" sz="2000" dirty="0"/>
              <a:t>So now we have established what is Data pre-processing, I will let know all the steps I took to clean the Data before proceeding:</a:t>
            </a:r>
          </a:p>
          <a:p>
            <a:endParaRPr lang="en-IN" sz="1600" dirty="0"/>
          </a:p>
          <a:p>
            <a:pPr lvl="1"/>
            <a:r>
              <a:rPr lang="en-IN" sz="1600" dirty="0"/>
              <a:t> </a:t>
            </a:r>
            <a:r>
              <a:rPr lang="en-IN" sz="1400" dirty="0"/>
              <a:t>- Firstly I checked for Null Values, there were none so we have not done anything with that.</a:t>
            </a:r>
          </a:p>
          <a:p>
            <a:pPr lvl="1"/>
            <a:endParaRPr lang="en-IN" sz="1400" dirty="0"/>
          </a:p>
          <a:p>
            <a:pPr lvl="1"/>
            <a:r>
              <a:rPr lang="en-IN" sz="1400" dirty="0"/>
              <a:t> - Secondly I checked for any Nan values in the dataset which I found, so I filled all the Nan values with zero rather than removing it.</a:t>
            </a:r>
          </a:p>
          <a:p>
            <a:pPr lvl="1"/>
            <a:endParaRPr lang="en-IN" sz="1400" dirty="0"/>
          </a:p>
          <a:p>
            <a:pPr marL="596900" lvl="1" indent="0"/>
            <a:r>
              <a:rPr lang="en-IN" sz="1400" dirty="0"/>
              <a:t>- Thirdly I found outliers and skewness in the Dataset which I dealt with by using median of the columns and replacing it with respective medians.</a:t>
            </a:r>
          </a:p>
          <a:p>
            <a:pPr lvl="1">
              <a:buFontTx/>
              <a:buChar char="-"/>
            </a:pPr>
            <a:endParaRPr lang="en-IN" sz="1400" dirty="0"/>
          </a:p>
          <a:p>
            <a:pPr lvl="1"/>
            <a:r>
              <a:rPr lang="en-IN" sz="1400" dirty="0"/>
              <a:t> - I also found some ‘-‘sign in the dataset. Which I removed with the help of replace statement.</a:t>
            </a:r>
          </a:p>
          <a:p>
            <a:endParaRPr lang="en-IN" dirty="0"/>
          </a:p>
        </p:txBody>
      </p:sp>
    </p:spTree>
    <p:extLst>
      <p:ext uri="{BB962C8B-B14F-4D97-AF65-F5344CB8AC3E}">
        <p14:creationId xmlns:p14="http://schemas.microsoft.com/office/powerpoint/2010/main" val="157046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9550"/>
            <a:ext cx="5829750" cy="994738"/>
          </a:xfrm>
        </p:spPr>
        <p:txBody>
          <a:bodyPr/>
          <a:lstStyle/>
          <a:p>
            <a:r>
              <a:rPr lang="en-IN" sz="2800" dirty="0"/>
              <a:t>Real World/Business objectives &amp; Constraints</a:t>
            </a:r>
          </a:p>
        </p:txBody>
      </p:sp>
      <p:sp>
        <p:nvSpPr>
          <p:cNvPr id="3" name="Subtitle 2"/>
          <p:cNvSpPr>
            <a:spLocks noGrp="1"/>
          </p:cNvSpPr>
          <p:nvPr>
            <p:ph type="subTitle" idx="1"/>
          </p:nvPr>
        </p:nvSpPr>
        <p:spPr>
          <a:xfrm>
            <a:off x="1295400" y="1352550"/>
            <a:ext cx="6858000" cy="2743200"/>
          </a:xfrm>
        </p:spPr>
        <p:txBody>
          <a:bodyPr/>
          <a:lstStyle/>
          <a:p>
            <a:pPr marL="742950" lvl="1" indent="-285750">
              <a:lnSpc>
                <a:spcPct val="107000"/>
              </a:lnSpc>
              <a:buFont typeface="Calibri"/>
              <a:buChar char="-"/>
            </a:pPr>
            <a:r>
              <a:rPr lang="en-IN" dirty="0">
                <a:latin typeface="Calibri"/>
                <a:ea typeface="Calibri"/>
                <a:cs typeface="Times New Roman"/>
              </a:rPr>
              <a:t>No low-Latency requirement</a:t>
            </a:r>
            <a:endParaRPr lang="en-IN" sz="1800" dirty="0">
              <a:latin typeface="Calibri"/>
              <a:ea typeface="Calibri"/>
              <a:cs typeface="Times New Roman"/>
            </a:endParaRPr>
          </a:p>
          <a:p>
            <a:pPr marL="742950" lvl="1" indent="-285750">
              <a:lnSpc>
                <a:spcPct val="107000"/>
              </a:lnSpc>
              <a:buFont typeface="Calibri"/>
              <a:buChar char="-"/>
            </a:pPr>
            <a:r>
              <a:rPr lang="en-IN" dirty="0">
                <a:latin typeface="Calibri"/>
                <a:ea typeface="Calibri"/>
                <a:cs typeface="Times New Roman"/>
              </a:rPr>
              <a:t>Interpretability is important</a:t>
            </a:r>
            <a:endParaRPr lang="en-IN" sz="1800" dirty="0">
              <a:latin typeface="Calibri"/>
              <a:ea typeface="Calibri"/>
              <a:cs typeface="Times New Roman"/>
            </a:endParaRPr>
          </a:p>
          <a:p>
            <a:pPr marL="742950" lvl="1" indent="-285750">
              <a:lnSpc>
                <a:spcPct val="107000"/>
              </a:lnSpc>
              <a:spcAft>
                <a:spcPts val="800"/>
              </a:spcAft>
              <a:buFont typeface="Calibri"/>
              <a:buChar char="-"/>
            </a:pPr>
            <a:r>
              <a:rPr lang="en-IN" dirty="0">
                <a:latin typeface="Calibri"/>
                <a:ea typeface="Calibri"/>
                <a:cs typeface="Times New Roman"/>
              </a:rPr>
              <a:t>Probability of a Data-Point belonging to each class is needed.</a:t>
            </a:r>
            <a:endParaRPr lang="en-IN" sz="1800" dirty="0">
              <a:latin typeface="Calibri"/>
              <a:ea typeface="Calibri"/>
              <a:cs typeface="Times New Roman"/>
            </a:endParaRPr>
          </a:p>
          <a:p>
            <a:endParaRPr lang="en-IN" dirty="0"/>
          </a:p>
        </p:txBody>
      </p:sp>
    </p:spTree>
    <p:extLst>
      <p:ext uri="{BB962C8B-B14F-4D97-AF65-F5344CB8AC3E}">
        <p14:creationId xmlns:p14="http://schemas.microsoft.com/office/powerpoint/2010/main" val="246358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7150"/>
            <a:ext cx="5982150" cy="766138"/>
          </a:xfrm>
        </p:spPr>
        <p:txBody>
          <a:bodyPr/>
          <a:lstStyle/>
          <a:p>
            <a:r>
              <a:rPr lang="en-US" dirty="0"/>
              <a:t>Assumptions</a:t>
            </a:r>
            <a:endParaRPr lang="en-IN" dirty="0"/>
          </a:p>
        </p:txBody>
      </p:sp>
      <p:sp>
        <p:nvSpPr>
          <p:cNvPr id="3" name="Subtitle 2"/>
          <p:cNvSpPr>
            <a:spLocks noGrp="1"/>
          </p:cNvSpPr>
          <p:nvPr>
            <p:ph type="subTitle" idx="1"/>
          </p:nvPr>
        </p:nvSpPr>
        <p:spPr>
          <a:xfrm>
            <a:off x="381000" y="819150"/>
            <a:ext cx="8458200" cy="3657600"/>
          </a:xfrm>
        </p:spPr>
        <p:txBody>
          <a:bodyPr>
            <a:normAutofit fontScale="92500" lnSpcReduction="20000"/>
          </a:bodyPr>
          <a:lstStyle/>
          <a:p>
            <a:r>
              <a:rPr lang="en-IN" sz="1400" dirty="0"/>
              <a:t>As from the Problem statement which states that we have to build a model which will predict default for a person. Since the target variable is not continuous we can readily presume that it is a Classification Problem for which we will be using Classification algorithms to build our model from the dataset given.</a:t>
            </a:r>
          </a:p>
          <a:p>
            <a:endParaRPr lang="en-IN" sz="1400" dirty="0"/>
          </a:p>
          <a:p>
            <a:r>
              <a:rPr lang="en-IN" sz="1400" dirty="0"/>
              <a:t>Secondly as we know Data is very expensive I tried those methods for Data cleaning which doesn’t require removal of bulk of Data.</a:t>
            </a:r>
          </a:p>
          <a:p>
            <a:endParaRPr lang="en-IN" sz="1400" dirty="0"/>
          </a:p>
          <a:p>
            <a:r>
              <a:rPr lang="en-IN" sz="1400" dirty="0"/>
              <a:t>Like for example I did not use IQR method for Outliers as it would have erased huge amounts of Data. Instead I used Median method for Outlier treatment.</a:t>
            </a:r>
          </a:p>
          <a:p>
            <a:endParaRPr lang="en-IN" sz="1400" dirty="0"/>
          </a:p>
          <a:p>
            <a:r>
              <a:rPr lang="en-IN" sz="1400" dirty="0"/>
              <a:t>        Thirdly we can clearly see that the Dataset is highly Imbalanced which may create a biased model as our computer will pass all the minority class as noise. So that’s why we will be using SMOTE to balance out the entire dataset.</a:t>
            </a:r>
          </a:p>
          <a:p>
            <a:endParaRPr lang="en-IN" sz="1400" dirty="0"/>
          </a:p>
          <a:p>
            <a:r>
              <a:rPr lang="en-IN" sz="1400" dirty="0"/>
              <a:t>        Lastly I will be using RandomSearch CV for hyper parameter tuning as it uses least amount of memory and processing power to run the algorithms as compared to that of GridSearch CV.</a:t>
            </a:r>
          </a:p>
        </p:txBody>
      </p:sp>
    </p:spTree>
    <p:extLst>
      <p:ext uri="{BB962C8B-B14F-4D97-AF65-F5344CB8AC3E}">
        <p14:creationId xmlns:p14="http://schemas.microsoft.com/office/powerpoint/2010/main" val="186803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38150"/>
            <a:ext cx="5829750" cy="1147138"/>
          </a:xfrm>
        </p:spPr>
        <p:txBody>
          <a:bodyPr/>
          <a:lstStyle/>
          <a:p>
            <a:r>
              <a:rPr lang="en-US" sz="3200" dirty="0"/>
              <a:t>Identification of Possible Problem Solving approaches</a:t>
            </a:r>
            <a:endParaRPr lang="en-IN" sz="3200" dirty="0"/>
          </a:p>
        </p:txBody>
      </p:sp>
      <p:sp>
        <p:nvSpPr>
          <p:cNvPr id="3" name="Subtitle 2"/>
          <p:cNvSpPr>
            <a:spLocks noGrp="1"/>
          </p:cNvSpPr>
          <p:nvPr>
            <p:ph type="subTitle" idx="1"/>
          </p:nvPr>
        </p:nvSpPr>
        <p:spPr>
          <a:xfrm>
            <a:off x="990600" y="1733550"/>
            <a:ext cx="7391400" cy="3124200"/>
          </a:xfrm>
        </p:spPr>
        <p:txBody>
          <a:bodyPr/>
          <a:lstStyle/>
          <a:p>
            <a:pPr marL="342900" lvl="0">
              <a:lnSpc>
                <a:spcPct val="107000"/>
              </a:lnSpc>
              <a:buFont typeface="Symbol"/>
              <a:buChar char=""/>
            </a:pPr>
            <a:r>
              <a:rPr lang="en-IN" dirty="0">
                <a:latin typeface="Calibri"/>
                <a:ea typeface="Calibri"/>
                <a:cs typeface="Times New Roman"/>
              </a:rPr>
              <a:t>There are no null values in the dataset. </a:t>
            </a:r>
          </a:p>
          <a:p>
            <a:pPr marL="342900" lvl="0">
              <a:lnSpc>
                <a:spcPct val="107000"/>
              </a:lnSpc>
              <a:buFont typeface="Symbol"/>
              <a:buChar char=""/>
            </a:pPr>
            <a:endParaRPr lang="en-IN" sz="1600" dirty="0">
              <a:latin typeface="Calibri"/>
              <a:ea typeface="Calibri"/>
              <a:cs typeface="Times New Roman"/>
            </a:endParaRPr>
          </a:p>
          <a:p>
            <a:pPr marL="342900" lvl="0">
              <a:lnSpc>
                <a:spcPct val="107000"/>
              </a:lnSpc>
              <a:buFont typeface="Symbol"/>
              <a:buChar char=""/>
            </a:pPr>
            <a:r>
              <a:rPr lang="en-IN" dirty="0">
                <a:latin typeface="Calibri"/>
                <a:ea typeface="Calibri"/>
                <a:cs typeface="Times New Roman"/>
              </a:rPr>
              <a:t>There may be some customers with no loan history.</a:t>
            </a:r>
          </a:p>
          <a:p>
            <a:pPr marL="0" lvl="0" indent="0">
              <a:lnSpc>
                <a:spcPct val="107000"/>
              </a:lnSpc>
            </a:pPr>
            <a:r>
              <a:rPr lang="en-IN" dirty="0">
                <a:latin typeface="Calibri"/>
                <a:ea typeface="Calibri"/>
                <a:cs typeface="Times New Roman"/>
              </a:rPr>
              <a:t> </a:t>
            </a:r>
            <a:endParaRPr lang="en-IN" sz="1600" dirty="0">
              <a:latin typeface="Calibri"/>
              <a:ea typeface="Calibri"/>
              <a:cs typeface="Times New Roman"/>
            </a:endParaRPr>
          </a:p>
          <a:p>
            <a:pPr marL="342900" lvl="0">
              <a:lnSpc>
                <a:spcPct val="107000"/>
              </a:lnSpc>
              <a:buFont typeface="Symbol"/>
              <a:buChar char=""/>
            </a:pPr>
            <a:r>
              <a:rPr lang="en-IN" dirty="0">
                <a:latin typeface="Calibri"/>
                <a:ea typeface="Calibri"/>
                <a:cs typeface="Times New Roman"/>
              </a:rPr>
              <a:t>The dataset is imbalanced. Label ‘1’ has approximately 87.5% records, while, label ‘0’ has approximately 12.5% records.</a:t>
            </a:r>
          </a:p>
          <a:p>
            <a:pPr marL="0" lvl="0" indent="0">
              <a:lnSpc>
                <a:spcPct val="107000"/>
              </a:lnSpc>
            </a:pPr>
            <a:endParaRPr lang="en-IN" sz="1600" dirty="0">
              <a:latin typeface="Calibri"/>
              <a:ea typeface="Calibri"/>
              <a:cs typeface="Times New Roman"/>
            </a:endParaRPr>
          </a:p>
          <a:p>
            <a:pPr marL="342900" lvl="0">
              <a:lnSpc>
                <a:spcPct val="107000"/>
              </a:lnSpc>
              <a:spcAft>
                <a:spcPts val="800"/>
              </a:spcAft>
              <a:buFont typeface="Symbol"/>
              <a:buChar char=""/>
            </a:pPr>
            <a:r>
              <a:rPr lang="en-IN" dirty="0">
                <a:latin typeface="Calibri"/>
                <a:ea typeface="Calibri"/>
                <a:cs typeface="Times New Roman"/>
              </a:rPr>
              <a:t>For some features, there may be values which might not be realistic. </a:t>
            </a:r>
            <a:endParaRPr lang="en-IN" sz="1600" dirty="0">
              <a:latin typeface="Calibri"/>
              <a:ea typeface="Calibri"/>
              <a:cs typeface="Times New Roman"/>
            </a:endParaRPr>
          </a:p>
          <a:p>
            <a:r>
              <a:rPr lang="en-IN" dirty="0">
                <a:latin typeface="Calibri"/>
                <a:ea typeface="Calibri"/>
                <a:cs typeface="Times New Roman"/>
              </a:rPr>
              <a:t>I also came across outliers in some features</a:t>
            </a:r>
            <a:endParaRPr lang="en-IN" dirty="0"/>
          </a:p>
        </p:txBody>
      </p:sp>
    </p:spTree>
    <p:extLst>
      <p:ext uri="{BB962C8B-B14F-4D97-AF65-F5344CB8AC3E}">
        <p14:creationId xmlns:p14="http://schemas.microsoft.com/office/powerpoint/2010/main" val="280784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2950"/>
            <a:ext cx="6058350" cy="842338"/>
          </a:xfrm>
        </p:spPr>
        <p:txBody>
          <a:bodyPr/>
          <a:lstStyle/>
          <a:p>
            <a:r>
              <a:rPr lang="en-US" dirty="0"/>
              <a:t>Visualization</a:t>
            </a:r>
            <a:endParaRPr lang="en-IN" dirty="0"/>
          </a:p>
        </p:txBody>
      </p:sp>
      <p:sp>
        <p:nvSpPr>
          <p:cNvPr id="3" name="Subtitle 2"/>
          <p:cNvSpPr>
            <a:spLocks noGrp="1"/>
          </p:cNvSpPr>
          <p:nvPr>
            <p:ph type="subTitle" idx="1"/>
          </p:nvPr>
        </p:nvSpPr>
        <p:spPr>
          <a:xfrm>
            <a:off x="1219200" y="1733550"/>
            <a:ext cx="7010400" cy="3048000"/>
          </a:xfrm>
        </p:spPr>
        <p:txBody>
          <a:bodyPr/>
          <a:lstStyle/>
          <a:p>
            <a:pPr marL="0">
              <a:lnSpc>
                <a:spcPct val="107000"/>
              </a:lnSpc>
              <a:spcAft>
                <a:spcPts val="800"/>
              </a:spcAft>
            </a:pPr>
            <a:r>
              <a:rPr lang="en-IN" dirty="0">
                <a:latin typeface="Calibri"/>
                <a:ea typeface="Calibri"/>
                <a:cs typeface="Times New Roman"/>
              </a:rPr>
              <a:t>We will be using Libraries such as Seaborn, matplotlib, plotly. At first we will be importing the libraries so that we can use visualizations for our Dataset.</a:t>
            </a:r>
          </a:p>
          <a:p>
            <a:pPr marL="0">
              <a:lnSpc>
                <a:spcPct val="107000"/>
              </a:lnSpc>
              <a:spcAft>
                <a:spcPts val="800"/>
              </a:spcAft>
            </a:pPr>
            <a:r>
              <a:rPr lang="en-US" sz="1600" dirty="0">
                <a:effectLst/>
                <a:latin typeface="Calibri"/>
                <a:ea typeface="Calibri"/>
                <a:cs typeface="Times New Roman"/>
              </a:rPr>
              <a:t>We will perform Univariate analysis, Bivariate Analysis and Multivariate Analysis to get insight of the Micro Credit Project Dataset.</a:t>
            </a:r>
          </a:p>
          <a:p>
            <a:pPr marL="0">
              <a:lnSpc>
                <a:spcPct val="107000"/>
              </a:lnSpc>
              <a:spcAft>
                <a:spcPts val="800"/>
              </a:spcAft>
            </a:pPr>
            <a:r>
              <a:rPr lang="en-US" sz="1600" dirty="0">
                <a:latin typeface="Calibri"/>
                <a:ea typeface="Calibri"/>
                <a:cs typeface="Times New Roman"/>
              </a:rPr>
              <a:t>Outliers and skewness is also being detected by visualization with the help of boxplots.</a:t>
            </a:r>
            <a:r>
              <a:rPr lang="en-US" sz="1600" dirty="0">
                <a:effectLst/>
                <a:latin typeface="Calibri"/>
                <a:ea typeface="Calibri"/>
                <a:cs typeface="Times New Roman"/>
              </a:rPr>
              <a:t> </a:t>
            </a:r>
            <a:endParaRPr lang="en-IN" sz="1600" dirty="0">
              <a:effectLst/>
              <a:latin typeface="Calibri"/>
              <a:ea typeface="Calibri"/>
              <a:cs typeface="Times New Roman"/>
            </a:endParaRPr>
          </a:p>
        </p:txBody>
      </p:sp>
    </p:spTree>
    <p:extLst>
      <p:ext uri="{BB962C8B-B14F-4D97-AF65-F5344CB8AC3E}">
        <p14:creationId xmlns:p14="http://schemas.microsoft.com/office/powerpoint/2010/main" val="225328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650" y="133350"/>
            <a:ext cx="6058350" cy="842338"/>
          </a:xfrm>
        </p:spPr>
        <p:txBody>
          <a:bodyPr>
            <a:normAutofit fontScale="90000"/>
          </a:bodyPr>
          <a:lstStyle/>
          <a:p>
            <a:r>
              <a:rPr lang="en-US" sz="4000" dirty="0"/>
              <a:t>Univariate Analysis of Label</a:t>
            </a:r>
            <a:endParaRPr lang="en-IN" sz="4000" dirty="0"/>
          </a:p>
        </p:txBody>
      </p:sp>
      <p:pic>
        <p:nvPicPr>
          <p:cNvPr id="3074" name="Picture 2" descr="C:\Users\UTSAB\Desktop\Captur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71550"/>
            <a:ext cx="6934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57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829750" cy="613738"/>
          </a:xfrm>
        </p:spPr>
        <p:txBody>
          <a:bodyPr/>
          <a:lstStyle/>
          <a:p>
            <a:r>
              <a:rPr lang="en-US" sz="2800" dirty="0"/>
              <a:t>Multivariate Analysis for Correlation</a:t>
            </a:r>
            <a:endParaRPr lang="en-IN" sz="2800" dirty="0"/>
          </a:p>
        </p:txBody>
      </p:sp>
      <p:pic>
        <p:nvPicPr>
          <p:cNvPr id="4098" name="Picture 2" descr="C:\Users\UTSAB\Desktop\Captur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90551"/>
            <a:ext cx="5858769" cy="418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5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7150"/>
            <a:ext cx="5982150" cy="918538"/>
          </a:xfrm>
        </p:spPr>
        <p:txBody>
          <a:bodyPr/>
          <a:lstStyle/>
          <a:p>
            <a:r>
              <a:rPr lang="en-US" dirty="0"/>
              <a:t>Model Building</a:t>
            </a:r>
            <a:endParaRPr lang="en-IN" dirty="0"/>
          </a:p>
        </p:txBody>
      </p:sp>
      <p:sp>
        <p:nvSpPr>
          <p:cNvPr id="3" name="Subtitle 2"/>
          <p:cNvSpPr>
            <a:spLocks noGrp="1"/>
          </p:cNvSpPr>
          <p:nvPr>
            <p:ph type="subTitle" idx="1"/>
          </p:nvPr>
        </p:nvSpPr>
        <p:spPr>
          <a:xfrm>
            <a:off x="914400" y="1047750"/>
            <a:ext cx="7772400" cy="685800"/>
          </a:xfrm>
        </p:spPr>
        <p:txBody>
          <a:bodyPr>
            <a:normAutofit fontScale="92500" lnSpcReduction="20000"/>
          </a:bodyPr>
          <a:lstStyle/>
          <a:p>
            <a:r>
              <a:rPr lang="en-IN" sz="1200" dirty="0"/>
              <a:t>So for the project Micro Credit I will be using these following algorithms which I choose by keeping in mind the time taken to iterate and what is better for this Dataset:</a:t>
            </a:r>
          </a:p>
          <a:p>
            <a:pPr lvl="1"/>
            <a:r>
              <a:rPr lang="en-IN" sz="1200" dirty="0"/>
              <a:t>So the first Model which I am going to use is Logistic Regression.</a:t>
            </a:r>
          </a:p>
          <a:p>
            <a:endParaRPr lang="en-IN" dirty="0"/>
          </a:p>
        </p:txBody>
      </p:sp>
      <p:pic>
        <p:nvPicPr>
          <p:cNvPr id="5122" name="Picture 2" descr="C:\Users\UTSAB\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33550"/>
            <a:ext cx="6336809" cy="299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t>Introduction.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solidFill>
                  <a:schemeClr val="accent2"/>
                </a:solidFill>
                <a:uFill>
                  <a:noFill/>
                </a:uFill>
                <a:latin typeface="Maven Pro Regular"/>
                <a:ea typeface="Maven Pro Regular"/>
                <a:cs typeface="Maven Pro Regular"/>
                <a:sym typeface="Maven Pro Regular"/>
              </a:rPr>
              <a:t>Type of Problem</a:t>
            </a:r>
            <a:r>
              <a:rPr lang="en" dirty="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a:t>Analytical Problem Thinking.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Data Pre-Processing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Input-Output logic Relationships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Assumptions.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Model Development.</a:t>
            </a:r>
          </a:p>
          <a:p>
            <a:pPr marL="457200" lvl="0" indent="-304800" algn="l" rtl="0">
              <a:lnSpc>
                <a:spcPct val="100000"/>
              </a:lnSpc>
              <a:spcBef>
                <a:spcPts val="0"/>
              </a:spcBef>
              <a:spcAft>
                <a:spcPts val="0"/>
              </a:spcAft>
              <a:buClr>
                <a:schemeClr val="lt1"/>
              </a:buClr>
              <a:buSzPts val="1200"/>
              <a:buFont typeface="Maven Pro"/>
              <a:buAutoNum type="arabicPeriod"/>
            </a:pPr>
            <a:r>
              <a:rPr lang="en" dirty="0"/>
              <a:t>Visualizations.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Hyperparameter Tuning.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Interpretation of Results.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Conclusion.</a:t>
            </a:r>
          </a:p>
          <a:p>
            <a:pPr marL="457200" lvl="0" indent="-304800" algn="l" rtl="0">
              <a:lnSpc>
                <a:spcPct val="100000"/>
              </a:lnSpc>
              <a:spcBef>
                <a:spcPts val="0"/>
              </a:spcBef>
              <a:spcAft>
                <a:spcPts val="0"/>
              </a:spcAft>
              <a:buClr>
                <a:schemeClr val="lt1"/>
              </a:buClr>
              <a:buSzPts val="1200"/>
              <a:buFont typeface="Maven Pro"/>
              <a:buAutoNum type="arabicPeriod"/>
            </a:pPr>
            <a:r>
              <a:rPr lang="en" dirty="0"/>
              <a:t>Data Sources &amp; Data Formats.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Hardware &amp; Software Tools Required.</a:t>
            </a:r>
          </a:p>
          <a:p>
            <a:pPr marL="457200" lvl="0" indent="-304800" algn="l" rtl="0">
              <a:lnSpc>
                <a:spcPct val="100000"/>
              </a:lnSpc>
              <a:spcBef>
                <a:spcPts val="0"/>
              </a:spcBef>
              <a:spcAft>
                <a:spcPts val="0"/>
              </a:spcAft>
              <a:buClr>
                <a:schemeClr val="lt1"/>
              </a:buClr>
              <a:buSzPts val="1200"/>
              <a:buFont typeface="Maven Pro"/>
              <a:buAutoNum type="arabicPeriod"/>
            </a:pPr>
            <a:r>
              <a:rPr lang="en" dirty="0"/>
              <a:t>Bibliograpghy</a:t>
            </a:r>
          </a:p>
          <a:p>
            <a:pPr marL="457200" lvl="0" indent="-304800" algn="l" rtl="0">
              <a:lnSpc>
                <a:spcPct val="100000"/>
              </a:lnSpc>
              <a:spcBef>
                <a:spcPts val="0"/>
              </a:spcBef>
              <a:spcAft>
                <a:spcPts val="0"/>
              </a:spcAft>
              <a:buClr>
                <a:schemeClr val="lt1"/>
              </a:buClr>
              <a:buSzPts val="1200"/>
              <a:buFont typeface="Maven Pro"/>
              <a:buAutoNum type="arabicPeriod"/>
            </a:pPr>
            <a:r>
              <a:rPr lang="en" dirty="0"/>
              <a:t>Thank You</a:t>
            </a:r>
          </a:p>
          <a:p>
            <a:pPr marL="457200" lvl="0" indent="-304800" algn="l" rtl="0">
              <a:lnSpc>
                <a:spcPct val="100000"/>
              </a:lnSpc>
              <a:spcBef>
                <a:spcPts val="0"/>
              </a:spcBef>
              <a:spcAft>
                <a:spcPts val="0"/>
              </a:spcAft>
              <a:buClr>
                <a:schemeClr val="lt1"/>
              </a:buClr>
              <a:buSzPts val="1200"/>
              <a:buFont typeface="Maven Pro"/>
              <a:buAutoNum type="arabicPeriod"/>
            </a:pPr>
            <a:endParaRPr lang="en" dirty="0"/>
          </a:p>
          <a:p>
            <a:pPr marL="457200" lvl="0" indent="-304800" algn="l" rtl="0">
              <a:lnSpc>
                <a:spcPct val="100000"/>
              </a:lnSpc>
              <a:spcBef>
                <a:spcPts val="0"/>
              </a:spcBef>
              <a:spcAft>
                <a:spcPts val="0"/>
              </a:spcAft>
              <a:buClr>
                <a:schemeClr val="lt1"/>
              </a:buClr>
              <a:buSzPts val="1200"/>
              <a:buFont typeface="Maven Pro"/>
              <a:buAutoNum type="arabicPeriod"/>
            </a:pPr>
            <a:endParaRPr dirty="0"/>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85750"/>
            <a:ext cx="8153400" cy="762000"/>
          </a:xfrm>
        </p:spPr>
        <p:txBody>
          <a:bodyPr/>
          <a:lstStyle/>
          <a:p>
            <a:r>
              <a:rPr lang="en-IN" dirty="0"/>
              <a:t>The second Model which I am going to use is Decision Tree Classifier.</a:t>
            </a:r>
          </a:p>
        </p:txBody>
      </p:sp>
      <p:pic>
        <p:nvPicPr>
          <p:cNvPr id="6147" name="Picture 3" descr="C:\Users\UTSAB\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47750"/>
            <a:ext cx="6753831" cy="311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32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90550"/>
            <a:ext cx="8153400" cy="792600"/>
          </a:xfrm>
        </p:spPr>
        <p:txBody>
          <a:bodyPr/>
          <a:lstStyle/>
          <a:p>
            <a:pPr marL="457200" lvl="1" indent="-342900"/>
            <a:r>
              <a:rPr lang="en-IN" sz="2000" dirty="0"/>
              <a:t>The Third Model which I am going to use is KNeighbors Classifier.</a:t>
            </a:r>
          </a:p>
          <a:p>
            <a:endParaRPr lang="en-IN" dirty="0"/>
          </a:p>
        </p:txBody>
      </p:sp>
      <p:pic>
        <p:nvPicPr>
          <p:cNvPr id="7170" name="Picture 2" descr="C:\Users\UTSAB\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025" y="1200150"/>
            <a:ext cx="6906651" cy="355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452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14350"/>
            <a:ext cx="8458200" cy="792600"/>
          </a:xfrm>
        </p:spPr>
        <p:txBody>
          <a:bodyPr/>
          <a:lstStyle/>
          <a:p>
            <a:r>
              <a:rPr lang="en-IN" dirty="0"/>
              <a:t>The Fourth Model which I am going to use is Random Forest Classifier.</a:t>
            </a:r>
          </a:p>
        </p:txBody>
      </p:sp>
      <p:pic>
        <p:nvPicPr>
          <p:cNvPr id="8194" name="Picture 2" descr="C:\Users\UTSAB\Desktop\Capt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123950"/>
            <a:ext cx="7608827" cy="3518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23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742950"/>
            <a:ext cx="5753550" cy="918538"/>
          </a:xfrm>
        </p:spPr>
        <p:txBody>
          <a:bodyPr/>
          <a:lstStyle/>
          <a:p>
            <a:r>
              <a:rPr lang="en-US" dirty="0"/>
              <a:t>Best Model</a:t>
            </a:r>
            <a:endParaRPr lang="en-IN" dirty="0"/>
          </a:p>
        </p:txBody>
      </p:sp>
      <p:sp>
        <p:nvSpPr>
          <p:cNvPr id="3" name="Subtitle 2"/>
          <p:cNvSpPr>
            <a:spLocks noGrp="1"/>
          </p:cNvSpPr>
          <p:nvPr>
            <p:ph type="subTitle" idx="1"/>
          </p:nvPr>
        </p:nvSpPr>
        <p:spPr>
          <a:xfrm>
            <a:off x="1752600" y="2114550"/>
            <a:ext cx="6019800" cy="1748462"/>
          </a:xfrm>
        </p:spPr>
        <p:txBody>
          <a:bodyPr/>
          <a:lstStyle/>
          <a:p>
            <a:r>
              <a:rPr lang="en-US" dirty="0"/>
              <a:t>Random Forest Classifier had the best fit with a F1 score of about 0.93.</a:t>
            </a:r>
          </a:p>
          <a:p>
            <a:endParaRPr lang="en-US" dirty="0"/>
          </a:p>
          <a:p>
            <a:r>
              <a:rPr lang="en-US" dirty="0"/>
              <a:t>So we will be using this classifier for our RandomSearch CV hyper parameter tuning.</a:t>
            </a:r>
            <a:endParaRPr lang="en-IN" dirty="0"/>
          </a:p>
        </p:txBody>
      </p:sp>
    </p:spTree>
    <p:extLst>
      <p:ext uri="{BB962C8B-B14F-4D97-AF65-F5344CB8AC3E}">
        <p14:creationId xmlns:p14="http://schemas.microsoft.com/office/powerpoint/2010/main" val="1144222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438150"/>
            <a:ext cx="5829750" cy="842338"/>
          </a:xfrm>
        </p:spPr>
        <p:txBody>
          <a:bodyPr/>
          <a:lstStyle/>
          <a:p>
            <a:r>
              <a:rPr lang="en-US" dirty="0"/>
              <a:t>RandomSearch CV</a:t>
            </a:r>
            <a:endParaRPr lang="en-IN" dirty="0"/>
          </a:p>
        </p:txBody>
      </p:sp>
      <p:pic>
        <p:nvPicPr>
          <p:cNvPr id="9218" name="Picture 2" descr="C:\Users\UTSAB\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00150"/>
            <a:ext cx="6248400" cy="375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3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14350"/>
            <a:ext cx="5753550" cy="842338"/>
          </a:xfrm>
        </p:spPr>
        <p:txBody>
          <a:bodyPr/>
          <a:lstStyle/>
          <a:p>
            <a:r>
              <a:rPr lang="en-US" dirty="0"/>
              <a:t>Conclusion</a:t>
            </a:r>
            <a:endParaRPr lang="en-IN" dirty="0"/>
          </a:p>
        </p:txBody>
      </p:sp>
      <p:sp>
        <p:nvSpPr>
          <p:cNvPr id="3" name="Subtitle 2"/>
          <p:cNvSpPr>
            <a:spLocks noGrp="1"/>
          </p:cNvSpPr>
          <p:nvPr>
            <p:ph type="subTitle" idx="1"/>
          </p:nvPr>
        </p:nvSpPr>
        <p:spPr>
          <a:xfrm>
            <a:off x="838200" y="1428750"/>
            <a:ext cx="7772400" cy="2971800"/>
          </a:xfrm>
        </p:spPr>
        <p:txBody>
          <a:bodyPr/>
          <a:lstStyle/>
          <a:p>
            <a:r>
              <a:rPr lang="en-US" dirty="0"/>
              <a:t>From this project I draw these following conclusions:</a:t>
            </a:r>
          </a:p>
          <a:p>
            <a:endParaRPr lang="en-US" dirty="0"/>
          </a:p>
          <a:p>
            <a:pPr>
              <a:buFontTx/>
              <a:buChar char="-"/>
            </a:pPr>
            <a:r>
              <a:rPr lang="en-US" dirty="0"/>
              <a:t>I found that Smote Is one of the best technique for highly imbalanced datasets.</a:t>
            </a:r>
          </a:p>
          <a:p>
            <a:pPr>
              <a:buFontTx/>
              <a:buChar char="-"/>
            </a:pPr>
            <a:r>
              <a:rPr lang="en-US" dirty="0"/>
              <a:t>There were many zero values in the column, I have to use if else statements in my code to remove skewness.</a:t>
            </a:r>
          </a:p>
          <a:p>
            <a:pPr>
              <a:buFontTx/>
              <a:buChar char="-"/>
            </a:pPr>
            <a:r>
              <a:rPr lang="en-US" dirty="0"/>
              <a:t>When using Machine learning algorithms I found that SVC took a lot of time as compared to other methods I used for Model building.</a:t>
            </a:r>
          </a:p>
          <a:p>
            <a:pPr>
              <a:buFontTx/>
              <a:buChar char="-"/>
            </a:pPr>
            <a:r>
              <a:rPr lang="en-US" dirty="0"/>
              <a:t>Random Forest Classifier Had the highest F1 and accuracy score in all of the models I used to predict.</a:t>
            </a:r>
            <a:endParaRPr lang="en-IN" dirty="0"/>
          </a:p>
        </p:txBody>
      </p:sp>
    </p:spTree>
    <p:extLst>
      <p:ext uri="{BB962C8B-B14F-4D97-AF65-F5344CB8AC3E}">
        <p14:creationId xmlns:p14="http://schemas.microsoft.com/office/powerpoint/2010/main" val="86255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09600" y="590550"/>
            <a:ext cx="3908700" cy="37869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a:solidFill>
                  <a:schemeClr val="lt1"/>
                </a:solidFill>
                <a:latin typeface="Share Tech"/>
                <a:ea typeface="Share Tech"/>
                <a:cs typeface="Share Tech"/>
                <a:sym typeface="Share Tech"/>
              </a:rPr>
              <a:t>Hardware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dirty="0"/>
              <a:t>Lenovo Ideapad Gaming 3,  16GB of RAM.</a:t>
            </a:r>
            <a:endParaRPr lang="en-IN" sz="1050" dirty="0"/>
          </a:p>
          <a:p>
            <a:pPr lvl="1"/>
            <a:r>
              <a:rPr lang="en-IN" dirty="0"/>
              <a:t>Inbuilt AMD Radeon graphics and External Nvidia 1650 </a:t>
            </a:r>
            <a:r>
              <a:rPr lang="en-IN" dirty="0" err="1"/>
              <a:t>ti</a:t>
            </a:r>
            <a:r>
              <a:rPr lang="en-IN" dirty="0"/>
              <a:t> graphics card.</a:t>
            </a:r>
            <a:endParaRPr lang="en-IN" sz="1050" dirty="0"/>
          </a:p>
          <a:p>
            <a:pPr lvl="1"/>
            <a:r>
              <a:rPr lang="en-IN" dirty="0"/>
              <a:t>Ryzen 5 processor</a:t>
            </a:r>
            <a:endParaRPr lang="en-IN" sz="1050" dirty="0"/>
          </a:p>
          <a:p>
            <a:pPr lvl="1"/>
            <a:r>
              <a:rPr lang="en-IN" dirty="0"/>
              <a:t>512 GB SSD </a:t>
            </a:r>
            <a:endParaRPr lang="en-IN" sz="1050" dirty="0"/>
          </a:p>
        </p:txBody>
      </p:sp>
      <p:sp>
        <p:nvSpPr>
          <p:cNvPr id="1587" name="Google Shape;1587;p49"/>
          <p:cNvSpPr txBox="1">
            <a:spLocks noGrp="1"/>
          </p:cNvSpPr>
          <p:nvPr>
            <p:ph type="ctrTitle"/>
          </p:nvPr>
        </p:nvSpPr>
        <p:spPr>
          <a:xfrm>
            <a:off x="3505200" y="57150"/>
            <a:ext cx="3508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588" name="Google Shape;1588;p49"/>
          <p:cNvSpPr txBox="1">
            <a:spLocks noGrp="1"/>
          </p:cNvSpPr>
          <p:nvPr>
            <p:ph type="body" idx="2"/>
          </p:nvPr>
        </p:nvSpPr>
        <p:spPr>
          <a:xfrm>
            <a:off x="4724400" y="742950"/>
            <a:ext cx="3832500" cy="41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Share Tech"/>
                <a:ea typeface="Share Tech"/>
                <a:cs typeface="Share Tech"/>
                <a:sym typeface="Share Tech"/>
              </a:rPr>
              <a:t>Software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sz="1200" dirty="0"/>
              <a:t>Anaconda for calling JN.</a:t>
            </a:r>
          </a:p>
          <a:p>
            <a:pPr lvl="1"/>
            <a:r>
              <a:rPr lang="en-IN" sz="1200" dirty="0"/>
              <a:t>Jupyter Notebook for Code handling and Visualization.</a:t>
            </a:r>
          </a:p>
          <a:p>
            <a:pPr lvl="1"/>
            <a:r>
              <a:rPr lang="en-IN" sz="1200" dirty="0"/>
              <a:t>Python Shell for installing some libraries.</a:t>
            </a:r>
          </a:p>
          <a:p>
            <a:pPr lvl="1"/>
            <a:r>
              <a:rPr lang="en-IN" sz="1200" dirty="0"/>
              <a:t>Excel for calling .CSV(comma separated values)</a:t>
            </a:r>
          </a:p>
          <a:p>
            <a:pPr lvl="1"/>
            <a:r>
              <a:rPr lang="en-IN" sz="1200" dirty="0"/>
              <a:t>Microsoft Word for documentation.</a:t>
            </a:r>
          </a:p>
          <a:p>
            <a:pPr lvl="1"/>
            <a:r>
              <a:rPr lang="en-IN" sz="1200" dirty="0"/>
              <a:t>Word to pdf Converter Online.(WBA)</a:t>
            </a:r>
            <a:endParaRPr lang="en-IN" dirty="0"/>
          </a:p>
          <a:p>
            <a:pPr lvl="1"/>
            <a:r>
              <a:rPr lang="en-IN" sz="1200" dirty="0"/>
              <a:t>Microsoft Power Point Presentation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6020700" cy="2052600"/>
          </a:xfrm>
        </p:spPr>
        <p:txBody>
          <a:bodyPr/>
          <a:lstStyle/>
          <a:p>
            <a:r>
              <a:rPr lang="en-US" dirty="0"/>
              <a:t>THANKS</a:t>
            </a:r>
            <a:endParaRPr lang="en-IN" dirty="0"/>
          </a:p>
        </p:txBody>
      </p:sp>
    </p:spTree>
    <p:extLst>
      <p:ext uri="{BB962C8B-B14F-4D97-AF65-F5344CB8AC3E}">
        <p14:creationId xmlns:p14="http://schemas.microsoft.com/office/powerpoint/2010/main" val="69922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7"/>
          <p:cNvSpPr txBox="1">
            <a:spLocks noGrp="1"/>
          </p:cNvSpPr>
          <p:nvPr>
            <p:ph type="subTitle" idx="1"/>
          </p:nvPr>
        </p:nvSpPr>
        <p:spPr>
          <a:xfrm>
            <a:off x="6666298" y="3829674"/>
            <a:ext cx="1791902" cy="72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Building &amp; HyperParameter Tuning</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67150"/>
            <a:ext cx="1748500"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Classification Problem</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7" name="Google Shape;477;p27"/>
          <p:cNvSpPr txBox="1">
            <a:spLocks noGrp="1"/>
          </p:cNvSpPr>
          <p:nvPr>
            <p:ph type="subTitle" idx="5"/>
          </p:nvPr>
        </p:nvSpPr>
        <p:spPr>
          <a:xfrm>
            <a:off x="3942826" y="3829680"/>
            <a:ext cx="1772173"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&amp; Cleaning</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71" name="Google Shape;471;p27"/>
          <p:cNvSpPr txBox="1">
            <a:spLocks noGrp="1"/>
          </p:cNvSpPr>
          <p:nvPr>
            <p:ph type="ctrTitle" idx="8"/>
          </p:nvPr>
        </p:nvSpPr>
        <p:spPr>
          <a:xfrm>
            <a:off x="6651359" y="3333750"/>
            <a:ext cx="2236855" cy="4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BUILDING</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prstGeom prst="rect">
            <a:avLst/>
          </a:prstGeom>
        </p:spPr>
        <p:txBody>
          <a:bodyPr spcFirstLastPara="1" wrap="square" lIns="91425" tIns="91425" rIns="91425" bIns="91425" anchor="t" anchorCtr="0">
            <a:noAutofit/>
          </a:bodyPr>
          <a:lstStyle/>
          <a:p>
            <a:r>
              <a:rPr lang="en-IN" dirty="0"/>
              <a:t>"Flip Robo is an artificial intelligence company. We specialize in chatbots, web scrapping, and building algorithms that help you scale up your business."</a:t>
            </a:r>
          </a:p>
          <a:p>
            <a:br>
              <a:rPr lang="en-IN" dirty="0"/>
            </a:br>
            <a:endParaRPr dirty="0"/>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COMPANY</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5982150" cy="766138"/>
          </a:xfrm>
        </p:spPr>
        <p:txBody>
          <a:bodyPr/>
          <a:lstStyle/>
          <a:p>
            <a:r>
              <a:rPr lang="en-US" dirty="0"/>
              <a:t>Introduction</a:t>
            </a:r>
            <a:endParaRPr lang="en-IN" dirty="0"/>
          </a:p>
        </p:txBody>
      </p:sp>
      <p:sp>
        <p:nvSpPr>
          <p:cNvPr id="3" name="Subtitle 2"/>
          <p:cNvSpPr>
            <a:spLocks noGrp="1"/>
          </p:cNvSpPr>
          <p:nvPr>
            <p:ph type="subTitle" idx="1"/>
          </p:nvPr>
        </p:nvSpPr>
        <p:spPr>
          <a:xfrm>
            <a:off x="228600" y="1504950"/>
            <a:ext cx="8610600" cy="3352800"/>
          </a:xfrm>
        </p:spPr>
        <p:txBody>
          <a:bodyPr>
            <a:normAutofit lnSpcReduction="10000"/>
          </a:bodyPr>
          <a:lstStyle/>
          <a:p>
            <a:r>
              <a:rPr lang="en-US" sz="12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endParaRPr lang="en-US" sz="1200" dirty="0"/>
          </a:p>
          <a:p>
            <a:r>
              <a:rPr lang="en-IN" sz="12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IN" sz="1200" dirty="0"/>
          </a:p>
          <a:p>
            <a:r>
              <a:rPr lang="en-IN" sz="12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IN" sz="12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sz="1200" dirty="0"/>
          </a:p>
        </p:txBody>
      </p:sp>
    </p:spTree>
    <p:extLst>
      <p:ext uri="{BB962C8B-B14F-4D97-AF65-F5344CB8AC3E}">
        <p14:creationId xmlns:p14="http://schemas.microsoft.com/office/powerpoint/2010/main" val="28990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971550"/>
            <a:ext cx="5905950" cy="842338"/>
          </a:xfrm>
        </p:spPr>
        <p:txBody>
          <a:bodyPr/>
          <a:lstStyle/>
          <a:p>
            <a:r>
              <a:rPr lang="en-US" dirty="0"/>
              <a:t>Problem Statement</a:t>
            </a:r>
            <a:endParaRPr lang="en-IN" dirty="0"/>
          </a:p>
        </p:txBody>
      </p:sp>
      <p:sp>
        <p:nvSpPr>
          <p:cNvPr id="3" name="Subtitle 2"/>
          <p:cNvSpPr>
            <a:spLocks noGrp="1"/>
          </p:cNvSpPr>
          <p:nvPr>
            <p:ph type="subTitle" idx="1"/>
          </p:nvPr>
        </p:nvSpPr>
        <p:spPr>
          <a:xfrm>
            <a:off x="1066800" y="2190750"/>
            <a:ext cx="7010400" cy="1748462"/>
          </a:xfrm>
        </p:spPr>
        <p:txBody>
          <a:bodyPr/>
          <a:lstStyle/>
          <a:p>
            <a:r>
              <a:rPr lang="en-IN" dirty="0"/>
              <a:t>We have to build a model which can be used to predict in terms of a probability for each loan transaction, whether the customer will be paying back the loaned amount within 5 days of insurance.</a:t>
            </a:r>
          </a:p>
        </p:txBody>
      </p:sp>
    </p:spTree>
    <p:extLst>
      <p:ext uri="{BB962C8B-B14F-4D97-AF65-F5344CB8AC3E}">
        <p14:creationId xmlns:p14="http://schemas.microsoft.com/office/powerpoint/2010/main" val="342890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4" y="1196026"/>
            <a:ext cx="30898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Classification</a:t>
            </a:r>
            <a:endParaRPr dirty="0"/>
          </a:p>
        </p:txBody>
      </p:sp>
      <p:sp>
        <p:nvSpPr>
          <p:cNvPr id="573" name="Google Shape;573;p29"/>
          <p:cNvSpPr txBox="1">
            <a:spLocks noGrp="1"/>
          </p:cNvSpPr>
          <p:nvPr>
            <p:ph type="subTitle" idx="1"/>
          </p:nvPr>
        </p:nvSpPr>
        <p:spPr>
          <a:xfrm>
            <a:off x="931246" y="1684092"/>
            <a:ext cx="2610995" cy="1210481"/>
          </a:xfrm>
          <a:prstGeom prst="rect">
            <a:avLst/>
          </a:prstGeom>
        </p:spPr>
        <p:txBody>
          <a:bodyPr spcFirstLastPara="1" wrap="square" lIns="91425" tIns="91425" rIns="91425" bIns="91425" anchor="t" anchorCtr="0">
            <a:noAutofit/>
          </a:bodyPr>
          <a:lstStyle/>
          <a:p>
            <a:pPr marL="0" lvl="0" indent="0"/>
            <a:r>
              <a:rPr lang="en" dirty="0"/>
              <a:t>When our target variable  </a:t>
            </a:r>
            <a:r>
              <a:rPr lang="en-US" dirty="0"/>
              <a:t>refers to a predictive modeling problem where a class label is predicted for a given example of input data.</a:t>
            </a:r>
            <a:r>
              <a:rPr lang="en" dirty="0"/>
              <a:t> </a:t>
            </a:r>
            <a:endParaRPr dirty="0"/>
          </a:p>
        </p:txBody>
      </p:sp>
      <p:sp>
        <p:nvSpPr>
          <p:cNvPr id="574" name="Google Shape;574;p29"/>
          <p:cNvSpPr txBox="1">
            <a:spLocks noGrp="1"/>
          </p:cNvSpPr>
          <p:nvPr>
            <p:ph type="ctrTitle" idx="2"/>
          </p:nvPr>
        </p:nvSpPr>
        <p:spPr>
          <a:xfrm>
            <a:off x="5787763" y="1196025"/>
            <a:ext cx="2399916"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Regression</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When our target variable is continuous and it is not divided into any kind of class then it falls under the above mentioned.</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cxnSp>
        <p:nvCxnSpPr>
          <p:cNvPr id="592" name="Google Shape;592;p29"/>
          <p:cNvCxnSpPr>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3276600" y="3562350"/>
            <a:ext cx="4114800" cy="523220"/>
          </a:xfrm>
          <a:prstGeom prst="rect">
            <a:avLst/>
          </a:prstGeom>
          <a:noFill/>
        </p:spPr>
        <p:txBody>
          <a:bodyPr wrap="square" rtlCol="0">
            <a:spAutoFit/>
          </a:bodyPr>
          <a:lstStyle/>
          <a:p>
            <a:r>
              <a:rPr lang="en-US" dirty="0">
                <a:solidFill>
                  <a:schemeClr val="bg1"/>
                </a:solidFill>
              </a:rPr>
              <a:t>From the Dataset we can clearly understand that it is an Classification Problem. </a:t>
            </a: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xfrm>
            <a:off x="1219200" y="138865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IDENTIFY</a:t>
            </a:r>
            <a:endParaRPr dirty="0"/>
          </a:p>
        </p:txBody>
      </p:sp>
      <p:sp>
        <p:nvSpPr>
          <p:cNvPr id="605" name="Google Shape;605;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 the type of Probelm</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CLEAN</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Cleaning the Dataset.</a:t>
            </a:r>
            <a:endParaRPr dirty="0"/>
          </a:p>
        </p:txBody>
      </p:sp>
      <p:sp>
        <p:nvSpPr>
          <p:cNvPr id="602" name="Google Shape;602;p30"/>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VISUALIZE</a:t>
            </a:r>
            <a:endParaRPr dirty="0"/>
          </a:p>
        </p:txBody>
      </p:sp>
      <p:sp>
        <p:nvSpPr>
          <p:cNvPr id="607" name="Google Shape;607;p30"/>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Visualizing the relations between the independent variables.</a:t>
            </a:r>
            <a:endParaRPr dirty="0"/>
          </a:p>
        </p:txBody>
      </p:sp>
      <p:sp>
        <p:nvSpPr>
          <p:cNvPr id="608" name="Google Shape;608;p30"/>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BUILD MODEL</a:t>
            </a:r>
            <a:endParaRPr dirty="0"/>
          </a:p>
        </p:txBody>
      </p:sp>
      <p:sp>
        <p:nvSpPr>
          <p:cNvPr id="603" name="Google Shape;603;p30"/>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 Best features through F1 Score and build the model.</a:t>
            </a:r>
            <a:endParaRPr dirty="0"/>
          </a:p>
        </p:txBody>
      </p:sp>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590" y="1455694"/>
            <a:ext cx="2160609" cy="251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85750"/>
            <a:ext cx="5982150" cy="1909138"/>
          </a:xfrm>
        </p:spPr>
        <p:txBody>
          <a:bodyPr/>
          <a:lstStyle/>
          <a:p>
            <a:r>
              <a:rPr lang="en-IN" b="1" dirty="0"/>
              <a:t>Analytical Problem Framing</a:t>
            </a:r>
            <a:endParaRPr lang="en-IN" dirty="0"/>
          </a:p>
        </p:txBody>
      </p:sp>
      <p:sp>
        <p:nvSpPr>
          <p:cNvPr id="3" name="Subtitle 2"/>
          <p:cNvSpPr>
            <a:spLocks noGrp="1"/>
          </p:cNvSpPr>
          <p:nvPr>
            <p:ph type="subTitle" idx="1"/>
          </p:nvPr>
        </p:nvSpPr>
        <p:spPr>
          <a:xfrm>
            <a:off x="533400" y="2647950"/>
            <a:ext cx="8153400" cy="2057400"/>
          </a:xfrm>
        </p:spPr>
        <p:txBody>
          <a:bodyPr>
            <a:normAutofit/>
          </a:bodyPr>
          <a:lstStyle/>
          <a:p>
            <a:r>
              <a:rPr lang="en-IN" sz="1400" dirty="0"/>
              <a:t>As from the Problem statement we can understand that this Dataset needs Classification for Model Building.</a:t>
            </a:r>
          </a:p>
          <a:p>
            <a:endParaRPr lang="en-US" sz="1400" dirty="0"/>
          </a:p>
          <a:p>
            <a:r>
              <a:rPr lang="en-US" sz="1400" dirty="0"/>
              <a:t>We will be using some classifier algorithms to try and find the Best Model for our Dataset.</a:t>
            </a:r>
          </a:p>
          <a:p>
            <a:endParaRPr lang="en-US" sz="1400" dirty="0"/>
          </a:p>
          <a:p>
            <a:r>
              <a:rPr lang="en-US" sz="1400" dirty="0"/>
              <a:t>As from the Dataset we have seen that it is highly Imbalanced we will be using SMOTE to make it a balanced Dataset.</a:t>
            </a:r>
            <a:endParaRPr lang="en-IN" sz="1400" dirty="0"/>
          </a:p>
        </p:txBody>
      </p:sp>
    </p:spTree>
    <p:extLst>
      <p:ext uri="{BB962C8B-B14F-4D97-AF65-F5344CB8AC3E}">
        <p14:creationId xmlns:p14="http://schemas.microsoft.com/office/powerpoint/2010/main" val="263255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179</TotalTime>
  <Words>1531</Words>
  <Application>Microsoft Office PowerPoint</Application>
  <PresentationFormat>On-screen Show (16:9)</PresentationFormat>
  <Paragraphs>145</Paragraphs>
  <Slides>27</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Advent Pro Medium</vt:lpstr>
      <vt:lpstr>Advent Pro SemiBold</vt:lpstr>
      <vt:lpstr>Fira Sans Condensed Medium</vt:lpstr>
      <vt:lpstr>Symbol</vt:lpstr>
      <vt:lpstr>Fira Sans Extra Condensed Medium</vt:lpstr>
      <vt:lpstr>Calisto MT</vt:lpstr>
      <vt:lpstr>Wingdings 2</vt:lpstr>
      <vt:lpstr>Nunito Light</vt:lpstr>
      <vt:lpstr>Calibri</vt:lpstr>
      <vt:lpstr>Share Tech</vt:lpstr>
      <vt:lpstr>Maven Pro</vt:lpstr>
      <vt:lpstr>Arial</vt:lpstr>
      <vt:lpstr>Maven Pro Regular</vt:lpstr>
      <vt:lpstr>Livvic Light</vt:lpstr>
      <vt:lpstr>Slate</vt:lpstr>
      <vt:lpstr>DATA SCIENCE PROJECT</vt:lpstr>
      <vt:lpstr>CONTENTS </vt:lpstr>
      <vt:lpstr>PROBLEM &amp; SOLUTION</vt:lpstr>
      <vt:lpstr>OUR COMPANY</vt:lpstr>
      <vt:lpstr>Introduction</vt:lpstr>
      <vt:lpstr>Problem Statement</vt:lpstr>
      <vt:lpstr>Classification</vt:lpstr>
      <vt:lpstr>IDENTIFY</vt:lpstr>
      <vt:lpstr>Analytical Problem Framing</vt:lpstr>
      <vt:lpstr>Data Sources &amp; Formats</vt:lpstr>
      <vt:lpstr>Data Pre-processing</vt:lpstr>
      <vt:lpstr>PowerPoint Presentation</vt:lpstr>
      <vt:lpstr>Real World/Business objectives &amp; Constraints</vt:lpstr>
      <vt:lpstr>Assumptions</vt:lpstr>
      <vt:lpstr>Identification of Possible Problem Solving approaches</vt:lpstr>
      <vt:lpstr>Visualization</vt:lpstr>
      <vt:lpstr>Univariate Analysis of Label</vt:lpstr>
      <vt:lpstr>Multivariate Analysis for Correlation</vt:lpstr>
      <vt:lpstr>Model Building</vt:lpstr>
      <vt:lpstr>PowerPoint Presentation</vt:lpstr>
      <vt:lpstr>PowerPoint Presentation</vt:lpstr>
      <vt:lpstr>PowerPoint Presentation</vt:lpstr>
      <vt:lpstr>Best Model</vt:lpstr>
      <vt:lpstr>RandomSearch CV</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UTSAB</dc:creator>
  <cp:lastModifiedBy>CC2011</cp:lastModifiedBy>
  <cp:revision>16</cp:revision>
  <dcterms:modified xsi:type="dcterms:W3CDTF">2021-11-18T04:33:06Z</dcterms:modified>
</cp:coreProperties>
</file>