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41" r:id="rId1"/>
  </p:sldMasterIdLst>
  <p:notesMasterIdLst>
    <p:notesMasterId r:id="rId23"/>
  </p:notesMasterIdLst>
  <p:sldIdLst>
    <p:sldId id="256" r:id="rId2"/>
    <p:sldId id="257" r:id="rId3"/>
    <p:sldId id="258" r:id="rId4"/>
    <p:sldId id="259" r:id="rId5"/>
    <p:sldId id="293" r:id="rId6"/>
    <p:sldId id="292" r:id="rId7"/>
    <p:sldId id="260" r:id="rId8"/>
    <p:sldId id="261" r:id="rId9"/>
    <p:sldId id="294" r:id="rId10"/>
    <p:sldId id="295" r:id="rId11"/>
    <p:sldId id="296" r:id="rId12"/>
    <p:sldId id="297" r:id="rId13"/>
    <p:sldId id="299" r:id="rId14"/>
    <p:sldId id="300" r:id="rId15"/>
    <p:sldId id="301" r:id="rId16"/>
    <p:sldId id="302" r:id="rId17"/>
    <p:sldId id="303" r:id="rId18"/>
    <p:sldId id="305" r:id="rId19"/>
    <p:sldId id="310" r:id="rId20"/>
    <p:sldId id="280" r:id="rId21"/>
    <p:sldId id="311" r:id="rId22"/>
  </p:sldIdLst>
  <p:sldSz cx="9144000" cy="5143500" type="screen16x9"/>
  <p:notesSz cx="6858000" cy="9144000"/>
  <p:embeddedFontLst>
    <p:embeddedFont>
      <p:font typeface="Advent Pro Medium" panose="020B0604020202020204" charset="0"/>
      <p:regular r:id="rId24"/>
      <p:bold r:id="rId25"/>
    </p:embeddedFont>
    <p:embeddedFont>
      <p:font typeface="Advent Pro SemiBold" panose="020B0604020202020204" charset="0"/>
      <p:regular r:id="rId26"/>
      <p:bold r:id="rId27"/>
    </p:embeddedFont>
    <p:embeddedFont>
      <p:font typeface="Calibri" panose="020F0502020204030204" pitchFamily="34" charset="0"/>
      <p:regular r:id="rId28"/>
      <p:bold r:id="rId29"/>
      <p:italic r:id="rId30"/>
      <p:boldItalic r:id="rId31"/>
    </p:embeddedFont>
    <p:embeddedFont>
      <p:font typeface="Century Gothic" panose="020B0502020202020204" pitchFamily="34" charset="0"/>
      <p:regular r:id="rId32"/>
      <p:bold r:id="rId33"/>
      <p:italic r:id="rId34"/>
      <p:boldItalic r:id="rId35"/>
    </p:embeddedFont>
    <p:embeddedFont>
      <p:font typeface="Fira Sans Condensed Medium" panose="020B0603050000020004" pitchFamily="34" charset="0"/>
      <p:regular r:id="rId36"/>
      <p:bold r:id="rId37"/>
      <p:italic r:id="rId38"/>
      <p:boldItalic r:id="rId39"/>
    </p:embeddedFont>
    <p:embeddedFont>
      <p:font typeface="Fira Sans Extra Condensed Medium" panose="020B0604020202020204" charset="0"/>
      <p:regular r:id="rId40"/>
      <p:bold r:id="rId41"/>
      <p:italic r:id="rId42"/>
      <p:boldItalic r:id="rId43"/>
    </p:embeddedFont>
    <p:embeddedFont>
      <p:font typeface="Maven Pro" panose="020B0604020202020204" charset="0"/>
      <p:regular r:id="rId44"/>
      <p:bold r:id="rId45"/>
    </p:embeddedFont>
    <p:embeddedFont>
      <p:font typeface="Maven Pro Regular" panose="020B0604020202020204" charset="0"/>
      <p:regular r:id="rId46"/>
      <p:bold r:id="rId47"/>
    </p:embeddedFont>
    <p:embeddedFont>
      <p:font typeface="Nunito Light" pitchFamily="2" charset="0"/>
      <p:regular r:id="rId48"/>
    </p:embeddedFont>
    <p:embeddedFont>
      <p:font typeface="Share Tech" panose="020B0604020202020204" charset="0"/>
      <p:regular r:id="rId4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42E754E-1928-4845-8BF7-BAFA77CC37FC}">
  <a:tblStyle styleId="{642E754E-1928-4845-8BF7-BAFA77CC37F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754"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font" Target="fonts/font19.fntdata"/><Relationship Id="rId47" Type="http://schemas.openxmlformats.org/officeDocument/2006/relationships/font" Target="fonts/font24.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font" Target="fonts/font22.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font" Target="fonts/font21.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font" Target="fonts/font20.fntdata"/><Relationship Id="rId48" Type="http://schemas.openxmlformats.org/officeDocument/2006/relationships/font" Target="fonts/font25.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font" Target="fonts/font23.fntdata"/><Relationship Id="rId20" Type="http://schemas.openxmlformats.org/officeDocument/2006/relationships/slide" Target="slides/slide19.xml"/><Relationship Id="rId41"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49" Type="http://schemas.openxmlformats.org/officeDocument/2006/relationships/font" Target="fonts/font2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2632352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6c60e245bf_1_31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4" name="Google Shape;1584;g6c60e245bf_1_31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13259" y="457201"/>
            <a:ext cx="6507167" cy="2400300"/>
          </a:xfrm>
        </p:spPr>
        <p:txBody>
          <a:bodyPr anchor="b">
            <a:normAutofit/>
          </a:bodyPr>
          <a:lstStyle>
            <a:lvl1pPr algn="ctr">
              <a:defRPr sz="36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313259" y="2914650"/>
            <a:ext cx="6507167" cy="1428750"/>
          </a:xfrm>
        </p:spPr>
        <p:txBody>
          <a:bodyPr anchor="t">
            <a:normAutofit/>
          </a:bodyPr>
          <a:lstStyle>
            <a:lvl1pPr marL="0" indent="0" algn="ctr">
              <a:buNone/>
              <a:defRPr sz="1575">
                <a:gradFill flip="none" rotWithShape="1">
                  <a:gsLst>
                    <a:gs pos="0">
                      <a:schemeClr val="tx1"/>
                    </a:gs>
                    <a:gs pos="100000">
                      <a:schemeClr val="tx1">
                        <a:lumMod val="75000"/>
                      </a:schemeClr>
                    </a:gs>
                  </a:gsLst>
                  <a:lin ang="5400000" scaled="0"/>
                  <a:tileRect/>
                </a:gra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041079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3549649"/>
            <a:ext cx="7429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484709" y="699084"/>
            <a:ext cx="6169458" cy="2373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56060" y="3974702"/>
            <a:ext cx="7429500" cy="370284"/>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6472163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1"/>
            <a:ext cx="7429499" cy="2343149"/>
          </a:xfrm>
        </p:spPr>
        <p:txBody>
          <a:bodyPr anchor="ctr">
            <a:normAutofit/>
          </a:bodyPr>
          <a:lstStyle>
            <a:lvl1pPr algn="l">
              <a:defRPr sz="2400" b="0" cap="all"/>
            </a:lvl1pPr>
          </a:lstStyle>
          <a:p>
            <a:r>
              <a:rPr lang="en-US"/>
              <a:t>Click to edit Master title style</a:t>
            </a:r>
            <a:endParaRPr lang="en-US" dirty="0"/>
          </a:p>
        </p:txBody>
      </p:sp>
      <p:sp>
        <p:nvSpPr>
          <p:cNvPr id="3" name="Text Placeholder 2"/>
          <p:cNvSpPr>
            <a:spLocks noGrp="1"/>
          </p:cNvSpPr>
          <p:nvPr>
            <p:ph type="body" idx="1"/>
          </p:nvPr>
        </p:nvSpPr>
        <p:spPr>
          <a:xfrm>
            <a:off x="856058" y="3257550"/>
            <a:ext cx="7429500" cy="1085850"/>
          </a:xfrm>
        </p:spPr>
        <p:txBody>
          <a:bodyPr anchor="ctr">
            <a:normAutofit/>
          </a:bodyPr>
          <a:lstStyle>
            <a:lvl1pPr marL="0" indent="0" algn="l">
              <a:buNone/>
              <a:defRPr sz="1500">
                <a:gradFill flip="none" rotWithShape="1">
                  <a:gsLst>
                    <a:gs pos="0">
                      <a:schemeClr val="tx1"/>
                    </a:gs>
                    <a:gs pos="100000">
                      <a:schemeClr val="tx1">
                        <a:lumMod val="75000"/>
                      </a:schemeClr>
                    </a:gs>
                  </a:gsLst>
                  <a:lin ang="5400000" scaled="0"/>
                  <a:tileRect/>
                </a:gra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0026931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627459" y="59011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accent1"/>
                </a:solidFill>
              </a:rPr>
              <a:t>“</a:t>
            </a:r>
          </a:p>
        </p:txBody>
      </p:sp>
      <p:sp>
        <p:nvSpPr>
          <p:cNvPr id="15" name="TextBox 14"/>
          <p:cNvSpPr txBox="1"/>
          <p:nvPr/>
        </p:nvSpPr>
        <p:spPr>
          <a:xfrm>
            <a:off x="7828359"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accent1"/>
                </a:solidFill>
              </a:rPr>
              <a:t>”</a:t>
            </a:r>
          </a:p>
        </p:txBody>
      </p:sp>
      <p:sp>
        <p:nvSpPr>
          <p:cNvPr id="2" name="Title 1"/>
          <p:cNvSpPr>
            <a:spLocks noGrp="1"/>
          </p:cNvSpPr>
          <p:nvPr>
            <p:ph type="title"/>
          </p:nvPr>
        </p:nvSpPr>
        <p:spPr>
          <a:xfrm>
            <a:off x="1084660" y="457201"/>
            <a:ext cx="6972299" cy="2057399"/>
          </a:xfrm>
        </p:spPr>
        <p:txBody>
          <a:bodyPr anchor="ctr">
            <a:normAutofit/>
          </a:bodyPr>
          <a:lstStyle>
            <a:lvl1pPr algn="l">
              <a:defRPr sz="24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109" y="2514600"/>
            <a:ext cx="6629402"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856058" y="3257550"/>
            <a:ext cx="7429500" cy="1085850"/>
          </a:xfrm>
        </p:spPr>
        <p:txBody>
          <a:bodyPr vert="horz" lIns="91440" tIns="45720" rIns="91440" bIns="45720" rtlCol="0" anchor="ctr">
            <a:normAutofit/>
          </a:bodyPr>
          <a:lstStyle>
            <a:lvl1pPr>
              <a:buNone/>
              <a:defRPr lang="en-US" sz="15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5177505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9" y="2481436"/>
            <a:ext cx="7429500" cy="1101600"/>
          </a:xfrm>
        </p:spPr>
        <p:txBody>
          <a:bodyPr anchor="b">
            <a:normAutofit/>
          </a:bodyPr>
          <a:lstStyle>
            <a:lvl1pPr algn="l">
              <a:defRPr sz="2400" b="0" cap="all"/>
            </a:lvl1pPr>
          </a:lstStyle>
          <a:p>
            <a:r>
              <a:rPr lang="en-US"/>
              <a:t>Click to edit Master title style</a:t>
            </a:r>
            <a:endParaRPr lang="en-US" dirty="0"/>
          </a:p>
        </p:txBody>
      </p:sp>
      <p:sp>
        <p:nvSpPr>
          <p:cNvPr id="3" name="Text Placeholder 2"/>
          <p:cNvSpPr>
            <a:spLocks noGrp="1"/>
          </p:cNvSpPr>
          <p:nvPr>
            <p:ph type="body" idx="1"/>
          </p:nvPr>
        </p:nvSpPr>
        <p:spPr>
          <a:xfrm>
            <a:off x="856058" y="3583036"/>
            <a:ext cx="7429501" cy="645300"/>
          </a:xfrm>
        </p:spPr>
        <p:txBody>
          <a:bodyPr vert="horz" lIns="91440" tIns="45720" rIns="91440" bIns="45720" rtlCol="0" anchor="t">
            <a:normAutofit/>
          </a:bodyPr>
          <a:lstStyle>
            <a:lvl1pPr>
              <a:defRPr lang="en-US" sz="15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8945298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627459" y="59011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accent1"/>
                </a:solidFill>
              </a:rPr>
              <a:t>“</a:t>
            </a:r>
          </a:p>
        </p:txBody>
      </p:sp>
      <p:sp>
        <p:nvSpPr>
          <p:cNvPr id="15" name="TextBox 14"/>
          <p:cNvSpPr txBox="1"/>
          <p:nvPr/>
        </p:nvSpPr>
        <p:spPr>
          <a:xfrm>
            <a:off x="7828359"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accent1"/>
                </a:solidFill>
              </a:rPr>
              <a:t>”</a:t>
            </a:r>
          </a:p>
        </p:txBody>
      </p:sp>
      <p:sp>
        <p:nvSpPr>
          <p:cNvPr id="2" name="Title 1"/>
          <p:cNvSpPr>
            <a:spLocks noGrp="1"/>
          </p:cNvSpPr>
          <p:nvPr>
            <p:ph type="title"/>
          </p:nvPr>
        </p:nvSpPr>
        <p:spPr>
          <a:xfrm>
            <a:off x="1084660" y="457201"/>
            <a:ext cx="6972299" cy="2057399"/>
          </a:xfrm>
        </p:spPr>
        <p:txBody>
          <a:bodyPr anchor="ctr">
            <a:normAutofit/>
          </a:bodyPr>
          <a:lstStyle>
            <a:lvl1pPr algn="l">
              <a:defRPr sz="24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856059" y="2914650"/>
            <a:ext cx="7429500" cy="666750"/>
          </a:xfrm>
        </p:spPr>
        <p:txBody>
          <a:bodyPr vert="horz" lIns="91440" tIns="45720" rIns="91440" bIns="45720" rtlCol="0" anchor="b">
            <a:normAutofit/>
          </a:bodyPr>
          <a:lstStyle>
            <a:lvl1pPr>
              <a:buNone/>
              <a:defRPr lang="en-US" sz="1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856058" y="3581400"/>
            <a:ext cx="7429500" cy="762000"/>
          </a:xfrm>
        </p:spPr>
        <p:txBody>
          <a:bodyPr anchor="t">
            <a:normAutofit/>
          </a:bodyPr>
          <a:lstStyle>
            <a:lvl1pPr marL="0" indent="0" algn="l">
              <a:buNone/>
              <a:defRPr sz="1350">
                <a:gradFill flip="none" rotWithShape="1">
                  <a:gsLst>
                    <a:gs pos="0">
                      <a:schemeClr val="tx1"/>
                    </a:gs>
                    <a:gs pos="100000">
                      <a:schemeClr val="tx1">
                        <a:lumMod val="75000"/>
                      </a:schemeClr>
                    </a:gs>
                  </a:gsLst>
                  <a:lin ang="5400000" scaled="0"/>
                  <a:tileRect/>
                </a:gra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3059676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1"/>
            <a:ext cx="7429499" cy="20573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856059" y="2628900"/>
            <a:ext cx="7429500" cy="628650"/>
          </a:xfrm>
        </p:spPr>
        <p:txBody>
          <a:bodyPr vert="horz" lIns="91440" tIns="45720" rIns="91440" bIns="45720" rtlCol="0" anchor="b">
            <a:normAutofit/>
          </a:bodyPr>
          <a:lstStyle>
            <a:lvl1pPr>
              <a:buNone/>
              <a:defRPr lang="en-US" sz="21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856058" y="3257550"/>
            <a:ext cx="7429500" cy="1085850"/>
          </a:xfrm>
        </p:spPr>
        <p:txBody>
          <a:bodyPr anchor="t">
            <a:normAutofit/>
          </a:bodyPr>
          <a:lstStyle>
            <a:lvl1pPr marL="0" indent="0" algn="l">
              <a:buNone/>
              <a:defRPr sz="1350">
                <a:gradFill flip="none" rotWithShape="1">
                  <a:gsLst>
                    <a:gs pos="0">
                      <a:schemeClr val="tx1"/>
                    </a:gs>
                    <a:gs pos="100000">
                      <a:schemeClr val="tx1">
                        <a:lumMod val="75000"/>
                      </a:schemeClr>
                    </a:gs>
                  </a:gsLst>
                  <a:lin ang="5400000" scaled="0"/>
                  <a:tileRect/>
                </a:gra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2613776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856060" y="457200"/>
            <a:ext cx="7429499" cy="142875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7835025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673" y="457200"/>
            <a:ext cx="1657886" cy="3886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9" y="457200"/>
            <a:ext cx="5657850" cy="38862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3276416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list">
  <p:cSld name="Title and list">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Tree>
    <p:extLst>
      <p:ext uri="{BB962C8B-B14F-4D97-AF65-F5344CB8AC3E}">
        <p14:creationId xmlns:p14="http://schemas.microsoft.com/office/powerpoint/2010/main" val="8609374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extLst>
      <p:ext uri="{BB962C8B-B14F-4D97-AF65-F5344CB8AC3E}">
        <p14:creationId xmlns:p14="http://schemas.microsoft.com/office/powerpoint/2010/main" val="2053172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54732605"/>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extLst>
      <p:ext uri="{BB962C8B-B14F-4D97-AF65-F5344CB8AC3E}">
        <p14:creationId xmlns:p14="http://schemas.microsoft.com/office/powerpoint/2010/main" val="41206293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extLst>
      <p:ext uri="{BB962C8B-B14F-4D97-AF65-F5344CB8AC3E}">
        <p14:creationId xmlns:p14="http://schemas.microsoft.com/office/powerpoint/2010/main" val="2929015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extLst>
      <p:ext uri="{BB962C8B-B14F-4D97-AF65-F5344CB8AC3E}">
        <p14:creationId xmlns:p14="http://schemas.microsoft.com/office/powerpoint/2010/main" val="159455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13260" y="2481436"/>
            <a:ext cx="6515100" cy="1101600"/>
          </a:xfrm>
        </p:spPr>
        <p:txBody>
          <a:bodyPr anchor="b"/>
          <a:lstStyle>
            <a:lvl1pPr algn="r">
              <a:defRPr sz="3000" b="0" cap="all"/>
            </a:lvl1pPr>
          </a:lstStyle>
          <a:p>
            <a:r>
              <a:rPr lang="en-US"/>
              <a:t>Click to edit Master title style</a:t>
            </a:r>
            <a:endParaRPr lang="en-US" dirty="0"/>
          </a:p>
        </p:txBody>
      </p:sp>
      <p:sp>
        <p:nvSpPr>
          <p:cNvPr id="3" name="Text Placeholder 2"/>
          <p:cNvSpPr>
            <a:spLocks noGrp="1"/>
          </p:cNvSpPr>
          <p:nvPr>
            <p:ph type="body" idx="1"/>
          </p:nvPr>
        </p:nvSpPr>
        <p:spPr>
          <a:xfrm>
            <a:off x="1313259" y="3583036"/>
            <a:ext cx="6515101" cy="645300"/>
          </a:xfrm>
        </p:spPr>
        <p:txBody>
          <a:bodyPr anchor="t">
            <a:normAutofit/>
          </a:bodyPr>
          <a:lstStyle>
            <a:lvl1pPr marL="0" indent="0" algn="r">
              <a:buNone/>
              <a:defRPr sz="1500">
                <a:gradFill flip="none" rotWithShape="1">
                  <a:gsLst>
                    <a:gs pos="0">
                      <a:schemeClr val="tx1"/>
                    </a:gs>
                    <a:gs pos="100000">
                      <a:schemeClr val="tx1">
                        <a:lumMod val="75000"/>
                      </a:schemeClr>
                    </a:gs>
                  </a:gsLst>
                  <a:lin ang="5400000" scaled="0"/>
                  <a:tileRect/>
                </a:gra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210985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9" y="2000250"/>
            <a:ext cx="3657600" cy="234315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7959" y="2000250"/>
            <a:ext cx="3657600" cy="234315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989547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71961" y="1993900"/>
            <a:ext cx="3441698"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6059" y="2432447"/>
            <a:ext cx="3657600" cy="1910953"/>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32350" y="2000250"/>
            <a:ext cx="3453210"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7959" y="2432447"/>
            <a:ext cx="3657601" cy="1910953"/>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068766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629304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4450163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9" y="1200150"/>
            <a:ext cx="2661841" cy="1028700"/>
          </a:xfrm>
        </p:spPr>
        <p:txBody>
          <a:bodyPr anchor="b">
            <a:normAutofit/>
          </a:bodyPr>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827859" y="457201"/>
            <a:ext cx="4457701" cy="38862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6059" y="2228850"/>
            <a:ext cx="2661841" cy="1371600"/>
          </a:xfrm>
        </p:spPr>
        <p:txBody>
          <a:bodyPr>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350173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9" y="1200150"/>
            <a:ext cx="4000501" cy="1028700"/>
          </a:xfrm>
        </p:spPr>
        <p:txBody>
          <a:bodyPr anchor="b">
            <a:normAutofit/>
          </a:bodyPr>
          <a:lstStyle>
            <a:lvl1pPr algn="l">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575300" y="-13716"/>
            <a:ext cx="2457449" cy="517779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56059" y="2228850"/>
            <a:ext cx="4000501" cy="1371600"/>
          </a:xfrm>
        </p:spPr>
        <p:txBody>
          <a:bodyP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799409" y="4412457"/>
            <a:ext cx="685800" cy="273844"/>
          </a:xfrm>
        </p:spPr>
        <p:txBody>
          <a:bodyPr/>
          <a:lstStyle/>
          <a:p>
            <a:fld id="{48A87A34-81AB-432B-8DAE-1953F412C126}" type="datetimeFigureOut">
              <a:rPr lang="en-US" smtClean="0"/>
              <a:pPr/>
              <a:t>10/21/2021</a:t>
            </a:fld>
            <a:endParaRPr lang="en-US" dirty="0"/>
          </a:p>
        </p:txBody>
      </p:sp>
      <p:sp>
        <p:nvSpPr>
          <p:cNvPr id="6" name="Footer Placeholder 5"/>
          <p:cNvSpPr>
            <a:spLocks noGrp="1"/>
          </p:cNvSpPr>
          <p:nvPr>
            <p:ph type="ftr" sz="quarter" idx="11"/>
          </p:nvPr>
        </p:nvSpPr>
        <p:spPr>
          <a:xfrm>
            <a:off x="856059" y="4412457"/>
            <a:ext cx="3829050" cy="273844"/>
          </a:xfrm>
        </p:spPr>
        <p:txBody>
          <a:bodyPr/>
          <a:lstStyle/>
          <a:p>
            <a:endParaRPr lang="en-US" dirty="0"/>
          </a:p>
        </p:txBody>
      </p:sp>
      <p:sp>
        <p:nvSpPr>
          <p:cNvPr id="7" name="Slide Number Placeholder 6"/>
          <p:cNvSpPr>
            <a:spLocks noGrp="1"/>
          </p:cNvSpPr>
          <p:nvPr>
            <p:ph type="sldNum" sz="quarter" idx="12"/>
          </p:nvPr>
        </p:nvSpPr>
        <p:spPr>
          <a:xfrm>
            <a:off x="8056960" y="4412457"/>
            <a:ext cx="241925" cy="273844"/>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7383593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6060" y="457200"/>
            <a:ext cx="7429499" cy="14287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56060" y="2000250"/>
            <a:ext cx="7429499" cy="234315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628209" y="4412457"/>
            <a:ext cx="1200150" cy="273844"/>
          </a:xfrm>
          <a:prstGeom prst="rect">
            <a:avLst/>
          </a:prstGeom>
        </p:spPr>
        <p:txBody>
          <a:bodyPr vert="horz" lIns="91440" tIns="45720" rIns="91440" bIns="45720" rtlCol="0" anchor="ctr"/>
          <a:lstStyle>
            <a:lvl1pPr algn="r">
              <a:defRPr sz="675" b="1" i="0">
                <a:solidFill>
                  <a:schemeClr val="tx1">
                    <a:lumMod val="75000"/>
                  </a:schemeClr>
                </a:solidFill>
                <a:effectLst>
                  <a:outerShdw blurRad="50800" dist="38100" dir="2700000" algn="tl" rotWithShape="0">
                    <a:srgbClr val="000000">
                      <a:alpha val="43000"/>
                    </a:srgbClr>
                  </a:outerShdw>
                </a:effectLst>
                <a:latin typeface="+mn-lt"/>
              </a:defRPr>
            </a:lvl1pPr>
          </a:lstStyle>
          <a:p>
            <a:fld id="{48A87A34-81AB-432B-8DAE-1953F412C126}" type="datetimeFigureOut">
              <a:rPr lang="en-US" smtClean="0"/>
              <a:pPr/>
              <a:t>10/21/2021</a:t>
            </a:fld>
            <a:endParaRPr lang="en-US" dirty="0"/>
          </a:p>
        </p:txBody>
      </p:sp>
      <p:sp>
        <p:nvSpPr>
          <p:cNvPr id="5" name="Footer Placeholder 4"/>
          <p:cNvSpPr>
            <a:spLocks noGrp="1"/>
          </p:cNvSpPr>
          <p:nvPr>
            <p:ph type="ftr" sz="quarter" idx="3"/>
          </p:nvPr>
        </p:nvSpPr>
        <p:spPr>
          <a:xfrm>
            <a:off x="856059" y="4412457"/>
            <a:ext cx="5657850" cy="273844"/>
          </a:xfrm>
          <a:prstGeom prst="rect">
            <a:avLst/>
          </a:prstGeom>
        </p:spPr>
        <p:txBody>
          <a:bodyPr vert="horz" lIns="91440" tIns="45720" rIns="91440" bIns="45720" rtlCol="0" anchor="ctr"/>
          <a:lstStyle>
            <a:lvl1pPr algn="l">
              <a:defRPr sz="675"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7885510" y="4412457"/>
            <a:ext cx="413375" cy="273844"/>
          </a:xfrm>
          <a:prstGeom prst="rect">
            <a:avLst/>
          </a:prstGeom>
        </p:spPr>
        <p:txBody>
          <a:bodyPr vert="horz" lIns="91440" tIns="45720" rIns="91440" bIns="45720" rtlCol="0" anchor="ctr"/>
          <a:lstStyle>
            <a:lvl1pPr algn="r">
              <a:defRPr sz="675" b="1" i="0">
                <a:solidFill>
                  <a:schemeClr val="tx1">
                    <a:lumMod val="75000"/>
                  </a:schemeClr>
                </a:solidFill>
                <a:effectLst>
                  <a:outerShdw blurRad="50800" dist="38100" dir="2700000" algn="tl" rotWithShape="0">
                    <a:srgbClr val="000000">
                      <a:alpha val="43000"/>
                    </a:srgbClr>
                  </a:outerShdw>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26818654"/>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 id="2147483759" r:id="rId18"/>
    <p:sldLayoutId id="2147483760" r:id="rId19"/>
    <p:sldLayoutId id="2147483761" r:id="rId20"/>
    <p:sldLayoutId id="2147483762" r:id="rId21"/>
    <p:sldLayoutId id="2147483763" r:id="rId22"/>
  </p:sldLayoutIdLst>
  <p:hf sldNum="0" hdr="0" ftr="0" dt="0"/>
  <p:txStyles>
    <p:titleStyle>
      <a:lvl1pPr algn="l" defTabSz="342900" rtl="0" eaLnBrk="1" latinLnBrk="0" hangingPunct="1">
        <a:spcBef>
          <a:spcPct val="0"/>
        </a:spcBef>
        <a:buNone/>
        <a:defRPr sz="24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tx1"/>
        </a:buClr>
        <a:buSzPct val="100000"/>
        <a:buFont typeface="Arial"/>
        <a:buChar char="•"/>
        <a:defRPr sz="15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557213" indent="-214313" algn="l" defTabSz="342900" rtl="0" eaLnBrk="1" latinLnBrk="0" hangingPunct="1">
        <a:spcBef>
          <a:spcPct val="20000"/>
        </a:spcBef>
        <a:spcAft>
          <a:spcPts val="450"/>
        </a:spcAft>
        <a:buClr>
          <a:schemeClr val="tx1"/>
        </a:buClr>
        <a:buSzPct val="100000"/>
        <a:buFont typeface="Arial"/>
        <a:buChar char="•"/>
        <a:defRPr sz="135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900113" indent="-214313" algn="l" defTabSz="342900" rtl="0" eaLnBrk="1" latinLnBrk="0" hangingPunct="1">
        <a:spcBef>
          <a:spcPct val="20000"/>
        </a:spcBef>
        <a:spcAft>
          <a:spcPts val="45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157288" indent="-128588" algn="l" defTabSz="342900" rtl="0" eaLnBrk="1" latinLnBrk="0" hangingPunct="1">
        <a:spcBef>
          <a:spcPct val="20000"/>
        </a:spcBef>
        <a:spcAft>
          <a:spcPts val="450"/>
        </a:spcAft>
        <a:buClr>
          <a:schemeClr val="tx1"/>
        </a:buClr>
        <a:buSzPct val="100000"/>
        <a:buFont typeface="Arial"/>
        <a:buChar char="•"/>
        <a:defRPr sz="105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1500188" indent="-128588" algn="l" defTabSz="342900" rtl="0" eaLnBrk="1" latinLnBrk="0" hangingPunct="1">
        <a:spcBef>
          <a:spcPct val="20000"/>
        </a:spcBef>
        <a:spcAft>
          <a:spcPts val="450"/>
        </a:spcAft>
        <a:buClr>
          <a:schemeClr val="tx1"/>
        </a:buClr>
        <a:buSzPct val="100000"/>
        <a:buFont typeface="Arial"/>
        <a:buChar char="•"/>
        <a:defRPr sz="105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1885950" indent="-171450" algn="l" defTabSz="342900" rtl="0" eaLnBrk="1" latinLnBrk="0" hangingPunct="1">
        <a:spcBef>
          <a:spcPct val="20000"/>
        </a:spcBef>
        <a:spcAft>
          <a:spcPts val="450"/>
        </a:spcAft>
        <a:buClr>
          <a:schemeClr val="tx1"/>
        </a:buClr>
        <a:buSzPct val="100000"/>
        <a:buFont typeface="Arial"/>
        <a:buChar char="•"/>
        <a:defRPr sz="9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228850" indent="-171450" algn="l" defTabSz="342900" rtl="0" eaLnBrk="1" latinLnBrk="0" hangingPunct="1">
        <a:spcBef>
          <a:spcPct val="20000"/>
        </a:spcBef>
        <a:spcAft>
          <a:spcPts val="450"/>
        </a:spcAft>
        <a:buClr>
          <a:schemeClr val="tx1"/>
        </a:buClr>
        <a:buSzPct val="100000"/>
        <a:buFont typeface="Arial"/>
        <a:buChar char="•"/>
        <a:defRPr sz="9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2571750" indent="-171450" algn="l" defTabSz="342900" rtl="0" eaLnBrk="1" latinLnBrk="0" hangingPunct="1">
        <a:spcBef>
          <a:spcPct val="20000"/>
        </a:spcBef>
        <a:spcAft>
          <a:spcPts val="450"/>
        </a:spcAft>
        <a:buClr>
          <a:schemeClr val="tx1"/>
        </a:buClr>
        <a:buSzPct val="100000"/>
        <a:buFont typeface="Arial"/>
        <a:buChar char="•"/>
        <a:defRPr sz="9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2914650" indent="-171450" algn="l" defTabSz="342900" rtl="0" eaLnBrk="1" latinLnBrk="0" hangingPunct="1">
        <a:spcBef>
          <a:spcPct val="20000"/>
        </a:spcBef>
        <a:spcAft>
          <a:spcPts val="450"/>
        </a:spcAft>
        <a:buClr>
          <a:schemeClr val="tx1"/>
        </a:buClr>
        <a:buSzPct val="100000"/>
        <a:buFont typeface="Arial"/>
        <a:buChar char="•"/>
        <a:defRPr sz="9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5" name="Google Shape;435;p25"/>
          <p:cNvSpPr txBox="1">
            <a:spLocks noGrp="1"/>
          </p:cNvSpPr>
          <p:nvPr>
            <p:ph type="ctrTitle"/>
          </p:nvPr>
        </p:nvSpPr>
        <p:spPr>
          <a:xfrm>
            <a:off x="1561641" y="514350"/>
            <a:ext cx="6020700" cy="99473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 </a:t>
            </a:r>
            <a:r>
              <a:rPr lang="en" dirty="0">
                <a:solidFill>
                  <a:schemeClr val="accent2"/>
                </a:solidFill>
              </a:rPr>
              <a:t>SCIENCE</a:t>
            </a:r>
            <a:r>
              <a:rPr lang="en" dirty="0"/>
              <a:t> PROJECT</a:t>
            </a:r>
            <a:endParaRPr dirty="0"/>
          </a:p>
        </p:txBody>
      </p:sp>
      <p:sp>
        <p:nvSpPr>
          <p:cNvPr id="434" name="Google Shape;434;p25"/>
          <p:cNvSpPr txBox="1">
            <a:spLocks noGrp="1"/>
          </p:cNvSpPr>
          <p:nvPr>
            <p:ph type="subTitle" idx="1"/>
          </p:nvPr>
        </p:nvSpPr>
        <p:spPr>
          <a:xfrm>
            <a:off x="1143000" y="2386186"/>
            <a:ext cx="6312065"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PFA-Housing PROJECT</a:t>
            </a:r>
          </a:p>
          <a:p>
            <a:pPr marL="0" lvl="0" indent="0" algn="ctr" rtl="0">
              <a:spcBef>
                <a:spcPts val="0"/>
              </a:spcBef>
              <a:spcAft>
                <a:spcPts val="0"/>
              </a:spcAft>
              <a:buNone/>
            </a:pPr>
            <a:r>
              <a:rPr lang="en" dirty="0"/>
              <a:t>BY </a:t>
            </a:r>
          </a:p>
          <a:p>
            <a:pPr marL="0" lvl="0" indent="0" algn="ctr" rtl="0">
              <a:spcBef>
                <a:spcPts val="0"/>
              </a:spcBef>
              <a:spcAft>
                <a:spcPts val="0"/>
              </a:spcAft>
              <a:buNone/>
            </a:pPr>
            <a:r>
              <a:rPr lang="en"/>
              <a:t>Abhishek Nipane</a:t>
            </a:r>
            <a:endParaRPr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514350"/>
            <a:ext cx="6020700" cy="2052600"/>
          </a:xfrm>
        </p:spPr>
        <p:txBody>
          <a:bodyPr/>
          <a:lstStyle/>
          <a:p>
            <a:r>
              <a:rPr lang="en-US" dirty="0"/>
              <a:t>Data Sources &amp; Formats</a:t>
            </a:r>
            <a:endParaRPr lang="en-IN" dirty="0"/>
          </a:p>
        </p:txBody>
      </p:sp>
      <p:sp>
        <p:nvSpPr>
          <p:cNvPr id="3" name="Subtitle 2"/>
          <p:cNvSpPr>
            <a:spLocks noGrp="1"/>
          </p:cNvSpPr>
          <p:nvPr>
            <p:ph type="subTitle" idx="1"/>
          </p:nvPr>
        </p:nvSpPr>
        <p:spPr>
          <a:xfrm>
            <a:off x="609600" y="2800350"/>
            <a:ext cx="7772400" cy="2209800"/>
          </a:xfrm>
        </p:spPr>
        <p:txBody>
          <a:bodyPr/>
          <a:lstStyle/>
          <a:p>
            <a:pPr lvl="1"/>
            <a:r>
              <a:rPr lang="en-IN" sz="1600" dirty="0"/>
              <a:t>The Dataset is in a .csv (comma separated value). </a:t>
            </a:r>
          </a:p>
          <a:p>
            <a:pPr lvl="1"/>
            <a:endParaRPr lang="en-IN" sz="1600" dirty="0"/>
          </a:p>
          <a:p>
            <a:pPr lvl="1"/>
            <a:r>
              <a:rPr lang="en-IN" sz="1600" dirty="0"/>
              <a:t>The general information about the dataset is given in a documentation format.</a:t>
            </a:r>
          </a:p>
          <a:p>
            <a:pPr lvl="1"/>
            <a:endParaRPr lang="en-IN" sz="1600" dirty="0"/>
          </a:p>
          <a:p>
            <a:pPr lvl="1"/>
            <a:r>
              <a:rPr lang="en-IN" sz="1600" dirty="0"/>
              <a:t>Information about the dependent and independent variables are given in an Excel Format.</a:t>
            </a:r>
          </a:p>
          <a:p>
            <a:endParaRPr lang="en-IN" dirty="0"/>
          </a:p>
        </p:txBody>
      </p:sp>
    </p:spTree>
    <p:extLst>
      <p:ext uri="{BB962C8B-B14F-4D97-AF65-F5344CB8AC3E}">
        <p14:creationId xmlns:p14="http://schemas.microsoft.com/office/powerpoint/2010/main" val="2567484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742950"/>
            <a:ext cx="5982150" cy="918538"/>
          </a:xfrm>
        </p:spPr>
        <p:txBody>
          <a:bodyPr>
            <a:normAutofit/>
          </a:bodyPr>
          <a:lstStyle/>
          <a:p>
            <a:r>
              <a:rPr lang="en-US" dirty="0"/>
              <a:t>Data Pre-processing</a:t>
            </a:r>
            <a:endParaRPr lang="en-IN" dirty="0"/>
          </a:p>
        </p:txBody>
      </p:sp>
      <p:sp>
        <p:nvSpPr>
          <p:cNvPr id="3" name="Subtitle 2"/>
          <p:cNvSpPr>
            <a:spLocks noGrp="1"/>
          </p:cNvSpPr>
          <p:nvPr>
            <p:ph type="subTitle" idx="1"/>
          </p:nvPr>
        </p:nvSpPr>
        <p:spPr>
          <a:xfrm>
            <a:off x="685800" y="1733550"/>
            <a:ext cx="7696200" cy="2971800"/>
          </a:xfrm>
        </p:spPr>
        <p:txBody>
          <a:bodyPr>
            <a:normAutofit/>
          </a:bodyPr>
          <a:lstStyle/>
          <a:p>
            <a:r>
              <a:rPr lang="en-IN" sz="1400" dirty="0"/>
              <a:t>Data pre-processing is a data mining technique that involves transforming raw data into an understandable format. Real-world data is often incomplete, inconsistent, lacking in certain behaviours or trends, and is likely to contain many errors.</a:t>
            </a:r>
          </a:p>
          <a:p>
            <a:r>
              <a:rPr lang="en-IN" sz="1400" dirty="0"/>
              <a:t>Data pre-processing is a proven method of resolving such issues. Data pre-processing prepares raw data for further processing.</a:t>
            </a:r>
            <a:br>
              <a:rPr lang="en-IN" sz="1400" dirty="0"/>
            </a:br>
            <a:br>
              <a:rPr lang="en-IN" sz="1400" dirty="0"/>
            </a:br>
            <a:r>
              <a:rPr lang="en-IN" sz="1400" dirty="0"/>
              <a:t>Data pre-processing is used in database-driven applications such as customer relationship management and rule-based applications (like neural networks).</a:t>
            </a:r>
          </a:p>
          <a:p>
            <a:r>
              <a:rPr lang="en-IN" sz="1400" dirty="0"/>
              <a:t>In Machine Learning (ML) processes, data pre-processing is critical to encode the dataset in a form that could be interpreted and parsed by the algorithm.</a:t>
            </a:r>
          </a:p>
          <a:p>
            <a:endParaRPr lang="en-IN" dirty="0"/>
          </a:p>
        </p:txBody>
      </p:sp>
    </p:spTree>
    <p:extLst>
      <p:ext uri="{BB962C8B-B14F-4D97-AF65-F5344CB8AC3E}">
        <p14:creationId xmlns:p14="http://schemas.microsoft.com/office/powerpoint/2010/main" val="830400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361950"/>
            <a:ext cx="7620000" cy="3886200"/>
          </a:xfrm>
        </p:spPr>
        <p:txBody>
          <a:bodyPr>
            <a:normAutofit fontScale="92500"/>
          </a:bodyPr>
          <a:lstStyle/>
          <a:p>
            <a:r>
              <a:rPr lang="en-IN" sz="2000" dirty="0"/>
              <a:t>So now we have established what is Data pre-processing, I will let know all the steps I took to clean the Data before proceeding:</a:t>
            </a:r>
          </a:p>
          <a:p>
            <a:endParaRPr lang="en-IN" sz="1600" dirty="0"/>
          </a:p>
          <a:p>
            <a:pPr lvl="1"/>
            <a:r>
              <a:rPr lang="en-IN" sz="1600" dirty="0"/>
              <a:t> </a:t>
            </a:r>
            <a:r>
              <a:rPr lang="en-IN" sz="1400" dirty="0"/>
              <a:t>- Firstly I checked for Null Values, there were so we will treat them later.</a:t>
            </a:r>
          </a:p>
          <a:p>
            <a:pPr lvl="1"/>
            <a:endParaRPr lang="en-IN" sz="1400" dirty="0"/>
          </a:p>
          <a:p>
            <a:pPr lvl="1"/>
            <a:r>
              <a:rPr lang="en-IN" sz="1400" dirty="0"/>
              <a:t> - Secondly I checked for any Nan values in the dataset which I found, so I filled all the Nan values with zero rather than removing it.</a:t>
            </a:r>
          </a:p>
          <a:p>
            <a:pPr lvl="1"/>
            <a:endParaRPr lang="en-IN" sz="1400" dirty="0"/>
          </a:p>
          <a:p>
            <a:pPr marL="596900" lvl="1" indent="0"/>
            <a:r>
              <a:rPr lang="en-IN" sz="1400" dirty="0"/>
              <a:t>- Thirdly I found outliers and skewness in the Dataset which I dealt with by using median of the columns and replacing it with respective medians.</a:t>
            </a:r>
          </a:p>
          <a:p>
            <a:pPr lvl="1">
              <a:buFontTx/>
              <a:buChar char="-"/>
            </a:pPr>
            <a:endParaRPr lang="en-IN" sz="1400" dirty="0"/>
          </a:p>
          <a:p>
            <a:pPr lvl="1"/>
            <a:r>
              <a:rPr lang="en-IN" sz="1400" dirty="0"/>
              <a:t> - I also found some ‘-‘sign in the dataset. Which I removed with the help of replace statement.</a:t>
            </a:r>
          </a:p>
          <a:p>
            <a:endParaRPr lang="en-IN" dirty="0"/>
          </a:p>
        </p:txBody>
      </p:sp>
    </p:spTree>
    <p:extLst>
      <p:ext uri="{BB962C8B-B14F-4D97-AF65-F5344CB8AC3E}">
        <p14:creationId xmlns:p14="http://schemas.microsoft.com/office/powerpoint/2010/main" val="1570460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57150"/>
            <a:ext cx="5982150" cy="766138"/>
          </a:xfrm>
        </p:spPr>
        <p:txBody>
          <a:bodyPr/>
          <a:lstStyle/>
          <a:p>
            <a:r>
              <a:rPr lang="en-US" dirty="0"/>
              <a:t>Assumptions</a:t>
            </a:r>
            <a:endParaRPr lang="en-IN" dirty="0"/>
          </a:p>
        </p:txBody>
      </p:sp>
      <p:sp>
        <p:nvSpPr>
          <p:cNvPr id="3" name="Subtitle 2"/>
          <p:cNvSpPr>
            <a:spLocks noGrp="1"/>
          </p:cNvSpPr>
          <p:nvPr>
            <p:ph type="subTitle" idx="1"/>
          </p:nvPr>
        </p:nvSpPr>
        <p:spPr>
          <a:xfrm>
            <a:off x="381000" y="819150"/>
            <a:ext cx="8458200" cy="3657600"/>
          </a:xfrm>
        </p:spPr>
        <p:txBody>
          <a:bodyPr>
            <a:normAutofit/>
          </a:bodyPr>
          <a:lstStyle/>
          <a:p>
            <a:r>
              <a:rPr lang="en-IN" sz="1400" dirty="0"/>
              <a:t>As from the Problem statement which states that we have to build a model which will predict average price. Since the target variable is continuous we can readily presume that it is a Regression Problem for which we will be using Regressor algorithms to build our model from the dataset given.</a:t>
            </a:r>
          </a:p>
          <a:p>
            <a:endParaRPr lang="en-IN" sz="1400" dirty="0"/>
          </a:p>
          <a:p>
            <a:r>
              <a:rPr lang="en-IN" sz="1400" dirty="0"/>
              <a:t>Secondly as we know Data is very expensive I tried those methods for Data cleaning which doesn’t require removal of bulk of Data.</a:t>
            </a:r>
          </a:p>
          <a:p>
            <a:endParaRPr lang="en-IN" sz="1400" dirty="0"/>
          </a:p>
          <a:p>
            <a:r>
              <a:rPr lang="en-IN" sz="1400" dirty="0"/>
              <a:t>Like for example I did not use IQR method for Outliers as it would have erased huge amounts of Data. Instead I used Median method for Outlier treatment.</a:t>
            </a:r>
          </a:p>
          <a:p>
            <a:endParaRPr lang="en-IN" sz="1400" dirty="0"/>
          </a:p>
          <a:p>
            <a:r>
              <a:rPr lang="en-IN" sz="1400" dirty="0"/>
              <a:t>        </a:t>
            </a:r>
          </a:p>
          <a:p>
            <a:r>
              <a:rPr lang="en-IN" sz="1400" dirty="0"/>
              <a:t>        Lastly I will be using RandomSearch CV for hyper parameter tuning as it uses least amount of memory and processing power to run the algorithms as compared to that of GridSearch CV.</a:t>
            </a:r>
          </a:p>
        </p:txBody>
      </p:sp>
    </p:spTree>
    <p:extLst>
      <p:ext uri="{BB962C8B-B14F-4D97-AF65-F5344CB8AC3E}">
        <p14:creationId xmlns:p14="http://schemas.microsoft.com/office/powerpoint/2010/main" val="1868039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438150"/>
            <a:ext cx="5829750" cy="1147138"/>
          </a:xfrm>
        </p:spPr>
        <p:txBody>
          <a:bodyPr>
            <a:normAutofit fontScale="90000"/>
          </a:bodyPr>
          <a:lstStyle/>
          <a:p>
            <a:r>
              <a:rPr lang="en-US" sz="3200" dirty="0"/>
              <a:t>Identification of Possible Problem-Solving approaches</a:t>
            </a:r>
            <a:endParaRPr lang="en-IN" sz="3200" dirty="0"/>
          </a:p>
        </p:txBody>
      </p:sp>
      <p:sp>
        <p:nvSpPr>
          <p:cNvPr id="3" name="Subtitle 2"/>
          <p:cNvSpPr>
            <a:spLocks noGrp="1"/>
          </p:cNvSpPr>
          <p:nvPr>
            <p:ph type="subTitle" idx="1"/>
          </p:nvPr>
        </p:nvSpPr>
        <p:spPr>
          <a:xfrm>
            <a:off x="990600" y="1733550"/>
            <a:ext cx="7391400" cy="3124200"/>
          </a:xfrm>
        </p:spPr>
        <p:txBody>
          <a:bodyPr/>
          <a:lstStyle/>
          <a:p>
            <a:pPr marL="342900" lvl="0">
              <a:lnSpc>
                <a:spcPct val="107000"/>
              </a:lnSpc>
              <a:buFont typeface="Symbol"/>
              <a:buChar char=""/>
            </a:pPr>
            <a:r>
              <a:rPr lang="en-IN" dirty="0">
                <a:latin typeface="Calibri"/>
                <a:ea typeface="Calibri"/>
                <a:cs typeface="Times New Roman"/>
              </a:rPr>
              <a:t>There are null values in the dataset. </a:t>
            </a:r>
          </a:p>
          <a:p>
            <a:pPr marL="342900" lvl="0">
              <a:lnSpc>
                <a:spcPct val="107000"/>
              </a:lnSpc>
              <a:buFont typeface="Symbol"/>
              <a:buChar char=""/>
            </a:pPr>
            <a:endParaRPr lang="en-IN" sz="1600" dirty="0">
              <a:latin typeface="Calibri"/>
              <a:ea typeface="Calibri"/>
              <a:cs typeface="Times New Roman"/>
            </a:endParaRPr>
          </a:p>
          <a:p>
            <a:pPr marL="342900" lvl="0">
              <a:lnSpc>
                <a:spcPct val="107000"/>
              </a:lnSpc>
              <a:buFont typeface="Symbol"/>
              <a:buChar char=""/>
            </a:pPr>
            <a:r>
              <a:rPr lang="en-IN" dirty="0">
                <a:latin typeface="Calibri"/>
                <a:ea typeface="Calibri"/>
                <a:cs typeface="Times New Roman"/>
              </a:rPr>
              <a:t>Dataset is skewed, we have to perform feature engineering.</a:t>
            </a:r>
          </a:p>
          <a:p>
            <a:pPr marL="0" lvl="0" indent="0">
              <a:lnSpc>
                <a:spcPct val="107000"/>
              </a:lnSpc>
            </a:pPr>
            <a:r>
              <a:rPr lang="en-IN" dirty="0">
                <a:latin typeface="Calibri"/>
                <a:ea typeface="Calibri"/>
                <a:cs typeface="Times New Roman"/>
              </a:rPr>
              <a:t> </a:t>
            </a:r>
            <a:endParaRPr lang="en-IN" sz="1600" dirty="0">
              <a:latin typeface="Calibri"/>
              <a:ea typeface="Calibri"/>
              <a:cs typeface="Times New Roman"/>
            </a:endParaRPr>
          </a:p>
          <a:p>
            <a:pPr marL="0" lvl="0" indent="0">
              <a:lnSpc>
                <a:spcPct val="107000"/>
              </a:lnSpc>
            </a:pPr>
            <a:endParaRPr lang="en-IN" sz="1600" dirty="0">
              <a:latin typeface="Calibri"/>
              <a:ea typeface="Calibri"/>
              <a:cs typeface="Times New Roman"/>
            </a:endParaRPr>
          </a:p>
          <a:p>
            <a:pPr marL="342900" lvl="0">
              <a:lnSpc>
                <a:spcPct val="107000"/>
              </a:lnSpc>
              <a:spcAft>
                <a:spcPts val="800"/>
              </a:spcAft>
              <a:buFont typeface="Symbol"/>
              <a:buChar char=""/>
            </a:pPr>
            <a:r>
              <a:rPr lang="en-IN" dirty="0">
                <a:latin typeface="Calibri"/>
                <a:ea typeface="Calibri"/>
                <a:cs typeface="Times New Roman"/>
              </a:rPr>
              <a:t>For some features, there may be values which might not be realistic. </a:t>
            </a:r>
            <a:endParaRPr lang="en-IN" sz="1600" dirty="0">
              <a:latin typeface="Calibri"/>
              <a:ea typeface="Calibri"/>
              <a:cs typeface="Times New Roman"/>
            </a:endParaRPr>
          </a:p>
          <a:p>
            <a:r>
              <a:rPr lang="en-IN" dirty="0">
                <a:latin typeface="Calibri"/>
                <a:ea typeface="Calibri"/>
                <a:cs typeface="Times New Roman"/>
              </a:rPr>
              <a:t>I also came across outliers in some features</a:t>
            </a:r>
            <a:endParaRPr lang="en-IN" dirty="0"/>
          </a:p>
        </p:txBody>
      </p:sp>
    </p:spTree>
    <p:extLst>
      <p:ext uri="{BB962C8B-B14F-4D97-AF65-F5344CB8AC3E}">
        <p14:creationId xmlns:p14="http://schemas.microsoft.com/office/powerpoint/2010/main" val="2807841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42950"/>
            <a:ext cx="6058350" cy="842338"/>
          </a:xfrm>
        </p:spPr>
        <p:txBody>
          <a:bodyPr/>
          <a:lstStyle/>
          <a:p>
            <a:r>
              <a:rPr lang="en-US" dirty="0"/>
              <a:t>Visualization</a:t>
            </a:r>
            <a:endParaRPr lang="en-IN" dirty="0"/>
          </a:p>
        </p:txBody>
      </p:sp>
      <p:sp>
        <p:nvSpPr>
          <p:cNvPr id="3" name="Subtitle 2"/>
          <p:cNvSpPr>
            <a:spLocks noGrp="1"/>
          </p:cNvSpPr>
          <p:nvPr>
            <p:ph type="subTitle" idx="1"/>
          </p:nvPr>
        </p:nvSpPr>
        <p:spPr>
          <a:xfrm>
            <a:off x="1219200" y="1733550"/>
            <a:ext cx="7010400" cy="3048000"/>
          </a:xfrm>
        </p:spPr>
        <p:txBody>
          <a:bodyPr/>
          <a:lstStyle/>
          <a:p>
            <a:pPr marL="0">
              <a:lnSpc>
                <a:spcPct val="107000"/>
              </a:lnSpc>
              <a:spcAft>
                <a:spcPts val="800"/>
              </a:spcAft>
            </a:pPr>
            <a:r>
              <a:rPr lang="en-IN" dirty="0">
                <a:latin typeface="Calibri"/>
                <a:ea typeface="Calibri"/>
                <a:cs typeface="Times New Roman"/>
              </a:rPr>
              <a:t>We will be using Libraries such as Seaborn, matplotlib, plotly. At first we will be importing the libraries so that we can use visualizations for our Dataset.</a:t>
            </a:r>
          </a:p>
          <a:p>
            <a:pPr marL="0">
              <a:lnSpc>
                <a:spcPct val="107000"/>
              </a:lnSpc>
              <a:spcAft>
                <a:spcPts val="800"/>
              </a:spcAft>
            </a:pPr>
            <a:r>
              <a:rPr lang="en-US" sz="1600" dirty="0">
                <a:effectLst/>
                <a:latin typeface="Calibri"/>
                <a:ea typeface="Calibri"/>
                <a:cs typeface="Times New Roman"/>
              </a:rPr>
              <a:t>We will perform Univariate analysis, Bivariate Analysis and Multivariate Analysis to get insight of the </a:t>
            </a:r>
            <a:r>
              <a:rPr lang="en-US" sz="1600" dirty="0">
                <a:latin typeface="Calibri"/>
                <a:ea typeface="Calibri"/>
                <a:cs typeface="Times New Roman"/>
              </a:rPr>
              <a:t>PFA Housing</a:t>
            </a:r>
            <a:r>
              <a:rPr lang="en-US" sz="1600" dirty="0">
                <a:effectLst/>
                <a:latin typeface="Calibri"/>
                <a:ea typeface="Calibri"/>
                <a:cs typeface="Times New Roman"/>
              </a:rPr>
              <a:t> Project Dataset.</a:t>
            </a:r>
          </a:p>
          <a:p>
            <a:pPr marL="0">
              <a:lnSpc>
                <a:spcPct val="107000"/>
              </a:lnSpc>
              <a:spcAft>
                <a:spcPts val="800"/>
              </a:spcAft>
            </a:pPr>
            <a:r>
              <a:rPr lang="en-US" sz="1600" dirty="0">
                <a:latin typeface="Calibri"/>
                <a:ea typeface="Calibri"/>
                <a:cs typeface="Times New Roman"/>
              </a:rPr>
              <a:t>Outliers and skewness is also being detected by visualization with the help of boxplots.</a:t>
            </a:r>
            <a:r>
              <a:rPr lang="en-US" sz="1600" dirty="0">
                <a:effectLst/>
                <a:latin typeface="Calibri"/>
                <a:ea typeface="Calibri"/>
                <a:cs typeface="Times New Roman"/>
              </a:rPr>
              <a:t> </a:t>
            </a:r>
            <a:endParaRPr lang="en-IN" sz="1600" dirty="0">
              <a:effectLst/>
              <a:latin typeface="Calibri"/>
              <a:ea typeface="Calibri"/>
              <a:cs typeface="Times New Roman"/>
            </a:endParaRPr>
          </a:p>
        </p:txBody>
      </p:sp>
    </p:spTree>
    <p:extLst>
      <p:ext uri="{BB962C8B-B14F-4D97-AF65-F5344CB8AC3E}">
        <p14:creationId xmlns:p14="http://schemas.microsoft.com/office/powerpoint/2010/main" val="2253283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1650" y="133350"/>
            <a:ext cx="6058350" cy="842338"/>
          </a:xfrm>
        </p:spPr>
        <p:txBody>
          <a:bodyPr/>
          <a:lstStyle/>
          <a:p>
            <a:r>
              <a:rPr lang="en-US" sz="4000" dirty="0"/>
              <a:t>EDA</a:t>
            </a:r>
            <a:endParaRPr lang="en-IN" sz="4000" dirty="0"/>
          </a:p>
        </p:txBody>
      </p:sp>
      <p:pic>
        <p:nvPicPr>
          <p:cNvPr id="5" name="Picture 4" descr="Graphical user interface, application&#10;&#10;Description automatically generated">
            <a:extLst>
              <a:ext uri="{FF2B5EF4-FFF2-40B4-BE49-F238E27FC236}">
                <a16:creationId xmlns:a16="http://schemas.microsoft.com/office/drawing/2014/main" id="{75969E2D-4E78-4263-9C4A-C62541CABA62}"/>
              </a:ext>
            </a:extLst>
          </p:cNvPr>
          <p:cNvPicPr>
            <a:picLocks noChangeAspect="1"/>
          </p:cNvPicPr>
          <p:nvPr/>
        </p:nvPicPr>
        <p:blipFill>
          <a:blip r:embed="rId2"/>
          <a:stretch>
            <a:fillRect/>
          </a:stretch>
        </p:blipFill>
        <p:spPr>
          <a:xfrm>
            <a:off x="1295400" y="975687"/>
            <a:ext cx="6934200" cy="3719909"/>
          </a:xfrm>
          <a:prstGeom prst="rect">
            <a:avLst/>
          </a:prstGeom>
        </p:spPr>
      </p:pic>
    </p:spTree>
    <p:extLst>
      <p:ext uri="{BB962C8B-B14F-4D97-AF65-F5344CB8AC3E}">
        <p14:creationId xmlns:p14="http://schemas.microsoft.com/office/powerpoint/2010/main" val="3973579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0"/>
            <a:ext cx="5829750" cy="613738"/>
          </a:xfrm>
        </p:spPr>
        <p:txBody>
          <a:bodyPr>
            <a:normAutofit fontScale="90000"/>
          </a:bodyPr>
          <a:lstStyle/>
          <a:p>
            <a:r>
              <a:rPr lang="en-US" sz="2800" dirty="0"/>
              <a:t>Multivariate Analysis for Correlation</a:t>
            </a:r>
            <a:endParaRPr lang="en-IN" sz="2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514350"/>
            <a:ext cx="5953290" cy="4163181"/>
          </a:xfrm>
          <a:prstGeom prst="rect">
            <a:avLst/>
          </a:prstGeom>
        </p:spPr>
      </p:pic>
    </p:spTree>
    <p:extLst>
      <p:ext uri="{BB962C8B-B14F-4D97-AF65-F5344CB8AC3E}">
        <p14:creationId xmlns:p14="http://schemas.microsoft.com/office/powerpoint/2010/main" val="2753356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285750"/>
            <a:ext cx="8153400" cy="762000"/>
          </a:xfrm>
        </p:spPr>
        <p:txBody>
          <a:bodyPr/>
          <a:lstStyle/>
          <a:p>
            <a:r>
              <a:rPr lang="en-IN" dirty="0"/>
              <a:t>Lasso Regression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819150"/>
            <a:ext cx="5759534" cy="3943508"/>
          </a:xfrm>
          <a:prstGeom prst="rect">
            <a:avLst/>
          </a:prstGeom>
        </p:spPr>
      </p:pic>
    </p:spTree>
    <p:extLst>
      <p:ext uri="{BB962C8B-B14F-4D97-AF65-F5344CB8AC3E}">
        <p14:creationId xmlns:p14="http://schemas.microsoft.com/office/powerpoint/2010/main" val="2256322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33350"/>
            <a:ext cx="5753550" cy="842338"/>
          </a:xfrm>
        </p:spPr>
        <p:txBody>
          <a:bodyPr/>
          <a:lstStyle/>
          <a:p>
            <a:r>
              <a:rPr lang="en-US" dirty="0"/>
              <a:t>Conclusion</a:t>
            </a:r>
            <a:endParaRPr lang="en-IN" dirty="0"/>
          </a:p>
        </p:txBody>
      </p:sp>
      <p:sp>
        <p:nvSpPr>
          <p:cNvPr id="3" name="Subtitle 2"/>
          <p:cNvSpPr>
            <a:spLocks noGrp="1"/>
          </p:cNvSpPr>
          <p:nvPr>
            <p:ph type="subTitle" idx="1"/>
          </p:nvPr>
        </p:nvSpPr>
        <p:spPr>
          <a:xfrm>
            <a:off x="838200" y="1047750"/>
            <a:ext cx="7924800" cy="3657600"/>
          </a:xfrm>
        </p:spPr>
        <p:txBody>
          <a:bodyPr>
            <a:normAutofit fontScale="92500" lnSpcReduction="20000"/>
          </a:bodyPr>
          <a:lstStyle/>
          <a:p>
            <a:r>
              <a:rPr lang="en-US" b="1" dirty="0"/>
              <a:t>After comparing both the model we can see that the below Features are best explaining the Dataset</a:t>
            </a:r>
          </a:p>
          <a:p>
            <a:r>
              <a:rPr lang="en-US" dirty="0"/>
              <a:t>From this project I draw these following conclusions:</a:t>
            </a:r>
          </a:p>
          <a:p>
            <a:endParaRPr lang="en-US" dirty="0"/>
          </a:p>
          <a:p>
            <a:pPr>
              <a:buFontTx/>
              <a:buChar char="-"/>
            </a:pPr>
            <a:r>
              <a:rPr lang="en-US" i="1" dirty="0"/>
              <a:t>MiscVal : $Value of miscellaneous feature </a:t>
            </a:r>
            <a:r>
              <a:rPr lang="en-US" dirty="0"/>
              <a:t>.</a:t>
            </a:r>
          </a:p>
          <a:p>
            <a:pPr>
              <a:buFontTx/>
              <a:buChar char="-"/>
            </a:pPr>
            <a:r>
              <a:rPr lang="en-IN" i="1" dirty="0"/>
              <a:t>BsmtHalfBath : Basement half bathrooms</a:t>
            </a:r>
            <a:r>
              <a:rPr lang="en-US" dirty="0"/>
              <a:t>.</a:t>
            </a:r>
          </a:p>
          <a:p>
            <a:pPr>
              <a:buFontTx/>
              <a:buChar char="-"/>
            </a:pPr>
            <a:r>
              <a:rPr lang="en-US" i="1" dirty="0"/>
              <a:t>LowQualFinSF : Low quality finished square feet (all floors).</a:t>
            </a:r>
          </a:p>
          <a:p>
            <a:pPr>
              <a:buFontTx/>
              <a:buChar char="-"/>
            </a:pPr>
            <a:r>
              <a:rPr lang="en-IN" i="1" dirty="0"/>
              <a:t>BsmtFullBath : Basement full bathrooms.</a:t>
            </a:r>
          </a:p>
          <a:p>
            <a:pPr>
              <a:buFontTx/>
              <a:buChar char="-"/>
            </a:pPr>
            <a:r>
              <a:rPr lang="en-US" i="1" dirty="0"/>
              <a:t>HalfBath : Half baths above grade.</a:t>
            </a:r>
          </a:p>
          <a:p>
            <a:pPr marL="114300" indent="0"/>
            <a:endParaRPr lang="en-IN" dirty="0"/>
          </a:p>
          <a:p>
            <a:r>
              <a:rPr lang="en-IN" b="1" dirty="0"/>
              <a:t>Best alpha value for Lasso : {'alpha': 0.001}</a:t>
            </a:r>
          </a:p>
          <a:p>
            <a:r>
              <a:rPr lang="en-IN" b="1" dirty="0"/>
              <a:t>Best alpha value for Ridge : {'alpha': 0.9}</a:t>
            </a:r>
          </a:p>
          <a:p>
            <a:pPr marL="114300" indent="0"/>
            <a:endParaRPr lang="en-US" i="1" dirty="0"/>
          </a:p>
        </p:txBody>
      </p:sp>
    </p:spTree>
    <p:extLst>
      <p:ext uri="{BB962C8B-B14F-4D97-AF65-F5344CB8AC3E}">
        <p14:creationId xmlns:p14="http://schemas.microsoft.com/office/powerpoint/2010/main" val="862552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0" lvl="0" indent="0" algn="l" rtl="0">
              <a:lnSpc>
                <a:spcPct val="100000"/>
              </a:lnSpc>
              <a:spcBef>
                <a:spcPts val="1600"/>
              </a:spcBef>
              <a:spcAft>
                <a:spcPts val="0"/>
              </a:spcAft>
              <a:buNone/>
            </a:pPr>
            <a:endParaRPr dirty="0"/>
          </a:p>
          <a:p>
            <a:pPr marL="457200" lvl="0" indent="-304800" algn="l" rtl="0">
              <a:lnSpc>
                <a:spcPct val="100000"/>
              </a:lnSpc>
              <a:spcBef>
                <a:spcPts val="0"/>
              </a:spcBef>
              <a:spcAft>
                <a:spcPts val="0"/>
              </a:spcAft>
              <a:buClr>
                <a:schemeClr val="lt1"/>
              </a:buClr>
              <a:buSzPts val="1200"/>
              <a:buFont typeface="Maven Pro"/>
              <a:buAutoNum type="arabicPeriod"/>
            </a:pPr>
            <a:r>
              <a:rPr lang="en" dirty="0"/>
              <a:t>Introduction.</a:t>
            </a:r>
            <a:endParaRPr dirty="0"/>
          </a:p>
          <a:p>
            <a:pPr marL="457200" lvl="0" indent="-304800" algn="l" rtl="0">
              <a:lnSpc>
                <a:spcPct val="100000"/>
              </a:lnSpc>
              <a:spcBef>
                <a:spcPts val="0"/>
              </a:spcBef>
              <a:spcAft>
                <a:spcPts val="0"/>
              </a:spcAft>
              <a:buClr>
                <a:schemeClr val="lt1"/>
              </a:buClr>
              <a:buSzPts val="1200"/>
              <a:buFont typeface="Maven Pro"/>
              <a:buAutoNum type="arabicPeriod"/>
            </a:pPr>
            <a:r>
              <a:rPr lang="en" dirty="0">
                <a:solidFill>
                  <a:schemeClr val="accent2"/>
                </a:solidFill>
                <a:uFill>
                  <a:noFill/>
                </a:uFill>
                <a:latin typeface="Maven Pro Regular"/>
                <a:ea typeface="Maven Pro Regular"/>
                <a:cs typeface="Maven Pro Regular"/>
                <a:sym typeface="Maven Pro Regular"/>
              </a:rPr>
              <a:t>Type of Problem</a:t>
            </a:r>
            <a:r>
              <a:rPr lang="en" dirty="0">
                <a:latin typeface="Maven Pro Regular"/>
                <a:ea typeface="Maven Pro Regular"/>
                <a:cs typeface="Maven Pro Regular"/>
                <a:sym typeface="Maven Pro Regular"/>
              </a:rPr>
              <a:t>.</a:t>
            </a:r>
            <a:endParaRPr dirty="0">
              <a:latin typeface="Maven Pro Regular"/>
              <a:ea typeface="Maven Pro Regular"/>
              <a:cs typeface="Maven Pro Regular"/>
              <a:sym typeface="Maven Pro Regular"/>
            </a:endParaRPr>
          </a:p>
          <a:p>
            <a:pPr marL="457200" lvl="0" indent="-304800" algn="l" rtl="0">
              <a:lnSpc>
                <a:spcPct val="100000"/>
              </a:lnSpc>
              <a:spcBef>
                <a:spcPts val="0"/>
              </a:spcBef>
              <a:spcAft>
                <a:spcPts val="0"/>
              </a:spcAft>
              <a:buClr>
                <a:schemeClr val="lt1"/>
              </a:buClr>
              <a:buSzPts val="1200"/>
              <a:buFont typeface="Maven Pro"/>
              <a:buAutoNum type="arabicPeriod"/>
            </a:pPr>
            <a:r>
              <a:rPr lang="en" dirty="0"/>
              <a:t>Analytical Problem Thinking.</a:t>
            </a:r>
          </a:p>
          <a:p>
            <a:pPr marL="457200" lvl="0" indent="-304800" algn="l" rtl="0">
              <a:lnSpc>
                <a:spcPct val="100000"/>
              </a:lnSpc>
              <a:spcBef>
                <a:spcPts val="0"/>
              </a:spcBef>
              <a:spcAft>
                <a:spcPts val="0"/>
              </a:spcAft>
              <a:buClr>
                <a:schemeClr val="lt1"/>
              </a:buClr>
              <a:buSzPts val="1200"/>
              <a:buFont typeface="Maven Pro"/>
              <a:buAutoNum type="arabicPeriod"/>
            </a:pPr>
            <a:r>
              <a:rPr lang="en" dirty="0"/>
              <a:t>Data Pre-Processing</a:t>
            </a:r>
          </a:p>
          <a:p>
            <a:pPr marL="457200" lvl="0" indent="-304800" algn="l" rtl="0">
              <a:lnSpc>
                <a:spcPct val="100000"/>
              </a:lnSpc>
              <a:spcBef>
                <a:spcPts val="0"/>
              </a:spcBef>
              <a:spcAft>
                <a:spcPts val="0"/>
              </a:spcAft>
              <a:buClr>
                <a:schemeClr val="lt1"/>
              </a:buClr>
              <a:buSzPts val="1200"/>
              <a:buFont typeface="Maven Pro"/>
              <a:buAutoNum type="arabicPeriod"/>
            </a:pPr>
            <a:r>
              <a:rPr lang="en" dirty="0"/>
              <a:t>Input-Output logic Relationships</a:t>
            </a:r>
          </a:p>
          <a:p>
            <a:pPr marL="457200" lvl="0" indent="-304800" algn="l" rtl="0">
              <a:lnSpc>
                <a:spcPct val="100000"/>
              </a:lnSpc>
              <a:spcBef>
                <a:spcPts val="0"/>
              </a:spcBef>
              <a:spcAft>
                <a:spcPts val="0"/>
              </a:spcAft>
              <a:buClr>
                <a:schemeClr val="lt1"/>
              </a:buClr>
              <a:buSzPts val="1200"/>
              <a:buFont typeface="Maven Pro"/>
              <a:buAutoNum type="arabicPeriod"/>
            </a:pPr>
            <a:r>
              <a:rPr lang="en" dirty="0"/>
              <a:t>Assumptions.</a:t>
            </a:r>
          </a:p>
          <a:p>
            <a:pPr marL="457200" lvl="0" indent="-304800" algn="l" rtl="0">
              <a:lnSpc>
                <a:spcPct val="100000"/>
              </a:lnSpc>
              <a:spcBef>
                <a:spcPts val="0"/>
              </a:spcBef>
              <a:spcAft>
                <a:spcPts val="0"/>
              </a:spcAft>
              <a:buClr>
                <a:schemeClr val="lt1"/>
              </a:buClr>
              <a:buSzPts val="1200"/>
              <a:buFont typeface="Maven Pro"/>
              <a:buAutoNum type="arabicPeriod"/>
            </a:pPr>
            <a:r>
              <a:rPr lang="en" dirty="0"/>
              <a:t>Model Development.</a:t>
            </a:r>
          </a:p>
          <a:p>
            <a:pPr marL="457200" lvl="0" indent="-304800" algn="l" rtl="0">
              <a:lnSpc>
                <a:spcPct val="100000"/>
              </a:lnSpc>
              <a:spcBef>
                <a:spcPts val="0"/>
              </a:spcBef>
              <a:spcAft>
                <a:spcPts val="0"/>
              </a:spcAft>
              <a:buClr>
                <a:schemeClr val="lt1"/>
              </a:buClr>
              <a:buSzPts val="1200"/>
              <a:buFont typeface="Maven Pro"/>
              <a:buAutoNum type="arabicPeriod"/>
            </a:pPr>
            <a:r>
              <a:rPr lang="en" dirty="0"/>
              <a:t>Visualizations.</a:t>
            </a:r>
          </a:p>
          <a:p>
            <a:pPr marL="457200" lvl="0" indent="-304800" algn="l" rtl="0">
              <a:lnSpc>
                <a:spcPct val="100000"/>
              </a:lnSpc>
              <a:spcBef>
                <a:spcPts val="0"/>
              </a:spcBef>
              <a:spcAft>
                <a:spcPts val="0"/>
              </a:spcAft>
              <a:buClr>
                <a:schemeClr val="lt1"/>
              </a:buClr>
              <a:buSzPts val="1200"/>
              <a:buFont typeface="Maven Pro"/>
              <a:buAutoNum type="arabicPeriod"/>
            </a:pPr>
            <a:r>
              <a:rPr lang="en" dirty="0"/>
              <a:t>Hyperparameter Tuning.</a:t>
            </a:r>
          </a:p>
          <a:p>
            <a:pPr marL="457200" lvl="0" indent="-304800" algn="l" rtl="0">
              <a:lnSpc>
                <a:spcPct val="100000"/>
              </a:lnSpc>
              <a:spcBef>
                <a:spcPts val="0"/>
              </a:spcBef>
              <a:spcAft>
                <a:spcPts val="0"/>
              </a:spcAft>
              <a:buClr>
                <a:schemeClr val="lt1"/>
              </a:buClr>
              <a:buSzPts val="1200"/>
              <a:buFont typeface="Maven Pro"/>
              <a:buAutoNum type="arabicPeriod"/>
            </a:pPr>
            <a:r>
              <a:rPr lang="en" dirty="0"/>
              <a:t>Interpretation of Results.</a:t>
            </a:r>
          </a:p>
          <a:p>
            <a:pPr marL="457200" lvl="0" indent="-304800" algn="l" rtl="0">
              <a:lnSpc>
                <a:spcPct val="100000"/>
              </a:lnSpc>
              <a:spcBef>
                <a:spcPts val="0"/>
              </a:spcBef>
              <a:spcAft>
                <a:spcPts val="0"/>
              </a:spcAft>
              <a:buClr>
                <a:schemeClr val="lt1"/>
              </a:buClr>
              <a:buSzPts val="1200"/>
              <a:buFont typeface="Maven Pro"/>
              <a:buAutoNum type="arabicPeriod"/>
            </a:pPr>
            <a:r>
              <a:rPr lang="en" dirty="0"/>
              <a:t>Conclusion.</a:t>
            </a:r>
          </a:p>
          <a:p>
            <a:pPr marL="457200" lvl="0" indent="-304800" algn="l" rtl="0">
              <a:lnSpc>
                <a:spcPct val="100000"/>
              </a:lnSpc>
              <a:spcBef>
                <a:spcPts val="0"/>
              </a:spcBef>
              <a:spcAft>
                <a:spcPts val="0"/>
              </a:spcAft>
              <a:buClr>
                <a:schemeClr val="lt1"/>
              </a:buClr>
              <a:buSzPts val="1200"/>
              <a:buFont typeface="Maven Pro"/>
              <a:buAutoNum type="arabicPeriod"/>
            </a:pPr>
            <a:r>
              <a:rPr lang="en" dirty="0"/>
              <a:t>Data Sources &amp; Data Formats.</a:t>
            </a:r>
          </a:p>
          <a:p>
            <a:pPr marL="457200" lvl="0" indent="-304800" algn="l" rtl="0">
              <a:lnSpc>
                <a:spcPct val="100000"/>
              </a:lnSpc>
              <a:spcBef>
                <a:spcPts val="0"/>
              </a:spcBef>
              <a:spcAft>
                <a:spcPts val="0"/>
              </a:spcAft>
              <a:buClr>
                <a:schemeClr val="lt1"/>
              </a:buClr>
              <a:buSzPts val="1200"/>
              <a:buFont typeface="Maven Pro"/>
              <a:buAutoNum type="arabicPeriod"/>
            </a:pPr>
            <a:r>
              <a:rPr lang="en" dirty="0"/>
              <a:t>Hardware &amp; Software Tools Required.</a:t>
            </a:r>
          </a:p>
          <a:p>
            <a:pPr marL="457200" lvl="0" indent="-304800" algn="l" rtl="0">
              <a:lnSpc>
                <a:spcPct val="100000"/>
              </a:lnSpc>
              <a:spcBef>
                <a:spcPts val="0"/>
              </a:spcBef>
              <a:spcAft>
                <a:spcPts val="0"/>
              </a:spcAft>
              <a:buClr>
                <a:schemeClr val="lt1"/>
              </a:buClr>
              <a:buSzPts val="1200"/>
              <a:buFont typeface="Maven Pro"/>
              <a:buAutoNum type="arabicPeriod"/>
            </a:pPr>
            <a:r>
              <a:rPr lang="en" dirty="0"/>
              <a:t>Bibliograpghy</a:t>
            </a:r>
          </a:p>
          <a:p>
            <a:pPr marL="457200" lvl="0" indent="-304800" algn="l" rtl="0">
              <a:lnSpc>
                <a:spcPct val="100000"/>
              </a:lnSpc>
              <a:spcBef>
                <a:spcPts val="0"/>
              </a:spcBef>
              <a:spcAft>
                <a:spcPts val="0"/>
              </a:spcAft>
              <a:buClr>
                <a:schemeClr val="lt1"/>
              </a:buClr>
              <a:buSzPts val="1200"/>
              <a:buFont typeface="Maven Pro"/>
              <a:buAutoNum type="arabicPeriod"/>
            </a:pPr>
            <a:r>
              <a:rPr lang="en" dirty="0"/>
              <a:t>Thank You</a:t>
            </a:r>
          </a:p>
          <a:p>
            <a:pPr marL="457200" lvl="0" indent="-304800" algn="l" rtl="0">
              <a:lnSpc>
                <a:spcPct val="100000"/>
              </a:lnSpc>
              <a:spcBef>
                <a:spcPts val="0"/>
              </a:spcBef>
              <a:spcAft>
                <a:spcPts val="0"/>
              </a:spcAft>
              <a:buClr>
                <a:schemeClr val="lt1"/>
              </a:buClr>
              <a:buSzPts val="1200"/>
              <a:buFont typeface="Maven Pro"/>
              <a:buAutoNum type="arabicPeriod"/>
            </a:pPr>
            <a:endParaRPr lang="en" dirty="0"/>
          </a:p>
          <a:p>
            <a:pPr marL="457200" lvl="0" indent="-304800" algn="l" rtl="0">
              <a:lnSpc>
                <a:spcPct val="100000"/>
              </a:lnSpc>
              <a:spcBef>
                <a:spcPts val="0"/>
              </a:spcBef>
              <a:spcAft>
                <a:spcPts val="0"/>
              </a:spcAft>
              <a:buClr>
                <a:schemeClr val="lt1"/>
              </a:buClr>
              <a:buSzPts val="1200"/>
              <a:buFont typeface="Maven Pro"/>
              <a:buAutoNum type="arabicPeriod"/>
            </a:pPr>
            <a:endParaRPr dirty="0"/>
          </a:p>
        </p:txBody>
      </p:sp>
      <p:sp>
        <p:nvSpPr>
          <p:cNvPr id="466" name="Google Shape;466;p26"/>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CONTENTS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sp>
        <p:nvSpPr>
          <p:cNvPr id="1586" name="Google Shape;1586;p49"/>
          <p:cNvSpPr txBox="1">
            <a:spLocks noGrp="1"/>
          </p:cNvSpPr>
          <p:nvPr>
            <p:ph type="body" idx="1"/>
          </p:nvPr>
        </p:nvSpPr>
        <p:spPr>
          <a:xfrm>
            <a:off x="609600" y="590550"/>
            <a:ext cx="4038600" cy="43434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r>
              <a:rPr lang="en-US" sz="1800" dirty="0">
                <a:solidFill>
                  <a:schemeClr val="lt1"/>
                </a:solidFill>
                <a:latin typeface="Share Tech"/>
                <a:ea typeface="Share Tech"/>
                <a:cs typeface="Share Tech"/>
                <a:sym typeface="Share Tech"/>
              </a:rPr>
              <a:t>Hardware Tools Used:</a:t>
            </a:r>
            <a:endParaRPr sz="1800" dirty="0">
              <a:solidFill>
                <a:schemeClr val="lt1"/>
              </a:solidFill>
              <a:latin typeface="Share Tech"/>
              <a:ea typeface="Share Tech"/>
              <a:cs typeface="Share Tech"/>
              <a:sym typeface="Share Tech"/>
            </a:endParaRPr>
          </a:p>
          <a:p>
            <a:pPr marL="0" lvl="0" indent="0" algn="l" rtl="0">
              <a:spcBef>
                <a:spcPts val="0"/>
              </a:spcBef>
              <a:spcAft>
                <a:spcPts val="0"/>
              </a:spcAft>
              <a:buNone/>
            </a:pPr>
            <a:endParaRPr sz="1800" dirty="0">
              <a:latin typeface="Advent Pro Medium"/>
              <a:ea typeface="Advent Pro Medium"/>
              <a:cs typeface="Advent Pro Medium"/>
              <a:sym typeface="Advent Pro Medium"/>
            </a:endParaRPr>
          </a:p>
          <a:p>
            <a:pPr marL="622300" lvl="1" indent="0">
              <a:buNone/>
            </a:pPr>
            <a:r>
              <a:rPr lang="en-IN" sz="1050" dirty="0"/>
              <a:t>Device name	LAPTOP-H1THMP6O</a:t>
            </a:r>
          </a:p>
          <a:p>
            <a:pPr marL="622300" lvl="1" indent="0">
              <a:buNone/>
            </a:pPr>
            <a:r>
              <a:rPr lang="en-IN" sz="1050" dirty="0"/>
              <a:t>Processor	AMD Ryzen 5 4600H with Radeon Graphics            3.00 GHz</a:t>
            </a:r>
          </a:p>
          <a:p>
            <a:pPr marL="622300" lvl="1" indent="0">
              <a:buNone/>
            </a:pPr>
            <a:r>
              <a:rPr lang="en-IN" sz="1050" dirty="0"/>
              <a:t>Installed RAM	16.0 GB (15.4 GB usable)</a:t>
            </a:r>
          </a:p>
          <a:p>
            <a:pPr marL="622300" lvl="1" indent="0">
              <a:buNone/>
            </a:pPr>
            <a:r>
              <a:rPr lang="en-IN" sz="1050" dirty="0"/>
              <a:t>Device ID	2689A156-E19A-410D-AB85-F077463A8E13</a:t>
            </a:r>
          </a:p>
          <a:p>
            <a:pPr marL="622300" lvl="1" indent="0">
              <a:buNone/>
            </a:pPr>
            <a:r>
              <a:rPr lang="en-IN" sz="1050" dirty="0"/>
              <a:t>System type	64-bit operating system, x64-based processor</a:t>
            </a:r>
          </a:p>
          <a:p>
            <a:pPr marL="622300" lvl="1" indent="0">
              <a:buNone/>
            </a:pPr>
            <a:r>
              <a:rPr lang="en-IN" sz="1050" dirty="0"/>
              <a:t>Pen and touch	No pen or touch input is available for this display</a:t>
            </a:r>
          </a:p>
          <a:p>
            <a:pPr marL="622300" lvl="1" indent="0">
              <a:buNone/>
            </a:pPr>
            <a:r>
              <a:rPr lang="en-IN" sz="1050" dirty="0"/>
              <a:t>512</a:t>
            </a:r>
            <a:r>
              <a:rPr lang="en-IN" sz="1050" b="1" dirty="0"/>
              <a:t>gb SSD</a:t>
            </a:r>
            <a:endParaRPr lang="en-IN" sz="1050" dirty="0"/>
          </a:p>
        </p:txBody>
      </p:sp>
      <p:sp>
        <p:nvSpPr>
          <p:cNvPr id="1587" name="Google Shape;1587;p49"/>
          <p:cNvSpPr txBox="1">
            <a:spLocks noGrp="1"/>
          </p:cNvSpPr>
          <p:nvPr>
            <p:ph type="ctrTitle"/>
          </p:nvPr>
        </p:nvSpPr>
        <p:spPr>
          <a:xfrm>
            <a:off x="3505200" y="57150"/>
            <a:ext cx="3508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RESOURCES</a:t>
            </a:r>
            <a:endParaRPr dirty="0"/>
          </a:p>
        </p:txBody>
      </p:sp>
      <p:sp>
        <p:nvSpPr>
          <p:cNvPr id="1588" name="Google Shape;1588;p49"/>
          <p:cNvSpPr txBox="1">
            <a:spLocks noGrp="1"/>
          </p:cNvSpPr>
          <p:nvPr>
            <p:ph type="body" idx="2"/>
          </p:nvPr>
        </p:nvSpPr>
        <p:spPr>
          <a:xfrm>
            <a:off x="4724400" y="742950"/>
            <a:ext cx="3832500" cy="419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Share Tech"/>
                <a:ea typeface="Share Tech"/>
                <a:cs typeface="Share Tech"/>
                <a:sym typeface="Share Tech"/>
              </a:rPr>
              <a:t>Software Tools Used</a:t>
            </a:r>
            <a:endParaRPr sz="1800" dirty="0">
              <a:solidFill>
                <a:schemeClr val="lt1"/>
              </a:solidFill>
              <a:latin typeface="Share Tech"/>
              <a:ea typeface="Share Tech"/>
              <a:cs typeface="Share Tech"/>
              <a:sym typeface="Share Tech"/>
            </a:endParaRPr>
          </a:p>
          <a:p>
            <a:pPr marL="0" lvl="0" indent="0" algn="l" rtl="0">
              <a:spcBef>
                <a:spcPts val="0"/>
              </a:spcBef>
              <a:spcAft>
                <a:spcPts val="0"/>
              </a:spcAft>
              <a:buNone/>
            </a:pPr>
            <a:endParaRPr sz="1800" dirty="0">
              <a:latin typeface="Advent Pro Medium"/>
              <a:ea typeface="Advent Pro Medium"/>
              <a:cs typeface="Advent Pro Medium"/>
              <a:sym typeface="Advent Pro Medium"/>
            </a:endParaRPr>
          </a:p>
          <a:p>
            <a:pPr lvl="1"/>
            <a:r>
              <a:rPr lang="en-IN" sz="1200" dirty="0"/>
              <a:t>Anaconda for calling JN.</a:t>
            </a:r>
          </a:p>
          <a:p>
            <a:pPr lvl="1"/>
            <a:r>
              <a:rPr lang="en-IN" sz="1200" dirty="0"/>
              <a:t>Jupyter Notebook for Code handling and Visualization.</a:t>
            </a:r>
          </a:p>
          <a:p>
            <a:pPr lvl="1"/>
            <a:r>
              <a:rPr lang="en-IN" sz="1200" dirty="0"/>
              <a:t>Python Shell for installing some libraries.</a:t>
            </a:r>
          </a:p>
          <a:p>
            <a:pPr lvl="1"/>
            <a:r>
              <a:rPr lang="en-IN" sz="1200" dirty="0"/>
              <a:t>Excel for calling .CSV(comma separated values)</a:t>
            </a:r>
          </a:p>
          <a:p>
            <a:pPr lvl="1"/>
            <a:r>
              <a:rPr lang="en-IN" sz="1200" dirty="0"/>
              <a:t>Microsoft Word for documentation.</a:t>
            </a:r>
          </a:p>
          <a:p>
            <a:pPr lvl="1"/>
            <a:r>
              <a:rPr lang="en-IN" sz="1200" dirty="0"/>
              <a:t>Word to pdf Converter Online.(WBA)</a:t>
            </a:r>
            <a:endParaRPr lang="en-IN" dirty="0"/>
          </a:p>
          <a:p>
            <a:pPr lvl="1"/>
            <a:r>
              <a:rPr lang="en-IN" sz="1200" dirty="0"/>
              <a:t>Microsoft Power Point Presentation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3950"/>
            <a:ext cx="6020700" cy="2052600"/>
          </a:xfrm>
        </p:spPr>
        <p:txBody>
          <a:bodyPr/>
          <a:lstStyle/>
          <a:p>
            <a:r>
              <a:rPr lang="en-US" dirty="0"/>
              <a:t>THANKS</a:t>
            </a:r>
            <a:endParaRPr lang="en-IN" dirty="0"/>
          </a:p>
        </p:txBody>
      </p:sp>
    </p:spTree>
    <p:extLst>
      <p:ext uri="{BB962C8B-B14F-4D97-AF65-F5344CB8AC3E}">
        <p14:creationId xmlns:p14="http://schemas.microsoft.com/office/powerpoint/2010/main" val="699223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2" name="Google Shape;472;p27"/>
          <p:cNvSpPr txBox="1">
            <a:spLocks noGrp="1"/>
          </p:cNvSpPr>
          <p:nvPr>
            <p:ph type="subTitle" idx="1"/>
          </p:nvPr>
        </p:nvSpPr>
        <p:spPr>
          <a:xfrm>
            <a:off x="6666298" y="3829674"/>
            <a:ext cx="1791902" cy="723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 Building &amp; HyperParameter Tuning</a:t>
            </a:r>
            <a:endParaRPr dirty="0"/>
          </a:p>
        </p:txBody>
      </p:sp>
      <p:sp>
        <p:nvSpPr>
          <p:cNvPr id="474" name="Google Shape;474;p27"/>
          <p:cNvSpPr txBox="1">
            <a:spLocks noGrp="1"/>
          </p:cNvSpPr>
          <p:nvPr>
            <p:ph type="ctrTitle"/>
          </p:nvPr>
        </p:nvSpPr>
        <p:spPr>
          <a:xfrm>
            <a:off x="1223300" y="3396800"/>
            <a:ext cx="2152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PROBLEM &amp; SOLUTION</a:t>
            </a:r>
            <a:endParaRPr/>
          </a:p>
        </p:txBody>
      </p:sp>
      <p:sp>
        <p:nvSpPr>
          <p:cNvPr id="475" name="Google Shape;475;p27"/>
          <p:cNvSpPr txBox="1">
            <a:spLocks noGrp="1"/>
          </p:cNvSpPr>
          <p:nvPr>
            <p:ph type="subTitle" idx="2"/>
          </p:nvPr>
        </p:nvSpPr>
        <p:spPr>
          <a:xfrm>
            <a:off x="1223300" y="3867150"/>
            <a:ext cx="1748500" cy="7232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Regression</a:t>
            </a:r>
          </a:p>
          <a:p>
            <a:pPr marL="0" lvl="0" indent="0" algn="l" rtl="0">
              <a:spcBef>
                <a:spcPts val="0"/>
              </a:spcBef>
              <a:spcAft>
                <a:spcPts val="0"/>
              </a:spcAft>
              <a:buNone/>
            </a:pPr>
            <a:r>
              <a:rPr lang="en" dirty="0"/>
              <a:t>Problem</a:t>
            </a:r>
            <a:endParaRPr dirty="0"/>
          </a:p>
        </p:txBody>
      </p:sp>
      <p:sp>
        <p:nvSpPr>
          <p:cNvPr id="476" name="Google Shape;476;p27"/>
          <p:cNvSpPr txBox="1">
            <a:spLocks noGrp="1"/>
          </p:cNvSpPr>
          <p:nvPr>
            <p:ph type="title" idx="3"/>
          </p:nvPr>
        </p:nvSpPr>
        <p:spPr>
          <a:xfrm>
            <a:off x="1223300"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73" name="Google Shape;473;p27"/>
          <p:cNvSpPr txBox="1">
            <a:spLocks noGrp="1"/>
          </p:cNvSpPr>
          <p:nvPr>
            <p:ph type="ctrTitle" idx="4"/>
          </p:nvPr>
        </p:nvSpPr>
        <p:spPr>
          <a:xfrm>
            <a:off x="3942834" y="3396800"/>
            <a:ext cx="1386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PROCESS</a:t>
            </a:r>
            <a:endParaRPr/>
          </a:p>
        </p:txBody>
      </p:sp>
      <p:sp>
        <p:nvSpPr>
          <p:cNvPr id="477" name="Google Shape;477;p27"/>
          <p:cNvSpPr txBox="1">
            <a:spLocks noGrp="1"/>
          </p:cNvSpPr>
          <p:nvPr>
            <p:ph type="subTitle" idx="5"/>
          </p:nvPr>
        </p:nvSpPr>
        <p:spPr>
          <a:xfrm>
            <a:off x="3942826" y="3829680"/>
            <a:ext cx="1772173" cy="7232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Pre-Processing &amp; Cleaning</a:t>
            </a:r>
            <a:endParaRPr dirty="0"/>
          </a:p>
        </p:txBody>
      </p:sp>
      <p:sp>
        <p:nvSpPr>
          <p:cNvPr id="478" name="Google Shape;478;p27"/>
          <p:cNvSpPr txBox="1">
            <a:spLocks noGrp="1"/>
          </p:cNvSpPr>
          <p:nvPr>
            <p:ph type="title" idx="6"/>
          </p:nvPr>
        </p:nvSpPr>
        <p:spPr>
          <a:xfrm>
            <a:off x="3942827"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79" name="Google Shape;479;p27"/>
          <p:cNvSpPr txBox="1">
            <a:spLocks noGrp="1"/>
          </p:cNvSpPr>
          <p:nvPr>
            <p:ph type="ctrTitle" idx="7"/>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TABLE OF CONTENTS</a:t>
            </a:r>
            <a:endParaRPr/>
          </a:p>
        </p:txBody>
      </p:sp>
      <p:sp>
        <p:nvSpPr>
          <p:cNvPr id="471" name="Google Shape;471;p27"/>
          <p:cNvSpPr txBox="1">
            <a:spLocks noGrp="1"/>
          </p:cNvSpPr>
          <p:nvPr>
            <p:ph type="ctrTitle" idx="8"/>
          </p:nvPr>
        </p:nvSpPr>
        <p:spPr>
          <a:xfrm>
            <a:off x="6651359" y="3333750"/>
            <a:ext cx="2236855" cy="425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 BUILDING</a:t>
            </a:r>
            <a:endParaRPr dirty="0"/>
          </a:p>
        </p:txBody>
      </p:sp>
      <p:sp>
        <p:nvSpPr>
          <p:cNvPr id="480" name="Google Shape;480;p27"/>
          <p:cNvSpPr txBox="1">
            <a:spLocks noGrp="1"/>
          </p:cNvSpPr>
          <p:nvPr>
            <p:ph type="title" idx="9"/>
          </p:nvPr>
        </p:nvSpPr>
        <p:spPr>
          <a:xfrm>
            <a:off x="6665704"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81" name="Google Shape;481;p27"/>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stCxn id="481" idx="1"/>
            <a:endCxn id="476" idx="1"/>
          </p:cNvCxnSpPr>
          <p:nvPr/>
        </p:nvCxnSpPr>
        <p:spPr>
          <a:xfrm>
            <a:off x="1223300"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a:off x="3942827"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7"/>
          <p:cNvGrpSpPr/>
          <p:nvPr/>
        </p:nvGrpSpPr>
        <p:grpSpPr>
          <a:xfrm>
            <a:off x="6789168" y="1684647"/>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prstGeom prst="rect">
            <a:avLst/>
          </a:prstGeom>
        </p:spPr>
        <p:txBody>
          <a:bodyPr spcFirstLastPara="1" wrap="square" lIns="91425" tIns="91425" rIns="91425" bIns="91425" anchor="t" anchorCtr="0">
            <a:noAutofit/>
          </a:bodyPr>
          <a:lstStyle/>
          <a:p>
            <a:r>
              <a:rPr lang="en-IN" dirty="0"/>
              <a:t>"Flip Robo is an artificial intelligence company. We specialize in chatbots, web scrapping, and building algorithms that help you scale up your business."</a:t>
            </a:r>
          </a:p>
          <a:p>
            <a:br>
              <a:rPr lang="en-IN" dirty="0"/>
            </a:br>
            <a:endParaRPr dirty="0"/>
          </a:p>
        </p:txBody>
      </p:sp>
      <p:sp>
        <p:nvSpPr>
          <p:cNvPr id="507" name="Google Shape;507;p28"/>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OUR COMPANY</a:t>
            </a:r>
            <a:endParaRPr dirty="0"/>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8"/>
          <p:cNvGrpSpPr/>
          <p:nvPr/>
        </p:nvGrpSpPr>
        <p:grpSpPr>
          <a:xfrm>
            <a:off x="5599242" y="1368971"/>
            <a:ext cx="1541751" cy="2455003"/>
            <a:chOff x="2160750" y="237575"/>
            <a:chExt cx="3253325" cy="5180425"/>
          </a:xfrm>
          <a:solidFill>
            <a:schemeClr val="tx1">
              <a:lumMod val="75000"/>
              <a:lumOff val="25000"/>
            </a:schemeClr>
          </a:solidFill>
        </p:grpSpPr>
        <p:sp>
          <p:nvSpPr>
            <p:cNvPr id="535" name="Google Shape;535;p28"/>
            <p:cNvSpPr/>
            <p:nvPr/>
          </p:nvSpPr>
          <p:spPr>
            <a:xfrm>
              <a:off x="3341025" y="1584075"/>
              <a:ext cx="870850" cy="1801975"/>
            </a:xfrm>
            <a:custGeom>
              <a:avLst/>
              <a:gdLst/>
              <a:ahLst/>
              <a:cxnLst/>
              <a:rect l="l" t="t" r="r" b="b"/>
              <a:pathLst>
                <a:path w="34834" h="72079" extrusionOk="0">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8"/>
            <p:cNvSpPr/>
            <p:nvPr/>
          </p:nvSpPr>
          <p:spPr>
            <a:xfrm>
              <a:off x="3760000" y="2060575"/>
              <a:ext cx="47950" cy="948925"/>
            </a:xfrm>
            <a:custGeom>
              <a:avLst/>
              <a:gdLst/>
              <a:ahLst/>
              <a:cxnLst/>
              <a:rect l="l" t="t" r="r" b="b"/>
              <a:pathLst>
                <a:path w="1918" h="37957" extrusionOk="0">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8"/>
            <p:cNvSpPr/>
            <p:nvPr/>
          </p:nvSpPr>
          <p:spPr>
            <a:xfrm>
              <a:off x="3150700" y="1358150"/>
              <a:ext cx="1273425" cy="2019675"/>
            </a:xfrm>
            <a:custGeom>
              <a:avLst/>
              <a:gdLst/>
              <a:ahLst/>
              <a:cxnLst/>
              <a:rect l="l" t="t" r="r" b="b"/>
              <a:pathLst>
                <a:path w="50937" h="80787" extrusionOk="0">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8"/>
            <p:cNvSpPr/>
            <p:nvPr/>
          </p:nvSpPr>
          <p:spPr>
            <a:xfrm>
              <a:off x="2352425" y="1196575"/>
              <a:ext cx="2282550" cy="3382075"/>
            </a:xfrm>
            <a:custGeom>
              <a:avLst/>
              <a:gdLst/>
              <a:ahLst/>
              <a:cxnLst/>
              <a:rect l="l" t="t" r="r" b="b"/>
              <a:pathLst>
                <a:path w="91302" h="135283" extrusionOk="0">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8"/>
            <p:cNvSpPr/>
            <p:nvPr/>
          </p:nvSpPr>
          <p:spPr>
            <a:xfrm>
              <a:off x="4775975" y="2232425"/>
              <a:ext cx="43850" cy="1304225"/>
            </a:xfrm>
            <a:custGeom>
              <a:avLst/>
              <a:gdLst/>
              <a:ahLst/>
              <a:cxnLst/>
              <a:rect l="l" t="t" r="r" b="b"/>
              <a:pathLst>
                <a:path w="1754" h="52169" extrusionOk="0">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8"/>
            <p:cNvSpPr/>
            <p:nvPr/>
          </p:nvSpPr>
          <p:spPr>
            <a:xfrm>
              <a:off x="3123775" y="942025"/>
              <a:ext cx="1615275" cy="648925"/>
            </a:xfrm>
            <a:custGeom>
              <a:avLst/>
              <a:gdLst/>
              <a:ahLst/>
              <a:cxnLst/>
              <a:rect l="l" t="t" r="r" b="b"/>
              <a:pathLst>
                <a:path w="64611" h="25957" extrusionOk="0">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8"/>
            <p:cNvSpPr/>
            <p:nvPr/>
          </p:nvSpPr>
          <p:spPr>
            <a:xfrm>
              <a:off x="2753625" y="1951050"/>
              <a:ext cx="46575" cy="1088575"/>
            </a:xfrm>
            <a:custGeom>
              <a:avLst/>
              <a:gdLst/>
              <a:ahLst/>
              <a:cxnLst/>
              <a:rect l="l" t="t" r="r" b="b"/>
              <a:pathLst>
                <a:path w="1863" h="43543" extrusionOk="0">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8"/>
            <p:cNvSpPr/>
            <p:nvPr/>
          </p:nvSpPr>
          <p:spPr>
            <a:xfrm>
              <a:off x="2688525" y="477325"/>
              <a:ext cx="2531125" cy="3715200"/>
            </a:xfrm>
            <a:custGeom>
              <a:avLst/>
              <a:gdLst/>
              <a:ahLst/>
              <a:cxnLst/>
              <a:rect l="l" t="t" r="r" b="b"/>
              <a:pathLst>
                <a:path w="101245" h="148608" extrusionOk="0">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8"/>
            <p:cNvSpPr/>
            <p:nvPr/>
          </p:nvSpPr>
          <p:spPr>
            <a:xfrm>
              <a:off x="2355175" y="1889425"/>
              <a:ext cx="45200" cy="2303100"/>
            </a:xfrm>
            <a:custGeom>
              <a:avLst/>
              <a:gdLst/>
              <a:ahLst/>
              <a:cxnLst/>
              <a:rect l="l" t="t" r="r" b="b"/>
              <a:pathLst>
                <a:path w="1808" h="92124" extrusionOk="0">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8"/>
            <p:cNvSpPr/>
            <p:nvPr/>
          </p:nvSpPr>
          <p:spPr>
            <a:xfrm>
              <a:off x="2160750" y="1843225"/>
              <a:ext cx="45200" cy="1942650"/>
            </a:xfrm>
            <a:custGeom>
              <a:avLst/>
              <a:gdLst/>
              <a:ahLst/>
              <a:cxnLst/>
              <a:rect l="l" t="t" r="r" b="b"/>
              <a:pathLst>
                <a:path w="1808" h="77706" extrusionOk="0">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8"/>
            <p:cNvSpPr/>
            <p:nvPr/>
          </p:nvSpPr>
          <p:spPr>
            <a:xfrm>
              <a:off x="2531800" y="237575"/>
              <a:ext cx="2238125" cy="619475"/>
            </a:xfrm>
            <a:custGeom>
              <a:avLst/>
              <a:gdLst/>
              <a:ahLst/>
              <a:cxnLst/>
              <a:rect l="l" t="t" r="r" b="b"/>
              <a:pathLst>
                <a:path w="89525" h="24779" extrusionOk="0">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8"/>
            <p:cNvSpPr/>
            <p:nvPr/>
          </p:nvSpPr>
          <p:spPr>
            <a:xfrm>
              <a:off x="4704025" y="549550"/>
              <a:ext cx="241775" cy="203425"/>
            </a:xfrm>
            <a:custGeom>
              <a:avLst/>
              <a:gdLst/>
              <a:ahLst/>
              <a:cxnLst/>
              <a:rect l="l" t="t" r="r" b="b"/>
              <a:pathLst>
                <a:path w="9671" h="8137" extrusionOk="0">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8"/>
            <p:cNvSpPr/>
            <p:nvPr/>
          </p:nvSpPr>
          <p:spPr>
            <a:xfrm>
              <a:off x="5171700" y="1077775"/>
              <a:ext cx="242375" cy="1574350"/>
            </a:xfrm>
            <a:custGeom>
              <a:avLst/>
              <a:gdLst/>
              <a:ahLst/>
              <a:cxnLst/>
              <a:rect l="l" t="t" r="r" b="b"/>
              <a:pathLst>
                <a:path w="9695" h="62974" extrusionOk="0">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8"/>
            <p:cNvSpPr/>
            <p:nvPr/>
          </p:nvSpPr>
          <p:spPr>
            <a:xfrm>
              <a:off x="5168950" y="3860950"/>
              <a:ext cx="244500" cy="719075"/>
            </a:xfrm>
            <a:custGeom>
              <a:avLst/>
              <a:gdLst/>
              <a:ahLst/>
              <a:cxnLst/>
              <a:rect l="l" t="t" r="r" b="b"/>
              <a:pathLst>
                <a:path w="9780" h="28763" extrusionOk="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8"/>
            <p:cNvSpPr/>
            <p:nvPr/>
          </p:nvSpPr>
          <p:spPr>
            <a:xfrm>
              <a:off x="3215550" y="5085250"/>
              <a:ext cx="1519175" cy="332750"/>
            </a:xfrm>
            <a:custGeom>
              <a:avLst/>
              <a:gdLst/>
              <a:ahLst/>
              <a:cxnLst/>
              <a:rect l="l" t="t" r="r" b="b"/>
              <a:pathLst>
                <a:path w="60767" h="13310" extrusionOk="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8"/>
            <p:cNvSpPr/>
            <p:nvPr/>
          </p:nvSpPr>
          <p:spPr>
            <a:xfrm>
              <a:off x="2160750" y="3119350"/>
              <a:ext cx="71225" cy="966375"/>
            </a:xfrm>
            <a:custGeom>
              <a:avLst/>
              <a:gdLst/>
              <a:ahLst/>
              <a:cxnLst/>
              <a:rect l="l" t="t" r="r" b="b"/>
              <a:pathLst>
                <a:path w="2849" h="38655" extrusionOk="0">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8"/>
            <p:cNvSpPr/>
            <p:nvPr/>
          </p:nvSpPr>
          <p:spPr>
            <a:xfrm>
              <a:off x="3034325" y="3862850"/>
              <a:ext cx="776375" cy="1384000"/>
            </a:xfrm>
            <a:custGeom>
              <a:avLst/>
              <a:gdLst/>
              <a:ahLst/>
              <a:cxnLst/>
              <a:rect l="l" t="t" r="r" b="b"/>
              <a:pathLst>
                <a:path w="31055" h="55360" extrusionOk="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8"/>
            <p:cNvSpPr/>
            <p:nvPr/>
          </p:nvSpPr>
          <p:spPr>
            <a:xfrm>
              <a:off x="3034325" y="3212475"/>
              <a:ext cx="776375" cy="2034375"/>
            </a:xfrm>
            <a:custGeom>
              <a:avLst/>
              <a:gdLst/>
              <a:ahLst/>
              <a:cxnLst/>
              <a:rect l="l" t="t" r="r" b="b"/>
              <a:pathLst>
                <a:path w="31055" h="81375" extrusionOk="0">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8"/>
            <p:cNvSpPr/>
            <p:nvPr/>
          </p:nvSpPr>
          <p:spPr>
            <a:xfrm>
              <a:off x="3220525" y="3945025"/>
              <a:ext cx="780500" cy="1389450"/>
            </a:xfrm>
            <a:custGeom>
              <a:avLst/>
              <a:gdLst/>
              <a:ahLst/>
              <a:cxnLst/>
              <a:rect l="l" t="t" r="r" b="b"/>
              <a:pathLst>
                <a:path w="31220" h="55578" extrusionOk="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8"/>
            <p:cNvSpPr/>
            <p:nvPr/>
          </p:nvSpPr>
          <p:spPr>
            <a:xfrm>
              <a:off x="3918850" y="3310700"/>
              <a:ext cx="293025" cy="1655450"/>
            </a:xfrm>
            <a:custGeom>
              <a:avLst/>
              <a:gdLst/>
              <a:ahLst/>
              <a:cxnLst/>
              <a:rect l="l" t="t" r="r" b="b"/>
              <a:pathLst>
                <a:path w="11721" h="66218" extrusionOk="0">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8"/>
            <p:cNvSpPr/>
            <p:nvPr/>
          </p:nvSpPr>
          <p:spPr>
            <a:xfrm>
              <a:off x="3816150" y="3513350"/>
              <a:ext cx="603850" cy="1903300"/>
            </a:xfrm>
            <a:custGeom>
              <a:avLst/>
              <a:gdLst/>
              <a:ahLst/>
              <a:cxnLst/>
              <a:rect l="l" t="t" r="r" b="b"/>
              <a:pathLst>
                <a:path w="24154" h="76132" extrusionOk="0">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8"/>
            <p:cNvSpPr/>
            <p:nvPr/>
          </p:nvSpPr>
          <p:spPr>
            <a:xfrm>
              <a:off x="4233775" y="3651650"/>
              <a:ext cx="399825" cy="1695150"/>
            </a:xfrm>
            <a:custGeom>
              <a:avLst/>
              <a:gdLst/>
              <a:ahLst/>
              <a:cxnLst/>
              <a:rect l="l" t="t" r="r" b="b"/>
              <a:pathLst>
                <a:path w="15993" h="67806" extrusionOk="0">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8"/>
            <p:cNvSpPr/>
            <p:nvPr/>
          </p:nvSpPr>
          <p:spPr>
            <a:xfrm>
              <a:off x="4686975" y="3624275"/>
              <a:ext cx="134225" cy="1506200"/>
            </a:xfrm>
            <a:custGeom>
              <a:avLst/>
              <a:gdLst/>
              <a:ahLst/>
              <a:cxnLst/>
              <a:rect l="l" t="t" r="r" b="b"/>
              <a:pathLst>
                <a:path w="5369" h="60248" extrusionOk="0">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8"/>
            <p:cNvSpPr/>
            <p:nvPr/>
          </p:nvSpPr>
          <p:spPr>
            <a:xfrm>
              <a:off x="2574250" y="706400"/>
              <a:ext cx="2427675" cy="4213200"/>
            </a:xfrm>
            <a:custGeom>
              <a:avLst/>
              <a:gdLst/>
              <a:ahLst/>
              <a:cxnLst/>
              <a:rect l="l" t="t" r="r" b="b"/>
              <a:pathLst>
                <a:path w="97107" h="168528" extrusionOk="0">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8"/>
            <p:cNvSpPr/>
            <p:nvPr/>
          </p:nvSpPr>
          <p:spPr>
            <a:xfrm>
              <a:off x="2812500" y="4858700"/>
              <a:ext cx="317500" cy="252600"/>
            </a:xfrm>
            <a:custGeom>
              <a:avLst/>
              <a:gdLst/>
              <a:ahLst/>
              <a:cxnLst/>
              <a:rect l="l" t="t" r="r" b="b"/>
              <a:pathLst>
                <a:path w="12700" h="10104" extrusionOk="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8"/>
            <p:cNvSpPr/>
            <p:nvPr/>
          </p:nvSpPr>
          <p:spPr>
            <a:xfrm>
              <a:off x="3534075" y="3075550"/>
              <a:ext cx="57550" cy="886950"/>
            </a:xfrm>
            <a:custGeom>
              <a:avLst/>
              <a:gdLst/>
              <a:ahLst/>
              <a:cxnLst/>
              <a:rect l="l" t="t" r="r" b="b"/>
              <a:pathLst>
                <a:path w="2302" h="35478" extrusionOk="0">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8"/>
            <p:cNvSpPr/>
            <p:nvPr/>
          </p:nvSpPr>
          <p:spPr>
            <a:xfrm>
              <a:off x="2639975" y="2951975"/>
              <a:ext cx="746250" cy="2014175"/>
            </a:xfrm>
            <a:custGeom>
              <a:avLst/>
              <a:gdLst/>
              <a:ahLst/>
              <a:cxnLst/>
              <a:rect l="l" t="t" r="r" b="b"/>
              <a:pathLst>
                <a:path w="29850" h="80567" extrusionOk="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8"/>
            <p:cNvSpPr/>
            <p:nvPr/>
          </p:nvSpPr>
          <p:spPr>
            <a:xfrm>
              <a:off x="2479775" y="3406550"/>
              <a:ext cx="722975" cy="1377500"/>
            </a:xfrm>
            <a:custGeom>
              <a:avLst/>
              <a:gdLst/>
              <a:ahLst/>
              <a:cxnLst/>
              <a:rect l="l" t="t" r="r" b="b"/>
              <a:pathLst>
                <a:path w="28919" h="55100" extrusionOk="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514350"/>
            <a:ext cx="5982150" cy="766138"/>
          </a:xfrm>
        </p:spPr>
        <p:txBody>
          <a:bodyPr/>
          <a:lstStyle/>
          <a:p>
            <a:r>
              <a:rPr lang="en-US" dirty="0"/>
              <a:t>Introduction</a:t>
            </a:r>
            <a:endParaRPr lang="en-IN" dirty="0"/>
          </a:p>
        </p:txBody>
      </p:sp>
      <p:sp>
        <p:nvSpPr>
          <p:cNvPr id="3" name="Subtitle 2"/>
          <p:cNvSpPr>
            <a:spLocks noGrp="1"/>
          </p:cNvSpPr>
          <p:nvPr>
            <p:ph type="subTitle" idx="1"/>
          </p:nvPr>
        </p:nvSpPr>
        <p:spPr>
          <a:xfrm>
            <a:off x="533400" y="1280488"/>
            <a:ext cx="8001000" cy="3124200"/>
          </a:xfrm>
        </p:spPr>
        <p:txBody>
          <a:bodyPr>
            <a:normAutofit fontScale="92500" lnSpcReduction="10000"/>
          </a:bodyPr>
          <a:lstStyle/>
          <a:p>
            <a:r>
              <a:rPr lang="en-US" sz="1200" dirty="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The company is looking at prospective properties to buy houses to enter the market. You are required to build a model using Machine Learning in order to predict the actual value of the prospective properties and decide whether to invest in them or not.</a:t>
            </a:r>
          </a:p>
          <a:p>
            <a:endParaRPr lang="en-US" sz="1200" dirty="0"/>
          </a:p>
          <a:p>
            <a:r>
              <a:rPr lang="en-US" sz="1200" dirty="0"/>
              <a:t>Business Goal: You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p>
          <a:p>
            <a:endParaRPr lang="en-US" sz="1200" dirty="0"/>
          </a:p>
        </p:txBody>
      </p:sp>
    </p:spTree>
    <p:extLst>
      <p:ext uri="{BB962C8B-B14F-4D97-AF65-F5344CB8AC3E}">
        <p14:creationId xmlns:p14="http://schemas.microsoft.com/office/powerpoint/2010/main" val="2899038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971550"/>
            <a:ext cx="5905950" cy="842338"/>
          </a:xfrm>
        </p:spPr>
        <p:txBody>
          <a:bodyPr>
            <a:normAutofit/>
          </a:bodyPr>
          <a:lstStyle/>
          <a:p>
            <a:r>
              <a:rPr lang="en-US" dirty="0"/>
              <a:t>Problem Statement</a:t>
            </a:r>
            <a:endParaRPr lang="en-IN" dirty="0"/>
          </a:p>
        </p:txBody>
      </p:sp>
      <p:sp>
        <p:nvSpPr>
          <p:cNvPr id="3" name="Subtitle 2"/>
          <p:cNvSpPr>
            <a:spLocks noGrp="1"/>
          </p:cNvSpPr>
          <p:nvPr>
            <p:ph type="subTitle" idx="1"/>
          </p:nvPr>
        </p:nvSpPr>
        <p:spPr>
          <a:xfrm>
            <a:off x="1066800" y="2190750"/>
            <a:ext cx="7010400" cy="1748462"/>
          </a:xfrm>
        </p:spPr>
        <p:txBody>
          <a:bodyPr/>
          <a:lstStyle/>
          <a:p>
            <a:r>
              <a:rPr lang="en-US" dirty="0"/>
              <a:t>For this company wants to know:</a:t>
            </a:r>
          </a:p>
          <a:p>
            <a:r>
              <a:rPr lang="en-US" dirty="0"/>
              <a:t>• Which variables are important to predict the price of variable?</a:t>
            </a:r>
          </a:p>
          <a:p>
            <a:r>
              <a:rPr lang="en-US" dirty="0"/>
              <a:t>• How do these variables describe the price of the house?</a:t>
            </a:r>
          </a:p>
        </p:txBody>
      </p:sp>
    </p:spTree>
    <p:extLst>
      <p:ext uri="{BB962C8B-B14F-4D97-AF65-F5344CB8AC3E}">
        <p14:creationId xmlns:p14="http://schemas.microsoft.com/office/powerpoint/2010/main" val="3428904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2" name="Google Shape;572;p29"/>
          <p:cNvSpPr txBox="1">
            <a:spLocks noGrp="1"/>
          </p:cNvSpPr>
          <p:nvPr>
            <p:ph type="ctrTitle"/>
          </p:nvPr>
        </p:nvSpPr>
        <p:spPr>
          <a:xfrm>
            <a:off x="931234" y="1196026"/>
            <a:ext cx="3089868"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Classification</a:t>
            </a:r>
            <a:endParaRPr dirty="0"/>
          </a:p>
        </p:txBody>
      </p:sp>
      <p:sp>
        <p:nvSpPr>
          <p:cNvPr id="573" name="Google Shape;573;p29"/>
          <p:cNvSpPr txBox="1">
            <a:spLocks noGrp="1"/>
          </p:cNvSpPr>
          <p:nvPr>
            <p:ph type="subTitle" idx="1"/>
          </p:nvPr>
        </p:nvSpPr>
        <p:spPr>
          <a:xfrm>
            <a:off x="931246" y="1684092"/>
            <a:ext cx="2610995" cy="1210481"/>
          </a:xfrm>
          <a:prstGeom prst="rect">
            <a:avLst/>
          </a:prstGeom>
        </p:spPr>
        <p:txBody>
          <a:bodyPr spcFirstLastPara="1" wrap="square" lIns="91425" tIns="91425" rIns="91425" bIns="91425" anchor="t" anchorCtr="0">
            <a:noAutofit/>
          </a:bodyPr>
          <a:lstStyle/>
          <a:p>
            <a:pPr marL="0" lvl="0" indent="0"/>
            <a:r>
              <a:rPr lang="en" dirty="0"/>
              <a:t>When our target variable  </a:t>
            </a:r>
            <a:r>
              <a:rPr lang="en-US" dirty="0"/>
              <a:t>refers to a predictive modeling problem where a class label is predicted for a given example of input data.</a:t>
            </a:r>
            <a:r>
              <a:rPr lang="en" dirty="0"/>
              <a:t> </a:t>
            </a:r>
            <a:endParaRPr dirty="0"/>
          </a:p>
        </p:txBody>
      </p:sp>
      <p:sp>
        <p:nvSpPr>
          <p:cNvPr id="574" name="Google Shape;574;p29"/>
          <p:cNvSpPr txBox="1">
            <a:spLocks noGrp="1"/>
          </p:cNvSpPr>
          <p:nvPr>
            <p:ph type="ctrTitle" idx="2"/>
          </p:nvPr>
        </p:nvSpPr>
        <p:spPr>
          <a:xfrm>
            <a:off x="5787763" y="1196025"/>
            <a:ext cx="2399916"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Regression</a:t>
            </a:r>
            <a:endParaRPr dirty="0"/>
          </a:p>
        </p:txBody>
      </p:sp>
      <p:sp>
        <p:nvSpPr>
          <p:cNvPr id="575" name="Google Shape;575;p29"/>
          <p:cNvSpPr txBox="1">
            <a:spLocks noGrp="1"/>
          </p:cNvSpPr>
          <p:nvPr>
            <p:ph type="subTitle" idx="3"/>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When our target variable is continuous and it is not divided into any kind of class then it falls under the above mentioned.</a:t>
            </a:r>
            <a:endParaRPr dirty="0"/>
          </a:p>
        </p:txBody>
      </p:sp>
      <p:sp>
        <p:nvSpPr>
          <p:cNvPr id="571" name="Google Shape;571;p29"/>
          <p:cNvSpPr txBox="1">
            <a:spLocks noGrp="1"/>
          </p:cNvSpPr>
          <p:nvPr>
            <p:ph type="ctrTitle" idx="4"/>
          </p:nvPr>
        </p:nvSpPr>
        <p:spPr>
          <a:xfrm>
            <a:off x="618825" y="411675"/>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UNDERSTANDING THE PROBLEM</a:t>
            </a:r>
            <a:endParaRPr/>
          </a:p>
        </p:txBody>
      </p:sp>
      <p:cxnSp>
        <p:nvCxnSpPr>
          <p:cNvPr id="592" name="Google Shape;592;p29"/>
          <p:cNvCxnSpPr>
            <a:stCxn id="572" idx="1"/>
          </p:cNvCxnSpPr>
          <p:nvPr/>
        </p:nvCxnSpPr>
        <p:spPr>
          <a:xfrm rot="10800000" flipH="1" flipV="1">
            <a:off x="931234" y="1484926"/>
            <a:ext cx="2543700" cy="2202000"/>
          </a:xfrm>
          <a:prstGeom prst="bentConnector3">
            <a:avLst>
              <a:gd name="adj1" fmla="val -8987"/>
            </a:avLst>
          </a:prstGeom>
          <a:noFill/>
          <a:ln w="9525" cap="flat" cmpd="sng">
            <a:solidFill>
              <a:schemeClr val="accent2"/>
            </a:solidFill>
            <a:prstDash val="solid"/>
            <a:round/>
            <a:headEnd type="none" w="med" len="med"/>
            <a:tailEnd type="none" w="med" len="med"/>
          </a:ln>
        </p:spPr>
      </p:cxnSp>
      <p:cxnSp>
        <p:nvCxnSpPr>
          <p:cNvPr id="593" name="Google Shape;593;p29"/>
          <p:cNvCxnSpPr>
            <a:stCxn id="574" idx="3"/>
          </p:cNvCxnSpPr>
          <p:nvPr/>
        </p:nvCxnSpPr>
        <p:spPr>
          <a:xfrm flipH="1">
            <a:off x="7041079" y="1484925"/>
            <a:ext cx="1146600" cy="2563800"/>
          </a:xfrm>
          <a:prstGeom prst="bentConnector4">
            <a:avLst>
              <a:gd name="adj1" fmla="val -19937"/>
              <a:gd name="adj2" fmla="val 55634"/>
            </a:avLst>
          </a:prstGeom>
          <a:noFill/>
          <a:ln w="9525" cap="flat" cmpd="sng">
            <a:solidFill>
              <a:schemeClr val="accent3"/>
            </a:solidFill>
            <a:prstDash val="solid"/>
            <a:round/>
            <a:headEnd type="none" w="med" len="med"/>
            <a:tailEnd type="none" w="med" len="med"/>
          </a:ln>
        </p:spPr>
      </p:cxnSp>
      <p:sp>
        <p:nvSpPr>
          <p:cNvPr id="594" name="Google Shape;594;p29"/>
          <p:cNvSpPr/>
          <p:nvPr/>
        </p:nvSpPr>
        <p:spPr>
          <a:xfrm>
            <a:off x="923634" y="3637035"/>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8282034" y="296076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p:cNvSpPr txBox="1"/>
          <p:nvPr/>
        </p:nvSpPr>
        <p:spPr>
          <a:xfrm>
            <a:off x="3276600" y="3562350"/>
            <a:ext cx="4114800" cy="523220"/>
          </a:xfrm>
          <a:prstGeom prst="rect">
            <a:avLst/>
          </a:prstGeom>
          <a:noFill/>
        </p:spPr>
        <p:txBody>
          <a:bodyPr wrap="square" rtlCol="0">
            <a:spAutoFit/>
          </a:bodyPr>
          <a:lstStyle/>
          <a:p>
            <a:r>
              <a:rPr lang="en-US" dirty="0">
                <a:solidFill>
                  <a:schemeClr val="bg1"/>
                </a:solidFill>
              </a:rPr>
              <a:t>From the Dataset we can clearly understand that it is an Regression Problem. </a:t>
            </a:r>
            <a:endParaRPr lang="en-IN"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4" name="Google Shape;604;p30"/>
          <p:cNvSpPr txBox="1">
            <a:spLocks noGrp="1"/>
          </p:cNvSpPr>
          <p:nvPr>
            <p:ph type="ctrTitle"/>
          </p:nvPr>
        </p:nvSpPr>
        <p:spPr>
          <a:xfrm>
            <a:off x="1219200" y="1388657"/>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IDENTIFY</a:t>
            </a:r>
            <a:endParaRPr dirty="0"/>
          </a:p>
        </p:txBody>
      </p:sp>
      <p:sp>
        <p:nvSpPr>
          <p:cNvPr id="605" name="Google Shape;605;p30"/>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Identify the type of Probelm</a:t>
            </a:r>
            <a:endParaRPr dirty="0"/>
          </a:p>
        </p:txBody>
      </p:sp>
      <p:sp>
        <p:nvSpPr>
          <p:cNvPr id="601" name="Google Shape;601;p30"/>
          <p:cNvSpPr txBox="1">
            <a:spLocks noGrp="1"/>
          </p:cNvSpPr>
          <p:nvPr>
            <p:ph type="ctrTitle" idx="2"/>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CLEAN</a:t>
            </a:r>
            <a:endParaRPr dirty="0"/>
          </a:p>
        </p:txBody>
      </p:sp>
      <p:sp>
        <p:nvSpPr>
          <p:cNvPr id="606" name="Google Shape;606;p30"/>
          <p:cNvSpPr txBox="1">
            <a:spLocks noGrp="1"/>
          </p:cNvSpPr>
          <p:nvPr>
            <p:ph type="subTitle" idx="3"/>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Cleaning the Dataset.</a:t>
            </a:r>
            <a:endParaRPr dirty="0"/>
          </a:p>
        </p:txBody>
      </p:sp>
      <p:sp>
        <p:nvSpPr>
          <p:cNvPr id="602" name="Google Shape;602;p30"/>
          <p:cNvSpPr txBox="1">
            <a:spLocks noGrp="1"/>
          </p:cNvSpPr>
          <p:nvPr>
            <p:ph type="ctrTitle" idx="4"/>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VISUALIZE</a:t>
            </a:r>
            <a:endParaRPr dirty="0"/>
          </a:p>
        </p:txBody>
      </p:sp>
      <p:sp>
        <p:nvSpPr>
          <p:cNvPr id="607" name="Google Shape;607;p30"/>
          <p:cNvSpPr txBox="1">
            <a:spLocks noGrp="1"/>
          </p:cNvSpPr>
          <p:nvPr>
            <p:ph type="subTitle" idx="5"/>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Visualizing the relations between the independent variables.</a:t>
            </a:r>
            <a:endParaRPr dirty="0"/>
          </a:p>
        </p:txBody>
      </p:sp>
      <p:sp>
        <p:nvSpPr>
          <p:cNvPr id="608" name="Google Shape;608;p30"/>
          <p:cNvSpPr txBox="1">
            <a:spLocks noGrp="1"/>
          </p:cNvSpPr>
          <p:nvPr>
            <p:ph type="ctrTitle" idx="6"/>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BUILD MODEL</a:t>
            </a:r>
            <a:endParaRPr dirty="0"/>
          </a:p>
        </p:txBody>
      </p:sp>
      <p:sp>
        <p:nvSpPr>
          <p:cNvPr id="603" name="Google Shape;603;p30"/>
          <p:cNvSpPr txBox="1">
            <a:spLocks noGrp="1"/>
          </p:cNvSpPr>
          <p:nvPr>
            <p:ph type="subTitle" idx="7"/>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Select Best features through F1 Score and build the model.</a:t>
            </a:r>
            <a:endParaRPr dirty="0"/>
          </a:p>
        </p:txBody>
      </p:sp>
      <p:sp>
        <p:nvSpPr>
          <p:cNvPr id="600" name="Google Shape;600;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SOLUTIONS</a:t>
            </a:r>
            <a:endParaRPr sz="3000"/>
          </a:p>
        </p:txBody>
      </p:sp>
      <p:grpSp>
        <p:nvGrpSpPr>
          <p:cNvPr id="616" name="Google Shape;616;p30"/>
          <p:cNvGrpSpPr/>
          <p:nvPr/>
        </p:nvGrpSpPr>
        <p:grpSpPr>
          <a:xfrm>
            <a:off x="5072712" y="3212678"/>
            <a:ext cx="402156" cy="456781"/>
            <a:chOff x="5357662" y="4297637"/>
            <a:chExt cx="287275" cy="326296"/>
          </a:xfrm>
        </p:grpSpPr>
        <p:sp>
          <p:nvSpPr>
            <p:cNvPr id="617" name="Google Shape;617;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30"/>
          <p:cNvGrpSpPr/>
          <p:nvPr/>
        </p:nvGrpSpPr>
        <p:grpSpPr>
          <a:xfrm>
            <a:off x="3630590" y="3198869"/>
            <a:ext cx="484361" cy="484405"/>
            <a:chOff x="4890434" y="4287389"/>
            <a:chExt cx="345997" cy="346029"/>
          </a:xfrm>
        </p:grpSpPr>
        <p:sp>
          <p:nvSpPr>
            <p:cNvPr id="623" name="Google Shape;623;p30"/>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0"/>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30"/>
          <p:cNvGrpSpPr/>
          <p:nvPr/>
        </p:nvGrpSpPr>
        <p:grpSpPr>
          <a:xfrm>
            <a:off x="5029465" y="1816807"/>
            <a:ext cx="488638" cy="438246"/>
            <a:chOff x="5778676" y="3826972"/>
            <a:chExt cx="349052" cy="313055"/>
          </a:xfrm>
        </p:grpSpPr>
        <p:sp>
          <p:nvSpPr>
            <p:cNvPr id="631" name="Google Shape;631;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30"/>
          <p:cNvGrpSpPr/>
          <p:nvPr/>
        </p:nvGrpSpPr>
        <p:grpSpPr>
          <a:xfrm>
            <a:off x="3630860" y="1790353"/>
            <a:ext cx="483826" cy="491133"/>
            <a:chOff x="4874902" y="3808799"/>
            <a:chExt cx="345615" cy="350835"/>
          </a:xfrm>
        </p:grpSpPr>
        <p:sp>
          <p:nvSpPr>
            <p:cNvPr id="637" name="Google Shape;637;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0590" y="1455694"/>
            <a:ext cx="2160609" cy="2514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85750"/>
            <a:ext cx="5982150" cy="1909138"/>
          </a:xfrm>
        </p:spPr>
        <p:txBody>
          <a:bodyPr>
            <a:normAutofit/>
          </a:bodyPr>
          <a:lstStyle/>
          <a:p>
            <a:r>
              <a:rPr lang="en-IN" b="1" dirty="0"/>
              <a:t>Analytical Problem Framing</a:t>
            </a:r>
            <a:endParaRPr lang="en-IN" dirty="0"/>
          </a:p>
        </p:txBody>
      </p:sp>
      <p:sp>
        <p:nvSpPr>
          <p:cNvPr id="3" name="Subtitle 2"/>
          <p:cNvSpPr>
            <a:spLocks noGrp="1"/>
          </p:cNvSpPr>
          <p:nvPr>
            <p:ph type="subTitle" idx="1"/>
          </p:nvPr>
        </p:nvSpPr>
        <p:spPr>
          <a:xfrm>
            <a:off x="533400" y="2647950"/>
            <a:ext cx="8153400" cy="2057400"/>
          </a:xfrm>
        </p:spPr>
        <p:txBody>
          <a:bodyPr>
            <a:normAutofit/>
          </a:bodyPr>
          <a:lstStyle/>
          <a:p>
            <a:r>
              <a:rPr lang="en-IN" sz="1400" dirty="0"/>
              <a:t>As from the Problem statement we can understand that this Dataset needs Advanced Regression for Model Building.</a:t>
            </a:r>
          </a:p>
          <a:p>
            <a:endParaRPr lang="en-US" sz="1400" dirty="0"/>
          </a:p>
          <a:p>
            <a:r>
              <a:rPr lang="en-US" sz="1400" dirty="0"/>
              <a:t>We will be using some </a:t>
            </a:r>
            <a:r>
              <a:rPr lang="en-US" sz="1400" dirty="0" err="1"/>
              <a:t>regressor</a:t>
            </a:r>
            <a:r>
              <a:rPr lang="en-US" sz="1400" dirty="0"/>
              <a:t> algorithms to try and find the Best Model for our Dataset.</a:t>
            </a:r>
          </a:p>
          <a:p>
            <a:endParaRPr lang="en-US" sz="1400" dirty="0"/>
          </a:p>
          <a:p>
            <a:r>
              <a:rPr lang="en-US" sz="1400" dirty="0"/>
              <a:t>As from the Dataset we have seen that it is highly filled with impurities, for that we have to do feature engineering and extensive Data Cleaning.</a:t>
            </a:r>
            <a:endParaRPr lang="en-IN" sz="1400" dirty="0"/>
          </a:p>
        </p:txBody>
      </p:sp>
    </p:spTree>
    <p:extLst>
      <p:ext uri="{BB962C8B-B14F-4D97-AF65-F5344CB8AC3E}">
        <p14:creationId xmlns:p14="http://schemas.microsoft.com/office/powerpoint/2010/main" val="2632558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TM03457485[[fn=Mesh]]</Template>
  <TotalTime>209</TotalTime>
  <Words>1378</Words>
  <Application>Microsoft Office PowerPoint</Application>
  <PresentationFormat>On-screen Show (16:9)</PresentationFormat>
  <Paragraphs>139</Paragraphs>
  <Slides>21</Slides>
  <Notes>7</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21</vt:i4>
      </vt:variant>
    </vt:vector>
  </HeadingPairs>
  <TitlesOfParts>
    <vt:vector size="35" baseType="lpstr">
      <vt:lpstr>Symbol</vt:lpstr>
      <vt:lpstr>Advent Pro SemiBold</vt:lpstr>
      <vt:lpstr>Fira Sans Extra Condensed Medium</vt:lpstr>
      <vt:lpstr>Advent Pro Medium</vt:lpstr>
      <vt:lpstr>Maven Pro</vt:lpstr>
      <vt:lpstr>Arial</vt:lpstr>
      <vt:lpstr>Nunito Light</vt:lpstr>
      <vt:lpstr>Calibri</vt:lpstr>
      <vt:lpstr>Fira Sans Condensed Medium</vt:lpstr>
      <vt:lpstr>Century Gothic</vt:lpstr>
      <vt:lpstr>Maven Pro Regular</vt:lpstr>
      <vt:lpstr>Livvic Light</vt:lpstr>
      <vt:lpstr>Share Tech</vt:lpstr>
      <vt:lpstr>Mesh</vt:lpstr>
      <vt:lpstr>DATA SCIENCE PROJECT</vt:lpstr>
      <vt:lpstr>CONTENTS </vt:lpstr>
      <vt:lpstr>PROBLEM &amp; SOLUTION</vt:lpstr>
      <vt:lpstr>OUR COMPANY</vt:lpstr>
      <vt:lpstr>Introduction</vt:lpstr>
      <vt:lpstr>Problem Statement</vt:lpstr>
      <vt:lpstr>Classification</vt:lpstr>
      <vt:lpstr>IDENTIFY</vt:lpstr>
      <vt:lpstr>Analytical Problem Framing</vt:lpstr>
      <vt:lpstr>Data Sources &amp; Formats</vt:lpstr>
      <vt:lpstr>Data Pre-processing</vt:lpstr>
      <vt:lpstr>PowerPoint Presentation</vt:lpstr>
      <vt:lpstr>Assumptions</vt:lpstr>
      <vt:lpstr>Identification of Possible Problem-Solving approaches</vt:lpstr>
      <vt:lpstr>Visualization</vt:lpstr>
      <vt:lpstr>EDA</vt:lpstr>
      <vt:lpstr>Multivariate Analysis for Correlation</vt:lpstr>
      <vt:lpstr>PowerPoint Presentation</vt:lpstr>
      <vt:lpstr>Conclusion</vt:lpstr>
      <vt:lpstr>RESOURCES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dc:title>
  <dc:creator>UTSAB</dc:creator>
  <cp:lastModifiedBy>CC2011</cp:lastModifiedBy>
  <cp:revision>21</cp:revision>
  <dcterms:modified xsi:type="dcterms:W3CDTF">2021-10-21T05:15:20Z</dcterms:modified>
</cp:coreProperties>
</file>